
<file path=[Content_Types].xml><?xml version="1.0" encoding="utf-8"?>
<Types xmlns="http://schemas.openxmlformats.org/package/2006/content-types">
  <Default Extension="emf" ContentType="image/x-emf"/>
  <Default Extension="rels" ContentType="application/vnd.openxmlformats-package.relationships+xml"/>
  <Default Extension="xls" ContentType="application/vnd.ms-excel"/>
  <Default Extension="jpg" ContentType="image/jpeg"/>
  <Default Extension="xml" ContentType="application/xml"/>
  <Default Extension="jpeg" ContentType="image/jpeg"/>
  <Default Extension="vml" ContentType="application/vnd.openxmlformats-officedocument.vmlDrawing"/>
  <Default Extension="png" ContentType="image/png"/>
  <Default Extension="tiff" ContentType="image/tiff"/>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1" r:id="rId1"/>
  </p:sldMasterIdLst>
  <p:notesMasterIdLst>
    <p:notesMasterId r:id="rId41"/>
  </p:notesMasterIdLst>
  <p:handoutMasterIdLst>
    <p:handoutMasterId r:id="rId42"/>
  </p:handoutMasterIdLst>
  <p:sldIdLst>
    <p:sldId id="256" r:id="rId2"/>
    <p:sldId id="269" r:id="rId3"/>
    <p:sldId id="367" r:id="rId4"/>
    <p:sldId id="288" r:id="rId5"/>
    <p:sldId id="338" r:id="rId6"/>
    <p:sldId id="400" r:id="rId7"/>
    <p:sldId id="339" r:id="rId8"/>
    <p:sldId id="340" r:id="rId9"/>
    <p:sldId id="293" r:id="rId10"/>
    <p:sldId id="262" r:id="rId11"/>
    <p:sldId id="276" r:id="rId12"/>
    <p:sldId id="278" r:id="rId13"/>
    <p:sldId id="279" r:id="rId14"/>
    <p:sldId id="346" r:id="rId15"/>
    <p:sldId id="344" r:id="rId16"/>
    <p:sldId id="292" r:id="rId17"/>
    <p:sldId id="266" r:id="rId18"/>
    <p:sldId id="280" r:id="rId19"/>
    <p:sldId id="345" r:id="rId20"/>
    <p:sldId id="281" r:id="rId21"/>
    <p:sldId id="282" r:id="rId22"/>
    <p:sldId id="283" r:id="rId23"/>
    <p:sldId id="350" r:id="rId24"/>
    <p:sldId id="285" r:id="rId25"/>
    <p:sldId id="286" r:id="rId26"/>
    <p:sldId id="290" r:id="rId27"/>
    <p:sldId id="353" r:id="rId28"/>
    <p:sldId id="355" r:id="rId29"/>
    <p:sldId id="352" r:id="rId30"/>
    <p:sldId id="411" r:id="rId31"/>
    <p:sldId id="403" r:id="rId32"/>
    <p:sldId id="351" r:id="rId33"/>
    <p:sldId id="402" r:id="rId34"/>
    <p:sldId id="408" r:id="rId35"/>
    <p:sldId id="404" r:id="rId36"/>
    <p:sldId id="405" r:id="rId37"/>
    <p:sldId id="406" r:id="rId38"/>
    <p:sldId id="407" r:id="rId39"/>
    <p:sldId id="289" r:id="rId40"/>
  </p:sldIdLst>
  <p:sldSz cx="9144000" cy="6858000" type="screen4x3"/>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A9B187A-9904-AE44-B98B-4722B6FD26CE}">
          <p14:sldIdLst>
            <p14:sldId id="256"/>
            <p14:sldId id="269"/>
            <p14:sldId id="367"/>
            <p14:sldId id="288"/>
            <p14:sldId id="338"/>
            <p14:sldId id="400"/>
            <p14:sldId id="339"/>
            <p14:sldId id="340"/>
          </p14:sldIdLst>
        </p14:section>
        <p14:section name="NPDGamma" id="{6636DB25-B9BC-B54E-9496-6B08CAAE1BC9}">
          <p14:sldIdLst>
            <p14:sldId id="293"/>
            <p14:sldId id="262"/>
            <p14:sldId id="276"/>
            <p14:sldId id="278"/>
            <p14:sldId id="279"/>
            <p14:sldId id="346"/>
            <p14:sldId id="344"/>
            <p14:sldId id="292"/>
            <p14:sldId id="266"/>
            <p14:sldId id="280"/>
            <p14:sldId id="345"/>
            <p14:sldId id="281"/>
            <p14:sldId id="282"/>
            <p14:sldId id="283"/>
            <p14:sldId id="350"/>
            <p14:sldId id="285"/>
            <p14:sldId id="286"/>
            <p14:sldId id="290"/>
            <p14:sldId id="353"/>
            <p14:sldId id="355"/>
            <p14:sldId id="352"/>
            <p14:sldId id="411"/>
          </p14:sldIdLst>
        </p14:section>
        <p14:section name="n-3He Experiment" id="{9E75A0B2-AC91-BE49-B2FA-D50935D2D5F4}">
          <p14:sldIdLst>
            <p14:sldId id="403"/>
            <p14:sldId id="351"/>
            <p14:sldId id="402"/>
            <p14:sldId id="408"/>
            <p14:sldId id="404"/>
            <p14:sldId id="405"/>
            <p14:sldId id="406"/>
            <p14:sldId id="407"/>
            <p14:sldId id="28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8E5E"/>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6" autoAdjust="0"/>
    <p:restoredTop sz="94744" autoAdjust="0"/>
  </p:normalViewPr>
  <p:slideViewPr>
    <p:cSldViewPr snapToGrid="0" snapToObjects="1">
      <p:cViewPr varScale="1">
        <p:scale>
          <a:sx n="121" d="100"/>
          <a:sy n="121" d="100"/>
        </p:scale>
        <p:origin x="-1160" y="-104"/>
      </p:cViewPr>
      <p:guideLst>
        <p:guide orient="horz" pos="2160"/>
        <p:guide pos="2880"/>
      </p:guideLst>
    </p:cSldViewPr>
  </p:slideViewPr>
  <p:outlineViewPr>
    <p:cViewPr>
      <p:scale>
        <a:sx n="33" d="100"/>
        <a:sy n="33" d="100"/>
      </p:scale>
      <p:origin x="0" y="31248"/>
    </p:cViewPr>
  </p:outlineViewPr>
  <p:notesTextViewPr>
    <p:cViewPr>
      <p:scale>
        <a:sx n="100" d="100"/>
        <a:sy n="100" d="100"/>
      </p:scale>
      <p:origin x="0" y="0"/>
    </p:cViewPr>
  </p:notesTextViewPr>
  <p:sorterViewPr>
    <p:cViewPr varScale="1">
      <p:scale>
        <a:sx n="100" d="100"/>
        <a:sy n="100" d="100"/>
      </p:scale>
      <p:origin x="0" y="18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47" Type="http://schemas.openxmlformats.org/officeDocument/2006/relationships/theme" Target="theme/theme1.xml"/><Relationship Id="rId48"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handoutMaster" Target="handoutMasters/handoutMaster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ags" Target="tags/tag1.xml"/><Relationship Id="rId4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367A20-E0DF-834C-9843-F8B34008D9EA}" type="datetimeFigureOut">
              <a:rPr lang="en-US" smtClean="0"/>
              <a:t>2013-05-19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506F59-0146-AC4B-A7B4-88BCA88693B4}" type="slidenum">
              <a:rPr lang="en-US" smtClean="0"/>
              <a:t>‹#›</a:t>
            </a:fld>
            <a:endParaRPr lang="en-US"/>
          </a:p>
        </p:txBody>
      </p:sp>
    </p:spTree>
    <p:extLst>
      <p:ext uri="{BB962C8B-B14F-4D97-AF65-F5344CB8AC3E}">
        <p14:creationId xmlns:p14="http://schemas.microsoft.com/office/powerpoint/2010/main" val="2191659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FACCA-BADC-824E-9545-E170386866A0}" type="datetimeFigureOut">
              <a:rPr lang="en-US" smtClean="0"/>
              <a:t>2013-05-19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7BC07C-70AE-0445-A6E6-F50C364C7064}" type="slidenum">
              <a:rPr lang="en-US" smtClean="0"/>
              <a:t>‹#›</a:t>
            </a:fld>
            <a:endParaRPr lang="en-US"/>
          </a:p>
        </p:txBody>
      </p:sp>
    </p:spTree>
    <p:extLst>
      <p:ext uri="{BB962C8B-B14F-4D97-AF65-F5344CB8AC3E}">
        <p14:creationId xmlns:p14="http://schemas.microsoft.com/office/powerpoint/2010/main" val="31055680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594931-51A5-D340-B561-CF99F380AF15}" type="slidenum">
              <a:rPr lang="en-US" sz="1200"/>
              <a:pPr/>
              <a:t>4</a:t>
            </a:fld>
            <a:endParaRPr lang="en-US" sz="1200"/>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DA8C80-D931-3844-99F5-A10EDD5C088C}" type="slidenum">
              <a:rPr lang="en-US" sz="1200"/>
              <a:pPr/>
              <a:t>18</a:t>
            </a:fld>
            <a:endParaRPr lang="en-US" sz="1200"/>
          </a:p>
        </p:txBody>
      </p:sp>
      <p:sp>
        <p:nvSpPr>
          <p:cNvPr id="18435"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9D7EA9-625D-C541-A4F6-D0F5F8E29B80}" type="slidenum">
              <a:rPr lang="en-US" sz="1200"/>
              <a:pPr/>
              <a:t>20</a:t>
            </a:fld>
            <a:endParaRPr lang="en-US" sz="1200"/>
          </a:p>
        </p:txBody>
      </p:sp>
      <p:sp>
        <p:nvSpPr>
          <p:cNvPr id="20482"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89CE12-5CB8-7A46-BE38-C0081208A994}" type="slidenum">
              <a:rPr lang="en-US" sz="1200"/>
              <a:pPr/>
              <a:t>21</a:t>
            </a:fld>
            <a:endParaRPr lang="en-US" sz="1200"/>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2338AE-843A-8546-9FC3-2CB4A8FFA8EA}" type="slidenum">
              <a:rPr lang="en-US" sz="1200"/>
              <a:pPr/>
              <a:t>22</a:t>
            </a:fld>
            <a:endParaRPr lang="en-US" sz="1200"/>
          </a:p>
        </p:txBody>
      </p:sp>
      <p:sp>
        <p:nvSpPr>
          <p:cNvPr id="22530"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C200F1-8CB8-6448-90B0-D0262D415022}" type="slidenum">
              <a:rPr lang="en-US" sz="1200"/>
              <a:pPr/>
              <a:t>25</a:t>
            </a:fld>
            <a:endParaRPr lang="en-US" sz="1200"/>
          </a:p>
        </p:txBody>
      </p:sp>
      <p:sp>
        <p:nvSpPr>
          <p:cNvPr id="24578"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635336-C298-AC4E-92DC-49BBAFB2F135}" type="slidenum">
              <a:rPr lang="en-US" sz="1200"/>
              <a:pPr/>
              <a:t>26</a:t>
            </a:fld>
            <a:endParaRPr lang="en-US" sz="1200"/>
          </a:p>
        </p:txBody>
      </p:sp>
      <p:sp>
        <p:nvSpPr>
          <p:cNvPr id="26626"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1E4BB25-8931-8247-B87D-1AC3BCB83A6D}" type="slidenum">
              <a:rPr lang="en-US" sz="1200"/>
              <a:pPr algn="r"/>
              <a:t>31</a:t>
            </a:fld>
            <a:endParaRPr lang="en-US" sz="1200"/>
          </a:p>
        </p:txBody>
      </p:sp>
      <p:sp>
        <p:nvSpPr>
          <p:cNvPr id="9218" name="Rectangle 2"/>
          <p:cNvSpPr>
            <a:spLocks noGrp="1" noRot="1" noChangeAspect="1" noChangeArrowheads="1"/>
          </p:cNvSpPr>
          <p:nvPr>
            <p:ph type="sldImg"/>
          </p:nvPr>
        </p:nvSpPr>
        <p:spPr>
          <a:xfrm>
            <a:off x="1143000" y="684213"/>
            <a:ext cx="4572000" cy="3429000"/>
          </a:xfrm>
          <a:solidFill>
            <a:srgbClr val="FFFFFF"/>
          </a:solidFill>
          <a:ln/>
        </p:spPr>
      </p:sp>
      <p:sp>
        <p:nvSpPr>
          <p:cNvPr id="9219"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lIns="90571" tIns="45286" rIns="90571" bIns="45286"/>
          <a:lstStyle/>
          <a:p>
            <a:pPr eaLnBrk="1" hangingPunct="1"/>
            <a:r>
              <a:rPr lang="en-US">
                <a:latin typeface="Arial" charset="0"/>
                <a:ea typeface="ＭＳ Ｐゴシック" charset="0"/>
                <a:cs typeface="ＭＳ Ｐゴシック" charset="0"/>
              </a:rPr>
              <a:t>So what do we need for the experiment?  Polarized neutrons which we already have on the FnPB.</a:t>
            </a:r>
          </a:p>
          <a:p>
            <a:pPr eaLnBrk="1" hangingPunct="1"/>
            <a:r>
              <a:rPr lang="en-US">
                <a:latin typeface="Arial" charset="0"/>
                <a:ea typeface="ＭＳ Ｐゴシック" charset="0"/>
                <a:cs typeface="ＭＳ Ｐゴシック" charset="0"/>
              </a:rPr>
              <a:t>We need to longitudinalize the neutrons, for reasons I’ll explain later, with an adiabatic transition, </a:t>
            </a:r>
          </a:p>
          <a:p>
            <a:pPr eaLnBrk="1" hangingPunct="1"/>
            <a:r>
              <a:rPr lang="en-US">
                <a:latin typeface="Arial" charset="0"/>
                <a:ea typeface="ＭＳ Ｐゴシック" charset="0"/>
                <a:cs typeface="ＭＳ Ｐゴシック" charset="0"/>
              </a:rPr>
              <a:t>So we also need a new type of spin flipper (for fast spin reversals)</a:t>
            </a:r>
          </a:p>
          <a:p>
            <a:pPr eaLnBrk="1" hangingPunct="1"/>
            <a:r>
              <a:rPr lang="en-US">
                <a:latin typeface="Arial" charset="0"/>
                <a:ea typeface="ＭＳ Ｐゴシック" charset="0"/>
                <a:cs typeface="ＭＳ Ｐゴシック" charset="0"/>
              </a:rPr>
              <a:t>The reaction takes place right in the ion chamber, which measures the outgoing products.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430B08-BB06-494F-B32C-CC77B6BD8B3E}" type="slidenum">
              <a:rPr lang="en-US" sz="1200"/>
              <a:pPr/>
              <a:t>34</a:t>
            </a:fld>
            <a:endParaRPr lang="en-US" sz="120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neutron captures here, and we want to measure the proton asymmetry, or the proton angle as a function of spin.</a:t>
            </a:r>
          </a:p>
          <a:p>
            <a:r>
              <a:rPr lang="en-US">
                <a:latin typeface="Arial" charset="0"/>
                <a:ea typeface="ＭＳ Ｐゴシック" charset="0"/>
                <a:cs typeface="ＭＳ Ｐゴシック" charset="0"/>
              </a:rPr>
              <a:t>But the event rate is too large to reconstruct tracks, so we must measure spin asymmetries on each wire.</a:t>
            </a:r>
          </a:p>
          <a:p>
            <a:r>
              <a:rPr lang="en-US">
                <a:latin typeface="Arial" charset="0"/>
                <a:ea typeface="ＭＳ Ｐゴシック" charset="0"/>
                <a:cs typeface="ＭＳ Ｐゴシック" charset="0"/>
              </a:rPr>
              <a:t>The opposite triton dilutes the proton asymmetry, and also protons coming from decays downstream, but most decays happen at the front of the chamber.</a:t>
            </a:r>
          </a:p>
          <a:p>
            <a:r>
              <a:rPr lang="en-US">
                <a:latin typeface="Arial" charset="0"/>
                <a:ea typeface="ＭＳ Ｐゴシック" charset="0"/>
                <a:cs typeface="ＭＳ Ｐゴシック" charset="0"/>
              </a:rPr>
              <a:t>Even with a large detector inefficiency, the event rates are so high that we expect an error of 1.6e-8, which may be the best relative precision for a few-body HWI experiment.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To reduce the spin asymmetry</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359DCE-2E5C-5F4C-8468-3DB3C46F68F6}" type="slidenum">
              <a:rPr lang="en-US" sz="1200"/>
              <a:pPr/>
              <a:t>35</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8E78BC-ED0C-234E-9748-0EB1E3E97926}" type="slidenum">
              <a:rPr lang="en-US" sz="1200"/>
              <a:pPr/>
              <a:t>36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7748139-68F0-714B-9826-559C048F76C3}" type="slidenum">
              <a:rPr lang="en-US" sz="1200"/>
              <a:pPr/>
              <a:t>5</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 Meeting Notes (2013-01-23 09:38) -----</a:t>
            </a:r>
          </a:p>
          <a:p>
            <a:r>
              <a:rPr lang="en-US" dirty="0">
                <a:latin typeface="Arial" charset="0"/>
                <a:ea typeface="ＭＳ Ｐゴシック" charset="0"/>
                <a:cs typeface="ＭＳ Ｐゴシック" charset="0"/>
              </a:rPr>
              <a:t>Michele Viviani has been working towards a full EFT calculation, but before that, they revisited the </a:t>
            </a:r>
            <a:r>
              <a:rPr lang="en-US" dirty="0" err="1">
                <a:latin typeface="Arial" charset="0"/>
                <a:ea typeface="ＭＳ Ｐゴシック" charset="0"/>
                <a:cs typeface="ＭＳ Ｐゴシック" charset="0"/>
              </a:rPr>
              <a:t>perturbative</a:t>
            </a:r>
            <a:r>
              <a:rPr lang="en-US" dirty="0">
                <a:latin typeface="Arial" charset="0"/>
                <a:ea typeface="ＭＳ Ｐゴシック" charset="0"/>
                <a:cs typeface="ＭＳ Ｐゴシック" charset="0"/>
              </a:rPr>
              <a:t> expansion of the weak NN-potential to order Q2.  The long-range </a:t>
            </a:r>
            <a:r>
              <a:rPr lang="en-US" dirty="0" err="1">
                <a:latin typeface="Arial" charset="0"/>
                <a:ea typeface="ＭＳ Ｐゴシック" charset="0"/>
                <a:cs typeface="ＭＳ Ｐゴシック" charset="0"/>
              </a:rPr>
              <a:t>fpi</a:t>
            </a:r>
            <a:r>
              <a:rPr lang="en-US" dirty="0">
                <a:latin typeface="Arial" charset="0"/>
                <a:ea typeface="ＭＳ Ｐゴシック" charset="0"/>
                <a:cs typeface="ＭＳ Ｐゴシック" charset="0"/>
              </a:rPr>
              <a:t> is Q0, PV contact interactions Q1, and the good news is that all of the Q2 diagrams can be absorbed into the existing coefficients.  Here are preliminary coefficients for n3He, but we need analysis of all existing reactions in order project the value of </a:t>
            </a:r>
            <a:r>
              <a:rPr lang="en-US" dirty="0" err="1">
                <a:latin typeface="Arial" charset="0"/>
                <a:ea typeface="ＭＳ Ｐゴシック" charset="0"/>
                <a:cs typeface="ＭＳ Ｐゴシック" charset="0"/>
              </a:rPr>
              <a:t>Az</a:t>
            </a:r>
            <a:endParaRPr lang="en-US" dirty="0">
              <a:latin typeface="Arial" charset="0"/>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558AAF-C6C0-5F4B-BD63-F73F0279BF9C}" type="slidenum">
              <a:rPr lang="en-US" sz="1200"/>
              <a:pPr/>
              <a:t>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65A7F31-44DF-1848-BD7A-A2CA54D7D878}" type="slidenum">
              <a:rPr lang="en-US" sz="1200"/>
              <a:pPr/>
              <a:t>7</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9130145-02FC-AA41-82F1-B16E298DCB34}" type="slidenum">
              <a:rPr lang="en-US" sz="1200"/>
              <a:pPr/>
              <a:t>8</a:t>
            </a:fld>
            <a:endParaRPr lang="en-US" sz="1200"/>
          </a:p>
        </p:txBody>
      </p:sp>
      <p:sp>
        <p:nvSpPr>
          <p:cNvPr id="34819" name="Rectangle 2"/>
          <p:cNvSpPr>
            <a:spLocks noGrp="1" noRot="1" noChangeAspect="1" noChangeArrowheads="1"/>
          </p:cNvSpPr>
          <p:nvPr>
            <p:ph type="sldImg"/>
          </p:nvPr>
        </p:nvSpPr>
        <p:spPr>
          <a:xfrm>
            <a:off x="1143000" y="684213"/>
            <a:ext cx="4572000" cy="3429000"/>
          </a:xfrm>
          <a:solidFill>
            <a:srgbClr val="FFFFFF"/>
          </a:solidFill>
          <a:ln/>
        </p:spPr>
      </p:sp>
      <p:sp>
        <p:nvSpPr>
          <p:cNvPr id="34820" name="Rectangle 3"/>
          <p:cNvSpPr>
            <a:spLocks noGrp="1" noChangeArrowheads="1"/>
          </p:cNvSpPr>
          <p:nvPr>
            <p:ph type="body" idx="1"/>
          </p:nvPr>
        </p:nvSpPr>
        <p:spPr>
          <a:xfrm>
            <a:off x="685800" y="4343400"/>
            <a:ext cx="5486400" cy="4116388"/>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AE4BC-3C97-6B47-B25D-2B77CADF6906}" type="slidenum">
              <a:rPr lang="en-US" sz="1200"/>
              <a:pPr/>
              <a:t>9</a:t>
            </a:fld>
            <a:endParaRPr lang="en-US" sz="1200"/>
          </a:p>
        </p:txBody>
      </p:sp>
      <p:sp>
        <p:nvSpPr>
          <p:cNvPr id="12290"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DDE923-C980-124E-A823-6E4AD1FBBF99}" type="slidenum">
              <a:rPr lang="en-US" sz="1200"/>
              <a:pPr/>
              <a:t>11</a:t>
            </a:fld>
            <a:endParaRPr lang="en-US" sz="1200"/>
          </a:p>
        </p:txBody>
      </p:sp>
      <p:sp>
        <p:nvSpPr>
          <p:cNvPr id="16386" name="Rectangle 2"/>
          <p:cNvSpPr>
            <a:spLocks noGrp="1" noRot="1" noChangeAspect="1" noChangeArrowheads="1"/>
          </p:cNvSpPr>
          <p:nvPr>
            <p:ph type="sldImg"/>
          </p:nvPr>
        </p:nvSpPr>
        <p:spPr>
          <a:xfrm>
            <a:off x="1143000" y="684213"/>
            <a:ext cx="4572000" cy="3429000"/>
          </a:xfrm>
          <a:solidFill>
            <a:srgbClr val="FFFFFF"/>
          </a:solidFill>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xfrm>
            <a:off x="685800" y="4343400"/>
            <a:ext cx="5486400" cy="4116388"/>
          </a:xfrm>
          <a:solidFill>
            <a:srgbClr val="FFFFFF"/>
          </a:solidFill>
          <a:ln>
            <a:solidFill>
              <a:srgbClr val="000000"/>
            </a:solidFill>
            <a:miter lim="800000"/>
            <a:headEnd/>
            <a:tailEnd/>
          </a:ln>
        </p:spPr>
        <p:txBody>
          <a:bodyPr lIns="90571" tIns="45286" rIns="90571" bIns="45286"/>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3069E0-A9B0-3745-8DC3-05B419CE59E5}" type="slidenum">
              <a:rPr lang="en-US" sz="1200"/>
              <a:pPr/>
              <a:t>12</a:t>
            </a:fld>
            <a:endParaRPr lang="en-US" sz="1200"/>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226 us RMS width moderated pulse</a:t>
            </a:r>
          </a:p>
          <a:p>
            <a:pPr eaLnBrk="1" hangingPunct="1"/>
            <a:r>
              <a:rPr lang="en-US"/>
              <a:t>18 m,  TOF=11-27 ms,  v = 1700-650 ms/s</a:t>
            </a:r>
          </a:p>
          <a:p>
            <a:pPr eaLnBrk="1" hangingPunct="1"/>
            <a:r>
              <a:rPr lang="en-US"/>
              <a:t>E=15 – 2.3 meV</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plot of our He3 beam monitor, it is our first beam monitor in the beam guide, As you can see, these notches are aluminum </a:t>
            </a:r>
            <a:r>
              <a:rPr lang="en-US" baseline="0" dirty="0" err="1" smtClean="0"/>
              <a:t>bragg</a:t>
            </a:r>
            <a:r>
              <a:rPr lang="en-US" baseline="0" dirty="0" smtClean="0"/>
              <a:t> edges, and here is when the chopper is closing and here is the opening edge of the chopper.  </a:t>
            </a:r>
            <a:endParaRPr lang="en-US" dirty="0"/>
          </a:p>
        </p:txBody>
      </p:sp>
      <p:sp>
        <p:nvSpPr>
          <p:cNvPr id="4" name="Slide Number Placeholder 3"/>
          <p:cNvSpPr>
            <a:spLocks noGrp="1"/>
          </p:cNvSpPr>
          <p:nvPr>
            <p:ph type="sldNum" sz="quarter" idx="10"/>
          </p:nvPr>
        </p:nvSpPr>
        <p:spPr/>
        <p:txBody>
          <a:bodyPr/>
          <a:lstStyle/>
          <a:p>
            <a:fld id="{CEA28F34-559A-A445-B3E0-97976EE799EE}"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r>
              <a:rPr lang="en-CA" smtClean="0"/>
              <a:t>2013-05-22</a:t>
            </a:r>
            <a:endParaRPr lang="en-US"/>
          </a:p>
        </p:txBody>
      </p:sp>
      <p:sp>
        <p:nvSpPr>
          <p:cNvPr id="5" name="Footer Placeholder 4"/>
          <p:cNvSpPr>
            <a:spLocks noGrp="1"/>
          </p:cNvSpPr>
          <p:nvPr>
            <p:ph type="ftr" sz="quarter" idx="11"/>
          </p:nvPr>
        </p:nvSpPr>
        <p:spPr/>
        <p:txBody>
          <a:bodyPr/>
          <a:lstStyle/>
          <a:p>
            <a:r>
              <a:rPr lang="en-US" smtClean="0"/>
              <a:t>ISINN-21, Alushta, Ukraine</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r>
              <a:rPr lang="en-US" dirty="0" smtClean="0"/>
              <a:t>/39</a:t>
            </a:r>
            <a:endParaRPr lang="en-US" dirty="0"/>
          </a:p>
        </p:txBody>
      </p:sp>
    </p:spTree>
    <p:extLst>
      <p:ext uri="{BB962C8B-B14F-4D97-AF65-F5344CB8AC3E}">
        <p14:creationId xmlns:p14="http://schemas.microsoft.com/office/powerpoint/2010/main" val="235684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p>
            <a:r>
              <a:rPr lang="en-CA" smtClean="0"/>
              <a:t>2013-05-22</a:t>
            </a:r>
            <a:endParaRPr lang="en-US"/>
          </a:p>
        </p:txBody>
      </p:sp>
      <p:sp>
        <p:nvSpPr>
          <p:cNvPr id="5" name="Footer Placeholder 4"/>
          <p:cNvSpPr>
            <a:spLocks noGrp="1"/>
          </p:cNvSpPr>
          <p:nvPr>
            <p:ph type="ftr" sz="quarter" idx="11"/>
          </p:nvPr>
        </p:nvSpPr>
        <p:spPr/>
        <p:txBody>
          <a:bodyPr/>
          <a:lstStyle/>
          <a:p>
            <a:r>
              <a:rPr lang="en-US" smtClean="0"/>
              <a:t>ISINN-21, Alushta, Ukraine</a:t>
            </a:r>
            <a:endParaRPr lang="en-US"/>
          </a:p>
        </p:txBody>
      </p:sp>
      <p:sp>
        <p:nvSpPr>
          <p:cNvPr id="6" name="Slide Number Placeholder 5"/>
          <p:cNvSpPr>
            <a:spLocks noGrp="1"/>
          </p:cNvSpPr>
          <p:nvPr>
            <p:ph type="sldNum" sz="quarter" idx="12"/>
          </p:nvPr>
        </p:nvSpPr>
        <p:spPr/>
        <p:txBody>
          <a:bodyPr/>
          <a:lstStyle/>
          <a:p>
            <a:fld id="{89BA9E80-DA99-844D-986A-8D691D11CFE6}" type="slidenum">
              <a:rPr lang="en-US" smtClean="0"/>
              <a:t>‹#›</a:t>
            </a:fld>
            <a:r>
              <a:rPr lang="en-US" dirty="0" smtClean="0"/>
              <a:t>/39</a:t>
            </a:r>
            <a:endParaRPr lang="en-US" dirty="0"/>
          </a:p>
        </p:txBody>
      </p:sp>
    </p:spTree>
    <p:extLst>
      <p:ext uri="{BB962C8B-B14F-4D97-AF65-F5344CB8AC3E}">
        <p14:creationId xmlns:p14="http://schemas.microsoft.com/office/powerpoint/2010/main" val="84829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4" name="Date Placeholder 3"/>
          <p:cNvSpPr>
            <a:spLocks noGrp="1"/>
          </p:cNvSpPr>
          <p:nvPr>
            <p:ph type="dt" sz="half" idx="10"/>
          </p:nvPr>
        </p:nvSpPr>
        <p:spPr/>
        <p:txBody>
          <a:bodyPr/>
          <a:lstStyle/>
          <a:p>
            <a:r>
              <a:rPr lang="en-CA" smtClean="0"/>
              <a:t>2013-05-22</a:t>
            </a:r>
            <a:endParaRPr lang="en-US"/>
          </a:p>
        </p:txBody>
      </p:sp>
      <p:sp>
        <p:nvSpPr>
          <p:cNvPr id="5" name="Footer Placeholder 4"/>
          <p:cNvSpPr>
            <a:spLocks noGrp="1"/>
          </p:cNvSpPr>
          <p:nvPr>
            <p:ph type="ftr" sz="quarter" idx="11"/>
          </p:nvPr>
        </p:nvSpPr>
        <p:spPr/>
        <p:txBody>
          <a:bodyPr/>
          <a:lstStyle/>
          <a:p>
            <a:r>
              <a:rPr lang="en-US" smtClean="0"/>
              <a:t>ISINN-21, Alushta, Ukraine</a:t>
            </a:r>
            <a:endParaRPr lang="en-US"/>
          </a:p>
        </p:txBody>
      </p:sp>
      <p:sp>
        <p:nvSpPr>
          <p:cNvPr id="6" name="Slide Number Placeholder 5"/>
          <p:cNvSpPr>
            <a:spLocks noGrp="1"/>
          </p:cNvSpPr>
          <p:nvPr>
            <p:ph type="sldNum" sz="quarter" idx="12"/>
          </p:nvPr>
        </p:nvSpPr>
        <p:spPr/>
        <p:txBody>
          <a:bodyPr/>
          <a:lstStyle/>
          <a:p>
            <a:fld id="{89BA9E80-DA99-844D-986A-8D691D11CFE6}" type="slidenum">
              <a:rPr lang="en-US" smtClean="0"/>
              <a:t>‹#›</a:t>
            </a:fld>
            <a:r>
              <a:rPr lang="en-US" dirty="0" smtClean="0"/>
              <a:t>/39</a:t>
            </a:r>
            <a:endParaRPr lang="en-US" dirty="0"/>
          </a:p>
        </p:txBody>
      </p:sp>
    </p:spTree>
    <p:extLst>
      <p:ext uri="{BB962C8B-B14F-4D97-AF65-F5344CB8AC3E}">
        <p14:creationId xmlns:p14="http://schemas.microsoft.com/office/powerpoint/2010/main" val="45572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884350"/>
            <a:ext cx="4038600" cy="54764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884350"/>
            <a:ext cx="4038600" cy="54764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a:t>
            </a:fld>
            <a:r>
              <a:rPr lang="en-US" dirty="0" smtClean="0"/>
              <a:t>/39</a:t>
            </a:r>
            <a:endParaRPr lang="en-US" dirty="0"/>
          </a:p>
        </p:txBody>
      </p:sp>
    </p:spTree>
    <p:extLst>
      <p:ext uri="{BB962C8B-B14F-4D97-AF65-F5344CB8AC3E}">
        <p14:creationId xmlns:p14="http://schemas.microsoft.com/office/powerpoint/2010/main" val="332853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914639"/>
            <a:ext cx="4040188" cy="4369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1399054"/>
            <a:ext cx="4040188" cy="47810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Text Placeholder 4"/>
          <p:cNvSpPr>
            <a:spLocks noGrp="1"/>
          </p:cNvSpPr>
          <p:nvPr>
            <p:ph type="body" sz="quarter" idx="3"/>
          </p:nvPr>
        </p:nvSpPr>
        <p:spPr>
          <a:xfrm>
            <a:off x="4645025" y="914639"/>
            <a:ext cx="4041775" cy="4369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645025" y="1399054"/>
            <a:ext cx="4041775" cy="47810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r>
              <a:rPr lang="en-CA" smtClean="0"/>
              <a:t>2013-05-22</a:t>
            </a:r>
            <a:endParaRPr lang="en-US"/>
          </a:p>
        </p:txBody>
      </p:sp>
      <p:sp>
        <p:nvSpPr>
          <p:cNvPr id="8" name="Footer Placeholder 7"/>
          <p:cNvSpPr>
            <a:spLocks noGrp="1"/>
          </p:cNvSpPr>
          <p:nvPr>
            <p:ph type="ftr" sz="quarter" idx="11"/>
          </p:nvPr>
        </p:nvSpPr>
        <p:spPr/>
        <p:txBody>
          <a:bodyPr/>
          <a:lstStyle/>
          <a:p>
            <a:r>
              <a:rPr lang="en-US" smtClean="0"/>
              <a:t>ISINN-21, Alushta, Ukraine</a:t>
            </a:r>
            <a:endParaRPr lang="en-US"/>
          </a:p>
        </p:txBody>
      </p:sp>
      <p:sp>
        <p:nvSpPr>
          <p:cNvPr id="9" name="Slide Number Placeholder 8"/>
          <p:cNvSpPr>
            <a:spLocks noGrp="1"/>
          </p:cNvSpPr>
          <p:nvPr>
            <p:ph type="sldNum" sz="quarter" idx="12"/>
          </p:nvPr>
        </p:nvSpPr>
        <p:spPr/>
        <p:txBody>
          <a:bodyPr/>
          <a:lstStyle/>
          <a:p>
            <a:fld id="{89BA9E80-DA99-844D-986A-8D691D11CFE6}" type="slidenum">
              <a:rPr lang="en-US" smtClean="0"/>
              <a:t>‹#›</a:t>
            </a:fld>
            <a:r>
              <a:rPr lang="en-US" dirty="0" smtClean="0"/>
              <a:t>/39</a:t>
            </a:r>
            <a:endParaRPr lang="en-US" dirty="0"/>
          </a:p>
        </p:txBody>
      </p:sp>
    </p:spTree>
    <p:extLst>
      <p:ext uri="{BB962C8B-B14F-4D97-AF65-F5344CB8AC3E}">
        <p14:creationId xmlns:p14="http://schemas.microsoft.com/office/powerpoint/2010/main" val="210133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r>
              <a:rPr lang="en-CA" smtClean="0"/>
              <a:t>2013-05-22</a:t>
            </a:r>
            <a:endParaRPr lang="en-US"/>
          </a:p>
        </p:txBody>
      </p:sp>
      <p:sp>
        <p:nvSpPr>
          <p:cNvPr id="4" name="Footer Placeholder 3"/>
          <p:cNvSpPr>
            <a:spLocks noGrp="1"/>
          </p:cNvSpPr>
          <p:nvPr>
            <p:ph type="ftr" sz="quarter" idx="11"/>
          </p:nvPr>
        </p:nvSpPr>
        <p:spPr/>
        <p:txBody>
          <a:bodyPr/>
          <a:lstStyle/>
          <a:p>
            <a:r>
              <a:rPr lang="en-US" smtClean="0"/>
              <a:t>ISINN-21, Alushta, Ukraine</a:t>
            </a:r>
            <a:endParaRPr lang="en-US"/>
          </a:p>
        </p:txBody>
      </p:sp>
      <p:sp>
        <p:nvSpPr>
          <p:cNvPr id="5" name="Slide Number Placeholder 4"/>
          <p:cNvSpPr>
            <a:spLocks noGrp="1"/>
          </p:cNvSpPr>
          <p:nvPr>
            <p:ph type="sldNum" sz="quarter" idx="12"/>
          </p:nvPr>
        </p:nvSpPr>
        <p:spPr/>
        <p:txBody>
          <a:bodyPr/>
          <a:lstStyle/>
          <a:p>
            <a:fld id="{89BA9E80-DA99-844D-986A-8D691D11CFE6}" type="slidenum">
              <a:rPr lang="en-US" smtClean="0"/>
              <a:t>‹#›</a:t>
            </a:fld>
            <a:r>
              <a:rPr lang="en-US" dirty="0" smtClean="0"/>
              <a:t>/39</a:t>
            </a:r>
            <a:endParaRPr lang="en-US" dirty="0"/>
          </a:p>
        </p:txBody>
      </p:sp>
    </p:spTree>
    <p:extLst>
      <p:ext uri="{BB962C8B-B14F-4D97-AF65-F5344CB8AC3E}">
        <p14:creationId xmlns:p14="http://schemas.microsoft.com/office/powerpoint/2010/main" val="39800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CA" smtClean="0"/>
              <a:t>2013-05-22</a:t>
            </a:r>
            <a:endParaRPr lang="en-US"/>
          </a:p>
        </p:txBody>
      </p:sp>
      <p:sp>
        <p:nvSpPr>
          <p:cNvPr id="3" name="Footer Placeholder 2"/>
          <p:cNvSpPr>
            <a:spLocks noGrp="1"/>
          </p:cNvSpPr>
          <p:nvPr>
            <p:ph type="ftr" sz="quarter" idx="11"/>
          </p:nvPr>
        </p:nvSpPr>
        <p:spPr/>
        <p:txBody>
          <a:bodyPr/>
          <a:lstStyle/>
          <a:p>
            <a:r>
              <a:rPr lang="en-US" smtClean="0"/>
              <a:t>ISINN-21, Alushta, Ukraine</a:t>
            </a:r>
            <a:endParaRPr lang="en-US"/>
          </a:p>
        </p:txBody>
      </p:sp>
      <p:sp>
        <p:nvSpPr>
          <p:cNvPr id="4" name="Slide Number Placeholder 3"/>
          <p:cNvSpPr>
            <a:spLocks noGrp="1"/>
          </p:cNvSpPr>
          <p:nvPr>
            <p:ph type="sldNum" sz="quarter" idx="12"/>
          </p:nvPr>
        </p:nvSpPr>
        <p:spPr/>
        <p:txBody>
          <a:bodyPr/>
          <a:lstStyle/>
          <a:p>
            <a:fld id="{89BA9E80-DA99-844D-986A-8D691D11CFE6}" type="slidenum">
              <a:rPr lang="en-US" smtClean="0"/>
              <a:t>‹#›</a:t>
            </a:fld>
            <a:r>
              <a:rPr lang="en-US" dirty="0" smtClean="0"/>
              <a:t>/39</a:t>
            </a:r>
            <a:endParaRPr lang="en-US" dirty="0"/>
          </a:p>
        </p:txBody>
      </p:sp>
    </p:spTree>
    <p:extLst>
      <p:ext uri="{BB962C8B-B14F-4D97-AF65-F5344CB8AC3E}">
        <p14:creationId xmlns:p14="http://schemas.microsoft.com/office/powerpoint/2010/main" val="370087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557213"/>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304800" y="893763"/>
            <a:ext cx="4114800" cy="533241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lipArt Placeholder 3"/>
          <p:cNvSpPr>
            <a:spLocks noGrp="1"/>
          </p:cNvSpPr>
          <p:nvPr>
            <p:ph type="clipArt" sz="half" idx="2"/>
          </p:nvPr>
        </p:nvSpPr>
        <p:spPr>
          <a:xfrm>
            <a:off x="4572000" y="893763"/>
            <a:ext cx="4114800" cy="5332412"/>
          </a:xfrm>
        </p:spPr>
        <p:txBody>
          <a:bodyPr/>
          <a:lstStyle/>
          <a:p>
            <a:pPr lvl="0"/>
            <a:endParaRPr lang="en-US" noProof="0" smtClean="0"/>
          </a:p>
        </p:txBody>
      </p:sp>
      <p:sp>
        <p:nvSpPr>
          <p:cNvPr id="5" name="Date Placeholder 1"/>
          <p:cNvSpPr>
            <a:spLocks noGrp="1"/>
          </p:cNvSpPr>
          <p:nvPr>
            <p:ph type="dt" sz="half" idx="10"/>
          </p:nvPr>
        </p:nvSpPr>
        <p:spPr>
          <a:xfrm>
            <a:off x="7198923" y="6409710"/>
            <a:ext cx="970543" cy="365125"/>
          </a:xfrm>
        </p:spPr>
        <p:txBody>
          <a:bodyPr/>
          <a:lstStyle/>
          <a:p>
            <a:r>
              <a:rPr lang="en-CA" smtClean="0"/>
              <a:t>2013-05-22</a:t>
            </a:r>
            <a:endParaRPr lang="en-US"/>
          </a:p>
        </p:txBody>
      </p:sp>
      <p:sp>
        <p:nvSpPr>
          <p:cNvPr id="6" name="Footer Placeholder 2"/>
          <p:cNvSpPr>
            <a:spLocks noGrp="1"/>
          </p:cNvSpPr>
          <p:nvPr>
            <p:ph type="ftr" sz="quarter" idx="11"/>
          </p:nvPr>
        </p:nvSpPr>
        <p:spPr>
          <a:xfrm>
            <a:off x="3677962" y="6409710"/>
            <a:ext cx="3420792" cy="365125"/>
          </a:xfrm>
        </p:spPr>
        <p:txBody>
          <a:bodyPr/>
          <a:lstStyle/>
          <a:p>
            <a:r>
              <a:rPr lang="en-US" smtClean="0"/>
              <a:t>ISINN-21, Alushta, Ukraine</a:t>
            </a:r>
            <a:endParaRPr lang="en-US"/>
          </a:p>
        </p:txBody>
      </p:sp>
      <p:sp>
        <p:nvSpPr>
          <p:cNvPr id="7" name="Slide Number Placeholder 3"/>
          <p:cNvSpPr>
            <a:spLocks noGrp="1"/>
          </p:cNvSpPr>
          <p:nvPr>
            <p:ph type="sldNum" sz="quarter" idx="12"/>
          </p:nvPr>
        </p:nvSpPr>
        <p:spPr>
          <a:xfrm>
            <a:off x="8325804" y="6409710"/>
            <a:ext cx="681186" cy="365125"/>
          </a:xfrm>
        </p:spPr>
        <p:txBody>
          <a:bodyPr/>
          <a:lstStyle/>
          <a:p>
            <a:fld id="{89BA9E80-DA99-844D-986A-8D691D11CFE6}" type="slidenum">
              <a:rPr lang="en-US" smtClean="0"/>
              <a:t>‹#›</a:t>
            </a:fld>
            <a:r>
              <a:rPr lang="en-US" dirty="0" smtClean="0"/>
              <a:t>/39</a:t>
            </a:r>
            <a:endParaRPr lang="en-US" dirty="0"/>
          </a:p>
        </p:txBody>
      </p:sp>
    </p:spTree>
    <p:extLst>
      <p:ext uri="{BB962C8B-B14F-4D97-AF65-F5344CB8AC3E}">
        <p14:creationId xmlns:p14="http://schemas.microsoft.com/office/powerpoint/2010/main" val="376415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image" Target="../media/image1.png"/><Relationship Id="rId5" Type="http://schemas.openxmlformats.org/officeDocument/2006/relationships/slideLayout" Target="../slideLayouts/slideLayout5.xml"/><Relationship Id="rId7" Type="http://schemas.openxmlformats.org/officeDocument/2006/relationships/slideLayout" Target="../slideLayouts/slideLayout7.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theme" Target="../theme/theme1.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868947"/>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868947"/>
            <a:ext cx="8229600" cy="5257218"/>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7198923" y="6409710"/>
            <a:ext cx="9705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CA" smtClean="0"/>
              <a:t>2013-05-22</a:t>
            </a:r>
            <a:endParaRPr lang="en-US" dirty="0"/>
          </a:p>
        </p:txBody>
      </p:sp>
      <p:sp>
        <p:nvSpPr>
          <p:cNvPr id="5" name="Footer Placeholder 4"/>
          <p:cNvSpPr>
            <a:spLocks noGrp="1"/>
          </p:cNvSpPr>
          <p:nvPr>
            <p:ph type="ftr" sz="quarter" idx="3"/>
          </p:nvPr>
        </p:nvSpPr>
        <p:spPr>
          <a:xfrm>
            <a:off x="3677962" y="6409710"/>
            <a:ext cx="34207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ISINN-21, Alushta, Ukraine</a:t>
            </a:r>
            <a:endParaRPr lang="en-US" dirty="0"/>
          </a:p>
        </p:txBody>
      </p:sp>
      <p:sp>
        <p:nvSpPr>
          <p:cNvPr id="6" name="Slide Number Placeholder 5"/>
          <p:cNvSpPr>
            <a:spLocks noGrp="1"/>
          </p:cNvSpPr>
          <p:nvPr>
            <p:ph type="sldNum" sz="quarter" idx="4"/>
          </p:nvPr>
        </p:nvSpPr>
        <p:spPr>
          <a:xfrm>
            <a:off x="8325804" y="6409710"/>
            <a:ext cx="6811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A9E80-DA99-844D-986A-8D691D11CFE6}" type="slidenum">
              <a:rPr lang="en-US" smtClean="0"/>
              <a:t>‹#›</a:t>
            </a:fld>
            <a:r>
              <a:rPr lang="en-US" dirty="0" smtClean="0"/>
              <a:t>/39</a:t>
            </a:r>
          </a:p>
        </p:txBody>
      </p:sp>
      <p:pic>
        <p:nvPicPr>
          <p:cNvPr id="7" name="Picture 5" descr="UK_logo"/>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74710" y="6384810"/>
            <a:ext cx="33845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1684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44" r:id="rId8"/>
  </p:sldLayoutIdLst>
  <p:hf hdr="0"/>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C0504D"/>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82.jpeg"/><Relationship Id="rId5" Type="http://schemas.openxmlformats.org/officeDocument/2006/relationships/image" Target="../media/image83.jpeg"/><Relationship Id="rId7" Type="http://schemas.openxmlformats.org/officeDocument/2006/relationships/image" Target="../media/image85.jpeg"/><Relationship Id="rId1" Type="http://schemas.openxmlformats.org/officeDocument/2006/relationships/slideLayout" Target="../slideLayouts/slideLayout6.xml"/><Relationship Id="rId2" Type="http://schemas.openxmlformats.org/officeDocument/2006/relationships/image" Target="../media/image80.png"/><Relationship Id="rId3" Type="http://schemas.openxmlformats.org/officeDocument/2006/relationships/image" Target="../media/image81.jpeg"/><Relationship Id="rId6" Type="http://schemas.openxmlformats.org/officeDocument/2006/relationships/image" Target="../media/image8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8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4" Type="http://schemas.openxmlformats.org/officeDocument/2006/relationships/image" Target="../media/image88.jpe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7.jpeg"/></Relationships>
</file>

<file path=ppt/slides/_rels/slide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4" Type="http://schemas.openxmlformats.org/officeDocument/2006/relationships/image" Target="../media/image92.emf"/><Relationship Id="rId1" Type="http://schemas.openxmlformats.org/officeDocument/2006/relationships/slideLayout" Target="../slideLayouts/slideLayout6.xml"/><Relationship Id="rId2" Type="http://schemas.openxmlformats.org/officeDocument/2006/relationships/image" Target="../media/image90.emf"/><Relationship Id="rId3" Type="http://schemas.openxmlformats.org/officeDocument/2006/relationships/image" Target="../media/image91.emf"/><Relationship Id="rId5" Type="http://schemas.openxmlformats.org/officeDocument/2006/relationships/image" Target="../media/image93.emf"/></Relationships>
</file>

<file path=ppt/slides/_rels/slide15.xml.rels><?xml version="1.0" encoding="UTF-8" standalone="yes"?>
<Relationships xmlns="http://schemas.openxmlformats.org/package/2006/relationships"><Relationship Id="rId4" Type="http://schemas.openxmlformats.org/officeDocument/2006/relationships/image" Target="../media/image95.emf"/><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4.emf"/></Relationships>
</file>

<file path=ppt/slides/_rels/slide16.xml.rels><?xml version="1.0" encoding="UTF-8" standalone="yes"?>
<Relationships xmlns="http://schemas.openxmlformats.org/package/2006/relationships"><Relationship Id="rId4"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 Id="rId5" Type="http://schemas.openxmlformats.org/officeDocument/2006/relationships/image" Target="../media/image99.jpeg"/></Relationships>
</file>

<file path=ppt/slides/_rels/slide17.xml.rels><?xml version="1.0" encoding="UTF-8" standalone="yes"?>
<Relationships xmlns="http://schemas.openxmlformats.org/package/2006/relationships"><Relationship Id="rId8" Type="http://schemas.openxmlformats.org/officeDocument/2006/relationships/image" Target="../media/image106.emf"/><Relationship Id="rId4" Type="http://schemas.openxmlformats.org/officeDocument/2006/relationships/image" Target="../media/image102.emf"/><Relationship Id="rId5" Type="http://schemas.openxmlformats.org/officeDocument/2006/relationships/image" Target="../media/image103.emf"/><Relationship Id="rId7"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0.emf"/><Relationship Id="rId9" Type="http://schemas.openxmlformats.org/officeDocument/2006/relationships/image" Target="../media/image107.jpeg"/><Relationship Id="rId3" Type="http://schemas.openxmlformats.org/officeDocument/2006/relationships/image" Target="../media/image101.png"/><Relationship Id="rId6" Type="http://schemas.openxmlformats.org/officeDocument/2006/relationships/image" Target="../media/image104.emf"/></Relationships>
</file>

<file path=ppt/slides/_rels/slide18.xml.rels><?xml version="1.0" encoding="UTF-8" standalone="yes"?>
<Relationships xmlns="http://schemas.openxmlformats.org/package/2006/relationships"><Relationship Id="rId4"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8.png"/><Relationship Id="rId5" Type="http://schemas.openxmlformats.org/officeDocument/2006/relationships/image" Target="../media/image110.png"/></Relationships>
</file>

<file path=ppt/slides/_rels/slide19.xml.rels><?xml version="1.0" encoding="UTF-8" standalone="yes"?>
<Relationships xmlns="http://schemas.openxmlformats.org/package/2006/relationships"><Relationship Id="rId4" Type="http://schemas.openxmlformats.org/officeDocument/2006/relationships/image" Target="../media/image113.jpeg"/><Relationship Id="rId1" Type="http://schemas.openxmlformats.org/officeDocument/2006/relationships/slideLayout" Target="../slideLayouts/slideLayout6.xml"/><Relationship Id="rId2" Type="http://schemas.openxmlformats.org/officeDocument/2006/relationships/image" Target="../media/image111.tiff"/><Relationship Id="rId3" Type="http://schemas.openxmlformats.org/officeDocument/2006/relationships/image" Target="../media/image112.jpeg"/><Relationship Id="rId5" Type="http://schemas.openxmlformats.org/officeDocument/2006/relationships/image" Target="../media/image114.jpeg"/></Relationships>
</file>

<file path=ppt/slides/_rels/slide2.xml.rels><?xml version="1.0" encoding="UTF-8" standalone="yes"?>
<Relationships xmlns="http://schemas.openxmlformats.org/package/2006/relationships"><Relationship Id="rId14" Type="http://schemas.openxmlformats.org/officeDocument/2006/relationships/image" Target="../media/image9.jpeg"/><Relationship Id="rId4" Type="http://schemas.openxmlformats.org/officeDocument/2006/relationships/tags" Target="../tags/tag5.xml"/><Relationship Id="rId7" Type="http://schemas.openxmlformats.org/officeDocument/2006/relationships/slideLayout" Target="../slideLayouts/slideLayout2.xml"/><Relationship Id="rId11" Type="http://schemas.openxmlformats.org/officeDocument/2006/relationships/image" Target="../media/image6.png"/><Relationship Id="rId1" Type="http://schemas.openxmlformats.org/officeDocument/2006/relationships/tags" Target="../tags/tag2.xml"/><Relationship Id="rId6" Type="http://schemas.openxmlformats.org/officeDocument/2006/relationships/tags" Target="../tags/tag7.xml"/><Relationship Id="rId16" Type="http://schemas.openxmlformats.org/officeDocument/2006/relationships/image" Target="../media/image11.jpeg"/><Relationship Id="rId8" Type="http://schemas.openxmlformats.org/officeDocument/2006/relationships/image" Target="../media/image3.jpeg"/><Relationship Id="rId13" Type="http://schemas.openxmlformats.org/officeDocument/2006/relationships/image" Target="../media/image8.png"/><Relationship Id="rId10" Type="http://schemas.openxmlformats.org/officeDocument/2006/relationships/image" Target="../media/image5.png"/><Relationship Id="rId5" Type="http://schemas.openxmlformats.org/officeDocument/2006/relationships/tags" Target="../tags/tag6.xml"/><Relationship Id="rId15" Type="http://schemas.openxmlformats.org/officeDocument/2006/relationships/image" Target="../media/image10.pn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tags" Target="../tags/tag3.xml"/><Relationship Id="rId9" Type="http://schemas.openxmlformats.org/officeDocument/2006/relationships/image" Target="../media/image4.png"/><Relationship Id="rId3" Type="http://schemas.openxmlformats.org/officeDocument/2006/relationships/tags" Target="../tags/tag4.xml"/><Relationship Id="rId18" Type="http://schemas.openxmlformats.org/officeDocument/2006/relationships/image" Target="../media/image13.jpeg"/></Relationships>
</file>

<file path=ppt/slides/_rels/slide20.xml.rels><?xml version="1.0" encoding="UTF-8" standalone="yes"?>
<Relationships xmlns="http://schemas.openxmlformats.org/package/2006/relationships"><Relationship Id="rId6" Type="http://schemas.openxmlformats.org/officeDocument/2006/relationships/image" Target="../media/image118.jpg"/><Relationship Id="rId4" Type="http://schemas.openxmlformats.org/officeDocument/2006/relationships/image" Target="../media/image116.em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5.jpeg"/><Relationship Id="rId5" Type="http://schemas.openxmlformats.org/officeDocument/2006/relationships/image" Target="../media/image117.jpeg"/></Relationships>
</file>

<file path=ppt/slides/_rels/slide21.xml.rels><?xml version="1.0" encoding="UTF-8" standalone="yes"?>
<Relationships xmlns="http://schemas.openxmlformats.org/package/2006/relationships"><Relationship Id="rId4" Type="http://schemas.openxmlformats.org/officeDocument/2006/relationships/image" Target="../media/image120.pn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9.jpeg"/><Relationship Id="rId5" Type="http://schemas.openxmlformats.org/officeDocument/2006/relationships/image" Target="../media/image121.jpeg"/></Relationships>
</file>

<file path=ppt/slides/_rels/slide22.xml.rels><?xml version="1.0" encoding="UTF-8" standalone="yes"?>
<Relationships xmlns="http://schemas.openxmlformats.org/package/2006/relationships"><Relationship Id="rId4" Type="http://schemas.openxmlformats.org/officeDocument/2006/relationships/image" Target="../media/image123.jpe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2.png"/></Relationships>
</file>

<file path=ppt/slides/_rels/slide23.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6" Type="http://schemas.openxmlformats.org/officeDocument/2006/relationships/image" Target="../media/image129.jpeg"/><Relationship Id="rId4" Type="http://schemas.openxmlformats.org/officeDocument/2006/relationships/image" Target="../media/image127.jpeg"/><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6.jpeg"/><Relationship Id="rId5" Type="http://schemas.openxmlformats.org/officeDocument/2006/relationships/image" Target="../media/image128.jpeg"/></Relationships>
</file>

<file path=ppt/slides/_rels/slide26.xml.rels><?xml version="1.0" encoding="UTF-8" standalone="yes"?>
<Relationships xmlns="http://schemas.openxmlformats.org/package/2006/relationships"><Relationship Id="rId4" Type="http://schemas.openxmlformats.org/officeDocument/2006/relationships/image" Target="../media/image131.png"/><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30.png"/></Relationships>
</file>

<file path=ppt/slides/_rels/slide27.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135.jpg"/><Relationship Id="rId1" Type="http://schemas.openxmlformats.org/officeDocument/2006/relationships/slideLayout" Target="../slideLayouts/slideLayout2.xml"/><Relationship Id="rId2" Type="http://schemas.openxmlformats.org/officeDocument/2006/relationships/image" Target="../media/image133.jpeg"/><Relationship Id="rId3" Type="http://schemas.openxmlformats.org/officeDocument/2006/relationships/image" Target="../media/image134.jpg"/></Relationships>
</file>

<file path=ppt/slides/_rels/slide29.xml.rels><?xml version="1.0" encoding="UTF-8" standalone="yes"?>
<Relationships xmlns="http://schemas.openxmlformats.org/package/2006/relationships"><Relationship Id="rId2" Type="http://schemas.openxmlformats.org/officeDocument/2006/relationships/image" Target="../media/image136.tiff"/><Relationship Id="rId3" Type="http://schemas.openxmlformats.org/officeDocument/2006/relationships/image" Target="../media/image137.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4" Type="http://schemas.openxmlformats.org/officeDocument/2006/relationships/image" Target="../media/image23.png"/><Relationship Id="rId20" Type="http://schemas.openxmlformats.org/officeDocument/2006/relationships/image" Target="../media/image29.png"/><Relationship Id="rId4" Type="http://schemas.openxmlformats.org/officeDocument/2006/relationships/image" Target="../media/image8.png"/><Relationship Id="rId21" Type="http://schemas.openxmlformats.org/officeDocument/2006/relationships/image" Target="../media/image30.png"/><Relationship Id="rId22" Type="http://schemas.openxmlformats.org/officeDocument/2006/relationships/image" Target="../media/image31.png"/><Relationship Id="rId23" Type="http://schemas.openxmlformats.org/officeDocument/2006/relationships/image" Target="../media/image32.png"/><Relationship Id="rId7" Type="http://schemas.openxmlformats.org/officeDocument/2006/relationships/image" Target="../media/image16.png"/><Relationship Id="rId11" Type="http://schemas.openxmlformats.org/officeDocument/2006/relationships/image" Target="../media/image20.png"/><Relationship Id="rId1" Type="http://schemas.openxmlformats.org/officeDocument/2006/relationships/tags" Target="../tags/tag8.xml"/><Relationship Id="rId6" Type="http://schemas.openxmlformats.org/officeDocument/2006/relationships/image" Target="../media/image15.png"/><Relationship Id="rId16" Type="http://schemas.openxmlformats.org/officeDocument/2006/relationships/image" Target="../media/image25.png"/><Relationship Id="rId8" Type="http://schemas.openxmlformats.org/officeDocument/2006/relationships/image" Target="../media/image17.png"/><Relationship Id="rId13" Type="http://schemas.openxmlformats.org/officeDocument/2006/relationships/image" Target="../media/image22.png"/><Relationship Id="rId10"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4.png"/><Relationship Id="rId12" Type="http://schemas.openxmlformats.org/officeDocument/2006/relationships/image" Target="../media/image21.png"/><Relationship Id="rId17" Type="http://schemas.openxmlformats.org/officeDocument/2006/relationships/image" Target="../media/image26.png"/><Relationship Id="rId19" Type="http://schemas.openxmlformats.org/officeDocument/2006/relationships/image" Target="../media/image28.png"/><Relationship Id="rId2" Type="http://schemas.openxmlformats.org/officeDocument/2006/relationships/tags" Target="../tags/tag9.xml"/><Relationship Id="rId9" Type="http://schemas.openxmlformats.org/officeDocument/2006/relationships/image" Target="../media/image18.png"/><Relationship Id="rId3" Type="http://schemas.openxmlformats.org/officeDocument/2006/relationships/slideLayout" Target="../slideLayouts/slideLayout6.xml"/><Relationship Id="rId18"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9.jpeg"/><Relationship Id="rId3" Type="http://schemas.openxmlformats.org/officeDocument/2006/relationships/image" Target="../media/image1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1.jpeg"/><Relationship Id="rId3" Type="http://schemas.openxmlformats.org/officeDocument/2006/relationships/image" Target="../media/image142.png"/></Relationships>
</file>

<file path=ppt/slides/_rels/slide34.xml.rels><?xml version="1.0" encoding="UTF-8" standalone="yes"?>
<Relationships xmlns="http://schemas.openxmlformats.org/package/2006/relationships"><Relationship Id="rId6" Type="http://schemas.openxmlformats.org/officeDocument/2006/relationships/image" Target="../media/image146.png"/><Relationship Id="rId4" Type="http://schemas.openxmlformats.org/officeDocument/2006/relationships/image" Target="../media/image144.png"/><Relationship Id="rId1" Type="http://schemas.openxmlformats.org/officeDocument/2006/relationships/tags" Target="../tags/tag46.xml"/><Relationship Id="rId2" Type="http://schemas.openxmlformats.org/officeDocument/2006/relationships/slideLayout" Target="../slideLayouts/slideLayout2.xml"/><Relationship Id="rId3" Type="http://schemas.openxmlformats.org/officeDocument/2006/relationships/notesSlide" Target="../notesSlides/notesSlide17.xml"/><Relationship Id="rId5" Type="http://schemas.openxmlformats.org/officeDocument/2006/relationships/image" Target="../media/image145.pn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4" Type="http://schemas.openxmlformats.org/officeDocument/2006/relationships/image" Target="../media/image147.png"/><Relationship Id="rId5" Type="http://schemas.openxmlformats.org/officeDocument/2006/relationships/image" Target="../media/image148.png"/><Relationship Id="rId7" Type="http://schemas.openxmlformats.org/officeDocument/2006/relationships/image" Target="../media/image30.png"/><Relationship Id="rId1" Type="http://schemas.openxmlformats.org/officeDocument/2006/relationships/tags" Target="../tags/tag47.xml"/><Relationship Id="rId2" Type="http://schemas.openxmlformats.org/officeDocument/2006/relationships/slideLayout" Target="../slideLayouts/slideLayout2.xml"/><Relationship Id="rId3" Type="http://schemas.openxmlformats.org/officeDocument/2006/relationships/notesSlide" Target="../notesSlides/notesSlide18.xml"/><Relationship Id="rId6" Type="http://schemas.openxmlformats.org/officeDocument/2006/relationships/image" Target="../media/image149.png"/></Relationships>
</file>

<file path=ppt/slides/_rels/slide36.xml.rels><?xml version="1.0" encoding="UTF-8" standalone="yes"?>
<Relationships xmlns="http://schemas.openxmlformats.org/package/2006/relationships"><Relationship Id="rId4" Type="http://schemas.openxmlformats.org/officeDocument/2006/relationships/image" Target="../media/image151.png"/><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50.png"/></Relationships>
</file>

<file path=ppt/slides/_rels/slide37.xml.rels><?xml version="1.0" encoding="UTF-8" standalone="yes"?>
<Relationships xmlns="http://schemas.openxmlformats.org/package/2006/relationships"><Relationship Id="rId8" Type="http://schemas.openxmlformats.org/officeDocument/2006/relationships/image" Target="../media/image158.png"/><Relationship Id="rId4" Type="http://schemas.openxmlformats.org/officeDocument/2006/relationships/image" Target="../media/image154.png"/><Relationship Id="rId10" Type="http://schemas.openxmlformats.org/officeDocument/2006/relationships/image" Target="../media/image160.png"/><Relationship Id="rId5" Type="http://schemas.openxmlformats.org/officeDocument/2006/relationships/image" Target="../media/image155.png"/><Relationship Id="rId7"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image" Target="../media/image152.png"/><Relationship Id="rId9" Type="http://schemas.openxmlformats.org/officeDocument/2006/relationships/image" Target="../media/image159.png"/><Relationship Id="rId3" Type="http://schemas.openxmlformats.org/officeDocument/2006/relationships/image" Target="../media/image153.png"/><Relationship Id="rId6" Type="http://schemas.openxmlformats.org/officeDocument/2006/relationships/image" Target="../media/image156.png"/></Relationships>
</file>

<file path=ppt/slides/_rels/slide38.xml.rels><?xml version="1.0" encoding="UTF-8" standalone="yes"?>
<Relationships xmlns="http://schemas.openxmlformats.org/package/2006/relationships"><Relationship Id="rId4" Type="http://schemas.openxmlformats.org/officeDocument/2006/relationships/image" Target="../media/image161.emf"/><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oleObject" Target="../embeddings/Microsoft_Excel_97_-_2004_Worksheet1.xls"/></Relationships>
</file>

<file path=ppt/slides/_rels/slide39.xml.rels><?xml version="1.0" encoding="UTF-8" standalone="yes"?>
<Relationships xmlns="http://schemas.openxmlformats.org/package/2006/relationships"><Relationship Id="rId4" Type="http://schemas.openxmlformats.org/officeDocument/2006/relationships/image" Target="../media/image164.jpeg"/><Relationship Id="rId1" Type="http://schemas.openxmlformats.org/officeDocument/2006/relationships/slideLayout" Target="../slideLayouts/slideLayout2.xml"/><Relationship Id="rId2" Type="http://schemas.openxmlformats.org/officeDocument/2006/relationships/image" Target="../media/image162.jpeg"/><Relationship Id="rId3" Type="http://schemas.openxmlformats.org/officeDocument/2006/relationships/image" Target="../media/image163.jpeg"/><Relationship Id="rId5" Type="http://schemas.openxmlformats.org/officeDocument/2006/relationships/image" Target="../media/image165.png"/></Relationships>
</file>

<file path=ppt/slides/_rels/slide4.xml.rels><?xml version="1.0" encoding="UTF-8" standalone="yes"?>
<Relationships xmlns="http://schemas.openxmlformats.org/package/2006/relationships"><Relationship Id="rId39" Type="http://schemas.openxmlformats.org/officeDocument/2006/relationships/image" Target="../media/image45.png"/><Relationship Id="rId7" Type="http://schemas.openxmlformats.org/officeDocument/2006/relationships/tags" Target="../tags/tag16.xml"/><Relationship Id="rId43" Type="http://schemas.openxmlformats.org/officeDocument/2006/relationships/image" Target="../media/image49.png"/><Relationship Id="rId25" Type="http://schemas.openxmlformats.org/officeDocument/2006/relationships/slideLayout" Target="../slideLayouts/slideLayout6.xml"/><Relationship Id="rId10" Type="http://schemas.openxmlformats.org/officeDocument/2006/relationships/tags" Target="../tags/tag19.xml"/><Relationship Id="rId50" Type="http://schemas.openxmlformats.org/officeDocument/2006/relationships/image" Target="../media/image56.png"/><Relationship Id="rId17" Type="http://schemas.openxmlformats.org/officeDocument/2006/relationships/tags" Target="../tags/tag26.xml"/><Relationship Id="rId9" Type="http://schemas.openxmlformats.org/officeDocument/2006/relationships/tags" Target="../tags/tag18.xml"/><Relationship Id="rId18" Type="http://schemas.openxmlformats.org/officeDocument/2006/relationships/tags" Target="../tags/tag27.xml"/><Relationship Id="rId27" Type="http://schemas.openxmlformats.org/officeDocument/2006/relationships/image" Target="../media/image33.png"/><Relationship Id="rId14" Type="http://schemas.openxmlformats.org/officeDocument/2006/relationships/tags" Target="../tags/tag23.xml"/><Relationship Id="rId4" Type="http://schemas.openxmlformats.org/officeDocument/2006/relationships/tags" Target="../tags/tag13.xml"/><Relationship Id="rId28" Type="http://schemas.openxmlformats.org/officeDocument/2006/relationships/image" Target="../media/image34.png"/><Relationship Id="rId45" Type="http://schemas.openxmlformats.org/officeDocument/2006/relationships/image" Target="../media/image51.png"/><Relationship Id="rId42" Type="http://schemas.openxmlformats.org/officeDocument/2006/relationships/image" Target="../media/image48.png"/><Relationship Id="rId6" Type="http://schemas.openxmlformats.org/officeDocument/2006/relationships/tags" Target="../tags/tag15.xml"/><Relationship Id="rId49" Type="http://schemas.openxmlformats.org/officeDocument/2006/relationships/image" Target="../media/image55.png"/><Relationship Id="rId44" Type="http://schemas.openxmlformats.org/officeDocument/2006/relationships/image" Target="../media/image50.png"/><Relationship Id="rId19" Type="http://schemas.openxmlformats.org/officeDocument/2006/relationships/tags" Target="../tags/tag28.xml"/><Relationship Id="rId38" Type="http://schemas.openxmlformats.org/officeDocument/2006/relationships/image" Target="../media/image44.png"/><Relationship Id="rId20" Type="http://schemas.openxmlformats.org/officeDocument/2006/relationships/tags" Target="../tags/tag29.xml"/><Relationship Id="rId2" Type="http://schemas.openxmlformats.org/officeDocument/2006/relationships/tags" Target="../tags/tag11.xml"/><Relationship Id="rId46" Type="http://schemas.openxmlformats.org/officeDocument/2006/relationships/image" Target="../media/image52.png"/><Relationship Id="rId35" Type="http://schemas.openxmlformats.org/officeDocument/2006/relationships/image" Target="../media/image41.png"/><Relationship Id="rId51" Type="http://schemas.openxmlformats.org/officeDocument/2006/relationships/image" Target="../media/image57.png"/><Relationship Id="rId31" Type="http://schemas.openxmlformats.org/officeDocument/2006/relationships/image" Target="../media/image37.png"/><Relationship Id="rId34" Type="http://schemas.openxmlformats.org/officeDocument/2006/relationships/image" Target="../media/image40.png"/><Relationship Id="rId40" Type="http://schemas.openxmlformats.org/officeDocument/2006/relationships/image" Target="../media/image46.png"/><Relationship Id="rId36" Type="http://schemas.openxmlformats.org/officeDocument/2006/relationships/image" Target="../media/image42.png"/><Relationship Id="rId1" Type="http://schemas.openxmlformats.org/officeDocument/2006/relationships/tags" Target="../tags/tag10.xml"/><Relationship Id="rId24" Type="http://schemas.openxmlformats.org/officeDocument/2006/relationships/tags" Target="../tags/tag33.xml"/><Relationship Id="rId47" Type="http://schemas.openxmlformats.org/officeDocument/2006/relationships/image" Target="../media/image53.png"/><Relationship Id="rId48" Type="http://schemas.openxmlformats.org/officeDocument/2006/relationships/image" Target="../media/image54.png"/><Relationship Id="rId8" Type="http://schemas.openxmlformats.org/officeDocument/2006/relationships/tags" Target="../tags/tag17.xml"/><Relationship Id="rId13" Type="http://schemas.openxmlformats.org/officeDocument/2006/relationships/tags" Target="../tags/tag22.xml"/><Relationship Id="rId32" Type="http://schemas.openxmlformats.org/officeDocument/2006/relationships/image" Target="../media/image38.png"/><Relationship Id="rId37" Type="http://schemas.openxmlformats.org/officeDocument/2006/relationships/image" Target="../media/image43.png"/><Relationship Id="rId52" Type="http://schemas.openxmlformats.org/officeDocument/2006/relationships/image" Target="../media/image58.png"/><Relationship Id="rId12" Type="http://schemas.openxmlformats.org/officeDocument/2006/relationships/tags" Target="../tags/tag21.xml"/><Relationship Id="rId3" Type="http://schemas.openxmlformats.org/officeDocument/2006/relationships/tags" Target="../tags/tag12.xml"/><Relationship Id="rId23" Type="http://schemas.openxmlformats.org/officeDocument/2006/relationships/tags" Target="../tags/tag32.xml"/><Relationship Id="rId26" Type="http://schemas.openxmlformats.org/officeDocument/2006/relationships/notesSlide" Target="../notesSlides/notesSlide1.xml"/><Relationship Id="rId30" Type="http://schemas.openxmlformats.org/officeDocument/2006/relationships/image" Target="../media/image36.png"/><Relationship Id="rId11" Type="http://schemas.openxmlformats.org/officeDocument/2006/relationships/tags" Target="../tags/tag20.xml"/><Relationship Id="rId29" Type="http://schemas.openxmlformats.org/officeDocument/2006/relationships/image" Target="../media/image35.png"/><Relationship Id="rId16" Type="http://schemas.openxmlformats.org/officeDocument/2006/relationships/tags" Target="../tags/tag25.xml"/><Relationship Id="rId33" Type="http://schemas.openxmlformats.org/officeDocument/2006/relationships/image" Target="../media/image39.png"/><Relationship Id="rId41" Type="http://schemas.openxmlformats.org/officeDocument/2006/relationships/image" Target="../media/image47.png"/><Relationship Id="rId5" Type="http://schemas.openxmlformats.org/officeDocument/2006/relationships/tags" Target="../tags/tag14.xml"/><Relationship Id="rId15" Type="http://schemas.openxmlformats.org/officeDocument/2006/relationships/tags" Target="../tags/tag24.xml"/><Relationship Id="rId22" Type="http://schemas.openxmlformats.org/officeDocument/2006/relationships/tags" Target="../tags/tag31.xml"/><Relationship Id="rId21" Type="http://schemas.openxmlformats.org/officeDocument/2006/relationships/tags" Target="../tags/tag30.xml"/></Relationships>
</file>

<file path=ppt/slides/_rels/slide5.xml.rels><?xml version="1.0" encoding="UTF-8" standalone="yes"?>
<Relationships xmlns="http://schemas.openxmlformats.org/package/2006/relationships"><Relationship Id="rId7" Type="http://schemas.openxmlformats.org/officeDocument/2006/relationships/tags" Target="../tags/tag40.xml"/><Relationship Id="rId1" Type="http://schemas.openxmlformats.org/officeDocument/2006/relationships/tags" Target="../tags/tag34.xml"/><Relationship Id="rId24" Type="http://schemas.openxmlformats.org/officeDocument/2006/relationships/image" Target="../media/image69.png"/><Relationship Id="rId25" Type="http://schemas.openxmlformats.org/officeDocument/2006/relationships/image" Target="../media/image70.png"/><Relationship Id="rId8" Type="http://schemas.openxmlformats.org/officeDocument/2006/relationships/tags" Target="../tags/tag41.xml"/><Relationship Id="rId13" Type="http://schemas.openxmlformats.org/officeDocument/2006/relationships/notesSlide" Target="../notesSlides/notesSlide2.xml"/><Relationship Id="rId10" Type="http://schemas.openxmlformats.org/officeDocument/2006/relationships/tags" Target="../tags/tag43.xml"/><Relationship Id="rId12" Type="http://schemas.openxmlformats.org/officeDocument/2006/relationships/slideLayout" Target="../slideLayouts/slideLayout4.xml"/><Relationship Id="rId17" Type="http://schemas.openxmlformats.org/officeDocument/2006/relationships/image" Target="../media/image62.png"/><Relationship Id="rId9" Type="http://schemas.openxmlformats.org/officeDocument/2006/relationships/tags" Target="../tags/tag42.xml"/><Relationship Id="rId18" Type="http://schemas.openxmlformats.org/officeDocument/2006/relationships/image" Target="../media/image63.png"/><Relationship Id="rId3" Type="http://schemas.openxmlformats.org/officeDocument/2006/relationships/tags" Target="../tags/tag36.xml"/><Relationship Id="rId14" Type="http://schemas.openxmlformats.org/officeDocument/2006/relationships/image" Target="../media/image59.png"/><Relationship Id="rId23" Type="http://schemas.openxmlformats.org/officeDocument/2006/relationships/image" Target="../media/image68.png"/><Relationship Id="rId4" Type="http://schemas.openxmlformats.org/officeDocument/2006/relationships/tags" Target="../tags/tag37.xml"/><Relationship Id="rId11" Type="http://schemas.openxmlformats.org/officeDocument/2006/relationships/tags" Target="../tags/tag44.xml"/><Relationship Id="rId6" Type="http://schemas.openxmlformats.org/officeDocument/2006/relationships/tags" Target="../tags/tag39.xml"/><Relationship Id="rId16" Type="http://schemas.openxmlformats.org/officeDocument/2006/relationships/image" Target="../media/image61.png"/><Relationship Id="rId5" Type="http://schemas.openxmlformats.org/officeDocument/2006/relationships/tags" Target="../tags/tag38.xml"/><Relationship Id="rId15" Type="http://schemas.openxmlformats.org/officeDocument/2006/relationships/image" Target="../media/image60.png"/><Relationship Id="rId19" Type="http://schemas.openxmlformats.org/officeDocument/2006/relationships/image" Target="../media/image64.png"/><Relationship Id="rId20" Type="http://schemas.openxmlformats.org/officeDocument/2006/relationships/image" Target="../media/image65.png"/><Relationship Id="rId22" Type="http://schemas.openxmlformats.org/officeDocument/2006/relationships/image" Target="../media/image67.png"/><Relationship Id="rId21" Type="http://schemas.openxmlformats.org/officeDocument/2006/relationships/image" Target="../media/image66.png"/><Relationship Id="rId2" Type="http://schemas.openxmlformats.org/officeDocument/2006/relationships/tags" Target="../tags/tag35.xml"/></Relationships>
</file>

<file path=ppt/slides/_rels/slide6.xml.rels><?xml version="1.0" encoding="UTF-8" standalone="yes"?>
<Relationships xmlns="http://schemas.openxmlformats.org/package/2006/relationships"><Relationship Id="rId4"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1.png"/></Relationships>
</file>

<file path=ppt/slides/_rels/slide7.xml.rels><?xml version="1.0" encoding="UTF-8" standalone="yes"?>
<Relationships xmlns="http://schemas.openxmlformats.org/package/2006/relationships"><Relationship Id="rId4"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image" Target="../media/image79.jpeg"/><Relationship Id="rId4" Type="http://schemas.openxmlformats.org/officeDocument/2006/relationships/image" Target="../media/image75.png"/><Relationship Id="rId5" Type="http://schemas.openxmlformats.org/officeDocument/2006/relationships/image" Target="../media/image76.jpeg"/><Relationship Id="rId7" Type="http://schemas.openxmlformats.org/officeDocument/2006/relationships/image" Target="../media/image78.jpeg"/><Relationship Id="rId1" Type="http://schemas.openxmlformats.org/officeDocument/2006/relationships/tags" Target="../tags/tag45.xml"/><Relationship Id="rId2" Type="http://schemas.openxmlformats.org/officeDocument/2006/relationships/slideLayout" Target="../slideLayouts/slideLayout6.xml"/><Relationship Id="rId3" Type="http://schemas.openxmlformats.org/officeDocument/2006/relationships/notesSlide" Target="../notesSlides/notesSlide5.xml"/><Relationship Id="rId6" Type="http://schemas.openxmlformats.org/officeDocument/2006/relationships/image" Target="../media/image7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ORNL_SNS_Buildin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8"/>
          </a:xfrm>
          <a:prstGeom prst="rect">
            <a:avLst/>
          </a:prstGeom>
        </p:spPr>
      </p:pic>
      <p:sp>
        <p:nvSpPr>
          <p:cNvPr id="2" name="Title 1"/>
          <p:cNvSpPr>
            <a:spLocks noGrp="1"/>
          </p:cNvSpPr>
          <p:nvPr>
            <p:ph type="ctrTitle"/>
          </p:nvPr>
        </p:nvSpPr>
        <p:spPr>
          <a:xfrm>
            <a:off x="0" y="496077"/>
            <a:ext cx="9144000" cy="1780787"/>
          </a:xfrm>
        </p:spPr>
        <p:txBody>
          <a:bodyPr>
            <a:noAutofit/>
          </a:bodyPr>
          <a:lstStyle/>
          <a:p>
            <a:r>
              <a:rPr lang="en-US" sz="4200" dirty="0" smtClean="0"/>
              <a:t>New </a:t>
            </a:r>
            <a:r>
              <a:rPr lang="en-US" sz="4200" dirty="0"/>
              <a:t>Results from the </a:t>
            </a:r>
            <a:r>
              <a:rPr lang="en-US" sz="4200" dirty="0" smtClean="0"/>
              <a:t>NPDGamma</a:t>
            </a:r>
            <a:br>
              <a:rPr lang="en-US" sz="4200" dirty="0" smtClean="0"/>
            </a:br>
            <a:r>
              <a:rPr lang="en-US" sz="4200" dirty="0" smtClean="0"/>
              <a:t>Parity </a:t>
            </a:r>
            <a:r>
              <a:rPr lang="en-US" sz="4200" dirty="0"/>
              <a:t>Violation Experiment </a:t>
            </a:r>
            <a:r>
              <a:rPr lang="en-US" sz="4200" dirty="0" smtClean="0"/>
              <a:t/>
            </a:r>
            <a:br>
              <a:rPr lang="en-US" sz="4200" dirty="0" smtClean="0"/>
            </a:br>
            <a:r>
              <a:rPr lang="en-US" sz="4200" dirty="0" smtClean="0"/>
              <a:t>at </a:t>
            </a:r>
            <a:r>
              <a:rPr lang="en-US" sz="4200" dirty="0"/>
              <a:t>the </a:t>
            </a:r>
            <a:r>
              <a:rPr lang="en-US" sz="4200" dirty="0" smtClean="0"/>
              <a:t>Spallation Neutron </a:t>
            </a:r>
            <a:r>
              <a:rPr lang="en-US" sz="4200" dirty="0"/>
              <a:t>Source</a:t>
            </a:r>
            <a:endParaRPr lang="en-US" sz="4200" dirty="0">
              <a:solidFill>
                <a:schemeClr val="tx2"/>
              </a:solidFill>
            </a:endParaRPr>
          </a:p>
        </p:txBody>
      </p:sp>
      <p:sp>
        <p:nvSpPr>
          <p:cNvPr id="3" name="Subtitle 2"/>
          <p:cNvSpPr>
            <a:spLocks noGrp="1"/>
          </p:cNvSpPr>
          <p:nvPr>
            <p:ph type="subTitle" idx="1"/>
          </p:nvPr>
        </p:nvSpPr>
        <p:spPr>
          <a:xfrm>
            <a:off x="1" y="5602070"/>
            <a:ext cx="9037690" cy="1255929"/>
          </a:xfrm>
        </p:spPr>
        <p:txBody>
          <a:bodyPr>
            <a:normAutofit/>
          </a:bodyPr>
          <a:lstStyle/>
          <a:p>
            <a:pPr algn="r"/>
            <a:r>
              <a:rPr lang="en-US" dirty="0" smtClean="0">
                <a:solidFill>
                  <a:srgbClr val="6B8E5E"/>
                </a:solidFill>
              </a:rPr>
              <a:t>Christopher Crawford</a:t>
            </a:r>
          </a:p>
          <a:p>
            <a:pPr algn="r"/>
            <a:r>
              <a:rPr lang="en-US" dirty="0" smtClean="0">
                <a:solidFill>
                  <a:srgbClr val="6B8E5E"/>
                </a:solidFill>
              </a:rPr>
              <a:t>University of Kentucky, Dept. Physics and Astronomy</a:t>
            </a:r>
          </a:p>
        </p:txBody>
      </p:sp>
    </p:spTree>
    <p:extLst>
      <p:ext uri="{BB962C8B-B14F-4D97-AF65-F5344CB8AC3E}">
        <p14:creationId xmlns:p14="http://schemas.microsoft.com/office/powerpoint/2010/main" val="19081192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title"/>
          </p:nvPr>
        </p:nvSpPr>
        <p:spPr/>
        <p:txBody>
          <a:bodyPr/>
          <a:lstStyle/>
          <a:p>
            <a:r>
              <a:rPr lang="en-US" dirty="0" smtClean="0"/>
              <a:t>Experimental</a:t>
            </a:r>
            <a:r>
              <a:rPr lang="en-US" baseline="0" dirty="0" smtClean="0"/>
              <a:t> Layout</a:t>
            </a:r>
            <a:endParaRPr lang="en-US" dirty="0"/>
          </a:p>
        </p:txBody>
      </p:sp>
      <p:grpSp>
        <p:nvGrpSpPr>
          <p:cNvPr id="6" name="Group 490"/>
          <p:cNvGrpSpPr>
            <a:grpSpLocks/>
          </p:cNvGrpSpPr>
          <p:nvPr/>
        </p:nvGrpSpPr>
        <p:grpSpPr bwMode="auto">
          <a:xfrm>
            <a:off x="241006" y="4111959"/>
            <a:ext cx="1600494" cy="253327"/>
            <a:chOff x="8016" y="6480"/>
            <a:chExt cx="3792" cy="456"/>
          </a:xfrm>
        </p:grpSpPr>
        <p:sp>
          <p:nvSpPr>
            <p:cNvPr id="9" name="Rectangle 491"/>
            <p:cNvSpPr>
              <a:spLocks noChangeArrowheads="1"/>
            </p:cNvSpPr>
            <p:nvPr/>
          </p:nvSpPr>
          <p:spPr bwMode="auto">
            <a:xfrm>
              <a:off x="8016" y="6480"/>
              <a:ext cx="3792" cy="384"/>
            </a:xfrm>
            <a:prstGeom prst="rect">
              <a:avLst/>
            </a:prstGeom>
            <a:solidFill>
              <a:srgbClr val="E2CA77"/>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10" name="Rectangle 492"/>
            <p:cNvSpPr>
              <a:spLocks noChangeArrowheads="1"/>
            </p:cNvSpPr>
            <p:nvPr/>
          </p:nvSpPr>
          <p:spPr bwMode="auto">
            <a:xfrm>
              <a:off x="8016" y="6480"/>
              <a:ext cx="3744" cy="456"/>
            </a:xfrm>
            <a:prstGeom prst="rect">
              <a:avLst/>
            </a:prstGeom>
            <a:solidFill>
              <a:srgbClr val="E2CA77"/>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dirty="0" smtClean="0">
                  <a:solidFill>
                    <a:schemeClr val="accent2"/>
                  </a:solidFill>
                </a:rPr>
                <a:t>Supermirror Polarizer</a:t>
              </a:r>
              <a:endParaRPr lang="en-US" sz="1400" dirty="0">
                <a:solidFill>
                  <a:srgbClr val="CC0000"/>
                </a:solidFill>
              </a:endParaRPr>
            </a:p>
          </p:txBody>
        </p:sp>
      </p:grpSp>
      <p:sp>
        <p:nvSpPr>
          <p:cNvPr id="7" name="Rectangle 493"/>
          <p:cNvSpPr>
            <a:spLocks noChangeArrowheads="1"/>
          </p:cNvSpPr>
          <p:nvPr/>
        </p:nvSpPr>
        <p:spPr bwMode="auto">
          <a:xfrm>
            <a:off x="241006" y="4340525"/>
            <a:ext cx="1600494" cy="186662"/>
          </a:xfrm>
          <a:prstGeom prst="rect">
            <a:avLst/>
          </a:prstGeom>
          <a:gradFill rotWithShape="0">
            <a:gsLst>
              <a:gs pos="0">
                <a:srgbClr val="E2CA77"/>
              </a:gs>
              <a:gs pos="100000">
                <a:srgbClr val="E3CE6F">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8" name="Rectangle 366"/>
          <p:cNvSpPr>
            <a:spLocks noChangeArrowheads="1"/>
          </p:cNvSpPr>
          <p:nvPr/>
        </p:nvSpPr>
        <p:spPr bwMode="auto">
          <a:xfrm>
            <a:off x="241006" y="4111959"/>
            <a:ext cx="1600494" cy="2106613"/>
          </a:xfrm>
          <a:prstGeom prst="rect">
            <a:avLst/>
          </a:prstGeom>
          <a:noFill/>
          <a:ln w="76200">
            <a:solidFill>
              <a:srgbClr val="E2CA77"/>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nvGrpSpPr>
          <p:cNvPr id="11" name="Group 30"/>
          <p:cNvGrpSpPr>
            <a:grpSpLocks/>
          </p:cNvGrpSpPr>
          <p:nvPr/>
        </p:nvGrpSpPr>
        <p:grpSpPr bwMode="auto">
          <a:xfrm>
            <a:off x="152400" y="575623"/>
            <a:ext cx="8915400" cy="3476624"/>
            <a:chOff x="1" y="1828800"/>
            <a:chExt cx="9144000" cy="3565258"/>
          </a:xfrm>
        </p:grpSpPr>
        <p:sp>
          <p:nvSpPr>
            <p:cNvPr id="12" name="Rectangle 408"/>
            <p:cNvSpPr>
              <a:spLocks noChangeArrowheads="1"/>
            </p:cNvSpPr>
            <p:nvPr/>
          </p:nvSpPr>
          <p:spPr bwMode="auto">
            <a:xfrm>
              <a:off x="6700047" y="3224354"/>
              <a:ext cx="1353895" cy="999800"/>
            </a:xfrm>
            <a:prstGeom prst="rect">
              <a:avLst/>
            </a:prstGeom>
            <a:solidFill>
              <a:srgbClr val="DCB4C3">
                <a:alpha val="7294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 name="Rectangle 405"/>
            <p:cNvSpPr>
              <a:spLocks noChangeArrowheads="1"/>
            </p:cNvSpPr>
            <p:nvPr/>
          </p:nvSpPr>
          <p:spPr bwMode="auto">
            <a:xfrm>
              <a:off x="6540356" y="3078550"/>
              <a:ext cx="1263636" cy="367982"/>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 name="Rectangle 393"/>
            <p:cNvSpPr>
              <a:spLocks noChangeArrowheads="1"/>
            </p:cNvSpPr>
            <p:nvPr/>
          </p:nvSpPr>
          <p:spPr bwMode="auto">
            <a:xfrm>
              <a:off x="5373924" y="3502076"/>
              <a:ext cx="173576" cy="402697"/>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 name="Rectangle 351"/>
            <p:cNvSpPr>
              <a:spLocks noChangeArrowheads="1"/>
            </p:cNvSpPr>
            <p:nvPr/>
          </p:nvSpPr>
          <p:spPr bwMode="auto">
            <a:xfrm>
              <a:off x="1117832" y="3384044"/>
              <a:ext cx="4172774" cy="652647"/>
            </a:xfrm>
            <a:prstGeom prst="rect">
              <a:avLst/>
            </a:prstGeom>
            <a:solidFill>
              <a:srgbClr val="CCE57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 name="Rectangle 400"/>
            <p:cNvSpPr>
              <a:spLocks noChangeArrowheads="1"/>
            </p:cNvSpPr>
            <p:nvPr/>
          </p:nvSpPr>
          <p:spPr bwMode="auto">
            <a:xfrm>
              <a:off x="5977969" y="3502076"/>
              <a:ext cx="173576" cy="402697"/>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7" name="Rectangle 401"/>
            <p:cNvSpPr>
              <a:spLocks noChangeArrowheads="1"/>
            </p:cNvSpPr>
            <p:nvPr/>
          </p:nvSpPr>
          <p:spPr bwMode="auto">
            <a:xfrm>
              <a:off x="8074771" y="3502076"/>
              <a:ext cx="173576" cy="402697"/>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8" name="Oval 403"/>
            <p:cNvSpPr>
              <a:spLocks noChangeArrowheads="1"/>
            </p:cNvSpPr>
            <p:nvPr/>
          </p:nvSpPr>
          <p:spPr bwMode="auto">
            <a:xfrm>
              <a:off x="5554443" y="3502076"/>
              <a:ext cx="416583" cy="416583"/>
            </a:xfrm>
            <a:prstGeom prst="ellipse">
              <a:avLst/>
            </a:prstGeom>
            <a:solidFill>
              <a:srgbClr val="E2CA7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Rectangle 404"/>
            <p:cNvSpPr>
              <a:spLocks noChangeArrowheads="1"/>
            </p:cNvSpPr>
            <p:nvPr/>
          </p:nvSpPr>
          <p:spPr bwMode="auto">
            <a:xfrm>
              <a:off x="6172375" y="3467361"/>
              <a:ext cx="499900" cy="479071"/>
            </a:xfrm>
            <a:prstGeom prst="rect">
              <a:avLst/>
            </a:prstGeom>
            <a:solidFill>
              <a:srgbClr val="C7C0D8"/>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0" name="Rectangle 409"/>
            <p:cNvSpPr>
              <a:spLocks noChangeArrowheads="1"/>
            </p:cNvSpPr>
            <p:nvPr/>
          </p:nvSpPr>
          <p:spPr bwMode="auto">
            <a:xfrm>
              <a:off x="6540356" y="3967260"/>
              <a:ext cx="1263636" cy="367982"/>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1" name="Oval 350"/>
            <p:cNvSpPr>
              <a:spLocks noChangeArrowheads="1"/>
            </p:cNvSpPr>
            <p:nvPr/>
          </p:nvSpPr>
          <p:spPr bwMode="auto">
            <a:xfrm>
              <a:off x="1" y="3120208"/>
              <a:ext cx="958141" cy="1208091"/>
            </a:xfrm>
            <a:prstGeom prst="ellipse">
              <a:avLst/>
            </a:prstGeom>
            <a:solidFill>
              <a:srgbClr val="B9E3CE"/>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pic>
          <p:nvPicPr>
            <p:cNvPr id="22" name="Picture 347" descr="npdg_schematic_bw"/>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1609" y="1828800"/>
              <a:ext cx="8852392" cy="356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06"/>
          <p:cNvGrpSpPr>
            <a:grpSpLocks/>
          </p:cNvGrpSpPr>
          <p:nvPr/>
        </p:nvGrpSpPr>
        <p:grpSpPr bwMode="auto">
          <a:xfrm>
            <a:off x="7321550" y="4111959"/>
            <a:ext cx="1606550" cy="2111375"/>
            <a:chOff x="7156096" y="4495800"/>
            <a:chExt cx="1606904" cy="2111826"/>
          </a:xfrm>
        </p:grpSpPr>
        <p:pic>
          <p:nvPicPr>
            <p:cNvPr id="24" name="Picture 419" descr="picture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6096" y="4724400"/>
              <a:ext cx="1579198" cy="185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502"/>
            <p:cNvGrpSpPr>
              <a:grpSpLocks/>
            </p:cNvGrpSpPr>
            <p:nvPr/>
          </p:nvGrpSpPr>
          <p:grpSpPr bwMode="auto">
            <a:xfrm>
              <a:off x="7162800" y="4495800"/>
              <a:ext cx="1600200" cy="303975"/>
              <a:chOff x="8016" y="6480"/>
              <a:chExt cx="3792" cy="456"/>
            </a:xfrm>
          </p:grpSpPr>
          <p:sp>
            <p:nvSpPr>
              <p:cNvPr id="28" name="Rectangle 503"/>
              <p:cNvSpPr>
                <a:spLocks noChangeArrowheads="1"/>
              </p:cNvSpPr>
              <p:nvPr/>
            </p:nvSpPr>
            <p:spPr bwMode="auto">
              <a:xfrm>
                <a:off x="8016" y="6480"/>
                <a:ext cx="3792" cy="38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29" name="Rectangle 504"/>
              <p:cNvSpPr>
                <a:spLocks noChangeArrowheads="1"/>
              </p:cNvSpPr>
              <p:nvPr/>
            </p:nvSpPr>
            <p:spPr bwMode="auto">
              <a:xfrm>
                <a:off x="8016" y="6480"/>
                <a:ext cx="3744" cy="45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Gamma Detectors</a:t>
                </a:r>
                <a:endParaRPr lang="en-US" sz="1400">
                  <a:solidFill>
                    <a:srgbClr val="CC0000"/>
                  </a:solidFill>
                </a:endParaRPr>
              </a:p>
            </p:txBody>
          </p:sp>
        </p:grpSp>
        <p:sp>
          <p:nvSpPr>
            <p:cNvPr id="26" name="Rectangle 505"/>
            <p:cNvSpPr>
              <a:spLocks noChangeArrowheads="1"/>
            </p:cNvSpPr>
            <p:nvPr/>
          </p:nvSpPr>
          <p:spPr bwMode="auto">
            <a:xfrm>
              <a:off x="7162800" y="4724400"/>
              <a:ext cx="1600200" cy="223982"/>
            </a:xfrm>
            <a:prstGeom prst="rect">
              <a:avLst/>
            </a:prstGeom>
            <a:gradFill rotWithShape="0">
              <a:gsLst>
                <a:gs pos="0">
                  <a:schemeClr val="accent1"/>
                </a:gs>
                <a:gs pos="100000">
                  <a:srgbClr val="BCE1E4">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27" name="Rectangle 372"/>
            <p:cNvSpPr>
              <a:spLocks noChangeArrowheads="1"/>
            </p:cNvSpPr>
            <p:nvPr/>
          </p:nvSpPr>
          <p:spPr bwMode="auto">
            <a:xfrm>
              <a:off x="7162800" y="4495800"/>
              <a:ext cx="1600200" cy="2111826"/>
            </a:xfrm>
            <a:prstGeom prst="rect">
              <a:avLst/>
            </a:prstGeom>
            <a:noFill/>
            <a:ln w="762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grpSp>
        <p:nvGrpSpPr>
          <p:cNvPr id="30" name="Group 207"/>
          <p:cNvGrpSpPr>
            <a:grpSpLocks/>
          </p:cNvGrpSpPr>
          <p:nvPr/>
        </p:nvGrpSpPr>
        <p:grpSpPr bwMode="auto">
          <a:xfrm>
            <a:off x="5557838" y="4111959"/>
            <a:ext cx="1633537" cy="2111375"/>
            <a:chOff x="5393415" y="4495800"/>
            <a:chExt cx="1633770" cy="2111826"/>
          </a:xfrm>
        </p:grpSpPr>
        <p:pic>
          <p:nvPicPr>
            <p:cNvPr id="31" name="Picture 537"/>
            <p:cNvPicPr>
              <a:picLocks noChangeAspect="1" noChangeArrowheads="1"/>
            </p:cNvPicPr>
            <p:nvPr/>
          </p:nvPicPr>
          <p:blipFill>
            <a:blip r:embed="rId4" cstate="print">
              <a:extLst>
                <a:ext uri="{28A0092B-C50C-407E-A947-70E740481C1C}">
                  <a14:useLocalDpi xmlns:a14="http://schemas.microsoft.com/office/drawing/2010/main"/>
                </a:ext>
              </a:extLst>
            </a:blip>
            <a:srcRect l="-82"/>
            <a:stretch>
              <a:fillRect/>
            </a:stretch>
          </p:blipFill>
          <p:spPr bwMode="auto">
            <a:xfrm rot="5400000">
              <a:off x="5238543" y="4804691"/>
              <a:ext cx="1943515" cy="159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2" name="Group 506"/>
            <p:cNvGrpSpPr>
              <a:grpSpLocks/>
            </p:cNvGrpSpPr>
            <p:nvPr/>
          </p:nvGrpSpPr>
          <p:grpSpPr bwMode="auto">
            <a:xfrm>
              <a:off x="5410200" y="4495800"/>
              <a:ext cx="1616985" cy="271145"/>
              <a:chOff x="8016" y="6480"/>
              <a:chExt cx="3792" cy="456"/>
            </a:xfrm>
          </p:grpSpPr>
          <p:sp>
            <p:nvSpPr>
              <p:cNvPr id="35" name="Rectangle 507"/>
              <p:cNvSpPr>
                <a:spLocks noChangeArrowheads="1"/>
              </p:cNvSpPr>
              <p:nvPr/>
            </p:nvSpPr>
            <p:spPr bwMode="auto">
              <a:xfrm>
                <a:off x="8016" y="6480"/>
                <a:ext cx="3792" cy="384"/>
              </a:xfrm>
              <a:prstGeom prst="rect">
                <a:avLst/>
              </a:prstGeom>
              <a:solidFill>
                <a:srgbClr val="DCB4C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36" name="Rectangle 508"/>
              <p:cNvSpPr>
                <a:spLocks noChangeArrowheads="1"/>
              </p:cNvSpPr>
              <p:nvPr/>
            </p:nvSpPr>
            <p:spPr bwMode="auto">
              <a:xfrm>
                <a:off x="8016" y="6480"/>
                <a:ext cx="3744" cy="456"/>
              </a:xfrm>
              <a:prstGeom prst="rect">
                <a:avLst/>
              </a:prstGeom>
              <a:solidFill>
                <a:srgbClr val="DCB4C3"/>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LH</a:t>
                </a:r>
                <a:r>
                  <a:rPr lang="en-US" sz="1200" baseline="-25000">
                    <a:solidFill>
                      <a:schemeClr val="accent2"/>
                    </a:solidFill>
                  </a:rPr>
                  <a:t>2</a:t>
                </a:r>
                <a:r>
                  <a:rPr lang="en-US" sz="1200">
                    <a:solidFill>
                      <a:schemeClr val="accent2"/>
                    </a:solidFill>
                  </a:rPr>
                  <a:t> Target</a:t>
                </a:r>
                <a:endParaRPr lang="en-US" sz="1400">
                  <a:solidFill>
                    <a:srgbClr val="CC0000"/>
                  </a:solidFill>
                </a:endParaRPr>
              </a:p>
            </p:txBody>
          </p:sp>
        </p:grpSp>
        <p:sp>
          <p:nvSpPr>
            <p:cNvPr id="33" name="Rectangle 509"/>
            <p:cNvSpPr>
              <a:spLocks noChangeArrowheads="1"/>
            </p:cNvSpPr>
            <p:nvPr/>
          </p:nvSpPr>
          <p:spPr bwMode="auto">
            <a:xfrm>
              <a:off x="5410200" y="4752975"/>
              <a:ext cx="1616985" cy="170577"/>
            </a:xfrm>
            <a:prstGeom prst="rect">
              <a:avLst/>
            </a:prstGeom>
            <a:gradFill rotWithShape="0">
              <a:gsLst>
                <a:gs pos="0">
                  <a:srgbClr val="DCB4C3"/>
                </a:gs>
                <a:gs pos="100000">
                  <a:srgbClr val="DCB5C3">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34" name="Rectangle 379"/>
            <p:cNvSpPr>
              <a:spLocks noChangeArrowheads="1"/>
            </p:cNvSpPr>
            <p:nvPr/>
          </p:nvSpPr>
          <p:spPr bwMode="auto">
            <a:xfrm>
              <a:off x="5393415" y="4497945"/>
              <a:ext cx="1616985" cy="2109681"/>
            </a:xfrm>
            <a:prstGeom prst="rect">
              <a:avLst/>
            </a:prstGeom>
            <a:noFill/>
            <a:ln w="76200">
              <a:solidFill>
                <a:srgbClr val="DCB4C3"/>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grpSp>
        <p:nvGrpSpPr>
          <p:cNvPr id="37" name="Group 208"/>
          <p:cNvGrpSpPr>
            <a:grpSpLocks/>
          </p:cNvGrpSpPr>
          <p:nvPr/>
        </p:nvGrpSpPr>
        <p:grpSpPr bwMode="auto">
          <a:xfrm>
            <a:off x="3898900" y="4111959"/>
            <a:ext cx="1524000" cy="2105025"/>
            <a:chOff x="3733800" y="4495800"/>
            <a:chExt cx="1524000" cy="2105010"/>
          </a:xfrm>
        </p:grpSpPr>
        <p:pic>
          <p:nvPicPr>
            <p:cNvPr id="38" name="Picture 304" descr="flipperphoto"/>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4650205"/>
              <a:ext cx="1524000" cy="19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FF"/>
                  </a:solidFill>
                  <a:miter lim="800000"/>
                  <a:headEnd/>
                  <a:tailEnd/>
                </a14:hiddenLine>
              </a:ext>
            </a:extLst>
          </p:spPr>
        </p:pic>
        <p:grpSp>
          <p:nvGrpSpPr>
            <p:cNvPr id="39" name="Group 498"/>
            <p:cNvGrpSpPr>
              <a:grpSpLocks/>
            </p:cNvGrpSpPr>
            <p:nvPr/>
          </p:nvGrpSpPr>
          <p:grpSpPr bwMode="auto">
            <a:xfrm>
              <a:off x="3733800" y="4495800"/>
              <a:ext cx="1523998" cy="253365"/>
              <a:chOff x="8016" y="6480"/>
              <a:chExt cx="3792" cy="456"/>
            </a:xfrm>
          </p:grpSpPr>
          <p:sp>
            <p:nvSpPr>
              <p:cNvPr id="42" name="Rectangle 499"/>
              <p:cNvSpPr>
                <a:spLocks noChangeArrowheads="1"/>
              </p:cNvSpPr>
              <p:nvPr/>
            </p:nvSpPr>
            <p:spPr bwMode="auto">
              <a:xfrm>
                <a:off x="8016" y="6480"/>
                <a:ext cx="3792" cy="384"/>
              </a:xfrm>
              <a:prstGeom prst="rect">
                <a:avLst/>
              </a:prstGeom>
              <a:solidFill>
                <a:srgbClr val="C7C0D8"/>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43" name="Rectangle 500"/>
              <p:cNvSpPr>
                <a:spLocks noChangeArrowheads="1"/>
              </p:cNvSpPr>
              <p:nvPr/>
            </p:nvSpPr>
            <p:spPr bwMode="auto">
              <a:xfrm>
                <a:off x="8016" y="6480"/>
                <a:ext cx="3744" cy="456"/>
              </a:xfrm>
              <a:prstGeom prst="rect">
                <a:avLst/>
              </a:prstGeom>
              <a:solidFill>
                <a:srgbClr val="C7C0D8"/>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RF Spin Rotator</a:t>
                </a:r>
                <a:endParaRPr lang="en-US" sz="1400">
                  <a:solidFill>
                    <a:srgbClr val="CC0000"/>
                  </a:solidFill>
                </a:endParaRPr>
              </a:p>
            </p:txBody>
          </p:sp>
        </p:grpSp>
        <p:sp>
          <p:nvSpPr>
            <p:cNvPr id="40" name="Rectangle 501"/>
            <p:cNvSpPr>
              <a:spLocks noChangeArrowheads="1"/>
            </p:cNvSpPr>
            <p:nvPr/>
          </p:nvSpPr>
          <p:spPr bwMode="auto">
            <a:xfrm>
              <a:off x="3733800" y="4724400"/>
              <a:ext cx="1523998" cy="186690"/>
            </a:xfrm>
            <a:prstGeom prst="rect">
              <a:avLst/>
            </a:prstGeom>
            <a:gradFill rotWithShape="0">
              <a:gsLst>
                <a:gs pos="0">
                  <a:srgbClr val="C7C0D8"/>
                </a:gs>
                <a:gs pos="100000">
                  <a:srgbClr val="C8C1D8">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sp>
          <p:nvSpPr>
            <p:cNvPr id="41" name="Rectangle 375"/>
            <p:cNvSpPr>
              <a:spLocks noChangeArrowheads="1"/>
            </p:cNvSpPr>
            <p:nvPr/>
          </p:nvSpPr>
          <p:spPr bwMode="auto">
            <a:xfrm>
              <a:off x="3733800" y="4495800"/>
              <a:ext cx="1523998" cy="2105010"/>
            </a:xfrm>
            <a:prstGeom prst="rect">
              <a:avLst/>
            </a:prstGeom>
            <a:noFill/>
            <a:ln w="76200">
              <a:solidFill>
                <a:srgbClr val="C7C0D8"/>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grpSp>
      <p:grpSp>
        <p:nvGrpSpPr>
          <p:cNvPr id="44" name="Group 209"/>
          <p:cNvGrpSpPr>
            <a:grpSpLocks/>
          </p:cNvGrpSpPr>
          <p:nvPr/>
        </p:nvGrpSpPr>
        <p:grpSpPr bwMode="auto">
          <a:xfrm>
            <a:off x="2070100" y="4111959"/>
            <a:ext cx="1698625" cy="2106613"/>
            <a:chOff x="1905000" y="4495800"/>
            <a:chExt cx="1699260" cy="2106930"/>
          </a:xfrm>
        </p:grpSpPr>
        <p:pic>
          <p:nvPicPr>
            <p:cNvPr id="45" name="Picture 579"/>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2418"/>
            <a:stretch/>
          </p:blipFill>
          <p:spPr bwMode="auto">
            <a:xfrm>
              <a:off x="1905000" y="4724434"/>
              <a:ext cx="1699260" cy="186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6" name="Group 494"/>
            <p:cNvGrpSpPr>
              <a:grpSpLocks/>
            </p:cNvGrpSpPr>
            <p:nvPr/>
          </p:nvGrpSpPr>
          <p:grpSpPr bwMode="auto">
            <a:xfrm>
              <a:off x="1905000" y="4495800"/>
              <a:ext cx="1676400" cy="253365"/>
              <a:chOff x="8016" y="6480"/>
              <a:chExt cx="3792" cy="456"/>
            </a:xfrm>
          </p:grpSpPr>
          <p:sp>
            <p:nvSpPr>
              <p:cNvPr id="49" name="Rectangle 495"/>
              <p:cNvSpPr>
                <a:spLocks noChangeArrowheads="1"/>
              </p:cNvSpPr>
              <p:nvPr/>
            </p:nvSpPr>
            <p:spPr bwMode="auto">
              <a:xfrm>
                <a:off x="8016" y="6480"/>
                <a:ext cx="3792" cy="384"/>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800"/>
              </a:p>
            </p:txBody>
          </p:sp>
          <p:sp>
            <p:nvSpPr>
              <p:cNvPr id="50" name="Rectangle 496"/>
              <p:cNvSpPr>
                <a:spLocks noChangeArrowheads="1"/>
              </p:cNvSpPr>
              <p:nvPr/>
            </p:nvSpPr>
            <p:spPr bwMode="auto">
              <a:xfrm>
                <a:off x="8016" y="6480"/>
                <a:ext cx="3744" cy="456"/>
              </a:xfrm>
              <a:prstGeom prst="rect">
                <a:avLst/>
              </a:prstGeom>
              <a:solidFill>
                <a:srgbClr val="E39F91"/>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4360863" eaLnBrk="1" hangingPunct="1"/>
                <a:r>
                  <a:rPr lang="en-US" sz="1200">
                    <a:solidFill>
                      <a:schemeClr val="accent2"/>
                    </a:solidFill>
                  </a:rPr>
                  <a:t>Beam Monitors</a:t>
                </a:r>
                <a:endParaRPr lang="en-US" sz="1400">
                  <a:solidFill>
                    <a:srgbClr val="CC0000"/>
                  </a:solidFill>
                </a:endParaRPr>
              </a:p>
            </p:txBody>
          </p:sp>
        </p:grpSp>
        <p:sp>
          <p:nvSpPr>
            <p:cNvPr id="47" name="Rectangle 369"/>
            <p:cNvSpPr>
              <a:spLocks noChangeArrowheads="1"/>
            </p:cNvSpPr>
            <p:nvPr/>
          </p:nvSpPr>
          <p:spPr bwMode="auto">
            <a:xfrm>
              <a:off x="1905000" y="4495800"/>
              <a:ext cx="1676400" cy="2106930"/>
            </a:xfrm>
            <a:prstGeom prst="rect">
              <a:avLst/>
            </a:prstGeom>
            <a:noFill/>
            <a:ln w="76200">
              <a:solidFill>
                <a:srgbClr val="E39F9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800"/>
            </a:p>
          </p:txBody>
        </p:sp>
        <p:sp>
          <p:nvSpPr>
            <p:cNvPr id="48" name="Rectangle 497"/>
            <p:cNvSpPr>
              <a:spLocks noChangeArrowheads="1"/>
            </p:cNvSpPr>
            <p:nvPr/>
          </p:nvSpPr>
          <p:spPr bwMode="auto">
            <a:xfrm>
              <a:off x="1905000" y="4724400"/>
              <a:ext cx="1676400" cy="186690"/>
            </a:xfrm>
            <a:prstGeom prst="rect">
              <a:avLst/>
            </a:prstGeom>
            <a:gradFill rotWithShape="0">
              <a:gsLst>
                <a:gs pos="0">
                  <a:srgbClr val="E39F91"/>
                </a:gs>
                <a:gs pos="100000">
                  <a:srgbClr val="E49F91">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800"/>
            </a:p>
          </p:txBody>
        </p:sp>
      </p:grpSp>
      <p:pic>
        <p:nvPicPr>
          <p:cNvPr id="53" name="Picture 52" descr="Musgrave_APS2012.jpg"/>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1762" y="4394526"/>
            <a:ext cx="1329267" cy="1788219"/>
          </a:xfrm>
          <a:prstGeom prst="rect">
            <a:avLst/>
          </a:prstGeom>
        </p:spPr>
      </p:pic>
      <p:sp>
        <p:nvSpPr>
          <p:cNvPr id="3" name="Rectangle 2"/>
          <p:cNvSpPr/>
          <p:nvPr/>
        </p:nvSpPr>
        <p:spPr>
          <a:xfrm>
            <a:off x="401762" y="4527187"/>
            <a:ext cx="309017" cy="1454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CA" smtClean="0"/>
              <a:t>2013-05-22</a:t>
            </a:r>
            <a:endParaRPr lang="en-US"/>
          </a:p>
        </p:txBody>
      </p:sp>
      <p:sp>
        <p:nvSpPr>
          <p:cNvPr id="5" name="Footer Placeholder 4"/>
          <p:cNvSpPr>
            <a:spLocks noGrp="1"/>
          </p:cNvSpPr>
          <p:nvPr>
            <p:ph type="ftr" sz="quarter" idx="11"/>
          </p:nvPr>
        </p:nvSpPr>
        <p:spPr/>
        <p:txBody>
          <a:bodyPr/>
          <a:lstStyle/>
          <a:p>
            <a:r>
              <a:rPr lang="en-US" smtClean="0"/>
              <a:t>ISINN-21, Alushta, Ukraine</a:t>
            </a:r>
            <a:endParaRPr lang="en-US"/>
          </a:p>
        </p:txBody>
      </p:sp>
      <p:sp>
        <p:nvSpPr>
          <p:cNvPr id="52" name="Slide Number Placeholder 51"/>
          <p:cNvSpPr>
            <a:spLocks noGrp="1"/>
          </p:cNvSpPr>
          <p:nvPr>
            <p:ph type="sldNum" sz="quarter" idx="12"/>
          </p:nvPr>
        </p:nvSpPr>
        <p:spPr/>
        <p:txBody>
          <a:bodyPr/>
          <a:lstStyle/>
          <a:p>
            <a:fld id="{89BA9E80-DA99-844D-986A-8D691D11CFE6}" type="slidenum">
              <a:rPr lang="en-US" smtClean="0"/>
              <a:t>10</a:t>
            </a:fld>
            <a:r>
              <a:rPr lang="en-US" smtClean="0"/>
              <a:t>/39</a:t>
            </a:r>
            <a:endParaRPr lang="en-US" dirty="0"/>
          </a:p>
        </p:txBody>
      </p:sp>
    </p:spTree>
    <p:extLst>
      <p:ext uri="{BB962C8B-B14F-4D97-AF65-F5344CB8AC3E}">
        <p14:creationId xmlns:p14="http://schemas.microsoft.com/office/powerpoint/2010/main" val="5679320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smtClean="0">
                <a:cs typeface="+mj-cs"/>
              </a:rPr>
              <a:t>Experimental setup at the FnPB</a:t>
            </a:r>
          </a:p>
        </p:txBody>
      </p:sp>
      <p:grpSp>
        <p:nvGrpSpPr>
          <p:cNvPr id="16386" name="Group 3"/>
          <p:cNvGrpSpPr>
            <a:grpSpLocks/>
          </p:cNvGrpSpPr>
          <p:nvPr/>
        </p:nvGrpSpPr>
        <p:grpSpPr bwMode="auto">
          <a:xfrm>
            <a:off x="458788" y="928688"/>
            <a:ext cx="8505825" cy="4902200"/>
            <a:chOff x="341" y="719"/>
            <a:chExt cx="5358" cy="3088"/>
          </a:xfrm>
        </p:grpSpPr>
        <p:pic>
          <p:nvPicPr>
            <p:cNvPr id="1536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 y="1056"/>
              <a:ext cx="5078" cy="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5" name="Text Box 5"/>
            <p:cNvSpPr txBox="1">
              <a:spLocks noChangeArrowheads="1"/>
            </p:cNvSpPr>
            <p:nvPr/>
          </p:nvSpPr>
          <p:spPr bwMode="auto">
            <a:xfrm>
              <a:off x="4662" y="719"/>
              <a:ext cx="661" cy="300"/>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a:t>Supermirror </a:t>
              </a:r>
            </a:p>
            <a:p>
              <a:pPr algn="ctr">
                <a:defRPr/>
              </a:pPr>
              <a:r>
                <a:rPr lang="en-US" sz="1200"/>
                <a:t>polarizer</a:t>
              </a:r>
            </a:p>
          </p:txBody>
        </p:sp>
        <p:sp>
          <p:nvSpPr>
            <p:cNvPr id="15366" name="Text Box 6"/>
            <p:cNvSpPr txBox="1">
              <a:spLocks noChangeArrowheads="1"/>
            </p:cNvSpPr>
            <p:nvPr/>
          </p:nvSpPr>
          <p:spPr bwMode="auto">
            <a:xfrm>
              <a:off x="5053" y="2957"/>
              <a:ext cx="646"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FNPB guide</a:t>
              </a:r>
            </a:p>
          </p:txBody>
        </p:sp>
        <p:sp>
          <p:nvSpPr>
            <p:cNvPr id="15367" name="Text Box 7"/>
            <p:cNvSpPr txBox="1">
              <a:spLocks noChangeArrowheads="1"/>
            </p:cNvSpPr>
            <p:nvPr/>
          </p:nvSpPr>
          <p:spPr bwMode="auto">
            <a:xfrm>
              <a:off x="3359" y="739"/>
              <a:ext cx="918"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CsI Detector Array</a:t>
              </a:r>
            </a:p>
          </p:txBody>
        </p:sp>
        <p:sp>
          <p:nvSpPr>
            <p:cNvPr id="15368" name="Text Box 8"/>
            <p:cNvSpPr txBox="1">
              <a:spLocks noChangeArrowheads="1"/>
            </p:cNvSpPr>
            <p:nvPr/>
          </p:nvSpPr>
          <p:spPr bwMode="auto">
            <a:xfrm>
              <a:off x="2281" y="928"/>
              <a:ext cx="820" cy="223"/>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Liquid H</a:t>
              </a:r>
              <a:r>
                <a:rPr lang="en-US" sz="1200" baseline="-25000"/>
                <a:t>2</a:t>
              </a:r>
              <a:r>
                <a:rPr lang="en-US" sz="1200"/>
                <a:t> Target</a:t>
              </a:r>
            </a:p>
            <a:p>
              <a:pPr>
                <a:defRPr/>
              </a:pPr>
              <a:endParaRPr lang="en-US" sz="400"/>
            </a:p>
          </p:txBody>
        </p:sp>
        <p:sp>
          <p:nvSpPr>
            <p:cNvPr id="15369" name="Text Box 9"/>
            <p:cNvSpPr txBox="1">
              <a:spLocks noChangeArrowheads="1"/>
            </p:cNvSpPr>
            <p:nvPr/>
          </p:nvSpPr>
          <p:spPr bwMode="auto">
            <a:xfrm>
              <a:off x="1289" y="1126"/>
              <a:ext cx="665"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H</a:t>
              </a:r>
              <a:r>
                <a:rPr lang="en-US" sz="1200" baseline="-25000"/>
                <a:t>2</a:t>
              </a:r>
              <a:r>
                <a:rPr lang="en-US" sz="1200"/>
                <a:t> Vent Line</a:t>
              </a:r>
              <a:endParaRPr lang="en-US" sz="2000">
                <a:solidFill>
                  <a:schemeClr val="hlink"/>
                </a:solidFill>
                <a:latin typeface="Comic Sans MS" charset="0"/>
              </a:endParaRPr>
            </a:p>
          </p:txBody>
        </p:sp>
        <p:sp>
          <p:nvSpPr>
            <p:cNvPr id="15370" name="Text Box 10"/>
            <p:cNvSpPr txBox="1">
              <a:spLocks noChangeArrowheads="1"/>
            </p:cNvSpPr>
            <p:nvPr/>
          </p:nvSpPr>
          <p:spPr bwMode="auto">
            <a:xfrm>
              <a:off x="3276" y="3527"/>
              <a:ext cx="603"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Beam Stop</a:t>
              </a:r>
              <a:endParaRPr lang="en-US" sz="2000">
                <a:solidFill>
                  <a:schemeClr val="hlink"/>
                </a:solidFill>
                <a:latin typeface="Comic Sans MS" charset="0"/>
              </a:endParaRPr>
            </a:p>
          </p:txBody>
        </p:sp>
        <p:sp>
          <p:nvSpPr>
            <p:cNvPr id="15371" name="Text Box 11"/>
            <p:cNvSpPr txBox="1">
              <a:spLocks noChangeArrowheads="1"/>
            </p:cNvSpPr>
            <p:nvPr/>
          </p:nvSpPr>
          <p:spPr bwMode="auto">
            <a:xfrm>
              <a:off x="4129" y="3315"/>
              <a:ext cx="992"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Magnetic Field Coils</a:t>
              </a:r>
              <a:endParaRPr lang="en-US" sz="2000">
                <a:solidFill>
                  <a:schemeClr val="hlink"/>
                </a:solidFill>
                <a:latin typeface="Comic Sans MS" charset="0"/>
              </a:endParaRPr>
            </a:p>
          </p:txBody>
        </p:sp>
        <p:sp>
          <p:nvSpPr>
            <p:cNvPr id="15372" name="Text Box 12"/>
            <p:cNvSpPr txBox="1">
              <a:spLocks noChangeArrowheads="1"/>
            </p:cNvSpPr>
            <p:nvPr/>
          </p:nvSpPr>
          <p:spPr bwMode="auto">
            <a:xfrm>
              <a:off x="1088" y="2918"/>
              <a:ext cx="939"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Magnetic Shielding</a:t>
              </a:r>
              <a:endParaRPr lang="en-US" sz="2000">
                <a:solidFill>
                  <a:schemeClr val="hlink"/>
                </a:solidFill>
                <a:latin typeface="Comic Sans MS" charset="0"/>
              </a:endParaRPr>
            </a:p>
          </p:txBody>
        </p:sp>
        <p:sp>
          <p:nvSpPr>
            <p:cNvPr id="15373" name="Text Box 13"/>
            <p:cNvSpPr txBox="1">
              <a:spLocks noChangeArrowheads="1"/>
            </p:cNvSpPr>
            <p:nvPr/>
          </p:nvSpPr>
          <p:spPr bwMode="auto">
            <a:xfrm>
              <a:off x="416" y="1672"/>
              <a:ext cx="1076" cy="185"/>
            </a:xfrm>
            <a:prstGeom prst="rect">
              <a:avLst/>
            </a:prstGeom>
            <a:solidFill>
              <a:schemeClr val="bg1"/>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t>H</a:t>
              </a:r>
              <a:r>
                <a:rPr lang="en-US" sz="1200" baseline="-25000"/>
                <a:t>2</a:t>
              </a:r>
              <a:r>
                <a:rPr lang="en-US" sz="1200"/>
                <a:t> Manifold Enclosure</a:t>
              </a:r>
              <a:endParaRPr lang="en-US" sz="2000">
                <a:solidFill>
                  <a:schemeClr val="hlink"/>
                </a:solidFill>
                <a:latin typeface="Comic Sans MS" charset="0"/>
              </a:endParaRPr>
            </a:p>
          </p:txBody>
        </p:sp>
        <p:sp>
          <p:nvSpPr>
            <p:cNvPr id="15374" name="Line 14"/>
            <p:cNvSpPr>
              <a:spLocks noChangeShapeType="1"/>
            </p:cNvSpPr>
            <p:nvPr/>
          </p:nvSpPr>
          <p:spPr bwMode="auto">
            <a:xfrm flipV="1">
              <a:off x="1545" y="2607"/>
              <a:ext cx="277" cy="309"/>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5" name="Line 15"/>
            <p:cNvSpPr>
              <a:spLocks noChangeShapeType="1"/>
            </p:cNvSpPr>
            <p:nvPr/>
          </p:nvSpPr>
          <p:spPr bwMode="auto">
            <a:xfrm flipH="1" flipV="1">
              <a:off x="2998" y="2922"/>
              <a:ext cx="571" cy="597"/>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6" name="Line 16"/>
            <p:cNvSpPr>
              <a:spLocks noChangeShapeType="1"/>
            </p:cNvSpPr>
            <p:nvPr/>
          </p:nvSpPr>
          <p:spPr bwMode="auto">
            <a:xfrm flipH="1" flipV="1">
              <a:off x="4023" y="2861"/>
              <a:ext cx="593" cy="446"/>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7" name="Line 17"/>
            <p:cNvSpPr>
              <a:spLocks noChangeShapeType="1"/>
            </p:cNvSpPr>
            <p:nvPr/>
          </p:nvSpPr>
          <p:spPr bwMode="auto">
            <a:xfrm flipH="1" flipV="1">
              <a:off x="4992" y="1876"/>
              <a:ext cx="335" cy="1084"/>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8" name="Line 18"/>
            <p:cNvSpPr>
              <a:spLocks noChangeShapeType="1"/>
            </p:cNvSpPr>
            <p:nvPr/>
          </p:nvSpPr>
          <p:spPr bwMode="auto">
            <a:xfrm flipH="1">
              <a:off x="4562" y="1017"/>
              <a:ext cx="425" cy="921"/>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79" name="Line 19"/>
            <p:cNvSpPr>
              <a:spLocks noChangeShapeType="1"/>
            </p:cNvSpPr>
            <p:nvPr/>
          </p:nvSpPr>
          <p:spPr bwMode="auto">
            <a:xfrm>
              <a:off x="3793" y="917"/>
              <a:ext cx="198" cy="1100"/>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80" name="Line 20"/>
            <p:cNvSpPr>
              <a:spLocks noChangeShapeType="1"/>
            </p:cNvSpPr>
            <p:nvPr/>
          </p:nvSpPr>
          <p:spPr bwMode="auto">
            <a:xfrm>
              <a:off x="2709" y="1148"/>
              <a:ext cx="1005" cy="1032"/>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81" name="Line 21"/>
            <p:cNvSpPr>
              <a:spLocks noChangeShapeType="1"/>
            </p:cNvSpPr>
            <p:nvPr/>
          </p:nvSpPr>
          <p:spPr bwMode="auto">
            <a:xfrm>
              <a:off x="1620" y="1294"/>
              <a:ext cx="440" cy="1011"/>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382" name="Line 22"/>
            <p:cNvSpPr>
              <a:spLocks noChangeShapeType="1"/>
            </p:cNvSpPr>
            <p:nvPr/>
          </p:nvSpPr>
          <p:spPr bwMode="auto">
            <a:xfrm flipH="1">
              <a:off x="562" y="1844"/>
              <a:ext cx="377" cy="1152"/>
            </a:xfrm>
            <a:prstGeom prst="line">
              <a:avLst/>
            </a:prstGeom>
            <a:noFill/>
            <a:ln w="28575">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2" name="Date Placeholder 1"/>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11</a:t>
            </a:fld>
            <a:r>
              <a:rPr lang="en-US" smtClean="0"/>
              <a:t>/39</a:t>
            </a:r>
            <a:endParaRPr lang="en-US" dirty="0"/>
          </a:p>
        </p:txBody>
      </p:sp>
    </p:spTree>
    <p:extLst>
      <p:ext uri="{BB962C8B-B14F-4D97-AF65-F5344CB8AC3E}">
        <p14:creationId xmlns:p14="http://schemas.microsoft.com/office/powerpoint/2010/main" val="34474261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defRPr/>
            </a:pPr>
            <a:r>
              <a:rPr lang="en-US" dirty="0" smtClean="0">
                <a:cs typeface="+mj-cs"/>
              </a:rPr>
              <a:t>Spallation neutron source</a:t>
            </a:r>
          </a:p>
        </p:txBody>
      </p:sp>
      <p:sp>
        <p:nvSpPr>
          <p:cNvPr id="20482" name="Rectangle 3"/>
          <p:cNvSpPr>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endParaRPr lang="en-US" sz="2800" b="1">
              <a:solidFill>
                <a:srgbClr val="24459C"/>
              </a:solidFill>
            </a:endParaRPr>
          </a:p>
        </p:txBody>
      </p:sp>
      <p:sp>
        <p:nvSpPr>
          <p:cNvPr id="20483" name="Rectangle 4"/>
          <p:cNvSpPr>
            <a:spLocks noChangeArrowheads="1"/>
          </p:cNvSpPr>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57200" indent="-457200" eaLnBrk="1" hangingPunct="1">
              <a:spcBef>
                <a:spcPct val="50000"/>
              </a:spcBef>
              <a:buClr>
                <a:srgbClr val="24459C"/>
              </a:buClr>
              <a:buSzPct val="110000"/>
              <a:buFont typeface="Wingdings" charset="0"/>
              <a:buChar char="§"/>
            </a:pPr>
            <a:r>
              <a:rPr lang="en-US">
                <a:solidFill>
                  <a:schemeClr val="accent2"/>
                </a:solidFill>
              </a:rPr>
              <a:t>spallation sources: LANL, SNS</a:t>
            </a:r>
          </a:p>
          <a:p>
            <a:pPr marL="838200" lvl="1" indent="-381000" eaLnBrk="1" hangingPunct="1">
              <a:spcBef>
                <a:spcPct val="10000"/>
              </a:spcBef>
              <a:buFont typeface="Times" charset="0"/>
              <a:buChar char="•"/>
            </a:pPr>
            <a:r>
              <a:rPr lang="en-US" sz="2000">
                <a:solidFill>
                  <a:schemeClr val="accent2"/>
                </a:solidFill>
              </a:rPr>
              <a:t>pulsed -&gt; TOF -&gt; energy</a:t>
            </a:r>
          </a:p>
          <a:p>
            <a:pPr marL="457200" indent="-457200" eaLnBrk="1" hangingPunct="1">
              <a:spcBef>
                <a:spcPct val="50000"/>
              </a:spcBef>
              <a:buClr>
                <a:srgbClr val="24459C"/>
              </a:buClr>
              <a:buSzPct val="110000"/>
              <a:buFont typeface="Wingdings" charset="0"/>
              <a:buChar char="§"/>
            </a:pPr>
            <a:r>
              <a:rPr lang="en-US">
                <a:solidFill>
                  <a:schemeClr val="accent2"/>
                </a:solidFill>
              </a:rPr>
              <a:t>LH2 moderator: cold neutrons</a:t>
            </a:r>
          </a:p>
          <a:p>
            <a:pPr marL="838200" lvl="1" indent="-381000" eaLnBrk="1" hangingPunct="1">
              <a:spcBef>
                <a:spcPct val="10000"/>
              </a:spcBef>
              <a:buFont typeface="Times" charset="0"/>
              <a:buChar char="•"/>
            </a:pPr>
            <a:r>
              <a:rPr lang="en-US" sz="2000">
                <a:solidFill>
                  <a:schemeClr val="accent2"/>
                </a:solidFill>
              </a:rPr>
              <a:t>thermal equilibrium in ~30 interactions</a:t>
            </a:r>
          </a:p>
        </p:txBody>
      </p:sp>
      <p:pic>
        <p:nvPicPr>
          <p:cNvPr id="20484" name="Picture 5" descr="00-04492D_we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5" name="Group 6"/>
          <p:cNvGrpSpPr>
            <a:grpSpLocks/>
          </p:cNvGrpSpPr>
          <p:nvPr/>
        </p:nvGrpSpPr>
        <p:grpSpPr bwMode="auto">
          <a:xfrm>
            <a:off x="228600" y="2743200"/>
            <a:ext cx="5964238" cy="3886200"/>
            <a:chOff x="144" y="1728"/>
            <a:chExt cx="3757" cy="2448"/>
          </a:xfrm>
        </p:grpSpPr>
        <p:pic>
          <p:nvPicPr>
            <p:cNvPr id="20486" name="Picture 7" descr="m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 y="1749"/>
              <a:ext cx="3024" cy="241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0487" name="Line 8"/>
            <p:cNvSpPr>
              <a:spLocks noChangeShapeType="1"/>
            </p:cNvSpPr>
            <p:nvPr/>
          </p:nvSpPr>
          <p:spPr bwMode="auto">
            <a:xfrm>
              <a:off x="3168" y="1728"/>
              <a:ext cx="720" cy="6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9"/>
            <p:cNvSpPr>
              <a:spLocks noChangeShapeType="1"/>
            </p:cNvSpPr>
            <p:nvPr/>
          </p:nvSpPr>
          <p:spPr bwMode="auto">
            <a:xfrm flipV="1">
              <a:off x="3168" y="2352"/>
              <a:ext cx="720" cy="18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Freeform 10"/>
            <p:cNvSpPr>
              <a:spLocks/>
            </p:cNvSpPr>
            <p:nvPr/>
          </p:nvSpPr>
          <p:spPr bwMode="auto">
            <a:xfrm>
              <a:off x="3181" y="1728"/>
              <a:ext cx="720" cy="2443"/>
            </a:xfrm>
            <a:custGeom>
              <a:avLst/>
              <a:gdLst>
                <a:gd name="T0" fmla="*/ 0 w 720"/>
                <a:gd name="T1" fmla="*/ 2433 h 2448"/>
                <a:gd name="T2" fmla="*/ 0 w 720"/>
                <a:gd name="T3" fmla="*/ 0 h 2448"/>
                <a:gd name="T4" fmla="*/ 720 w 720"/>
                <a:gd name="T5" fmla="*/ 621 h 2448"/>
                <a:gd name="T6" fmla="*/ 0 60000 65536"/>
                <a:gd name="T7" fmla="*/ 0 60000 65536"/>
                <a:gd name="T8" fmla="*/ 0 60000 65536"/>
              </a:gdLst>
              <a:ahLst/>
              <a:cxnLst>
                <a:cxn ang="T6">
                  <a:pos x="T0" y="T1"/>
                </a:cxn>
                <a:cxn ang="T7">
                  <a:pos x="T2" y="T3"/>
                </a:cxn>
                <a:cxn ang="T8">
                  <a:pos x="T4" y="T5"/>
                </a:cxn>
              </a:cxnLst>
              <a:rect l="0" t="0" r="r" b="b"/>
              <a:pathLst>
                <a:path w="720" h="2448">
                  <a:moveTo>
                    <a:pt x="0" y="2448"/>
                  </a:moveTo>
                  <a:lnTo>
                    <a:pt x="0" y="0"/>
                  </a:lnTo>
                  <a:lnTo>
                    <a:pt x="720" y="624"/>
                  </a:lnTo>
                </a:path>
              </a:pathLst>
            </a:custGeom>
            <a:solidFill>
              <a:schemeClr val="accent2">
                <a:alpha val="50195"/>
              </a:schemeClr>
            </a:solidFill>
            <a:ln>
              <a:noFill/>
            </a:ln>
            <a:extLst>
              <a:ext uri="{91240B29-F687-4f45-9708-019B960494DF}">
                <a14:hiddenLine xmlns:a14="http://schemas.microsoft.com/office/drawing/2010/main" w="38100" cmpd="sng">
                  <a:solidFill>
                    <a:schemeClr val="accent2"/>
                  </a:solidFill>
                  <a:round/>
                  <a:headEnd/>
                  <a:tailEnd/>
                </a14:hiddenLine>
              </a:ext>
            </a:extLst>
          </p:spPr>
          <p:txBody>
            <a:bodyPr wrap="none" anchor="ctr"/>
            <a:lstStyle/>
            <a:p>
              <a:endParaRPr lang="en-US"/>
            </a:p>
          </p:txBody>
        </p:sp>
      </p:grpSp>
      <p:sp>
        <p:nvSpPr>
          <p:cNvPr id="2" name="Date Placeholder 1"/>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12</a:t>
            </a:fld>
            <a:r>
              <a:rPr lang="en-US" smtClean="0"/>
              <a:t>/39</a:t>
            </a:r>
            <a:endParaRPr lang="en-US" dirty="0"/>
          </a:p>
        </p:txBody>
      </p:sp>
    </p:spTree>
    <p:extLst>
      <p:ext uri="{BB962C8B-B14F-4D97-AF65-F5344CB8AC3E}">
        <p14:creationId xmlns:p14="http://schemas.microsoft.com/office/powerpoint/2010/main" val="30949897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Neutron Flux at the SNS FnPB</a:t>
            </a:r>
            <a:endParaRPr lang="en-US" dirty="0"/>
          </a:p>
        </p:txBody>
      </p:sp>
      <p:pic>
        <p:nvPicPr>
          <p:cNvPr id="22530" name="Picture 2" descr="long_wavelength_doe"/>
          <p:cNvPicPr>
            <a:picLocks noChangeAspect="1" noChangeArrowheads="1"/>
          </p:cNvPicPr>
          <p:nvPr/>
        </p:nvPicPr>
        <p:blipFill>
          <a:blip r:embed="rId2" cstate="screen">
            <a:extLst>
              <a:ext uri="{28A0092B-C50C-407E-A947-70E740481C1C}">
                <a14:useLocalDpi xmlns:a14="http://schemas.microsoft.com/office/drawing/2010/main"/>
              </a:ext>
            </a:extLst>
          </a:blip>
          <a:srcRect t="7239" r="1733" b="-761"/>
          <a:stretch>
            <a:fillRect/>
          </a:stretch>
        </p:blipFill>
        <p:spPr bwMode="auto">
          <a:xfrm>
            <a:off x="882650" y="884238"/>
            <a:ext cx="72263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cxnSp>
        <p:nvCxnSpPr>
          <p:cNvPr id="5" name="Straight Connector 4"/>
          <p:cNvCxnSpPr/>
          <p:nvPr/>
        </p:nvCxnSpPr>
        <p:spPr bwMode="auto">
          <a:xfrm flipV="1">
            <a:off x="2473325" y="1371600"/>
            <a:ext cx="0" cy="3352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V="1">
            <a:off x="3352800" y="1371600"/>
            <a:ext cx="0" cy="3352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33" name="TextBox 6"/>
          <p:cNvSpPr txBox="1">
            <a:spLocks noChangeArrowheads="1"/>
          </p:cNvSpPr>
          <p:nvPr/>
        </p:nvSpPr>
        <p:spPr bwMode="auto">
          <a:xfrm>
            <a:off x="2514600" y="47244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8000"/>
                </a:solidFill>
              </a:rPr>
              <a:t>SNS TOF window</a:t>
            </a:r>
            <a:endParaRPr lang="en-US" sz="1600">
              <a:solidFill>
                <a:srgbClr val="008000"/>
              </a:solidFill>
            </a:endParaRPr>
          </a:p>
        </p:txBody>
      </p:sp>
      <p:cxnSp>
        <p:nvCxnSpPr>
          <p:cNvPr id="9" name="Straight Arrow Connector 8"/>
          <p:cNvCxnSpPr/>
          <p:nvPr/>
        </p:nvCxnSpPr>
        <p:spPr bwMode="auto">
          <a:xfrm>
            <a:off x="2514600" y="4648200"/>
            <a:ext cx="7620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35" name="TextBox 9"/>
          <p:cNvSpPr txBox="1">
            <a:spLocks noChangeArrowheads="1"/>
          </p:cNvSpPr>
          <p:nvPr/>
        </p:nvSpPr>
        <p:spPr bwMode="auto">
          <a:xfrm rot="-5400000">
            <a:off x="1513681" y="3210719"/>
            <a:ext cx="2187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008000"/>
                </a:solidFill>
              </a:rPr>
              <a:t>15 meV LH</a:t>
            </a:r>
            <a:r>
              <a:rPr lang="en-US" sz="1600" baseline="-25000">
                <a:solidFill>
                  <a:srgbClr val="008000"/>
                </a:solidFill>
              </a:rPr>
              <a:t>2</a:t>
            </a:r>
            <a:r>
              <a:rPr lang="en-US" sz="1600">
                <a:solidFill>
                  <a:srgbClr val="008000"/>
                </a:solidFill>
              </a:rPr>
              <a:t> threshold</a:t>
            </a:r>
          </a:p>
        </p:txBody>
      </p:sp>
      <p:sp>
        <p:nvSpPr>
          <p:cNvPr id="22536" name="TextBox 10"/>
          <p:cNvSpPr txBox="1">
            <a:spLocks noChangeArrowheads="1"/>
          </p:cNvSpPr>
          <p:nvPr/>
        </p:nvSpPr>
        <p:spPr bwMode="auto">
          <a:xfrm>
            <a:off x="4800600" y="1828800"/>
            <a:ext cx="2865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8000"/>
                </a:solidFill>
              </a:rPr>
              <a:t>Flux = 6.5x10</a:t>
            </a:r>
            <a:r>
              <a:rPr lang="en-US" sz="2000" baseline="30000">
                <a:solidFill>
                  <a:srgbClr val="008000"/>
                </a:solidFill>
              </a:rPr>
              <a:t>10</a:t>
            </a:r>
            <a:r>
              <a:rPr lang="en-US" sz="2000">
                <a:solidFill>
                  <a:srgbClr val="008000"/>
                </a:solidFill>
              </a:rPr>
              <a:t> n/s/MW</a:t>
            </a:r>
          </a:p>
          <a:p>
            <a:r>
              <a:rPr lang="en-US" sz="2000">
                <a:solidFill>
                  <a:srgbClr val="008000"/>
                </a:solidFill>
              </a:rPr>
              <a:t>  2.5 Å &lt; λ &lt; 6.0 Å</a:t>
            </a:r>
          </a:p>
        </p:txBody>
      </p:sp>
      <p:sp>
        <p:nvSpPr>
          <p:cNvPr id="3" name="Date Placeholder 2"/>
          <p:cNvSpPr>
            <a:spLocks noGrp="1"/>
          </p:cNvSpPr>
          <p:nvPr>
            <p:ph type="dt" sz="half" idx="10"/>
          </p:nvPr>
        </p:nvSpPr>
        <p:spPr/>
        <p:txBody>
          <a:bodyPr/>
          <a:lstStyle/>
          <a:p>
            <a:r>
              <a:rPr lang="en-CA" smtClean="0"/>
              <a:t>2013-05-22</a:t>
            </a:r>
            <a:endParaRPr lang="en-US"/>
          </a:p>
        </p:txBody>
      </p:sp>
      <p:sp>
        <p:nvSpPr>
          <p:cNvPr id="10" name="Footer Placeholder 9"/>
          <p:cNvSpPr>
            <a:spLocks noGrp="1"/>
          </p:cNvSpPr>
          <p:nvPr>
            <p:ph type="ftr" sz="quarter" idx="11"/>
          </p:nvPr>
        </p:nvSpPr>
        <p:spPr/>
        <p:txBody>
          <a:bodyPr/>
          <a:lstStyle/>
          <a:p>
            <a:r>
              <a:rPr lang="en-US" smtClean="0"/>
              <a:t>ISINN-21, Alushta, Ukraine</a:t>
            </a:r>
            <a:endParaRPr lang="en-US"/>
          </a:p>
        </p:txBody>
      </p:sp>
      <p:sp>
        <p:nvSpPr>
          <p:cNvPr id="11" name="Slide Number Placeholder 10"/>
          <p:cNvSpPr>
            <a:spLocks noGrp="1"/>
          </p:cNvSpPr>
          <p:nvPr>
            <p:ph type="sldNum" sz="quarter" idx="12"/>
          </p:nvPr>
        </p:nvSpPr>
        <p:spPr/>
        <p:txBody>
          <a:bodyPr/>
          <a:lstStyle/>
          <a:p>
            <a:fld id="{89BA9E80-DA99-844D-986A-8D691D11CFE6}" type="slidenum">
              <a:rPr lang="en-US" smtClean="0"/>
              <a:t>13</a:t>
            </a:fld>
            <a:r>
              <a:rPr lang="en-US" smtClean="0"/>
              <a:t>/39</a:t>
            </a:r>
            <a:endParaRPr lang="en-US" dirty="0"/>
          </a:p>
        </p:txBody>
      </p:sp>
    </p:spTree>
    <p:extLst>
      <p:ext uri="{BB962C8B-B14F-4D97-AF65-F5344CB8AC3E}">
        <p14:creationId xmlns:p14="http://schemas.microsoft.com/office/powerpoint/2010/main" val="38722961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Time-of-flight choppers</a:t>
            </a:r>
            <a:endParaRPr lang="en-US" dirty="0"/>
          </a:p>
        </p:txBody>
      </p:sp>
      <p:pic>
        <p:nvPicPr>
          <p:cNvPr id="6" name="Picture 5" descr="Untitled Extract Pages.pdf"/>
          <p:cNvPicPr>
            <a:picLocks noChangeAspect="1"/>
          </p:cNvPicPr>
          <p:nvPr/>
        </p:nvPicPr>
        <p:blipFill rotWithShape="1">
          <a:blip r:embed="rId2" cstate="screen">
            <a:extLst>
              <a:ext uri="{28A0092B-C50C-407E-A947-70E740481C1C}">
                <a14:useLocalDpi xmlns:a14="http://schemas.microsoft.com/office/drawing/2010/main"/>
              </a:ext>
            </a:extLst>
          </a:blip>
          <a:srcRect t="15607"/>
          <a:stretch/>
        </p:blipFill>
        <p:spPr>
          <a:xfrm>
            <a:off x="0" y="1069430"/>
            <a:ext cx="9144000" cy="5782812"/>
          </a:xfrm>
          <a:prstGeom prst="rect">
            <a:avLst/>
          </a:prstGeom>
        </p:spPr>
      </p:pic>
      <p:pic>
        <p:nvPicPr>
          <p:cNvPr id="9" name="Picture 8" descr="Untitled Extract Pages.pdf"/>
          <p:cNvPicPr>
            <a:picLocks noChangeAspect="1"/>
          </p:cNvPicPr>
          <p:nvPr/>
        </p:nvPicPr>
        <p:blipFill rotWithShape="1">
          <a:blip r:embed="rId3" cstate="screen">
            <a:extLst>
              <a:ext uri="{28A0092B-C50C-407E-A947-70E740481C1C}">
                <a14:useLocalDpi xmlns:a14="http://schemas.microsoft.com/office/drawing/2010/main"/>
              </a:ext>
            </a:extLst>
          </a:blip>
          <a:srcRect t="14306"/>
          <a:stretch/>
        </p:blipFill>
        <p:spPr>
          <a:xfrm>
            <a:off x="0" y="980310"/>
            <a:ext cx="9144000" cy="5871931"/>
          </a:xfrm>
          <a:prstGeom prst="rect">
            <a:avLst/>
          </a:prstGeom>
        </p:spPr>
      </p:pic>
      <p:pic>
        <p:nvPicPr>
          <p:cNvPr id="10" name="Picture 9" descr="Untitled Extract Pages.pdf"/>
          <p:cNvPicPr>
            <a:picLocks noChangeAspect="1"/>
          </p:cNvPicPr>
          <p:nvPr/>
        </p:nvPicPr>
        <p:blipFill rotWithShape="1">
          <a:blip r:embed="rId4" cstate="screen">
            <a:extLst>
              <a:ext uri="{28A0092B-C50C-407E-A947-70E740481C1C}">
                <a14:useLocalDpi xmlns:a14="http://schemas.microsoft.com/office/drawing/2010/main"/>
              </a:ext>
            </a:extLst>
          </a:blip>
          <a:srcRect t="14306"/>
          <a:stretch/>
        </p:blipFill>
        <p:spPr>
          <a:xfrm>
            <a:off x="0" y="982284"/>
            <a:ext cx="9144000" cy="5871931"/>
          </a:xfrm>
          <a:prstGeom prst="rect">
            <a:avLst/>
          </a:prstGeom>
        </p:spPr>
      </p:pic>
      <p:pic>
        <p:nvPicPr>
          <p:cNvPr id="12" name="Picture 11" descr="Untitled Extract Pages.pdf"/>
          <p:cNvPicPr>
            <a:picLocks noChangeAspect="1"/>
          </p:cNvPicPr>
          <p:nvPr/>
        </p:nvPicPr>
        <p:blipFill rotWithShape="1">
          <a:blip r:embed="rId5" cstate="screen">
            <a:extLst>
              <a:ext uri="{28A0092B-C50C-407E-A947-70E740481C1C}">
                <a14:useLocalDpi xmlns:a14="http://schemas.microsoft.com/office/drawing/2010/main"/>
              </a:ext>
            </a:extLst>
          </a:blip>
          <a:srcRect t="14306"/>
          <a:stretch/>
        </p:blipFill>
        <p:spPr>
          <a:xfrm>
            <a:off x="4980" y="985290"/>
            <a:ext cx="9144000" cy="5871931"/>
          </a:xfrm>
          <a:prstGeom prst="rect">
            <a:avLst/>
          </a:prstGeom>
        </p:spPr>
      </p:pic>
      <p:sp>
        <p:nvSpPr>
          <p:cNvPr id="7" name="Date Placeholder 6"/>
          <p:cNvSpPr>
            <a:spLocks noGrp="1"/>
          </p:cNvSpPr>
          <p:nvPr>
            <p:ph type="dt" sz="half" idx="10"/>
          </p:nvPr>
        </p:nvSpPr>
        <p:spPr/>
        <p:txBody>
          <a:bodyPr/>
          <a:lstStyle/>
          <a:p>
            <a:r>
              <a:rPr lang="en-CA" smtClean="0"/>
              <a:t>2013-05-22</a:t>
            </a:r>
            <a:endParaRPr lang="en-US"/>
          </a:p>
        </p:txBody>
      </p:sp>
      <p:sp>
        <p:nvSpPr>
          <p:cNvPr id="8" name="Footer Placeholder 7"/>
          <p:cNvSpPr>
            <a:spLocks noGrp="1"/>
          </p:cNvSpPr>
          <p:nvPr>
            <p:ph type="ftr" sz="quarter" idx="11"/>
          </p:nvPr>
        </p:nvSpPr>
        <p:spPr/>
        <p:txBody>
          <a:bodyPr/>
          <a:lstStyle/>
          <a:p>
            <a:r>
              <a:rPr lang="en-US" smtClean="0"/>
              <a:t>ISINN-21, Alushta, Ukraine</a:t>
            </a:r>
            <a:endParaRPr lang="en-US"/>
          </a:p>
        </p:txBody>
      </p:sp>
      <p:sp>
        <p:nvSpPr>
          <p:cNvPr id="11" name="Slide Number Placeholder 10"/>
          <p:cNvSpPr>
            <a:spLocks noGrp="1"/>
          </p:cNvSpPr>
          <p:nvPr>
            <p:ph type="sldNum" sz="quarter" idx="12"/>
          </p:nvPr>
        </p:nvSpPr>
        <p:spPr/>
        <p:txBody>
          <a:bodyPr/>
          <a:lstStyle/>
          <a:p>
            <a:fld id="{89BA9E80-DA99-844D-986A-8D691D11CFE6}" type="slidenum">
              <a:rPr lang="en-US" smtClean="0"/>
              <a:t>14</a:t>
            </a:fld>
            <a:r>
              <a:rPr lang="en-US" smtClean="0"/>
              <a:t>/39</a:t>
            </a:r>
            <a:endParaRPr lang="en-US" dirty="0"/>
          </a:p>
        </p:txBody>
      </p:sp>
    </p:spTree>
    <p:extLst>
      <p:ext uri="{BB962C8B-B14F-4D97-AF65-F5344CB8AC3E}">
        <p14:creationId xmlns:p14="http://schemas.microsoft.com/office/powerpoint/2010/main" val="2484693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Chopped </a:t>
            </a:r>
            <a:r>
              <a:rPr lang="en-US" dirty="0" smtClean="0"/>
              <a:t>&amp; folded spectrum</a:t>
            </a:r>
            <a:endParaRPr lang="en-US" dirty="0"/>
          </a:p>
        </p:txBody>
      </p:sp>
      <p:grpSp>
        <p:nvGrpSpPr>
          <p:cNvPr id="2" name="Group 1"/>
          <p:cNvGrpSpPr/>
          <p:nvPr/>
        </p:nvGrpSpPr>
        <p:grpSpPr>
          <a:xfrm>
            <a:off x="966314" y="937864"/>
            <a:ext cx="7625365" cy="5471846"/>
            <a:chOff x="6240" y="0"/>
            <a:chExt cx="9137760" cy="6557118"/>
          </a:xfrm>
        </p:grpSpPr>
        <p:pic>
          <p:nvPicPr>
            <p:cNvPr id="4" name="Picture 3" descr="m1_signal_1pulse.eps"/>
            <p:cNvPicPr>
              <a:picLocks noChangeAspect="1"/>
            </p:cNvPicPr>
            <p:nvPr/>
          </p:nvPicPr>
          <p:blipFill>
            <a:blip r:embed="rId3"/>
            <a:stretch>
              <a:fillRect/>
            </a:stretch>
          </p:blipFill>
          <p:spPr>
            <a:xfrm>
              <a:off x="20408" y="0"/>
              <a:ext cx="9123592" cy="6178941"/>
            </a:xfrm>
            <a:prstGeom prst="rect">
              <a:avLst/>
            </a:prstGeom>
          </p:spPr>
        </p:pic>
        <p:pic>
          <p:nvPicPr>
            <p:cNvPr id="6" name="Picture 5" descr="m1_signal_1ang.eps"/>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87289" b="2340"/>
            <a:stretch/>
          </p:blipFill>
          <p:spPr>
            <a:xfrm>
              <a:off x="6240" y="5915286"/>
              <a:ext cx="9137759" cy="641832"/>
            </a:xfrm>
            <a:prstGeom prst="rect">
              <a:avLst/>
            </a:prstGeom>
          </p:spPr>
        </p:pic>
      </p:grpSp>
      <p:sp>
        <p:nvSpPr>
          <p:cNvPr id="9" name="Date Placeholder 8"/>
          <p:cNvSpPr>
            <a:spLocks noGrp="1"/>
          </p:cNvSpPr>
          <p:nvPr>
            <p:ph type="dt" sz="half" idx="10"/>
          </p:nvPr>
        </p:nvSpPr>
        <p:spPr/>
        <p:txBody>
          <a:bodyPr/>
          <a:lstStyle/>
          <a:p>
            <a:r>
              <a:rPr lang="en-CA" smtClean="0"/>
              <a:t>2013-05-22</a:t>
            </a:r>
            <a:endParaRPr lang="en-US"/>
          </a:p>
        </p:txBody>
      </p:sp>
      <p:sp>
        <p:nvSpPr>
          <p:cNvPr id="10" name="Footer Placeholder 9"/>
          <p:cNvSpPr>
            <a:spLocks noGrp="1"/>
          </p:cNvSpPr>
          <p:nvPr>
            <p:ph type="ftr" sz="quarter" idx="11"/>
          </p:nvPr>
        </p:nvSpPr>
        <p:spPr/>
        <p:txBody>
          <a:bodyPr/>
          <a:lstStyle/>
          <a:p>
            <a:r>
              <a:rPr lang="en-US" smtClean="0"/>
              <a:t>ISINN-21, Alushta, Ukraine</a:t>
            </a:r>
            <a:endParaRPr lang="en-US"/>
          </a:p>
        </p:txBody>
      </p:sp>
      <p:sp>
        <p:nvSpPr>
          <p:cNvPr id="11" name="Slide Number Placeholder 10"/>
          <p:cNvSpPr>
            <a:spLocks noGrp="1"/>
          </p:cNvSpPr>
          <p:nvPr>
            <p:ph type="sldNum" sz="quarter" idx="12"/>
          </p:nvPr>
        </p:nvSpPr>
        <p:spPr/>
        <p:txBody>
          <a:bodyPr/>
          <a:lstStyle/>
          <a:p>
            <a:fld id="{89BA9E80-DA99-844D-986A-8D691D11CFE6}" type="slidenum">
              <a:rPr lang="en-US" smtClean="0"/>
              <a:t>15</a:t>
            </a:fld>
            <a:r>
              <a:rPr lang="en-US" smtClean="0"/>
              <a:t>/39</a:t>
            </a:r>
            <a:endParaRPr lang="en-US" dirty="0"/>
          </a:p>
        </p:txBody>
      </p:sp>
    </p:spTree>
    <p:extLst>
      <p:ext uri="{BB962C8B-B14F-4D97-AF65-F5344CB8AC3E}">
        <p14:creationId xmlns:p14="http://schemas.microsoft.com/office/powerpoint/2010/main" val="2656739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Measurement of Beam Flux and Profile</a:t>
            </a:r>
            <a:endParaRPr lang="en-US" dirty="0"/>
          </a:p>
        </p:txBody>
      </p:sp>
      <p:pic>
        <p:nvPicPr>
          <p:cNvPr id="39938" name="Picture 6" descr="verticalcomparel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5820400" y="420466"/>
            <a:ext cx="2698156" cy="376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7" descr="horizcomparel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776738" y="3401256"/>
            <a:ext cx="2695414" cy="368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PIM257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0051" y="868946"/>
            <a:ext cx="5038418" cy="5386176"/>
          </a:xfrm>
          <a:prstGeom prst="rect">
            <a:avLst/>
          </a:prstGeom>
        </p:spPr>
      </p:pic>
      <p:pic>
        <p:nvPicPr>
          <p:cNvPr id="10" name="Picture 8" descr="nnpssposter_em1.tif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128965" y="1071114"/>
            <a:ext cx="1924149" cy="1652578"/>
          </a:xfrm>
          <a:prstGeom prst="rect">
            <a:avLst/>
          </a:prstGeom>
          <a:noFill/>
          <a:ln w="28575" cmpd="sng">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CA" smtClean="0"/>
              <a:t>2013-05-22</a:t>
            </a:r>
            <a:endParaRPr lang="en-US"/>
          </a:p>
        </p:txBody>
      </p:sp>
      <p:sp>
        <p:nvSpPr>
          <p:cNvPr id="7" name="Footer Placeholder 6"/>
          <p:cNvSpPr>
            <a:spLocks noGrp="1"/>
          </p:cNvSpPr>
          <p:nvPr>
            <p:ph type="ftr" sz="quarter" idx="11"/>
          </p:nvPr>
        </p:nvSpPr>
        <p:spPr/>
        <p:txBody>
          <a:bodyPr/>
          <a:lstStyle/>
          <a:p>
            <a:r>
              <a:rPr lang="en-US" smtClean="0"/>
              <a:t>ISINN-21, Alushta, Ukraine</a:t>
            </a:r>
            <a:endParaRPr lang="en-US"/>
          </a:p>
        </p:txBody>
      </p:sp>
      <p:sp>
        <p:nvSpPr>
          <p:cNvPr id="8" name="Slide Number Placeholder 7"/>
          <p:cNvSpPr>
            <a:spLocks noGrp="1"/>
          </p:cNvSpPr>
          <p:nvPr>
            <p:ph type="sldNum" sz="quarter" idx="12"/>
          </p:nvPr>
        </p:nvSpPr>
        <p:spPr/>
        <p:txBody>
          <a:bodyPr/>
          <a:lstStyle/>
          <a:p>
            <a:fld id="{89BA9E80-DA99-844D-986A-8D691D11CFE6}" type="slidenum">
              <a:rPr lang="en-US" smtClean="0"/>
              <a:t>16</a:t>
            </a:fld>
            <a:r>
              <a:rPr lang="en-US" smtClean="0"/>
              <a:t>/39</a:t>
            </a:r>
            <a:endParaRPr lang="en-US" dirty="0"/>
          </a:p>
        </p:txBody>
      </p:sp>
    </p:spTree>
    <p:extLst>
      <p:ext uri="{BB962C8B-B14F-4D97-AF65-F5344CB8AC3E}">
        <p14:creationId xmlns:p14="http://schemas.microsoft.com/office/powerpoint/2010/main" val="4155435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1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2182" y="4082352"/>
            <a:ext cx="3923976" cy="247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US" dirty="0" smtClean="0"/>
              <a:t>Nuclear interaction: neutron optics</a:t>
            </a:r>
            <a:endParaRPr lang="en-US" dirty="0"/>
          </a:p>
        </p:txBody>
      </p:sp>
      <p:sp>
        <p:nvSpPr>
          <p:cNvPr id="3" name="Content Placeholder 2"/>
          <p:cNvSpPr>
            <a:spLocks noGrp="1"/>
          </p:cNvSpPr>
          <p:nvPr>
            <p:ph idx="1"/>
          </p:nvPr>
        </p:nvSpPr>
        <p:spPr>
          <a:xfrm>
            <a:off x="457200" y="3182238"/>
            <a:ext cx="8229600" cy="2297637"/>
          </a:xfrm>
        </p:spPr>
        <p:txBody>
          <a:bodyPr>
            <a:normAutofit/>
          </a:bodyPr>
          <a:lstStyle/>
          <a:p>
            <a:pPr>
              <a:lnSpc>
                <a:spcPct val="140000"/>
              </a:lnSpc>
            </a:pPr>
            <a:r>
              <a:rPr lang="en-US" sz="2000" dirty="0" smtClean="0">
                <a:solidFill>
                  <a:srgbClr val="C0504D"/>
                </a:solidFill>
              </a:rPr>
              <a:t>Fermi potential</a:t>
            </a:r>
            <a:r>
              <a:rPr lang="en-US" sz="2000" dirty="0" smtClean="0"/>
              <a:t>:</a:t>
            </a:r>
          </a:p>
          <a:p>
            <a:pPr>
              <a:lnSpc>
                <a:spcPct val="140000"/>
              </a:lnSpc>
            </a:pPr>
            <a:r>
              <a:rPr lang="en-US" sz="2000" dirty="0" smtClean="0">
                <a:solidFill>
                  <a:srgbClr val="C0504D"/>
                </a:solidFill>
              </a:rPr>
              <a:t>Optical potential</a:t>
            </a:r>
            <a:r>
              <a:rPr lang="en-US" sz="2000" dirty="0" smtClean="0"/>
              <a:t>:   </a:t>
            </a:r>
          </a:p>
          <a:p>
            <a:pPr>
              <a:lnSpc>
                <a:spcPct val="140000"/>
              </a:lnSpc>
            </a:pPr>
            <a:r>
              <a:rPr lang="en-US" sz="2000" dirty="0" smtClean="0">
                <a:solidFill>
                  <a:srgbClr val="C0504D"/>
                </a:solidFill>
              </a:rPr>
              <a:t>Index of refraction</a:t>
            </a:r>
            <a:r>
              <a:rPr lang="en-US" sz="2000" dirty="0" smtClean="0"/>
              <a:t>:</a:t>
            </a:r>
            <a:endParaRPr lang="en-US" sz="2000" dirty="0"/>
          </a:p>
        </p:txBody>
      </p:sp>
      <p:pic>
        <p:nvPicPr>
          <p:cNvPr id="5121" name="Picture 1"/>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168576" y="1000608"/>
            <a:ext cx="3017982" cy="199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descr="latex-image-1.pdf"/>
          <p:cNvPicPr>
            <a:picLocks noChangeAspect="1"/>
          </p:cNvPicPr>
          <p:nvPr/>
        </p:nvPicPr>
        <p:blipFill rotWithShape="1">
          <a:blip r:embed="rId4" cstate="screen">
            <a:extLst>
              <a:ext uri="{28A0092B-C50C-407E-A947-70E740481C1C}">
                <a14:useLocalDpi xmlns:a14="http://schemas.microsoft.com/office/drawing/2010/main"/>
              </a:ext>
            </a:extLst>
          </a:blip>
          <a:srcRect r="28299"/>
          <a:stretch/>
        </p:blipFill>
        <p:spPr>
          <a:xfrm>
            <a:off x="2875309" y="3825893"/>
            <a:ext cx="2748396" cy="505894"/>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40117" y="4272428"/>
            <a:ext cx="1336080" cy="518866"/>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98413" y="3159148"/>
            <a:ext cx="4449275" cy="551295"/>
          </a:xfrm>
          <a:prstGeom prst="rect">
            <a:avLst/>
          </a:prstGeom>
        </p:spPr>
      </p:pic>
      <p:grpSp>
        <p:nvGrpSpPr>
          <p:cNvPr id="16" name="Group 15"/>
          <p:cNvGrpSpPr/>
          <p:nvPr/>
        </p:nvGrpSpPr>
        <p:grpSpPr>
          <a:xfrm>
            <a:off x="3186558" y="1095223"/>
            <a:ext cx="3221129" cy="1725355"/>
            <a:chOff x="4118174" y="1000608"/>
            <a:chExt cx="4473506" cy="2396174"/>
          </a:xfrm>
        </p:grpSpPr>
        <p:pic>
          <p:nvPicPr>
            <p:cNvPr id="2" name="Picture 1" descr="Picture 7.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18174" y="1000608"/>
              <a:ext cx="4473506" cy="2356047"/>
            </a:xfrm>
            <a:prstGeom prst="rect">
              <a:avLst/>
            </a:prstGeom>
          </p:spPr>
        </p:pic>
        <p:pic>
          <p:nvPicPr>
            <p:cNvPr id="14" name="Picture 13" descr="latex-image-1.pdf"/>
            <p:cNvPicPr>
              <a:picLocks noChangeAspect="1"/>
            </p:cNvPicPr>
            <p:nvPr/>
          </p:nvPicPr>
          <p:blipFill>
            <a:blip r:embed="rId8">
              <a:extLst>
                <a:ext uri="{28A0092B-C50C-407E-A947-70E740481C1C}">
                  <a14:useLocalDpi xmlns:a14="http://schemas.microsoft.com/office/drawing/2010/main"/>
                </a:ext>
              </a:extLst>
            </a:blip>
            <a:stretch>
              <a:fillRect/>
            </a:stretch>
          </p:blipFill>
          <p:spPr>
            <a:xfrm rot="20605390">
              <a:off x="4891692" y="3135536"/>
              <a:ext cx="846798" cy="261246"/>
            </a:xfrm>
            <a:prstGeom prst="rect">
              <a:avLst/>
            </a:prstGeom>
          </p:spPr>
        </p:pic>
      </p:grpSp>
      <p:pic>
        <p:nvPicPr>
          <p:cNvPr id="11" name="Picture 6" descr="Geoff14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73142" y="1000608"/>
            <a:ext cx="2319844" cy="189730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806707" y="4796671"/>
            <a:ext cx="3715931" cy="1630208"/>
            <a:chOff x="2172793" y="3545057"/>
            <a:chExt cx="4363101" cy="1914126"/>
          </a:xfrm>
        </p:grpSpPr>
        <p:sp>
          <p:nvSpPr>
            <p:cNvPr id="18" name="Freeform 17"/>
            <p:cNvSpPr/>
            <p:nvPr/>
          </p:nvSpPr>
          <p:spPr>
            <a:xfrm>
              <a:off x="3980423" y="3618110"/>
              <a:ext cx="1777127" cy="1508611"/>
            </a:xfrm>
            <a:custGeom>
              <a:avLst/>
              <a:gdLst>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78992 w 1777127"/>
                <a:gd name="connsiteY17" fmla="*/ 200296 h 1508611"/>
                <a:gd name="connsiteX18" fmla="*/ 187515 w 1777127"/>
                <a:gd name="connsiteY18" fmla="*/ 183249 h 1508611"/>
                <a:gd name="connsiteX19" fmla="*/ 196038 w 1777127"/>
                <a:gd name="connsiteY19" fmla="*/ 153418 h 1508611"/>
                <a:gd name="connsiteX20" fmla="*/ 217347 w 1777127"/>
                <a:gd name="connsiteY20" fmla="*/ 127848 h 1508611"/>
                <a:gd name="connsiteX21" fmla="*/ 234394 w 1777127"/>
                <a:gd name="connsiteY21" fmla="*/ 93756 h 1508611"/>
                <a:gd name="connsiteX22" fmla="*/ 238655 w 1777127"/>
                <a:gd name="connsiteY22" fmla="*/ 80971 h 1508611"/>
                <a:gd name="connsiteX23" fmla="*/ 247179 w 1777127"/>
                <a:gd name="connsiteY23" fmla="*/ 72447 h 1508611"/>
                <a:gd name="connsiteX24" fmla="*/ 255702 w 1777127"/>
                <a:gd name="connsiteY24" fmla="*/ 59663 h 1508611"/>
                <a:gd name="connsiteX25" fmla="*/ 264226 w 1777127"/>
                <a:gd name="connsiteY25" fmla="*/ 51139 h 1508611"/>
                <a:gd name="connsiteX26" fmla="*/ 272749 w 1777127"/>
                <a:gd name="connsiteY26" fmla="*/ 38355 h 1508611"/>
                <a:gd name="connsiteX27" fmla="*/ 285534 w 1777127"/>
                <a:gd name="connsiteY27" fmla="*/ 34093 h 1508611"/>
                <a:gd name="connsiteX28" fmla="*/ 311104 w 1777127"/>
                <a:gd name="connsiteY28" fmla="*/ 17047 h 1508611"/>
                <a:gd name="connsiteX29" fmla="*/ 319628 w 1777127"/>
                <a:gd name="connsiteY29" fmla="*/ 8523 h 1508611"/>
                <a:gd name="connsiteX30" fmla="*/ 353721 w 1777127"/>
                <a:gd name="connsiteY30" fmla="*/ 4262 h 1508611"/>
                <a:gd name="connsiteX31" fmla="*/ 1777127 w 1777127"/>
                <a:gd name="connsiteY31" fmla="*/ 0 h 1508611"/>
                <a:gd name="connsiteX32" fmla="*/ 1764342 w 1777127"/>
                <a:gd name="connsiteY32" fmla="*/ 1508611 h 1508611"/>
                <a:gd name="connsiteX33" fmla="*/ 0 w 1777127"/>
                <a:gd name="connsiteY33"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78992 w 1777127"/>
                <a:gd name="connsiteY17" fmla="*/ 200296 h 1508611"/>
                <a:gd name="connsiteX18" fmla="*/ 187515 w 1777127"/>
                <a:gd name="connsiteY18" fmla="*/ 183249 h 1508611"/>
                <a:gd name="connsiteX19" fmla="*/ 196038 w 1777127"/>
                <a:gd name="connsiteY19" fmla="*/ 153418 h 1508611"/>
                <a:gd name="connsiteX20" fmla="*/ 217347 w 1777127"/>
                <a:gd name="connsiteY20" fmla="*/ 127848 h 1508611"/>
                <a:gd name="connsiteX21" fmla="*/ 234394 w 1777127"/>
                <a:gd name="connsiteY21" fmla="*/ 93756 h 1508611"/>
                <a:gd name="connsiteX22" fmla="*/ 238655 w 1777127"/>
                <a:gd name="connsiteY22" fmla="*/ 80971 h 1508611"/>
                <a:gd name="connsiteX23" fmla="*/ 247179 w 1777127"/>
                <a:gd name="connsiteY23" fmla="*/ 72447 h 1508611"/>
                <a:gd name="connsiteX24" fmla="*/ 264226 w 1777127"/>
                <a:gd name="connsiteY24" fmla="*/ 51139 h 1508611"/>
                <a:gd name="connsiteX25" fmla="*/ 272749 w 1777127"/>
                <a:gd name="connsiteY25" fmla="*/ 38355 h 1508611"/>
                <a:gd name="connsiteX26" fmla="*/ 285534 w 1777127"/>
                <a:gd name="connsiteY26" fmla="*/ 34093 h 1508611"/>
                <a:gd name="connsiteX27" fmla="*/ 311104 w 1777127"/>
                <a:gd name="connsiteY27" fmla="*/ 17047 h 1508611"/>
                <a:gd name="connsiteX28" fmla="*/ 319628 w 1777127"/>
                <a:gd name="connsiteY28" fmla="*/ 8523 h 1508611"/>
                <a:gd name="connsiteX29" fmla="*/ 353721 w 1777127"/>
                <a:gd name="connsiteY29" fmla="*/ 4262 h 1508611"/>
                <a:gd name="connsiteX30" fmla="*/ 1777127 w 1777127"/>
                <a:gd name="connsiteY30" fmla="*/ 0 h 1508611"/>
                <a:gd name="connsiteX31" fmla="*/ 1764342 w 1777127"/>
                <a:gd name="connsiteY31" fmla="*/ 1508611 h 1508611"/>
                <a:gd name="connsiteX32" fmla="*/ 0 w 1777127"/>
                <a:gd name="connsiteY32"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78992 w 1777127"/>
                <a:gd name="connsiteY17" fmla="*/ 200296 h 1508611"/>
                <a:gd name="connsiteX18" fmla="*/ 187515 w 1777127"/>
                <a:gd name="connsiteY18" fmla="*/ 183249 h 1508611"/>
                <a:gd name="connsiteX19" fmla="*/ 196038 w 1777127"/>
                <a:gd name="connsiteY19" fmla="*/ 153418 h 1508611"/>
                <a:gd name="connsiteX20" fmla="*/ 217347 w 1777127"/>
                <a:gd name="connsiteY20" fmla="*/ 127848 h 1508611"/>
                <a:gd name="connsiteX21" fmla="*/ 234394 w 1777127"/>
                <a:gd name="connsiteY21" fmla="*/ 93756 h 1508611"/>
                <a:gd name="connsiteX22" fmla="*/ 238655 w 1777127"/>
                <a:gd name="connsiteY22" fmla="*/ 80971 h 1508611"/>
                <a:gd name="connsiteX23" fmla="*/ 264226 w 1777127"/>
                <a:gd name="connsiteY23" fmla="*/ 51139 h 1508611"/>
                <a:gd name="connsiteX24" fmla="*/ 272749 w 1777127"/>
                <a:gd name="connsiteY24" fmla="*/ 38355 h 1508611"/>
                <a:gd name="connsiteX25" fmla="*/ 285534 w 1777127"/>
                <a:gd name="connsiteY25" fmla="*/ 34093 h 1508611"/>
                <a:gd name="connsiteX26" fmla="*/ 311104 w 1777127"/>
                <a:gd name="connsiteY26" fmla="*/ 17047 h 1508611"/>
                <a:gd name="connsiteX27" fmla="*/ 319628 w 1777127"/>
                <a:gd name="connsiteY27" fmla="*/ 8523 h 1508611"/>
                <a:gd name="connsiteX28" fmla="*/ 353721 w 1777127"/>
                <a:gd name="connsiteY28" fmla="*/ 4262 h 1508611"/>
                <a:gd name="connsiteX29" fmla="*/ 1777127 w 1777127"/>
                <a:gd name="connsiteY29" fmla="*/ 0 h 1508611"/>
                <a:gd name="connsiteX30" fmla="*/ 1764342 w 1777127"/>
                <a:gd name="connsiteY30" fmla="*/ 1508611 h 1508611"/>
                <a:gd name="connsiteX31" fmla="*/ 0 w 1777127"/>
                <a:gd name="connsiteY31"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78992 w 1777127"/>
                <a:gd name="connsiteY17" fmla="*/ 200296 h 1508611"/>
                <a:gd name="connsiteX18" fmla="*/ 187515 w 1777127"/>
                <a:gd name="connsiteY18" fmla="*/ 183249 h 1508611"/>
                <a:gd name="connsiteX19" fmla="*/ 196038 w 1777127"/>
                <a:gd name="connsiteY19" fmla="*/ 153418 h 1508611"/>
                <a:gd name="connsiteX20" fmla="*/ 217347 w 1777127"/>
                <a:gd name="connsiteY20" fmla="*/ 127848 h 1508611"/>
                <a:gd name="connsiteX21" fmla="*/ 234394 w 1777127"/>
                <a:gd name="connsiteY21" fmla="*/ 93756 h 1508611"/>
                <a:gd name="connsiteX22" fmla="*/ 264226 w 1777127"/>
                <a:gd name="connsiteY22" fmla="*/ 51139 h 1508611"/>
                <a:gd name="connsiteX23" fmla="*/ 272749 w 1777127"/>
                <a:gd name="connsiteY23" fmla="*/ 38355 h 1508611"/>
                <a:gd name="connsiteX24" fmla="*/ 285534 w 1777127"/>
                <a:gd name="connsiteY24" fmla="*/ 34093 h 1508611"/>
                <a:gd name="connsiteX25" fmla="*/ 311104 w 1777127"/>
                <a:gd name="connsiteY25" fmla="*/ 17047 h 1508611"/>
                <a:gd name="connsiteX26" fmla="*/ 319628 w 1777127"/>
                <a:gd name="connsiteY26" fmla="*/ 8523 h 1508611"/>
                <a:gd name="connsiteX27" fmla="*/ 353721 w 1777127"/>
                <a:gd name="connsiteY27" fmla="*/ 4262 h 1508611"/>
                <a:gd name="connsiteX28" fmla="*/ 1777127 w 1777127"/>
                <a:gd name="connsiteY28" fmla="*/ 0 h 1508611"/>
                <a:gd name="connsiteX29" fmla="*/ 1764342 w 1777127"/>
                <a:gd name="connsiteY29" fmla="*/ 1508611 h 1508611"/>
                <a:gd name="connsiteX30" fmla="*/ 0 w 1777127"/>
                <a:gd name="connsiteY30"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78992 w 1777127"/>
                <a:gd name="connsiteY17" fmla="*/ 200296 h 1508611"/>
                <a:gd name="connsiteX18" fmla="*/ 187515 w 1777127"/>
                <a:gd name="connsiteY18" fmla="*/ 183249 h 1508611"/>
                <a:gd name="connsiteX19" fmla="*/ 217347 w 1777127"/>
                <a:gd name="connsiteY19" fmla="*/ 127848 h 1508611"/>
                <a:gd name="connsiteX20" fmla="*/ 234394 w 1777127"/>
                <a:gd name="connsiteY20" fmla="*/ 93756 h 1508611"/>
                <a:gd name="connsiteX21" fmla="*/ 264226 w 1777127"/>
                <a:gd name="connsiteY21" fmla="*/ 51139 h 1508611"/>
                <a:gd name="connsiteX22" fmla="*/ 272749 w 1777127"/>
                <a:gd name="connsiteY22" fmla="*/ 38355 h 1508611"/>
                <a:gd name="connsiteX23" fmla="*/ 285534 w 1777127"/>
                <a:gd name="connsiteY23" fmla="*/ 34093 h 1508611"/>
                <a:gd name="connsiteX24" fmla="*/ 311104 w 1777127"/>
                <a:gd name="connsiteY24" fmla="*/ 17047 h 1508611"/>
                <a:gd name="connsiteX25" fmla="*/ 319628 w 1777127"/>
                <a:gd name="connsiteY25" fmla="*/ 8523 h 1508611"/>
                <a:gd name="connsiteX26" fmla="*/ 353721 w 1777127"/>
                <a:gd name="connsiteY26" fmla="*/ 4262 h 1508611"/>
                <a:gd name="connsiteX27" fmla="*/ 1777127 w 1777127"/>
                <a:gd name="connsiteY27" fmla="*/ 0 h 1508611"/>
                <a:gd name="connsiteX28" fmla="*/ 1764342 w 1777127"/>
                <a:gd name="connsiteY28" fmla="*/ 1508611 h 1508611"/>
                <a:gd name="connsiteX29" fmla="*/ 0 w 1777127"/>
                <a:gd name="connsiteY29"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78992 w 1777127"/>
                <a:gd name="connsiteY17" fmla="*/ 200296 h 1508611"/>
                <a:gd name="connsiteX18" fmla="*/ 217347 w 1777127"/>
                <a:gd name="connsiteY18" fmla="*/ 127848 h 1508611"/>
                <a:gd name="connsiteX19" fmla="*/ 234394 w 1777127"/>
                <a:gd name="connsiteY19" fmla="*/ 93756 h 1508611"/>
                <a:gd name="connsiteX20" fmla="*/ 264226 w 1777127"/>
                <a:gd name="connsiteY20" fmla="*/ 51139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19628 w 1777127"/>
                <a:gd name="connsiteY24" fmla="*/ 8523 h 1508611"/>
                <a:gd name="connsiteX25" fmla="*/ 353721 w 1777127"/>
                <a:gd name="connsiteY25" fmla="*/ 4262 h 1508611"/>
                <a:gd name="connsiteX26" fmla="*/ 1777127 w 1777127"/>
                <a:gd name="connsiteY26" fmla="*/ 0 h 1508611"/>
                <a:gd name="connsiteX27" fmla="*/ 1764342 w 1777127"/>
                <a:gd name="connsiteY27" fmla="*/ 1508611 h 1508611"/>
                <a:gd name="connsiteX28" fmla="*/ 0 w 1777127"/>
                <a:gd name="connsiteY28"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217347 w 1777127"/>
                <a:gd name="connsiteY18" fmla="*/ 127848 h 1508611"/>
                <a:gd name="connsiteX19" fmla="*/ 234394 w 1777127"/>
                <a:gd name="connsiteY19" fmla="*/ 93756 h 1508611"/>
                <a:gd name="connsiteX20" fmla="*/ 264226 w 1777127"/>
                <a:gd name="connsiteY20" fmla="*/ 51139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19628 w 1777127"/>
                <a:gd name="connsiteY24" fmla="*/ 8523 h 1508611"/>
                <a:gd name="connsiteX25" fmla="*/ 353721 w 1777127"/>
                <a:gd name="connsiteY25" fmla="*/ 4262 h 1508611"/>
                <a:gd name="connsiteX26" fmla="*/ 1777127 w 1777127"/>
                <a:gd name="connsiteY26" fmla="*/ 0 h 1508611"/>
                <a:gd name="connsiteX27" fmla="*/ 1764342 w 1777127"/>
                <a:gd name="connsiteY27" fmla="*/ 1508611 h 1508611"/>
                <a:gd name="connsiteX28" fmla="*/ 0 w 1777127"/>
                <a:gd name="connsiteY28"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34394 w 1777127"/>
                <a:gd name="connsiteY19" fmla="*/ 93756 h 1508611"/>
                <a:gd name="connsiteX20" fmla="*/ 264226 w 1777127"/>
                <a:gd name="connsiteY20" fmla="*/ 51139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19628 w 1777127"/>
                <a:gd name="connsiteY24" fmla="*/ 8523 h 1508611"/>
                <a:gd name="connsiteX25" fmla="*/ 353721 w 1777127"/>
                <a:gd name="connsiteY25" fmla="*/ 4262 h 1508611"/>
                <a:gd name="connsiteX26" fmla="*/ 1777127 w 1777127"/>
                <a:gd name="connsiteY26" fmla="*/ 0 h 1508611"/>
                <a:gd name="connsiteX27" fmla="*/ 1764342 w 1777127"/>
                <a:gd name="connsiteY27" fmla="*/ 1508611 h 1508611"/>
                <a:gd name="connsiteX28" fmla="*/ 0 w 1777127"/>
                <a:gd name="connsiteY28"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64226 w 1777127"/>
                <a:gd name="connsiteY20" fmla="*/ 51139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19628 w 1777127"/>
                <a:gd name="connsiteY24" fmla="*/ 8523 h 1508611"/>
                <a:gd name="connsiteX25" fmla="*/ 353721 w 1777127"/>
                <a:gd name="connsiteY25" fmla="*/ 4262 h 1508611"/>
                <a:gd name="connsiteX26" fmla="*/ 1777127 w 1777127"/>
                <a:gd name="connsiteY26" fmla="*/ 0 h 1508611"/>
                <a:gd name="connsiteX27" fmla="*/ 1764342 w 1777127"/>
                <a:gd name="connsiteY27" fmla="*/ 1508611 h 1508611"/>
                <a:gd name="connsiteX28" fmla="*/ 0 w 1777127"/>
                <a:gd name="connsiteY28"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19628 w 1777127"/>
                <a:gd name="connsiteY24" fmla="*/ 8523 h 1508611"/>
                <a:gd name="connsiteX25" fmla="*/ 353721 w 1777127"/>
                <a:gd name="connsiteY25" fmla="*/ 4262 h 1508611"/>
                <a:gd name="connsiteX26" fmla="*/ 1777127 w 1777127"/>
                <a:gd name="connsiteY26" fmla="*/ 0 h 1508611"/>
                <a:gd name="connsiteX27" fmla="*/ 1764342 w 1777127"/>
                <a:gd name="connsiteY27" fmla="*/ 1508611 h 1508611"/>
                <a:gd name="connsiteX28" fmla="*/ 0 w 1777127"/>
                <a:gd name="connsiteY28"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19628 w 1777127"/>
                <a:gd name="connsiteY24" fmla="*/ 8523 h 1508611"/>
                <a:gd name="connsiteX25" fmla="*/ 363246 w 1777127"/>
                <a:gd name="connsiteY25" fmla="*/ 10612 h 1508611"/>
                <a:gd name="connsiteX26" fmla="*/ 1777127 w 1777127"/>
                <a:gd name="connsiteY26" fmla="*/ 0 h 1508611"/>
                <a:gd name="connsiteX27" fmla="*/ 1764342 w 1777127"/>
                <a:gd name="connsiteY27" fmla="*/ 1508611 h 1508611"/>
                <a:gd name="connsiteX28" fmla="*/ 0 w 1777127"/>
                <a:gd name="connsiteY28"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29153 w 1777127"/>
                <a:gd name="connsiteY24" fmla="*/ 14873 h 1508611"/>
                <a:gd name="connsiteX25" fmla="*/ 363246 w 1777127"/>
                <a:gd name="connsiteY25" fmla="*/ 10612 h 1508611"/>
                <a:gd name="connsiteX26" fmla="*/ 1777127 w 1777127"/>
                <a:gd name="connsiteY26" fmla="*/ 0 h 1508611"/>
                <a:gd name="connsiteX27" fmla="*/ 1764342 w 1777127"/>
                <a:gd name="connsiteY27" fmla="*/ 1508611 h 1508611"/>
                <a:gd name="connsiteX28" fmla="*/ 0 w 1777127"/>
                <a:gd name="connsiteY28"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285534 w 1777127"/>
                <a:gd name="connsiteY22" fmla="*/ 34093 h 1508611"/>
                <a:gd name="connsiteX23" fmla="*/ 311104 w 1777127"/>
                <a:gd name="connsiteY23" fmla="*/ 17047 h 1508611"/>
                <a:gd name="connsiteX24" fmla="*/ 363246 w 1777127"/>
                <a:gd name="connsiteY24" fmla="*/ 10612 h 1508611"/>
                <a:gd name="connsiteX25" fmla="*/ 1777127 w 1777127"/>
                <a:gd name="connsiteY25" fmla="*/ 0 h 1508611"/>
                <a:gd name="connsiteX26" fmla="*/ 1764342 w 1777127"/>
                <a:gd name="connsiteY26" fmla="*/ 1508611 h 1508611"/>
                <a:gd name="connsiteX27" fmla="*/ 0 w 1777127"/>
                <a:gd name="connsiteY27"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285534 w 1777127"/>
                <a:gd name="connsiteY22" fmla="*/ 34093 h 1508611"/>
                <a:gd name="connsiteX23" fmla="*/ 363246 w 1777127"/>
                <a:gd name="connsiteY23" fmla="*/ 10612 h 1508611"/>
                <a:gd name="connsiteX24" fmla="*/ 1777127 w 1777127"/>
                <a:gd name="connsiteY24" fmla="*/ 0 h 1508611"/>
                <a:gd name="connsiteX25" fmla="*/ 1764342 w 1777127"/>
                <a:gd name="connsiteY25" fmla="*/ 1508611 h 1508611"/>
                <a:gd name="connsiteX26" fmla="*/ 0 w 1777127"/>
                <a:gd name="connsiteY26"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363246 w 1777127"/>
                <a:gd name="connsiteY22" fmla="*/ 10612 h 1508611"/>
                <a:gd name="connsiteX23" fmla="*/ 1777127 w 1777127"/>
                <a:gd name="connsiteY23" fmla="*/ 0 h 1508611"/>
                <a:gd name="connsiteX24" fmla="*/ 1764342 w 1777127"/>
                <a:gd name="connsiteY24" fmla="*/ 1508611 h 1508611"/>
                <a:gd name="connsiteX25" fmla="*/ 0 w 1777127"/>
                <a:gd name="connsiteY25"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379121 w 1777127"/>
                <a:gd name="connsiteY22" fmla="*/ 16962 h 1508611"/>
                <a:gd name="connsiteX23" fmla="*/ 1777127 w 1777127"/>
                <a:gd name="connsiteY23" fmla="*/ 0 h 1508611"/>
                <a:gd name="connsiteX24" fmla="*/ 1764342 w 1777127"/>
                <a:gd name="connsiteY24" fmla="*/ 1508611 h 1508611"/>
                <a:gd name="connsiteX25" fmla="*/ 0 w 1777127"/>
                <a:gd name="connsiteY25"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379121 w 1777127"/>
                <a:gd name="connsiteY22" fmla="*/ 16962 h 1508611"/>
                <a:gd name="connsiteX23" fmla="*/ 1777127 w 1777127"/>
                <a:gd name="connsiteY23" fmla="*/ 0 h 1508611"/>
                <a:gd name="connsiteX24" fmla="*/ 1764342 w 1777127"/>
                <a:gd name="connsiteY24" fmla="*/ 1508611 h 1508611"/>
                <a:gd name="connsiteX25" fmla="*/ 0 w 1777127"/>
                <a:gd name="connsiteY25" fmla="*/ 1470256 h 1508611"/>
                <a:gd name="connsiteX0" fmla="*/ 0 w 1777127"/>
                <a:gd name="connsiteY0" fmla="*/ 1470256 h 1508611"/>
                <a:gd name="connsiteX1" fmla="*/ 0 w 1777127"/>
                <a:gd name="connsiteY1" fmla="*/ 1470256 h 1508611"/>
                <a:gd name="connsiteX2" fmla="*/ 34094 w 1777127"/>
                <a:gd name="connsiteY2" fmla="*/ 1453210 h 1508611"/>
                <a:gd name="connsiteX3" fmla="*/ 59664 w 1777127"/>
                <a:gd name="connsiteY3" fmla="*/ 1440425 h 1508611"/>
                <a:gd name="connsiteX4" fmla="*/ 63926 w 1777127"/>
                <a:gd name="connsiteY4" fmla="*/ 1427640 h 1508611"/>
                <a:gd name="connsiteX5" fmla="*/ 89496 w 1777127"/>
                <a:gd name="connsiteY5" fmla="*/ 1414855 h 1508611"/>
                <a:gd name="connsiteX6" fmla="*/ 106543 w 1777127"/>
                <a:gd name="connsiteY6" fmla="*/ 1389286 h 1508611"/>
                <a:gd name="connsiteX7" fmla="*/ 123590 w 1777127"/>
                <a:gd name="connsiteY7" fmla="*/ 1329623 h 1508611"/>
                <a:gd name="connsiteX8" fmla="*/ 127851 w 1777127"/>
                <a:gd name="connsiteY8" fmla="*/ 1299792 h 1508611"/>
                <a:gd name="connsiteX9" fmla="*/ 132113 w 1777127"/>
                <a:gd name="connsiteY9" fmla="*/ 1103758 h 1508611"/>
                <a:gd name="connsiteX10" fmla="*/ 136375 w 1777127"/>
                <a:gd name="connsiteY10" fmla="*/ 950340 h 1508611"/>
                <a:gd name="connsiteX11" fmla="*/ 140636 w 1777127"/>
                <a:gd name="connsiteY11" fmla="*/ 911985 h 1508611"/>
                <a:gd name="connsiteX12" fmla="*/ 149160 w 1777127"/>
                <a:gd name="connsiteY12" fmla="*/ 882154 h 1508611"/>
                <a:gd name="connsiteX13" fmla="*/ 153421 w 1777127"/>
                <a:gd name="connsiteY13" fmla="*/ 626457 h 1508611"/>
                <a:gd name="connsiteX14" fmla="*/ 161945 w 1777127"/>
                <a:gd name="connsiteY14" fmla="*/ 541225 h 1508611"/>
                <a:gd name="connsiteX15" fmla="*/ 166207 w 1777127"/>
                <a:gd name="connsiteY15" fmla="*/ 464516 h 1508611"/>
                <a:gd name="connsiteX16" fmla="*/ 174730 w 1777127"/>
                <a:gd name="connsiteY16" fmla="*/ 268482 h 1508611"/>
                <a:gd name="connsiteX17" fmla="*/ 166292 w 1777127"/>
                <a:gd name="connsiteY17" fmla="*/ 184421 h 1508611"/>
                <a:gd name="connsiteX18" fmla="*/ 188772 w 1777127"/>
                <a:gd name="connsiteY18" fmla="*/ 96098 h 1508611"/>
                <a:gd name="connsiteX19" fmla="*/ 215344 w 1777127"/>
                <a:gd name="connsiteY19" fmla="*/ 58831 h 1508611"/>
                <a:gd name="connsiteX20" fmla="*/ 254701 w 1777127"/>
                <a:gd name="connsiteY20" fmla="*/ 41614 h 1508611"/>
                <a:gd name="connsiteX21" fmla="*/ 272749 w 1777127"/>
                <a:gd name="connsiteY21" fmla="*/ 38355 h 1508611"/>
                <a:gd name="connsiteX22" fmla="*/ 379121 w 1777127"/>
                <a:gd name="connsiteY22" fmla="*/ 16962 h 1508611"/>
                <a:gd name="connsiteX23" fmla="*/ 1777127 w 1777127"/>
                <a:gd name="connsiteY23" fmla="*/ 0 h 1508611"/>
                <a:gd name="connsiteX24" fmla="*/ 1764342 w 1777127"/>
                <a:gd name="connsiteY24" fmla="*/ 1508611 h 1508611"/>
                <a:gd name="connsiteX25" fmla="*/ 0 w 1777127"/>
                <a:gd name="connsiteY25" fmla="*/ 1470256 h 150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7127" h="1508611">
                  <a:moveTo>
                    <a:pt x="0" y="1470256"/>
                  </a:moveTo>
                  <a:lnTo>
                    <a:pt x="0" y="1470256"/>
                  </a:lnTo>
                  <a:cubicBezTo>
                    <a:pt x="11365" y="1464574"/>
                    <a:pt x="22527" y="1458468"/>
                    <a:pt x="34094" y="1453210"/>
                  </a:cubicBezTo>
                  <a:cubicBezTo>
                    <a:pt x="61818" y="1440609"/>
                    <a:pt x="31649" y="1459101"/>
                    <a:pt x="59664" y="1440425"/>
                  </a:cubicBezTo>
                  <a:cubicBezTo>
                    <a:pt x="61085" y="1436163"/>
                    <a:pt x="60418" y="1430446"/>
                    <a:pt x="63926" y="1427640"/>
                  </a:cubicBezTo>
                  <a:cubicBezTo>
                    <a:pt x="94936" y="1402834"/>
                    <a:pt x="69927" y="1440946"/>
                    <a:pt x="89496" y="1414855"/>
                  </a:cubicBezTo>
                  <a:cubicBezTo>
                    <a:pt x="95642" y="1406660"/>
                    <a:pt x="106543" y="1389286"/>
                    <a:pt x="106543" y="1389286"/>
                  </a:cubicBezTo>
                  <a:cubicBezTo>
                    <a:pt x="112612" y="1371078"/>
                    <a:pt x="120916" y="1348343"/>
                    <a:pt x="123590" y="1329623"/>
                  </a:cubicBezTo>
                  <a:lnTo>
                    <a:pt x="127851" y="1299792"/>
                  </a:lnTo>
                  <a:cubicBezTo>
                    <a:pt x="129272" y="1234447"/>
                    <a:pt x="130519" y="1169099"/>
                    <a:pt x="132113" y="1103758"/>
                  </a:cubicBezTo>
                  <a:cubicBezTo>
                    <a:pt x="133361" y="1052614"/>
                    <a:pt x="134104" y="1001449"/>
                    <a:pt x="136375" y="950340"/>
                  </a:cubicBezTo>
                  <a:cubicBezTo>
                    <a:pt x="136946" y="937489"/>
                    <a:pt x="138265" y="924628"/>
                    <a:pt x="140636" y="911985"/>
                  </a:cubicBezTo>
                  <a:cubicBezTo>
                    <a:pt x="142542" y="901820"/>
                    <a:pt x="146319" y="892098"/>
                    <a:pt x="149160" y="882154"/>
                  </a:cubicBezTo>
                  <a:cubicBezTo>
                    <a:pt x="150580" y="796922"/>
                    <a:pt x="151021" y="711667"/>
                    <a:pt x="153421" y="626457"/>
                  </a:cubicBezTo>
                  <a:cubicBezTo>
                    <a:pt x="153831" y="611918"/>
                    <a:pt x="160063" y="558159"/>
                    <a:pt x="161945" y="541225"/>
                  </a:cubicBezTo>
                  <a:cubicBezTo>
                    <a:pt x="163366" y="515655"/>
                    <a:pt x="165339" y="490110"/>
                    <a:pt x="166207" y="464516"/>
                  </a:cubicBezTo>
                  <a:cubicBezTo>
                    <a:pt x="172728" y="272131"/>
                    <a:pt x="158782" y="348213"/>
                    <a:pt x="174730" y="268482"/>
                  </a:cubicBezTo>
                  <a:cubicBezTo>
                    <a:pt x="176151" y="245753"/>
                    <a:pt x="163952" y="213152"/>
                    <a:pt x="166292" y="184421"/>
                  </a:cubicBezTo>
                  <a:cubicBezTo>
                    <a:pt x="168632" y="155690"/>
                    <a:pt x="179538" y="113855"/>
                    <a:pt x="188772" y="96098"/>
                  </a:cubicBezTo>
                  <a:cubicBezTo>
                    <a:pt x="198566" y="66717"/>
                    <a:pt x="200467" y="73706"/>
                    <a:pt x="215344" y="58831"/>
                  </a:cubicBezTo>
                  <a:cubicBezTo>
                    <a:pt x="223157" y="46046"/>
                    <a:pt x="245134" y="45027"/>
                    <a:pt x="254701" y="41614"/>
                  </a:cubicBezTo>
                  <a:cubicBezTo>
                    <a:pt x="264268" y="38201"/>
                    <a:pt x="252012" y="42464"/>
                    <a:pt x="272749" y="38355"/>
                  </a:cubicBezTo>
                  <a:cubicBezTo>
                    <a:pt x="293486" y="34246"/>
                    <a:pt x="334660" y="17929"/>
                    <a:pt x="379121" y="16962"/>
                  </a:cubicBezTo>
                  <a:lnTo>
                    <a:pt x="1777127" y="0"/>
                  </a:lnTo>
                  <a:lnTo>
                    <a:pt x="1764342" y="1508611"/>
                  </a:lnTo>
                  <a:lnTo>
                    <a:pt x="0" y="1470256"/>
                  </a:lnTo>
                  <a:close/>
                </a:path>
              </a:pathLst>
            </a:cu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75000"/>
                  </a:schemeClr>
                </a:solidFill>
                <a:effectLst/>
              </a:endParaRPr>
            </a:p>
          </p:txBody>
        </p:sp>
        <p:cxnSp>
          <p:nvCxnSpPr>
            <p:cNvPr id="19" name="Straight Arrow Connector 18"/>
            <p:cNvCxnSpPr/>
            <p:nvPr/>
          </p:nvCxnSpPr>
          <p:spPr>
            <a:xfrm flipV="1">
              <a:off x="3755957" y="3545057"/>
              <a:ext cx="0" cy="173148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313373" y="5128859"/>
              <a:ext cx="3754875"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273383" y="3859511"/>
              <a:ext cx="333878" cy="369332"/>
            </a:xfrm>
            <a:prstGeom prst="rect">
              <a:avLst/>
            </a:prstGeom>
            <a:noFill/>
          </p:spPr>
          <p:txBody>
            <a:bodyPr wrap="none" rtlCol="0">
              <a:spAutoFit/>
            </a:bodyPr>
            <a:lstStyle/>
            <a:p>
              <a:r>
                <a:rPr lang="en-US" dirty="0">
                  <a:latin typeface="Chalkboard"/>
                  <a:cs typeface="Chalkboard"/>
                </a:rPr>
                <a:t>V</a:t>
              </a:r>
            </a:p>
          </p:txBody>
        </p:sp>
        <p:sp>
          <p:nvSpPr>
            <p:cNvPr id="22" name="TextBox 21"/>
            <p:cNvSpPr txBox="1"/>
            <p:nvPr/>
          </p:nvSpPr>
          <p:spPr>
            <a:xfrm>
              <a:off x="6068247" y="4907206"/>
              <a:ext cx="467647" cy="551977"/>
            </a:xfrm>
            <a:prstGeom prst="rect">
              <a:avLst/>
            </a:prstGeom>
            <a:noFill/>
          </p:spPr>
          <p:txBody>
            <a:bodyPr wrap="none" rtlCol="0">
              <a:spAutoFit/>
            </a:bodyPr>
            <a:lstStyle/>
            <a:p>
              <a:r>
                <a:rPr lang="en-US" dirty="0">
                  <a:latin typeface="Chalkboard"/>
                  <a:cs typeface="Chalkboard"/>
                </a:rPr>
                <a:t>z</a:t>
              </a:r>
            </a:p>
          </p:txBody>
        </p:sp>
        <p:cxnSp>
          <p:nvCxnSpPr>
            <p:cNvPr id="23" name="Straight Arrow Connector 22"/>
            <p:cNvCxnSpPr/>
            <p:nvPr/>
          </p:nvCxnSpPr>
          <p:spPr>
            <a:xfrm flipV="1">
              <a:off x="4570690" y="3637052"/>
              <a:ext cx="0" cy="70275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579398" y="4389120"/>
              <a:ext cx="0" cy="70275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2400537" y="3618109"/>
              <a:ext cx="3354495" cy="1486361"/>
            </a:xfrm>
            <a:custGeom>
              <a:avLst/>
              <a:gdLst>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46794 w 5659323"/>
                <a:gd name="connsiteY6" fmla="*/ 86303 h 752068"/>
                <a:gd name="connsiteX7" fmla="*/ 2959123 w 5659323"/>
                <a:gd name="connsiteY7" fmla="*/ 49316 h 752068"/>
                <a:gd name="connsiteX8" fmla="*/ 3033101 w 5659323"/>
                <a:gd name="connsiteY8" fmla="*/ 24658 h 752068"/>
                <a:gd name="connsiteX9" fmla="*/ 3119409 w 5659323"/>
                <a:gd name="connsiteY9" fmla="*/ 12329 h 752068"/>
                <a:gd name="connsiteX10" fmla="*/ 5659323 w 5659323"/>
                <a:gd name="connsiteY10"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69076 w 5659323"/>
                <a:gd name="connsiteY4" fmla="*/ 583274 h 752068"/>
                <a:gd name="connsiteX5" fmla="*/ 2922134 w 5659323"/>
                <a:gd name="connsiteY5" fmla="*/ 147948 h 752068"/>
                <a:gd name="connsiteX6" fmla="*/ 2946794 w 5659323"/>
                <a:gd name="connsiteY6" fmla="*/ 86303 h 752068"/>
                <a:gd name="connsiteX7" fmla="*/ 2959123 w 5659323"/>
                <a:gd name="connsiteY7" fmla="*/ 49316 h 752068"/>
                <a:gd name="connsiteX8" fmla="*/ 3033101 w 5659323"/>
                <a:gd name="connsiteY8" fmla="*/ 24658 h 752068"/>
                <a:gd name="connsiteX9" fmla="*/ 3119409 w 5659323"/>
                <a:gd name="connsiteY9" fmla="*/ 12329 h 752068"/>
                <a:gd name="connsiteX10" fmla="*/ 5659323 w 5659323"/>
                <a:gd name="connsiteY10"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46794 w 5659323"/>
                <a:gd name="connsiteY6" fmla="*/ 86303 h 752068"/>
                <a:gd name="connsiteX7" fmla="*/ 2959123 w 5659323"/>
                <a:gd name="connsiteY7" fmla="*/ 49316 h 752068"/>
                <a:gd name="connsiteX8" fmla="*/ 3033101 w 5659323"/>
                <a:gd name="connsiteY8" fmla="*/ 24658 h 752068"/>
                <a:gd name="connsiteX9" fmla="*/ 3119409 w 5659323"/>
                <a:gd name="connsiteY9" fmla="*/ 12329 h 752068"/>
                <a:gd name="connsiteX10" fmla="*/ 5659323 w 5659323"/>
                <a:gd name="connsiteY10"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20011 w 5659323"/>
                <a:gd name="connsiteY6" fmla="*/ 81483 h 752068"/>
                <a:gd name="connsiteX7" fmla="*/ 2959123 w 5659323"/>
                <a:gd name="connsiteY7" fmla="*/ 49316 h 752068"/>
                <a:gd name="connsiteX8" fmla="*/ 3033101 w 5659323"/>
                <a:gd name="connsiteY8" fmla="*/ 24658 h 752068"/>
                <a:gd name="connsiteX9" fmla="*/ 3119409 w 5659323"/>
                <a:gd name="connsiteY9" fmla="*/ 12329 h 752068"/>
                <a:gd name="connsiteX10" fmla="*/ 5659323 w 5659323"/>
                <a:gd name="connsiteY10"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20011 w 5659323"/>
                <a:gd name="connsiteY6" fmla="*/ 81483 h 752068"/>
                <a:gd name="connsiteX7" fmla="*/ 2959123 w 5659323"/>
                <a:gd name="connsiteY7" fmla="*/ 49316 h 752068"/>
                <a:gd name="connsiteX8" fmla="*/ 3000962 w 5659323"/>
                <a:gd name="connsiteY8" fmla="*/ 23051 h 752068"/>
                <a:gd name="connsiteX9" fmla="*/ 3119409 w 5659323"/>
                <a:gd name="connsiteY9" fmla="*/ 12329 h 752068"/>
                <a:gd name="connsiteX10" fmla="*/ 5659323 w 5659323"/>
                <a:gd name="connsiteY10" fmla="*/ 0 h 752068"/>
                <a:gd name="connsiteX0" fmla="*/ 0 w 5659323"/>
                <a:gd name="connsiteY0" fmla="*/ 757147 h 757147"/>
                <a:gd name="connsiteX1" fmla="*/ 2724859 w 5659323"/>
                <a:gd name="connsiteY1" fmla="*/ 757147 h 757147"/>
                <a:gd name="connsiteX2" fmla="*/ 2835826 w 5659323"/>
                <a:gd name="connsiteY2" fmla="*/ 720160 h 757147"/>
                <a:gd name="connsiteX3" fmla="*/ 2848156 w 5659323"/>
                <a:gd name="connsiteY3" fmla="*/ 683173 h 757147"/>
                <a:gd name="connsiteX4" fmla="*/ 2879789 w 5659323"/>
                <a:gd name="connsiteY4" fmla="*/ 583534 h 757147"/>
                <a:gd name="connsiteX5" fmla="*/ 2922134 w 5659323"/>
                <a:gd name="connsiteY5" fmla="*/ 153027 h 757147"/>
                <a:gd name="connsiteX6" fmla="*/ 2920011 w 5659323"/>
                <a:gd name="connsiteY6" fmla="*/ 86562 h 757147"/>
                <a:gd name="connsiteX7" fmla="*/ 2959123 w 5659323"/>
                <a:gd name="connsiteY7" fmla="*/ 54395 h 757147"/>
                <a:gd name="connsiteX8" fmla="*/ 3000962 w 5659323"/>
                <a:gd name="connsiteY8" fmla="*/ 28130 h 757147"/>
                <a:gd name="connsiteX9" fmla="*/ 3119409 w 5659323"/>
                <a:gd name="connsiteY9" fmla="*/ 17408 h 757147"/>
                <a:gd name="connsiteX10" fmla="*/ 5659323 w 5659323"/>
                <a:gd name="connsiteY10" fmla="*/ 5079 h 757147"/>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20011 w 5659323"/>
                <a:gd name="connsiteY6" fmla="*/ 81483 h 752068"/>
                <a:gd name="connsiteX7" fmla="*/ 2959123 w 5659323"/>
                <a:gd name="connsiteY7" fmla="*/ 49316 h 752068"/>
                <a:gd name="connsiteX8" fmla="*/ 3000962 w 5659323"/>
                <a:gd name="connsiteY8" fmla="*/ 23051 h 752068"/>
                <a:gd name="connsiteX9" fmla="*/ 3119409 w 5659323"/>
                <a:gd name="connsiteY9" fmla="*/ 12329 h 752068"/>
                <a:gd name="connsiteX10" fmla="*/ 5659323 w 5659323"/>
                <a:gd name="connsiteY10"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20011 w 5659323"/>
                <a:gd name="connsiteY6" fmla="*/ 81483 h 752068"/>
                <a:gd name="connsiteX7" fmla="*/ 2959123 w 5659323"/>
                <a:gd name="connsiteY7" fmla="*/ 49316 h 752068"/>
                <a:gd name="connsiteX8" fmla="*/ 3119409 w 5659323"/>
                <a:gd name="connsiteY8" fmla="*/ 12329 h 752068"/>
                <a:gd name="connsiteX9" fmla="*/ 5659323 w 5659323"/>
                <a:gd name="connsiteY9"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20011 w 5659323"/>
                <a:gd name="connsiteY6" fmla="*/ 81483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20011 w 5659323"/>
                <a:gd name="connsiteY6" fmla="*/ 81483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95002 w 5659323"/>
                <a:gd name="connsiteY6" fmla="*/ 55779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95002 w 5659323"/>
                <a:gd name="connsiteY6" fmla="*/ 55779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95002 w 5659323"/>
                <a:gd name="connsiteY6" fmla="*/ 55779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78932 w 5659323"/>
                <a:gd name="connsiteY6" fmla="*/ 52566 h 752068"/>
                <a:gd name="connsiteX7" fmla="*/ 3119409 w 5659323"/>
                <a:gd name="connsiteY7" fmla="*/ 12329 h 752068"/>
                <a:gd name="connsiteX8" fmla="*/ 5659323 w 5659323"/>
                <a:gd name="connsiteY8" fmla="*/ 0 h 752068"/>
                <a:gd name="connsiteX0" fmla="*/ 0 w 5659323"/>
                <a:gd name="connsiteY0" fmla="*/ 756046 h 756046"/>
                <a:gd name="connsiteX1" fmla="*/ 2724859 w 5659323"/>
                <a:gd name="connsiteY1" fmla="*/ 756046 h 756046"/>
                <a:gd name="connsiteX2" fmla="*/ 2835826 w 5659323"/>
                <a:gd name="connsiteY2" fmla="*/ 719059 h 756046"/>
                <a:gd name="connsiteX3" fmla="*/ 2848156 w 5659323"/>
                <a:gd name="connsiteY3" fmla="*/ 682072 h 756046"/>
                <a:gd name="connsiteX4" fmla="*/ 2879789 w 5659323"/>
                <a:gd name="connsiteY4" fmla="*/ 582433 h 756046"/>
                <a:gd name="connsiteX5" fmla="*/ 2922134 w 5659323"/>
                <a:gd name="connsiteY5" fmla="*/ 151926 h 756046"/>
                <a:gd name="connsiteX6" fmla="*/ 2978932 w 5659323"/>
                <a:gd name="connsiteY6" fmla="*/ 56544 h 756046"/>
                <a:gd name="connsiteX7" fmla="*/ 3119409 w 5659323"/>
                <a:gd name="connsiteY7" fmla="*/ 16307 h 756046"/>
                <a:gd name="connsiteX8" fmla="*/ 5659323 w 5659323"/>
                <a:gd name="connsiteY8" fmla="*/ 3978 h 756046"/>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78932 w 5659323"/>
                <a:gd name="connsiteY6" fmla="*/ 52566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84289 w 5659323"/>
                <a:gd name="connsiteY6" fmla="*/ 44534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84289 w 5659323"/>
                <a:gd name="connsiteY6" fmla="*/ 44534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79789 w 5659323"/>
                <a:gd name="connsiteY4" fmla="*/ 578455 h 752068"/>
                <a:gd name="connsiteX5" fmla="*/ 2922134 w 5659323"/>
                <a:gd name="connsiteY5" fmla="*/ 147948 h 752068"/>
                <a:gd name="connsiteX6" fmla="*/ 2984289 w 5659323"/>
                <a:gd name="connsiteY6" fmla="*/ 44534 h 752068"/>
                <a:gd name="connsiteX7" fmla="*/ 3119409 w 5659323"/>
                <a:gd name="connsiteY7" fmla="*/ 12329 h 752068"/>
                <a:gd name="connsiteX8" fmla="*/ 5659323 w 5659323"/>
                <a:gd name="connsiteY8" fmla="*/ 0 h 7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323" h="752068">
                  <a:moveTo>
                    <a:pt x="0" y="752068"/>
                  </a:moveTo>
                  <a:lnTo>
                    <a:pt x="2724859" y="752068"/>
                  </a:lnTo>
                  <a:cubicBezTo>
                    <a:pt x="2761848" y="739739"/>
                    <a:pt x="2802392" y="735140"/>
                    <a:pt x="2835826" y="715081"/>
                  </a:cubicBezTo>
                  <a:cubicBezTo>
                    <a:pt x="2846970" y="708395"/>
                    <a:pt x="2840829" y="700865"/>
                    <a:pt x="2848156" y="678094"/>
                  </a:cubicBezTo>
                  <a:cubicBezTo>
                    <a:pt x="2855483" y="655323"/>
                    <a:pt x="2867459" y="590784"/>
                    <a:pt x="2879789" y="578455"/>
                  </a:cubicBezTo>
                  <a:cubicBezTo>
                    <a:pt x="2942018" y="236214"/>
                    <a:pt x="2904717" y="236935"/>
                    <a:pt x="2922134" y="147948"/>
                  </a:cubicBezTo>
                  <a:cubicBezTo>
                    <a:pt x="2939551" y="58961"/>
                    <a:pt x="2951410" y="67137"/>
                    <a:pt x="2984289" y="44534"/>
                  </a:cubicBezTo>
                  <a:cubicBezTo>
                    <a:pt x="3017168" y="21931"/>
                    <a:pt x="3107431" y="12445"/>
                    <a:pt x="3119409" y="12329"/>
                  </a:cubicBezTo>
                  <a:lnTo>
                    <a:pt x="5659323" y="0"/>
                  </a:ln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3996181" y="4898175"/>
              <a:ext cx="340870" cy="216247"/>
            </a:xfrm>
            <a:custGeom>
              <a:avLst/>
              <a:gdLst>
                <a:gd name="connsiteX0" fmla="*/ 0 w 405264"/>
                <a:gd name="connsiteY0" fmla="*/ 208026 h 225633"/>
                <a:gd name="connsiteX1" fmla="*/ 0 w 405264"/>
                <a:gd name="connsiteY1" fmla="*/ 208026 h 225633"/>
                <a:gd name="connsiteX2" fmla="*/ 32846 w 405264"/>
                <a:gd name="connsiteY2" fmla="*/ 175179 h 225633"/>
                <a:gd name="connsiteX3" fmla="*/ 49268 w 405264"/>
                <a:gd name="connsiteY3" fmla="*/ 164231 h 225633"/>
                <a:gd name="connsiteX4" fmla="*/ 60217 w 405264"/>
                <a:gd name="connsiteY4" fmla="*/ 131385 h 225633"/>
                <a:gd name="connsiteX5" fmla="*/ 71165 w 405264"/>
                <a:gd name="connsiteY5" fmla="*/ 114961 h 225633"/>
                <a:gd name="connsiteX6" fmla="*/ 93062 w 405264"/>
                <a:gd name="connsiteY6" fmla="*/ 60218 h 225633"/>
                <a:gd name="connsiteX7" fmla="*/ 114959 w 405264"/>
                <a:gd name="connsiteY7" fmla="*/ 21897 h 225633"/>
                <a:gd name="connsiteX8" fmla="*/ 125908 w 405264"/>
                <a:gd name="connsiteY8" fmla="*/ 5474 h 225633"/>
                <a:gd name="connsiteX9" fmla="*/ 153279 w 405264"/>
                <a:gd name="connsiteY9" fmla="*/ 0 h 225633"/>
                <a:gd name="connsiteX10" fmla="*/ 202547 w 405264"/>
                <a:gd name="connsiteY10" fmla="*/ 21897 h 225633"/>
                <a:gd name="connsiteX11" fmla="*/ 208021 w 405264"/>
                <a:gd name="connsiteY11" fmla="*/ 38320 h 225633"/>
                <a:gd name="connsiteX12" fmla="*/ 224444 w 405264"/>
                <a:gd name="connsiteY12" fmla="*/ 49269 h 225633"/>
                <a:gd name="connsiteX13" fmla="*/ 240866 w 405264"/>
                <a:gd name="connsiteY13" fmla="*/ 65692 h 225633"/>
                <a:gd name="connsiteX14" fmla="*/ 246340 w 405264"/>
                <a:gd name="connsiteY14" fmla="*/ 82115 h 225633"/>
                <a:gd name="connsiteX15" fmla="*/ 273711 w 405264"/>
                <a:gd name="connsiteY15" fmla="*/ 104013 h 225633"/>
                <a:gd name="connsiteX16" fmla="*/ 290134 w 405264"/>
                <a:gd name="connsiteY16" fmla="*/ 136859 h 225633"/>
                <a:gd name="connsiteX17" fmla="*/ 301083 w 405264"/>
                <a:gd name="connsiteY17" fmla="*/ 147808 h 225633"/>
                <a:gd name="connsiteX18" fmla="*/ 312031 w 405264"/>
                <a:gd name="connsiteY18" fmla="*/ 164231 h 225633"/>
                <a:gd name="connsiteX19" fmla="*/ 361299 w 405264"/>
                <a:gd name="connsiteY19" fmla="*/ 175179 h 225633"/>
                <a:gd name="connsiteX20" fmla="*/ 399619 w 405264"/>
                <a:gd name="connsiteY20" fmla="*/ 186128 h 225633"/>
                <a:gd name="connsiteX21" fmla="*/ 405093 w 405264"/>
                <a:gd name="connsiteY21" fmla="*/ 202551 h 225633"/>
                <a:gd name="connsiteX22" fmla="*/ 394144 w 405264"/>
                <a:gd name="connsiteY22" fmla="*/ 213500 h 225633"/>
                <a:gd name="connsiteX23" fmla="*/ 251815 w 405264"/>
                <a:gd name="connsiteY23" fmla="*/ 218974 h 225633"/>
                <a:gd name="connsiteX24" fmla="*/ 82114 w 405264"/>
                <a:gd name="connsiteY24" fmla="*/ 218974 h 225633"/>
                <a:gd name="connsiteX25" fmla="*/ 65691 w 405264"/>
                <a:gd name="connsiteY25" fmla="*/ 213500 h 225633"/>
                <a:gd name="connsiteX26" fmla="*/ 0 w 405264"/>
                <a:gd name="connsiteY26" fmla="*/ 208026 h 225633"/>
                <a:gd name="connsiteX0" fmla="*/ 0 w 408896"/>
                <a:gd name="connsiteY0" fmla="*/ 208026 h 222290"/>
                <a:gd name="connsiteX1" fmla="*/ 0 w 408896"/>
                <a:gd name="connsiteY1" fmla="*/ 208026 h 222290"/>
                <a:gd name="connsiteX2" fmla="*/ 32846 w 408896"/>
                <a:gd name="connsiteY2" fmla="*/ 175179 h 222290"/>
                <a:gd name="connsiteX3" fmla="*/ 49268 w 408896"/>
                <a:gd name="connsiteY3" fmla="*/ 164231 h 222290"/>
                <a:gd name="connsiteX4" fmla="*/ 60217 w 408896"/>
                <a:gd name="connsiteY4" fmla="*/ 131385 h 222290"/>
                <a:gd name="connsiteX5" fmla="*/ 71165 w 408896"/>
                <a:gd name="connsiteY5" fmla="*/ 114961 h 222290"/>
                <a:gd name="connsiteX6" fmla="*/ 93062 w 408896"/>
                <a:gd name="connsiteY6" fmla="*/ 60218 h 222290"/>
                <a:gd name="connsiteX7" fmla="*/ 114959 w 408896"/>
                <a:gd name="connsiteY7" fmla="*/ 21897 h 222290"/>
                <a:gd name="connsiteX8" fmla="*/ 125908 w 408896"/>
                <a:gd name="connsiteY8" fmla="*/ 5474 h 222290"/>
                <a:gd name="connsiteX9" fmla="*/ 153279 w 408896"/>
                <a:gd name="connsiteY9" fmla="*/ 0 h 222290"/>
                <a:gd name="connsiteX10" fmla="*/ 202547 w 408896"/>
                <a:gd name="connsiteY10" fmla="*/ 21897 h 222290"/>
                <a:gd name="connsiteX11" fmla="*/ 208021 w 408896"/>
                <a:gd name="connsiteY11" fmla="*/ 38320 h 222290"/>
                <a:gd name="connsiteX12" fmla="*/ 224444 w 408896"/>
                <a:gd name="connsiteY12" fmla="*/ 49269 h 222290"/>
                <a:gd name="connsiteX13" fmla="*/ 240866 w 408896"/>
                <a:gd name="connsiteY13" fmla="*/ 65692 h 222290"/>
                <a:gd name="connsiteX14" fmla="*/ 246340 w 408896"/>
                <a:gd name="connsiteY14" fmla="*/ 82115 h 222290"/>
                <a:gd name="connsiteX15" fmla="*/ 273711 w 408896"/>
                <a:gd name="connsiteY15" fmla="*/ 104013 h 222290"/>
                <a:gd name="connsiteX16" fmla="*/ 290134 w 408896"/>
                <a:gd name="connsiteY16" fmla="*/ 136859 h 222290"/>
                <a:gd name="connsiteX17" fmla="*/ 301083 w 408896"/>
                <a:gd name="connsiteY17" fmla="*/ 147808 h 222290"/>
                <a:gd name="connsiteX18" fmla="*/ 312031 w 408896"/>
                <a:gd name="connsiteY18" fmla="*/ 164231 h 222290"/>
                <a:gd name="connsiteX19" fmla="*/ 361299 w 408896"/>
                <a:gd name="connsiteY19" fmla="*/ 175179 h 222290"/>
                <a:gd name="connsiteX20" fmla="*/ 399619 w 408896"/>
                <a:gd name="connsiteY20" fmla="*/ 186128 h 222290"/>
                <a:gd name="connsiteX21" fmla="*/ 405093 w 408896"/>
                <a:gd name="connsiteY21" fmla="*/ 202551 h 222290"/>
                <a:gd name="connsiteX22" fmla="*/ 394144 w 408896"/>
                <a:gd name="connsiteY22" fmla="*/ 213500 h 222290"/>
                <a:gd name="connsiteX23" fmla="*/ 251815 w 408896"/>
                <a:gd name="connsiteY23" fmla="*/ 208026 h 222290"/>
                <a:gd name="connsiteX24" fmla="*/ 82114 w 408896"/>
                <a:gd name="connsiteY24" fmla="*/ 218974 h 222290"/>
                <a:gd name="connsiteX25" fmla="*/ 65691 w 408896"/>
                <a:gd name="connsiteY25" fmla="*/ 213500 h 222290"/>
                <a:gd name="connsiteX26" fmla="*/ 0 w 408896"/>
                <a:gd name="connsiteY26" fmla="*/ 208026 h 222290"/>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02547 w 408896"/>
                <a:gd name="connsiteY10" fmla="*/ 21897 h 213571"/>
                <a:gd name="connsiteX11" fmla="*/ 208021 w 408896"/>
                <a:gd name="connsiteY11" fmla="*/ 38320 h 213571"/>
                <a:gd name="connsiteX12" fmla="*/ 224444 w 408896"/>
                <a:gd name="connsiteY12" fmla="*/ 49269 h 213571"/>
                <a:gd name="connsiteX13" fmla="*/ 240866 w 408896"/>
                <a:gd name="connsiteY13" fmla="*/ 65692 h 213571"/>
                <a:gd name="connsiteX14" fmla="*/ 246340 w 408896"/>
                <a:gd name="connsiteY14" fmla="*/ 82115 h 213571"/>
                <a:gd name="connsiteX15" fmla="*/ 273711 w 408896"/>
                <a:gd name="connsiteY15" fmla="*/ 104013 h 213571"/>
                <a:gd name="connsiteX16" fmla="*/ 290134 w 408896"/>
                <a:gd name="connsiteY16" fmla="*/ 136859 h 213571"/>
                <a:gd name="connsiteX17" fmla="*/ 301083 w 408896"/>
                <a:gd name="connsiteY17" fmla="*/ 147808 h 213571"/>
                <a:gd name="connsiteX18" fmla="*/ 312031 w 408896"/>
                <a:gd name="connsiteY18" fmla="*/ 164231 h 213571"/>
                <a:gd name="connsiteX19" fmla="*/ 361299 w 408896"/>
                <a:gd name="connsiteY19" fmla="*/ 175179 h 213571"/>
                <a:gd name="connsiteX20" fmla="*/ 399619 w 408896"/>
                <a:gd name="connsiteY20" fmla="*/ 186128 h 213571"/>
                <a:gd name="connsiteX21" fmla="*/ 405093 w 408896"/>
                <a:gd name="connsiteY21" fmla="*/ 202551 h 213571"/>
                <a:gd name="connsiteX22" fmla="*/ 394144 w 408896"/>
                <a:gd name="connsiteY22" fmla="*/ 213500 h 213571"/>
                <a:gd name="connsiteX23" fmla="*/ 251815 w 408896"/>
                <a:gd name="connsiteY23" fmla="*/ 208026 h 213571"/>
                <a:gd name="connsiteX24" fmla="*/ 120434 w 408896"/>
                <a:gd name="connsiteY24" fmla="*/ 202551 h 213571"/>
                <a:gd name="connsiteX25" fmla="*/ 65691 w 408896"/>
                <a:gd name="connsiteY25" fmla="*/ 213500 h 213571"/>
                <a:gd name="connsiteX26" fmla="*/ 0 w 408896"/>
                <a:gd name="connsiteY26" fmla="*/ 208026 h 213571"/>
                <a:gd name="connsiteX0" fmla="*/ 0 w 408896"/>
                <a:gd name="connsiteY0" fmla="*/ 208026 h 219324"/>
                <a:gd name="connsiteX1" fmla="*/ 0 w 408896"/>
                <a:gd name="connsiteY1" fmla="*/ 208026 h 219324"/>
                <a:gd name="connsiteX2" fmla="*/ 32846 w 408896"/>
                <a:gd name="connsiteY2" fmla="*/ 175179 h 219324"/>
                <a:gd name="connsiteX3" fmla="*/ 49268 w 408896"/>
                <a:gd name="connsiteY3" fmla="*/ 164231 h 219324"/>
                <a:gd name="connsiteX4" fmla="*/ 60217 w 408896"/>
                <a:gd name="connsiteY4" fmla="*/ 131385 h 219324"/>
                <a:gd name="connsiteX5" fmla="*/ 71165 w 408896"/>
                <a:gd name="connsiteY5" fmla="*/ 114961 h 219324"/>
                <a:gd name="connsiteX6" fmla="*/ 93062 w 408896"/>
                <a:gd name="connsiteY6" fmla="*/ 60218 h 219324"/>
                <a:gd name="connsiteX7" fmla="*/ 114959 w 408896"/>
                <a:gd name="connsiteY7" fmla="*/ 21897 h 219324"/>
                <a:gd name="connsiteX8" fmla="*/ 125908 w 408896"/>
                <a:gd name="connsiteY8" fmla="*/ 5474 h 219324"/>
                <a:gd name="connsiteX9" fmla="*/ 153279 w 408896"/>
                <a:gd name="connsiteY9" fmla="*/ 0 h 219324"/>
                <a:gd name="connsiteX10" fmla="*/ 202547 w 408896"/>
                <a:gd name="connsiteY10" fmla="*/ 21897 h 219324"/>
                <a:gd name="connsiteX11" fmla="*/ 208021 w 408896"/>
                <a:gd name="connsiteY11" fmla="*/ 38320 h 219324"/>
                <a:gd name="connsiteX12" fmla="*/ 224444 w 408896"/>
                <a:gd name="connsiteY12" fmla="*/ 49269 h 219324"/>
                <a:gd name="connsiteX13" fmla="*/ 240866 w 408896"/>
                <a:gd name="connsiteY13" fmla="*/ 65692 h 219324"/>
                <a:gd name="connsiteX14" fmla="*/ 246340 w 408896"/>
                <a:gd name="connsiteY14" fmla="*/ 82115 h 219324"/>
                <a:gd name="connsiteX15" fmla="*/ 273711 w 408896"/>
                <a:gd name="connsiteY15" fmla="*/ 104013 h 219324"/>
                <a:gd name="connsiteX16" fmla="*/ 290134 w 408896"/>
                <a:gd name="connsiteY16" fmla="*/ 136859 h 219324"/>
                <a:gd name="connsiteX17" fmla="*/ 301083 w 408896"/>
                <a:gd name="connsiteY17" fmla="*/ 147808 h 219324"/>
                <a:gd name="connsiteX18" fmla="*/ 312031 w 408896"/>
                <a:gd name="connsiteY18" fmla="*/ 164231 h 219324"/>
                <a:gd name="connsiteX19" fmla="*/ 361299 w 408896"/>
                <a:gd name="connsiteY19" fmla="*/ 175179 h 219324"/>
                <a:gd name="connsiteX20" fmla="*/ 399619 w 408896"/>
                <a:gd name="connsiteY20" fmla="*/ 186128 h 219324"/>
                <a:gd name="connsiteX21" fmla="*/ 405093 w 408896"/>
                <a:gd name="connsiteY21" fmla="*/ 202551 h 219324"/>
                <a:gd name="connsiteX22" fmla="*/ 394144 w 408896"/>
                <a:gd name="connsiteY22" fmla="*/ 213500 h 219324"/>
                <a:gd name="connsiteX23" fmla="*/ 251815 w 408896"/>
                <a:gd name="connsiteY23" fmla="*/ 208026 h 219324"/>
                <a:gd name="connsiteX24" fmla="*/ 145834 w 408896"/>
                <a:gd name="connsiteY24" fmla="*/ 215251 h 219324"/>
                <a:gd name="connsiteX25" fmla="*/ 65691 w 408896"/>
                <a:gd name="connsiteY25" fmla="*/ 213500 h 219324"/>
                <a:gd name="connsiteX26" fmla="*/ 0 w 408896"/>
                <a:gd name="connsiteY26" fmla="*/ 208026 h 219324"/>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02547 w 408896"/>
                <a:gd name="connsiteY10" fmla="*/ 21897 h 213571"/>
                <a:gd name="connsiteX11" fmla="*/ 208021 w 408896"/>
                <a:gd name="connsiteY11" fmla="*/ 38320 h 213571"/>
                <a:gd name="connsiteX12" fmla="*/ 224444 w 408896"/>
                <a:gd name="connsiteY12" fmla="*/ 49269 h 213571"/>
                <a:gd name="connsiteX13" fmla="*/ 240866 w 408896"/>
                <a:gd name="connsiteY13" fmla="*/ 65692 h 213571"/>
                <a:gd name="connsiteX14" fmla="*/ 246340 w 408896"/>
                <a:gd name="connsiteY14" fmla="*/ 82115 h 213571"/>
                <a:gd name="connsiteX15" fmla="*/ 273711 w 408896"/>
                <a:gd name="connsiteY15" fmla="*/ 104013 h 213571"/>
                <a:gd name="connsiteX16" fmla="*/ 290134 w 408896"/>
                <a:gd name="connsiteY16" fmla="*/ 136859 h 213571"/>
                <a:gd name="connsiteX17" fmla="*/ 301083 w 408896"/>
                <a:gd name="connsiteY17" fmla="*/ 147808 h 213571"/>
                <a:gd name="connsiteX18" fmla="*/ 312031 w 408896"/>
                <a:gd name="connsiteY18" fmla="*/ 164231 h 213571"/>
                <a:gd name="connsiteX19" fmla="*/ 361299 w 408896"/>
                <a:gd name="connsiteY19" fmla="*/ 175179 h 213571"/>
                <a:gd name="connsiteX20" fmla="*/ 399619 w 408896"/>
                <a:gd name="connsiteY20" fmla="*/ 186128 h 213571"/>
                <a:gd name="connsiteX21" fmla="*/ 405093 w 408896"/>
                <a:gd name="connsiteY21" fmla="*/ 202551 h 213571"/>
                <a:gd name="connsiteX22" fmla="*/ 394144 w 408896"/>
                <a:gd name="connsiteY22" fmla="*/ 213500 h 213571"/>
                <a:gd name="connsiteX23" fmla="*/ 251815 w 408896"/>
                <a:gd name="connsiteY23" fmla="*/ 208026 h 213571"/>
                <a:gd name="connsiteX24" fmla="*/ 65691 w 408896"/>
                <a:gd name="connsiteY24" fmla="*/ 213500 h 213571"/>
                <a:gd name="connsiteX25" fmla="*/ 0 w 408896"/>
                <a:gd name="connsiteY25" fmla="*/ 208026 h 213571"/>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02547 w 408896"/>
                <a:gd name="connsiteY10" fmla="*/ 21897 h 213571"/>
                <a:gd name="connsiteX11" fmla="*/ 208021 w 408896"/>
                <a:gd name="connsiteY11" fmla="*/ 38320 h 213571"/>
                <a:gd name="connsiteX12" fmla="*/ 224444 w 408896"/>
                <a:gd name="connsiteY12" fmla="*/ 49269 h 213571"/>
                <a:gd name="connsiteX13" fmla="*/ 240866 w 408896"/>
                <a:gd name="connsiteY13" fmla="*/ 65692 h 213571"/>
                <a:gd name="connsiteX14" fmla="*/ 246340 w 408896"/>
                <a:gd name="connsiteY14" fmla="*/ 82115 h 213571"/>
                <a:gd name="connsiteX15" fmla="*/ 273711 w 408896"/>
                <a:gd name="connsiteY15" fmla="*/ 104013 h 213571"/>
                <a:gd name="connsiteX16" fmla="*/ 290134 w 408896"/>
                <a:gd name="connsiteY16" fmla="*/ 136859 h 213571"/>
                <a:gd name="connsiteX17" fmla="*/ 301083 w 408896"/>
                <a:gd name="connsiteY17" fmla="*/ 147808 h 213571"/>
                <a:gd name="connsiteX18" fmla="*/ 361299 w 408896"/>
                <a:gd name="connsiteY18" fmla="*/ 175179 h 213571"/>
                <a:gd name="connsiteX19" fmla="*/ 399619 w 408896"/>
                <a:gd name="connsiteY19" fmla="*/ 186128 h 213571"/>
                <a:gd name="connsiteX20" fmla="*/ 405093 w 408896"/>
                <a:gd name="connsiteY20" fmla="*/ 202551 h 213571"/>
                <a:gd name="connsiteX21" fmla="*/ 394144 w 408896"/>
                <a:gd name="connsiteY21" fmla="*/ 213500 h 213571"/>
                <a:gd name="connsiteX22" fmla="*/ 251815 w 408896"/>
                <a:gd name="connsiteY22" fmla="*/ 208026 h 213571"/>
                <a:gd name="connsiteX23" fmla="*/ 65691 w 408896"/>
                <a:gd name="connsiteY23" fmla="*/ 213500 h 213571"/>
                <a:gd name="connsiteX24" fmla="*/ 0 w 408896"/>
                <a:gd name="connsiteY24" fmla="*/ 208026 h 213571"/>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02547 w 408896"/>
                <a:gd name="connsiteY10" fmla="*/ 21897 h 213571"/>
                <a:gd name="connsiteX11" fmla="*/ 208021 w 408896"/>
                <a:gd name="connsiteY11" fmla="*/ 38320 h 213571"/>
                <a:gd name="connsiteX12" fmla="*/ 224444 w 408896"/>
                <a:gd name="connsiteY12" fmla="*/ 49269 h 213571"/>
                <a:gd name="connsiteX13" fmla="*/ 240866 w 408896"/>
                <a:gd name="connsiteY13" fmla="*/ 65692 h 213571"/>
                <a:gd name="connsiteX14" fmla="*/ 246340 w 408896"/>
                <a:gd name="connsiteY14" fmla="*/ 82115 h 213571"/>
                <a:gd name="connsiteX15" fmla="*/ 273711 w 408896"/>
                <a:gd name="connsiteY15" fmla="*/ 104013 h 213571"/>
                <a:gd name="connsiteX16" fmla="*/ 290134 w 408896"/>
                <a:gd name="connsiteY16" fmla="*/ 136859 h 213571"/>
                <a:gd name="connsiteX17" fmla="*/ 361299 w 408896"/>
                <a:gd name="connsiteY17" fmla="*/ 175179 h 213571"/>
                <a:gd name="connsiteX18" fmla="*/ 399619 w 408896"/>
                <a:gd name="connsiteY18" fmla="*/ 186128 h 213571"/>
                <a:gd name="connsiteX19" fmla="*/ 405093 w 408896"/>
                <a:gd name="connsiteY19" fmla="*/ 202551 h 213571"/>
                <a:gd name="connsiteX20" fmla="*/ 394144 w 408896"/>
                <a:gd name="connsiteY20" fmla="*/ 213500 h 213571"/>
                <a:gd name="connsiteX21" fmla="*/ 251815 w 408896"/>
                <a:gd name="connsiteY21" fmla="*/ 208026 h 213571"/>
                <a:gd name="connsiteX22" fmla="*/ 65691 w 408896"/>
                <a:gd name="connsiteY22" fmla="*/ 213500 h 213571"/>
                <a:gd name="connsiteX23" fmla="*/ 0 w 408896"/>
                <a:gd name="connsiteY23" fmla="*/ 208026 h 213571"/>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02547 w 408896"/>
                <a:gd name="connsiteY10" fmla="*/ 21897 h 213571"/>
                <a:gd name="connsiteX11" fmla="*/ 208021 w 408896"/>
                <a:gd name="connsiteY11" fmla="*/ 38320 h 213571"/>
                <a:gd name="connsiteX12" fmla="*/ 224444 w 408896"/>
                <a:gd name="connsiteY12" fmla="*/ 49269 h 213571"/>
                <a:gd name="connsiteX13" fmla="*/ 240866 w 408896"/>
                <a:gd name="connsiteY13" fmla="*/ 65692 h 213571"/>
                <a:gd name="connsiteX14" fmla="*/ 273711 w 408896"/>
                <a:gd name="connsiteY14" fmla="*/ 104013 h 213571"/>
                <a:gd name="connsiteX15" fmla="*/ 290134 w 408896"/>
                <a:gd name="connsiteY15" fmla="*/ 136859 h 213571"/>
                <a:gd name="connsiteX16" fmla="*/ 361299 w 408896"/>
                <a:gd name="connsiteY16" fmla="*/ 175179 h 213571"/>
                <a:gd name="connsiteX17" fmla="*/ 399619 w 408896"/>
                <a:gd name="connsiteY17" fmla="*/ 186128 h 213571"/>
                <a:gd name="connsiteX18" fmla="*/ 405093 w 408896"/>
                <a:gd name="connsiteY18" fmla="*/ 202551 h 213571"/>
                <a:gd name="connsiteX19" fmla="*/ 394144 w 408896"/>
                <a:gd name="connsiteY19" fmla="*/ 213500 h 213571"/>
                <a:gd name="connsiteX20" fmla="*/ 251815 w 408896"/>
                <a:gd name="connsiteY20" fmla="*/ 208026 h 213571"/>
                <a:gd name="connsiteX21" fmla="*/ 65691 w 408896"/>
                <a:gd name="connsiteY21" fmla="*/ 213500 h 213571"/>
                <a:gd name="connsiteX22" fmla="*/ 0 w 408896"/>
                <a:gd name="connsiteY22" fmla="*/ 208026 h 213571"/>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02547 w 408896"/>
                <a:gd name="connsiteY10" fmla="*/ 21897 h 213571"/>
                <a:gd name="connsiteX11" fmla="*/ 208021 w 408896"/>
                <a:gd name="connsiteY11" fmla="*/ 38320 h 213571"/>
                <a:gd name="connsiteX12" fmla="*/ 240866 w 408896"/>
                <a:gd name="connsiteY12" fmla="*/ 65692 h 213571"/>
                <a:gd name="connsiteX13" fmla="*/ 273711 w 408896"/>
                <a:gd name="connsiteY13" fmla="*/ 104013 h 213571"/>
                <a:gd name="connsiteX14" fmla="*/ 290134 w 408896"/>
                <a:gd name="connsiteY14" fmla="*/ 136859 h 213571"/>
                <a:gd name="connsiteX15" fmla="*/ 361299 w 408896"/>
                <a:gd name="connsiteY15" fmla="*/ 175179 h 213571"/>
                <a:gd name="connsiteX16" fmla="*/ 399619 w 408896"/>
                <a:gd name="connsiteY16" fmla="*/ 186128 h 213571"/>
                <a:gd name="connsiteX17" fmla="*/ 405093 w 408896"/>
                <a:gd name="connsiteY17" fmla="*/ 202551 h 213571"/>
                <a:gd name="connsiteX18" fmla="*/ 394144 w 408896"/>
                <a:gd name="connsiteY18" fmla="*/ 213500 h 213571"/>
                <a:gd name="connsiteX19" fmla="*/ 251815 w 408896"/>
                <a:gd name="connsiteY19" fmla="*/ 208026 h 213571"/>
                <a:gd name="connsiteX20" fmla="*/ 65691 w 408896"/>
                <a:gd name="connsiteY20" fmla="*/ 213500 h 213571"/>
                <a:gd name="connsiteX21" fmla="*/ 0 w 408896"/>
                <a:gd name="connsiteY21" fmla="*/ 208026 h 213571"/>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02547 w 408896"/>
                <a:gd name="connsiteY10" fmla="*/ 21897 h 213571"/>
                <a:gd name="connsiteX11" fmla="*/ 240866 w 408896"/>
                <a:gd name="connsiteY11" fmla="*/ 65692 h 213571"/>
                <a:gd name="connsiteX12" fmla="*/ 273711 w 408896"/>
                <a:gd name="connsiteY12" fmla="*/ 104013 h 213571"/>
                <a:gd name="connsiteX13" fmla="*/ 290134 w 408896"/>
                <a:gd name="connsiteY13" fmla="*/ 136859 h 213571"/>
                <a:gd name="connsiteX14" fmla="*/ 361299 w 408896"/>
                <a:gd name="connsiteY14" fmla="*/ 175179 h 213571"/>
                <a:gd name="connsiteX15" fmla="*/ 399619 w 408896"/>
                <a:gd name="connsiteY15" fmla="*/ 186128 h 213571"/>
                <a:gd name="connsiteX16" fmla="*/ 405093 w 408896"/>
                <a:gd name="connsiteY16" fmla="*/ 202551 h 213571"/>
                <a:gd name="connsiteX17" fmla="*/ 394144 w 408896"/>
                <a:gd name="connsiteY17" fmla="*/ 213500 h 213571"/>
                <a:gd name="connsiteX18" fmla="*/ 251815 w 408896"/>
                <a:gd name="connsiteY18" fmla="*/ 208026 h 213571"/>
                <a:gd name="connsiteX19" fmla="*/ 65691 w 408896"/>
                <a:gd name="connsiteY19" fmla="*/ 213500 h 213571"/>
                <a:gd name="connsiteX20" fmla="*/ 0 w 408896"/>
                <a:gd name="connsiteY20" fmla="*/ 208026 h 213571"/>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25908 w 408896"/>
                <a:gd name="connsiteY8" fmla="*/ 5474 h 213571"/>
                <a:gd name="connsiteX9" fmla="*/ 153279 w 408896"/>
                <a:gd name="connsiteY9" fmla="*/ 0 h 213571"/>
                <a:gd name="connsiteX10" fmla="*/ 215247 w 408896"/>
                <a:gd name="connsiteY10" fmla="*/ 21897 h 213571"/>
                <a:gd name="connsiteX11" fmla="*/ 240866 w 408896"/>
                <a:gd name="connsiteY11" fmla="*/ 65692 h 213571"/>
                <a:gd name="connsiteX12" fmla="*/ 273711 w 408896"/>
                <a:gd name="connsiteY12" fmla="*/ 104013 h 213571"/>
                <a:gd name="connsiteX13" fmla="*/ 290134 w 408896"/>
                <a:gd name="connsiteY13" fmla="*/ 136859 h 213571"/>
                <a:gd name="connsiteX14" fmla="*/ 361299 w 408896"/>
                <a:gd name="connsiteY14" fmla="*/ 175179 h 213571"/>
                <a:gd name="connsiteX15" fmla="*/ 399619 w 408896"/>
                <a:gd name="connsiteY15" fmla="*/ 186128 h 213571"/>
                <a:gd name="connsiteX16" fmla="*/ 405093 w 408896"/>
                <a:gd name="connsiteY16" fmla="*/ 202551 h 213571"/>
                <a:gd name="connsiteX17" fmla="*/ 394144 w 408896"/>
                <a:gd name="connsiteY17" fmla="*/ 213500 h 213571"/>
                <a:gd name="connsiteX18" fmla="*/ 251815 w 408896"/>
                <a:gd name="connsiteY18" fmla="*/ 208026 h 213571"/>
                <a:gd name="connsiteX19" fmla="*/ 65691 w 408896"/>
                <a:gd name="connsiteY19" fmla="*/ 213500 h 213571"/>
                <a:gd name="connsiteX20" fmla="*/ 0 w 408896"/>
                <a:gd name="connsiteY20" fmla="*/ 208026 h 213571"/>
                <a:gd name="connsiteX0" fmla="*/ 0 w 408896"/>
                <a:gd name="connsiteY0" fmla="*/ 208026 h 213571"/>
                <a:gd name="connsiteX1" fmla="*/ 0 w 408896"/>
                <a:gd name="connsiteY1" fmla="*/ 208026 h 213571"/>
                <a:gd name="connsiteX2" fmla="*/ 32846 w 408896"/>
                <a:gd name="connsiteY2" fmla="*/ 175179 h 213571"/>
                <a:gd name="connsiteX3" fmla="*/ 49268 w 408896"/>
                <a:gd name="connsiteY3" fmla="*/ 164231 h 213571"/>
                <a:gd name="connsiteX4" fmla="*/ 60217 w 408896"/>
                <a:gd name="connsiteY4" fmla="*/ 131385 h 213571"/>
                <a:gd name="connsiteX5" fmla="*/ 71165 w 408896"/>
                <a:gd name="connsiteY5" fmla="*/ 114961 h 213571"/>
                <a:gd name="connsiteX6" fmla="*/ 93062 w 408896"/>
                <a:gd name="connsiteY6" fmla="*/ 60218 h 213571"/>
                <a:gd name="connsiteX7" fmla="*/ 114959 w 408896"/>
                <a:gd name="connsiteY7" fmla="*/ 21897 h 213571"/>
                <a:gd name="connsiteX8" fmla="*/ 153279 w 408896"/>
                <a:gd name="connsiteY8" fmla="*/ 0 h 213571"/>
                <a:gd name="connsiteX9" fmla="*/ 215247 w 408896"/>
                <a:gd name="connsiteY9" fmla="*/ 21897 h 213571"/>
                <a:gd name="connsiteX10" fmla="*/ 240866 w 408896"/>
                <a:gd name="connsiteY10" fmla="*/ 65692 h 213571"/>
                <a:gd name="connsiteX11" fmla="*/ 273711 w 408896"/>
                <a:gd name="connsiteY11" fmla="*/ 104013 h 213571"/>
                <a:gd name="connsiteX12" fmla="*/ 290134 w 408896"/>
                <a:gd name="connsiteY12" fmla="*/ 136859 h 213571"/>
                <a:gd name="connsiteX13" fmla="*/ 361299 w 408896"/>
                <a:gd name="connsiteY13" fmla="*/ 175179 h 213571"/>
                <a:gd name="connsiteX14" fmla="*/ 399619 w 408896"/>
                <a:gd name="connsiteY14" fmla="*/ 186128 h 213571"/>
                <a:gd name="connsiteX15" fmla="*/ 405093 w 408896"/>
                <a:gd name="connsiteY15" fmla="*/ 202551 h 213571"/>
                <a:gd name="connsiteX16" fmla="*/ 394144 w 408896"/>
                <a:gd name="connsiteY16" fmla="*/ 213500 h 213571"/>
                <a:gd name="connsiteX17" fmla="*/ 251815 w 408896"/>
                <a:gd name="connsiteY17" fmla="*/ 208026 h 213571"/>
                <a:gd name="connsiteX18" fmla="*/ 65691 w 408896"/>
                <a:gd name="connsiteY18" fmla="*/ 213500 h 213571"/>
                <a:gd name="connsiteX19" fmla="*/ 0 w 408896"/>
                <a:gd name="connsiteY19" fmla="*/ 208026 h 213571"/>
                <a:gd name="connsiteX0" fmla="*/ 0 w 408896"/>
                <a:gd name="connsiteY0" fmla="*/ 209400 h 214945"/>
                <a:gd name="connsiteX1" fmla="*/ 0 w 408896"/>
                <a:gd name="connsiteY1" fmla="*/ 209400 h 214945"/>
                <a:gd name="connsiteX2" fmla="*/ 32846 w 408896"/>
                <a:gd name="connsiteY2" fmla="*/ 176553 h 214945"/>
                <a:gd name="connsiteX3" fmla="*/ 49268 w 408896"/>
                <a:gd name="connsiteY3" fmla="*/ 165605 h 214945"/>
                <a:gd name="connsiteX4" fmla="*/ 60217 w 408896"/>
                <a:gd name="connsiteY4" fmla="*/ 132759 h 214945"/>
                <a:gd name="connsiteX5" fmla="*/ 71165 w 408896"/>
                <a:gd name="connsiteY5" fmla="*/ 116335 h 214945"/>
                <a:gd name="connsiteX6" fmla="*/ 93062 w 408896"/>
                <a:gd name="connsiteY6" fmla="*/ 61592 h 214945"/>
                <a:gd name="connsiteX7" fmla="*/ 153279 w 408896"/>
                <a:gd name="connsiteY7" fmla="*/ 1374 h 214945"/>
                <a:gd name="connsiteX8" fmla="*/ 215247 w 408896"/>
                <a:gd name="connsiteY8" fmla="*/ 23271 h 214945"/>
                <a:gd name="connsiteX9" fmla="*/ 240866 w 408896"/>
                <a:gd name="connsiteY9" fmla="*/ 67066 h 214945"/>
                <a:gd name="connsiteX10" fmla="*/ 273711 w 408896"/>
                <a:gd name="connsiteY10" fmla="*/ 105387 h 214945"/>
                <a:gd name="connsiteX11" fmla="*/ 290134 w 408896"/>
                <a:gd name="connsiteY11" fmla="*/ 138233 h 214945"/>
                <a:gd name="connsiteX12" fmla="*/ 361299 w 408896"/>
                <a:gd name="connsiteY12" fmla="*/ 176553 h 214945"/>
                <a:gd name="connsiteX13" fmla="*/ 399619 w 408896"/>
                <a:gd name="connsiteY13" fmla="*/ 187502 h 214945"/>
                <a:gd name="connsiteX14" fmla="*/ 405093 w 408896"/>
                <a:gd name="connsiteY14" fmla="*/ 203925 h 214945"/>
                <a:gd name="connsiteX15" fmla="*/ 394144 w 408896"/>
                <a:gd name="connsiteY15" fmla="*/ 214874 h 214945"/>
                <a:gd name="connsiteX16" fmla="*/ 251815 w 408896"/>
                <a:gd name="connsiteY16" fmla="*/ 209400 h 214945"/>
                <a:gd name="connsiteX17" fmla="*/ 65691 w 408896"/>
                <a:gd name="connsiteY17" fmla="*/ 214874 h 214945"/>
                <a:gd name="connsiteX18" fmla="*/ 0 w 408896"/>
                <a:gd name="connsiteY18" fmla="*/ 209400 h 214945"/>
                <a:gd name="connsiteX0" fmla="*/ 0 w 408896"/>
                <a:gd name="connsiteY0" fmla="*/ 209400 h 214945"/>
                <a:gd name="connsiteX1" fmla="*/ 0 w 408896"/>
                <a:gd name="connsiteY1" fmla="*/ 209400 h 214945"/>
                <a:gd name="connsiteX2" fmla="*/ 32846 w 408896"/>
                <a:gd name="connsiteY2" fmla="*/ 176553 h 214945"/>
                <a:gd name="connsiteX3" fmla="*/ 49268 w 408896"/>
                <a:gd name="connsiteY3" fmla="*/ 165605 h 214945"/>
                <a:gd name="connsiteX4" fmla="*/ 60217 w 408896"/>
                <a:gd name="connsiteY4" fmla="*/ 132759 h 214945"/>
                <a:gd name="connsiteX5" fmla="*/ 74340 w 408896"/>
                <a:gd name="connsiteY5" fmla="*/ 119510 h 214945"/>
                <a:gd name="connsiteX6" fmla="*/ 93062 w 408896"/>
                <a:gd name="connsiteY6" fmla="*/ 61592 h 214945"/>
                <a:gd name="connsiteX7" fmla="*/ 153279 w 408896"/>
                <a:gd name="connsiteY7" fmla="*/ 1374 h 214945"/>
                <a:gd name="connsiteX8" fmla="*/ 215247 w 408896"/>
                <a:gd name="connsiteY8" fmla="*/ 23271 h 214945"/>
                <a:gd name="connsiteX9" fmla="*/ 240866 w 408896"/>
                <a:gd name="connsiteY9" fmla="*/ 67066 h 214945"/>
                <a:gd name="connsiteX10" fmla="*/ 273711 w 408896"/>
                <a:gd name="connsiteY10" fmla="*/ 105387 h 214945"/>
                <a:gd name="connsiteX11" fmla="*/ 290134 w 408896"/>
                <a:gd name="connsiteY11" fmla="*/ 138233 h 214945"/>
                <a:gd name="connsiteX12" fmla="*/ 361299 w 408896"/>
                <a:gd name="connsiteY12" fmla="*/ 176553 h 214945"/>
                <a:gd name="connsiteX13" fmla="*/ 399619 w 408896"/>
                <a:gd name="connsiteY13" fmla="*/ 187502 h 214945"/>
                <a:gd name="connsiteX14" fmla="*/ 405093 w 408896"/>
                <a:gd name="connsiteY14" fmla="*/ 203925 h 214945"/>
                <a:gd name="connsiteX15" fmla="*/ 394144 w 408896"/>
                <a:gd name="connsiteY15" fmla="*/ 214874 h 214945"/>
                <a:gd name="connsiteX16" fmla="*/ 251815 w 408896"/>
                <a:gd name="connsiteY16" fmla="*/ 209400 h 214945"/>
                <a:gd name="connsiteX17" fmla="*/ 65691 w 408896"/>
                <a:gd name="connsiteY17" fmla="*/ 214874 h 214945"/>
                <a:gd name="connsiteX18" fmla="*/ 0 w 408896"/>
                <a:gd name="connsiteY18" fmla="*/ 209400 h 214945"/>
                <a:gd name="connsiteX0" fmla="*/ 0 w 408896"/>
                <a:gd name="connsiteY0" fmla="*/ 209400 h 214945"/>
                <a:gd name="connsiteX1" fmla="*/ 0 w 408896"/>
                <a:gd name="connsiteY1" fmla="*/ 209400 h 214945"/>
                <a:gd name="connsiteX2" fmla="*/ 32846 w 408896"/>
                <a:gd name="connsiteY2" fmla="*/ 176553 h 214945"/>
                <a:gd name="connsiteX3" fmla="*/ 49268 w 408896"/>
                <a:gd name="connsiteY3" fmla="*/ 165605 h 214945"/>
                <a:gd name="connsiteX4" fmla="*/ 66567 w 408896"/>
                <a:gd name="connsiteY4" fmla="*/ 158159 h 214945"/>
                <a:gd name="connsiteX5" fmla="*/ 74340 w 408896"/>
                <a:gd name="connsiteY5" fmla="*/ 119510 h 214945"/>
                <a:gd name="connsiteX6" fmla="*/ 93062 w 408896"/>
                <a:gd name="connsiteY6" fmla="*/ 61592 h 214945"/>
                <a:gd name="connsiteX7" fmla="*/ 153279 w 408896"/>
                <a:gd name="connsiteY7" fmla="*/ 1374 h 214945"/>
                <a:gd name="connsiteX8" fmla="*/ 215247 w 408896"/>
                <a:gd name="connsiteY8" fmla="*/ 23271 h 214945"/>
                <a:gd name="connsiteX9" fmla="*/ 240866 w 408896"/>
                <a:gd name="connsiteY9" fmla="*/ 67066 h 214945"/>
                <a:gd name="connsiteX10" fmla="*/ 273711 w 408896"/>
                <a:gd name="connsiteY10" fmla="*/ 105387 h 214945"/>
                <a:gd name="connsiteX11" fmla="*/ 290134 w 408896"/>
                <a:gd name="connsiteY11" fmla="*/ 138233 h 214945"/>
                <a:gd name="connsiteX12" fmla="*/ 361299 w 408896"/>
                <a:gd name="connsiteY12" fmla="*/ 176553 h 214945"/>
                <a:gd name="connsiteX13" fmla="*/ 399619 w 408896"/>
                <a:gd name="connsiteY13" fmla="*/ 187502 h 214945"/>
                <a:gd name="connsiteX14" fmla="*/ 405093 w 408896"/>
                <a:gd name="connsiteY14" fmla="*/ 203925 h 214945"/>
                <a:gd name="connsiteX15" fmla="*/ 394144 w 408896"/>
                <a:gd name="connsiteY15" fmla="*/ 214874 h 214945"/>
                <a:gd name="connsiteX16" fmla="*/ 251815 w 408896"/>
                <a:gd name="connsiteY16" fmla="*/ 209400 h 214945"/>
                <a:gd name="connsiteX17" fmla="*/ 65691 w 408896"/>
                <a:gd name="connsiteY17" fmla="*/ 214874 h 214945"/>
                <a:gd name="connsiteX18" fmla="*/ 0 w 408896"/>
                <a:gd name="connsiteY18" fmla="*/ 209400 h 214945"/>
                <a:gd name="connsiteX0" fmla="*/ 0 w 408896"/>
                <a:gd name="connsiteY0" fmla="*/ 209400 h 214945"/>
                <a:gd name="connsiteX1" fmla="*/ 0 w 408896"/>
                <a:gd name="connsiteY1" fmla="*/ 209400 h 214945"/>
                <a:gd name="connsiteX2" fmla="*/ 32846 w 408896"/>
                <a:gd name="connsiteY2" fmla="*/ 176553 h 214945"/>
                <a:gd name="connsiteX3" fmla="*/ 66567 w 408896"/>
                <a:gd name="connsiteY3" fmla="*/ 158159 h 214945"/>
                <a:gd name="connsiteX4" fmla="*/ 74340 w 408896"/>
                <a:gd name="connsiteY4" fmla="*/ 119510 h 214945"/>
                <a:gd name="connsiteX5" fmla="*/ 93062 w 408896"/>
                <a:gd name="connsiteY5" fmla="*/ 61592 h 214945"/>
                <a:gd name="connsiteX6" fmla="*/ 153279 w 408896"/>
                <a:gd name="connsiteY6" fmla="*/ 1374 h 214945"/>
                <a:gd name="connsiteX7" fmla="*/ 215247 w 408896"/>
                <a:gd name="connsiteY7" fmla="*/ 23271 h 214945"/>
                <a:gd name="connsiteX8" fmla="*/ 240866 w 408896"/>
                <a:gd name="connsiteY8" fmla="*/ 67066 h 214945"/>
                <a:gd name="connsiteX9" fmla="*/ 273711 w 408896"/>
                <a:gd name="connsiteY9" fmla="*/ 105387 h 214945"/>
                <a:gd name="connsiteX10" fmla="*/ 290134 w 408896"/>
                <a:gd name="connsiteY10" fmla="*/ 138233 h 214945"/>
                <a:gd name="connsiteX11" fmla="*/ 361299 w 408896"/>
                <a:gd name="connsiteY11" fmla="*/ 176553 h 214945"/>
                <a:gd name="connsiteX12" fmla="*/ 399619 w 408896"/>
                <a:gd name="connsiteY12" fmla="*/ 187502 h 214945"/>
                <a:gd name="connsiteX13" fmla="*/ 405093 w 408896"/>
                <a:gd name="connsiteY13" fmla="*/ 203925 h 214945"/>
                <a:gd name="connsiteX14" fmla="*/ 394144 w 408896"/>
                <a:gd name="connsiteY14" fmla="*/ 214874 h 214945"/>
                <a:gd name="connsiteX15" fmla="*/ 251815 w 408896"/>
                <a:gd name="connsiteY15" fmla="*/ 209400 h 214945"/>
                <a:gd name="connsiteX16" fmla="*/ 65691 w 408896"/>
                <a:gd name="connsiteY16" fmla="*/ 214874 h 214945"/>
                <a:gd name="connsiteX17" fmla="*/ 0 w 408896"/>
                <a:gd name="connsiteY17" fmla="*/ 209400 h 214945"/>
                <a:gd name="connsiteX0" fmla="*/ 0 w 408896"/>
                <a:gd name="connsiteY0" fmla="*/ 209400 h 214945"/>
                <a:gd name="connsiteX1" fmla="*/ 0 w 408896"/>
                <a:gd name="connsiteY1" fmla="*/ 209400 h 214945"/>
                <a:gd name="connsiteX2" fmla="*/ 39196 w 408896"/>
                <a:gd name="connsiteY2" fmla="*/ 189253 h 214945"/>
                <a:gd name="connsiteX3" fmla="*/ 66567 w 408896"/>
                <a:gd name="connsiteY3" fmla="*/ 158159 h 214945"/>
                <a:gd name="connsiteX4" fmla="*/ 74340 w 408896"/>
                <a:gd name="connsiteY4" fmla="*/ 119510 h 214945"/>
                <a:gd name="connsiteX5" fmla="*/ 93062 w 408896"/>
                <a:gd name="connsiteY5" fmla="*/ 61592 h 214945"/>
                <a:gd name="connsiteX6" fmla="*/ 153279 w 408896"/>
                <a:gd name="connsiteY6" fmla="*/ 1374 h 214945"/>
                <a:gd name="connsiteX7" fmla="*/ 215247 w 408896"/>
                <a:gd name="connsiteY7" fmla="*/ 23271 h 214945"/>
                <a:gd name="connsiteX8" fmla="*/ 240866 w 408896"/>
                <a:gd name="connsiteY8" fmla="*/ 67066 h 214945"/>
                <a:gd name="connsiteX9" fmla="*/ 273711 w 408896"/>
                <a:gd name="connsiteY9" fmla="*/ 105387 h 214945"/>
                <a:gd name="connsiteX10" fmla="*/ 290134 w 408896"/>
                <a:gd name="connsiteY10" fmla="*/ 138233 h 214945"/>
                <a:gd name="connsiteX11" fmla="*/ 361299 w 408896"/>
                <a:gd name="connsiteY11" fmla="*/ 176553 h 214945"/>
                <a:gd name="connsiteX12" fmla="*/ 399619 w 408896"/>
                <a:gd name="connsiteY12" fmla="*/ 187502 h 214945"/>
                <a:gd name="connsiteX13" fmla="*/ 405093 w 408896"/>
                <a:gd name="connsiteY13" fmla="*/ 203925 h 214945"/>
                <a:gd name="connsiteX14" fmla="*/ 394144 w 408896"/>
                <a:gd name="connsiteY14" fmla="*/ 214874 h 214945"/>
                <a:gd name="connsiteX15" fmla="*/ 251815 w 408896"/>
                <a:gd name="connsiteY15" fmla="*/ 209400 h 214945"/>
                <a:gd name="connsiteX16" fmla="*/ 65691 w 408896"/>
                <a:gd name="connsiteY16" fmla="*/ 214874 h 214945"/>
                <a:gd name="connsiteX17" fmla="*/ 0 w 408896"/>
                <a:gd name="connsiteY17" fmla="*/ 209400 h 214945"/>
                <a:gd name="connsiteX0" fmla="*/ 0 w 408896"/>
                <a:gd name="connsiteY0" fmla="*/ 209400 h 214945"/>
                <a:gd name="connsiteX1" fmla="*/ 0 w 408896"/>
                <a:gd name="connsiteY1" fmla="*/ 209400 h 214945"/>
                <a:gd name="connsiteX2" fmla="*/ 39196 w 408896"/>
                <a:gd name="connsiteY2" fmla="*/ 189253 h 214945"/>
                <a:gd name="connsiteX3" fmla="*/ 66567 w 408896"/>
                <a:gd name="connsiteY3" fmla="*/ 158159 h 214945"/>
                <a:gd name="connsiteX4" fmla="*/ 74340 w 408896"/>
                <a:gd name="connsiteY4" fmla="*/ 119510 h 214945"/>
                <a:gd name="connsiteX5" fmla="*/ 93062 w 408896"/>
                <a:gd name="connsiteY5" fmla="*/ 61592 h 214945"/>
                <a:gd name="connsiteX6" fmla="*/ 153279 w 408896"/>
                <a:gd name="connsiteY6" fmla="*/ 1374 h 214945"/>
                <a:gd name="connsiteX7" fmla="*/ 215247 w 408896"/>
                <a:gd name="connsiteY7" fmla="*/ 23271 h 214945"/>
                <a:gd name="connsiteX8" fmla="*/ 240866 w 408896"/>
                <a:gd name="connsiteY8" fmla="*/ 67066 h 214945"/>
                <a:gd name="connsiteX9" fmla="*/ 273711 w 408896"/>
                <a:gd name="connsiteY9" fmla="*/ 105387 h 214945"/>
                <a:gd name="connsiteX10" fmla="*/ 290134 w 408896"/>
                <a:gd name="connsiteY10" fmla="*/ 138233 h 214945"/>
                <a:gd name="connsiteX11" fmla="*/ 332724 w 408896"/>
                <a:gd name="connsiteY11" fmla="*/ 176553 h 214945"/>
                <a:gd name="connsiteX12" fmla="*/ 399619 w 408896"/>
                <a:gd name="connsiteY12" fmla="*/ 187502 h 214945"/>
                <a:gd name="connsiteX13" fmla="*/ 405093 w 408896"/>
                <a:gd name="connsiteY13" fmla="*/ 203925 h 214945"/>
                <a:gd name="connsiteX14" fmla="*/ 394144 w 408896"/>
                <a:gd name="connsiteY14" fmla="*/ 214874 h 214945"/>
                <a:gd name="connsiteX15" fmla="*/ 251815 w 408896"/>
                <a:gd name="connsiteY15" fmla="*/ 209400 h 214945"/>
                <a:gd name="connsiteX16" fmla="*/ 65691 w 408896"/>
                <a:gd name="connsiteY16" fmla="*/ 214874 h 214945"/>
                <a:gd name="connsiteX17" fmla="*/ 0 w 408896"/>
                <a:gd name="connsiteY17" fmla="*/ 209400 h 214945"/>
                <a:gd name="connsiteX0" fmla="*/ 0 w 409989"/>
                <a:gd name="connsiteY0" fmla="*/ 209400 h 215624"/>
                <a:gd name="connsiteX1" fmla="*/ 0 w 409989"/>
                <a:gd name="connsiteY1" fmla="*/ 209400 h 215624"/>
                <a:gd name="connsiteX2" fmla="*/ 39196 w 409989"/>
                <a:gd name="connsiteY2" fmla="*/ 189253 h 215624"/>
                <a:gd name="connsiteX3" fmla="*/ 66567 w 409989"/>
                <a:gd name="connsiteY3" fmla="*/ 158159 h 215624"/>
                <a:gd name="connsiteX4" fmla="*/ 74340 w 409989"/>
                <a:gd name="connsiteY4" fmla="*/ 119510 h 215624"/>
                <a:gd name="connsiteX5" fmla="*/ 93062 w 409989"/>
                <a:gd name="connsiteY5" fmla="*/ 61592 h 215624"/>
                <a:gd name="connsiteX6" fmla="*/ 153279 w 409989"/>
                <a:gd name="connsiteY6" fmla="*/ 1374 h 215624"/>
                <a:gd name="connsiteX7" fmla="*/ 215247 w 409989"/>
                <a:gd name="connsiteY7" fmla="*/ 23271 h 215624"/>
                <a:gd name="connsiteX8" fmla="*/ 240866 w 409989"/>
                <a:gd name="connsiteY8" fmla="*/ 67066 h 215624"/>
                <a:gd name="connsiteX9" fmla="*/ 273711 w 409989"/>
                <a:gd name="connsiteY9" fmla="*/ 105387 h 215624"/>
                <a:gd name="connsiteX10" fmla="*/ 290134 w 409989"/>
                <a:gd name="connsiteY10" fmla="*/ 138233 h 215624"/>
                <a:gd name="connsiteX11" fmla="*/ 332724 w 409989"/>
                <a:gd name="connsiteY11" fmla="*/ 176553 h 215624"/>
                <a:gd name="connsiteX12" fmla="*/ 399619 w 409989"/>
                <a:gd name="connsiteY12" fmla="*/ 187502 h 215624"/>
                <a:gd name="connsiteX13" fmla="*/ 394144 w 409989"/>
                <a:gd name="connsiteY13" fmla="*/ 214874 h 215624"/>
                <a:gd name="connsiteX14" fmla="*/ 251815 w 409989"/>
                <a:gd name="connsiteY14" fmla="*/ 209400 h 215624"/>
                <a:gd name="connsiteX15" fmla="*/ 65691 w 409989"/>
                <a:gd name="connsiteY15" fmla="*/ 214874 h 215624"/>
                <a:gd name="connsiteX16" fmla="*/ 0 w 409989"/>
                <a:gd name="connsiteY16" fmla="*/ 209400 h 215624"/>
                <a:gd name="connsiteX0" fmla="*/ 0 w 396171"/>
                <a:gd name="connsiteY0" fmla="*/ 209400 h 216247"/>
                <a:gd name="connsiteX1" fmla="*/ 0 w 396171"/>
                <a:gd name="connsiteY1" fmla="*/ 209400 h 216247"/>
                <a:gd name="connsiteX2" fmla="*/ 39196 w 396171"/>
                <a:gd name="connsiteY2" fmla="*/ 189253 h 216247"/>
                <a:gd name="connsiteX3" fmla="*/ 66567 w 396171"/>
                <a:gd name="connsiteY3" fmla="*/ 158159 h 216247"/>
                <a:gd name="connsiteX4" fmla="*/ 74340 w 396171"/>
                <a:gd name="connsiteY4" fmla="*/ 119510 h 216247"/>
                <a:gd name="connsiteX5" fmla="*/ 93062 w 396171"/>
                <a:gd name="connsiteY5" fmla="*/ 61592 h 216247"/>
                <a:gd name="connsiteX6" fmla="*/ 153279 w 396171"/>
                <a:gd name="connsiteY6" fmla="*/ 1374 h 216247"/>
                <a:gd name="connsiteX7" fmla="*/ 215247 w 396171"/>
                <a:gd name="connsiteY7" fmla="*/ 23271 h 216247"/>
                <a:gd name="connsiteX8" fmla="*/ 240866 w 396171"/>
                <a:gd name="connsiteY8" fmla="*/ 67066 h 216247"/>
                <a:gd name="connsiteX9" fmla="*/ 273711 w 396171"/>
                <a:gd name="connsiteY9" fmla="*/ 105387 h 216247"/>
                <a:gd name="connsiteX10" fmla="*/ 290134 w 396171"/>
                <a:gd name="connsiteY10" fmla="*/ 138233 h 216247"/>
                <a:gd name="connsiteX11" fmla="*/ 332724 w 396171"/>
                <a:gd name="connsiteY11" fmla="*/ 176553 h 216247"/>
                <a:gd name="connsiteX12" fmla="*/ 394144 w 396171"/>
                <a:gd name="connsiteY12" fmla="*/ 214874 h 216247"/>
                <a:gd name="connsiteX13" fmla="*/ 251815 w 396171"/>
                <a:gd name="connsiteY13" fmla="*/ 209400 h 216247"/>
                <a:gd name="connsiteX14" fmla="*/ 65691 w 396171"/>
                <a:gd name="connsiteY14" fmla="*/ 214874 h 216247"/>
                <a:gd name="connsiteX15" fmla="*/ 0 w 396171"/>
                <a:gd name="connsiteY15" fmla="*/ 209400 h 21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171" h="216247">
                  <a:moveTo>
                    <a:pt x="0" y="209400"/>
                  </a:moveTo>
                  <a:lnTo>
                    <a:pt x="0" y="209400"/>
                  </a:lnTo>
                  <a:cubicBezTo>
                    <a:pt x="6533" y="206042"/>
                    <a:pt x="28102" y="197793"/>
                    <a:pt x="39196" y="189253"/>
                  </a:cubicBezTo>
                  <a:cubicBezTo>
                    <a:pt x="50290" y="180713"/>
                    <a:pt x="60710" y="169783"/>
                    <a:pt x="66567" y="158159"/>
                  </a:cubicBezTo>
                  <a:cubicBezTo>
                    <a:pt x="72424" y="146535"/>
                    <a:pt x="69924" y="135605"/>
                    <a:pt x="74340" y="119510"/>
                  </a:cubicBezTo>
                  <a:cubicBezTo>
                    <a:pt x="78756" y="103415"/>
                    <a:pt x="79906" y="81281"/>
                    <a:pt x="93062" y="61592"/>
                  </a:cubicBezTo>
                  <a:cubicBezTo>
                    <a:pt x="106218" y="41903"/>
                    <a:pt x="132915" y="7761"/>
                    <a:pt x="153279" y="1374"/>
                  </a:cubicBezTo>
                  <a:cubicBezTo>
                    <a:pt x="173643" y="-5013"/>
                    <a:pt x="200649" y="12322"/>
                    <a:pt x="215247" y="23271"/>
                  </a:cubicBezTo>
                  <a:cubicBezTo>
                    <a:pt x="229845" y="34220"/>
                    <a:pt x="229005" y="53380"/>
                    <a:pt x="240866" y="67066"/>
                  </a:cubicBezTo>
                  <a:cubicBezTo>
                    <a:pt x="252727" y="80752"/>
                    <a:pt x="265500" y="93526"/>
                    <a:pt x="273711" y="105387"/>
                  </a:cubicBezTo>
                  <a:cubicBezTo>
                    <a:pt x="281922" y="117248"/>
                    <a:pt x="280299" y="126372"/>
                    <a:pt x="290134" y="138233"/>
                  </a:cubicBezTo>
                  <a:cubicBezTo>
                    <a:pt x="299970" y="150094"/>
                    <a:pt x="315389" y="163780"/>
                    <a:pt x="332724" y="176553"/>
                  </a:cubicBezTo>
                  <a:cubicBezTo>
                    <a:pt x="350059" y="189327"/>
                    <a:pt x="407629" y="209400"/>
                    <a:pt x="394144" y="214874"/>
                  </a:cubicBezTo>
                  <a:cubicBezTo>
                    <a:pt x="380659" y="220348"/>
                    <a:pt x="299258" y="207575"/>
                    <a:pt x="251815" y="209400"/>
                  </a:cubicBezTo>
                  <a:cubicBezTo>
                    <a:pt x="197073" y="209400"/>
                    <a:pt x="107660" y="214874"/>
                    <a:pt x="65691" y="214874"/>
                  </a:cubicBezTo>
                  <a:cubicBezTo>
                    <a:pt x="54810" y="213665"/>
                    <a:pt x="10948" y="210312"/>
                    <a:pt x="0" y="209400"/>
                  </a:cubicBezTo>
                  <a:close/>
                </a:path>
              </a:pathLst>
            </a:cu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27" name="Freeform 26"/>
            <p:cNvSpPr/>
            <p:nvPr/>
          </p:nvSpPr>
          <p:spPr>
            <a:xfrm>
              <a:off x="3935964" y="4892707"/>
              <a:ext cx="1811967" cy="216719"/>
            </a:xfrm>
            <a:custGeom>
              <a:avLst/>
              <a:gdLst>
                <a:gd name="connsiteX0" fmla="*/ 0 w 1811967"/>
                <a:gd name="connsiteY0" fmla="*/ 213500 h 213500"/>
                <a:gd name="connsiteX1" fmla="*/ 0 w 1811967"/>
                <a:gd name="connsiteY1" fmla="*/ 213500 h 213500"/>
                <a:gd name="connsiteX2" fmla="*/ 65691 w 1811967"/>
                <a:gd name="connsiteY2" fmla="*/ 208025 h 213500"/>
                <a:gd name="connsiteX3" fmla="*/ 93062 w 1811967"/>
                <a:gd name="connsiteY3" fmla="*/ 202551 h 213500"/>
                <a:gd name="connsiteX4" fmla="*/ 98536 w 1811967"/>
                <a:gd name="connsiteY4" fmla="*/ 186128 h 213500"/>
                <a:gd name="connsiteX5" fmla="*/ 109484 w 1811967"/>
                <a:gd name="connsiteY5" fmla="*/ 169705 h 213500"/>
                <a:gd name="connsiteX6" fmla="*/ 131381 w 1811967"/>
                <a:gd name="connsiteY6" fmla="*/ 131384 h 213500"/>
                <a:gd name="connsiteX7" fmla="*/ 142330 w 1811967"/>
                <a:gd name="connsiteY7" fmla="*/ 93064 h 213500"/>
                <a:gd name="connsiteX8" fmla="*/ 153278 w 1811967"/>
                <a:gd name="connsiteY8" fmla="*/ 60218 h 213500"/>
                <a:gd name="connsiteX9" fmla="*/ 164227 w 1811967"/>
                <a:gd name="connsiteY9" fmla="*/ 21897 h 213500"/>
                <a:gd name="connsiteX10" fmla="*/ 197072 w 1811967"/>
                <a:gd name="connsiteY10" fmla="*/ 0 h 213500"/>
                <a:gd name="connsiteX11" fmla="*/ 279185 w 1811967"/>
                <a:gd name="connsiteY11" fmla="*/ 10948 h 213500"/>
                <a:gd name="connsiteX12" fmla="*/ 295608 w 1811967"/>
                <a:gd name="connsiteY12" fmla="*/ 38320 h 213500"/>
                <a:gd name="connsiteX13" fmla="*/ 306556 w 1811967"/>
                <a:gd name="connsiteY13" fmla="*/ 54743 h 213500"/>
                <a:gd name="connsiteX14" fmla="*/ 312031 w 1811967"/>
                <a:gd name="connsiteY14" fmla="*/ 71166 h 213500"/>
                <a:gd name="connsiteX15" fmla="*/ 322979 w 1811967"/>
                <a:gd name="connsiteY15" fmla="*/ 87589 h 213500"/>
                <a:gd name="connsiteX16" fmla="*/ 333927 w 1811967"/>
                <a:gd name="connsiteY16" fmla="*/ 120435 h 213500"/>
                <a:gd name="connsiteX17" fmla="*/ 344876 w 1811967"/>
                <a:gd name="connsiteY17" fmla="*/ 136859 h 213500"/>
                <a:gd name="connsiteX18" fmla="*/ 394144 w 1811967"/>
                <a:gd name="connsiteY18" fmla="*/ 158756 h 213500"/>
                <a:gd name="connsiteX19" fmla="*/ 410567 w 1811967"/>
                <a:gd name="connsiteY19" fmla="*/ 164230 h 213500"/>
                <a:gd name="connsiteX20" fmla="*/ 443412 w 1811967"/>
                <a:gd name="connsiteY20" fmla="*/ 180653 h 213500"/>
                <a:gd name="connsiteX21" fmla="*/ 470783 w 1811967"/>
                <a:gd name="connsiteY21" fmla="*/ 191602 h 213500"/>
                <a:gd name="connsiteX22" fmla="*/ 580267 w 1811967"/>
                <a:gd name="connsiteY22" fmla="*/ 197076 h 213500"/>
                <a:gd name="connsiteX23" fmla="*/ 1811967 w 1811967"/>
                <a:gd name="connsiteY23" fmla="*/ 202551 h 213500"/>
                <a:gd name="connsiteX0" fmla="*/ 0 w 1811967"/>
                <a:gd name="connsiteY0" fmla="*/ 213500 h 213500"/>
                <a:gd name="connsiteX1" fmla="*/ 0 w 1811967"/>
                <a:gd name="connsiteY1" fmla="*/ 213500 h 213500"/>
                <a:gd name="connsiteX2" fmla="*/ 65691 w 1811967"/>
                <a:gd name="connsiteY2" fmla="*/ 208025 h 213500"/>
                <a:gd name="connsiteX3" fmla="*/ 93062 w 1811967"/>
                <a:gd name="connsiteY3" fmla="*/ 202551 h 213500"/>
                <a:gd name="connsiteX4" fmla="*/ 98536 w 1811967"/>
                <a:gd name="connsiteY4" fmla="*/ 186128 h 213500"/>
                <a:gd name="connsiteX5" fmla="*/ 109484 w 1811967"/>
                <a:gd name="connsiteY5" fmla="*/ 169705 h 213500"/>
                <a:gd name="connsiteX6" fmla="*/ 131381 w 1811967"/>
                <a:gd name="connsiteY6" fmla="*/ 131384 h 213500"/>
                <a:gd name="connsiteX7" fmla="*/ 142330 w 1811967"/>
                <a:gd name="connsiteY7" fmla="*/ 93064 h 213500"/>
                <a:gd name="connsiteX8" fmla="*/ 153278 w 1811967"/>
                <a:gd name="connsiteY8" fmla="*/ 60218 h 213500"/>
                <a:gd name="connsiteX9" fmla="*/ 164227 w 1811967"/>
                <a:gd name="connsiteY9" fmla="*/ 21897 h 213500"/>
                <a:gd name="connsiteX10" fmla="*/ 197072 w 1811967"/>
                <a:gd name="connsiteY10" fmla="*/ 0 h 213500"/>
                <a:gd name="connsiteX11" fmla="*/ 279185 w 1811967"/>
                <a:gd name="connsiteY11" fmla="*/ 10948 h 213500"/>
                <a:gd name="connsiteX12" fmla="*/ 295608 w 1811967"/>
                <a:gd name="connsiteY12" fmla="*/ 38320 h 213500"/>
                <a:gd name="connsiteX13" fmla="*/ 306556 w 1811967"/>
                <a:gd name="connsiteY13" fmla="*/ 54743 h 213500"/>
                <a:gd name="connsiteX14" fmla="*/ 312031 w 1811967"/>
                <a:gd name="connsiteY14" fmla="*/ 71166 h 213500"/>
                <a:gd name="connsiteX15" fmla="*/ 333927 w 1811967"/>
                <a:gd name="connsiteY15" fmla="*/ 120435 h 213500"/>
                <a:gd name="connsiteX16" fmla="*/ 344876 w 1811967"/>
                <a:gd name="connsiteY16" fmla="*/ 136859 h 213500"/>
                <a:gd name="connsiteX17" fmla="*/ 394144 w 1811967"/>
                <a:gd name="connsiteY17" fmla="*/ 158756 h 213500"/>
                <a:gd name="connsiteX18" fmla="*/ 410567 w 1811967"/>
                <a:gd name="connsiteY18" fmla="*/ 164230 h 213500"/>
                <a:gd name="connsiteX19" fmla="*/ 443412 w 1811967"/>
                <a:gd name="connsiteY19" fmla="*/ 180653 h 213500"/>
                <a:gd name="connsiteX20" fmla="*/ 470783 w 1811967"/>
                <a:gd name="connsiteY20" fmla="*/ 191602 h 213500"/>
                <a:gd name="connsiteX21" fmla="*/ 580267 w 1811967"/>
                <a:gd name="connsiteY21" fmla="*/ 197076 h 213500"/>
                <a:gd name="connsiteX22" fmla="*/ 1811967 w 1811967"/>
                <a:gd name="connsiteY22" fmla="*/ 202551 h 213500"/>
                <a:gd name="connsiteX0" fmla="*/ 0 w 1811967"/>
                <a:gd name="connsiteY0" fmla="*/ 213500 h 213500"/>
                <a:gd name="connsiteX1" fmla="*/ 0 w 1811967"/>
                <a:gd name="connsiteY1" fmla="*/ 213500 h 213500"/>
                <a:gd name="connsiteX2" fmla="*/ 65691 w 1811967"/>
                <a:gd name="connsiteY2" fmla="*/ 208025 h 213500"/>
                <a:gd name="connsiteX3" fmla="*/ 93062 w 1811967"/>
                <a:gd name="connsiteY3" fmla="*/ 202551 h 213500"/>
                <a:gd name="connsiteX4" fmla="*/ 98536 w 1811967"/>
                <a:gd name="connsiteY4" fmla="*/ 186128 h 213500"/>
                <a:gd name="connsiteX5" fmla="*/ 109484 w 1811967"/>
                <a:gd name="connsiteY5" fmla="*/ 169705 h 213500"/>
                <a:gd name="connsiteX6" fmla="*/ 131381 w 1811967"/>
                <a:gd name="connsiteY6" fmla="*/ 131384 h 213500"/>
                <a:gd name="connsiteX7" fmla="*/ 142330 w 1811967"/>
                <a:gd name="connsiteY7" fmla="*/ 93064 h 213500"/>
                <a:gd name="connsiteX8" fmla="*/ 153278 w 1811967"/>
                <a:gd name="connsiteY8" fmla="*/ 60218 h 213500"/>
                <a:gd name="connsiteX9" fmla="*/ 164227 w 1811967"/>
                <a:gd name="connsiteY9" fmla="*/ 21897 h 213500"/>
                <a:gd name="connsiteX10" fmla="*/ 197072 w 1811967"/>
                <a:gd name="connsiteY10" fmla="*/ 0 h 213500"/>
                <a:gd name="connsiteX11" fmla="*/ 279185 w 1811967"/>
                <a:gd name="connsiteY11" fmla="*/ 10948 h 213500"/>
                <a:gd name="connsiteX12" fmla="*/ 295608 w 1811967"/>
                <a:gd name="connsiteY12" fmla="*/ 38320 h 213500"/>
                <a:gd name="connsiteX13" fmla="*/ 306556 w 1811967"/>
                <a:gd name="connsiteY13" fmla="*/ 54743 h 213500"/>
                <a:gd name="connsiteX14" fmla="*/ 333927 w 1811967"/>
                <a:gd name="connsiteY14" fmla="*/ 120435 h 213500"/>
                <a:gd name="connsiteX15" fmla="*/ 344876 w 1811967"/>
                <a:gd name="connsiteY15" fmla="*/ 136859 h 213500"/>
                <a:gd name="connsiteX16" fmla="*/ 394144 w 1811967"/>
                <a:gd name="connsiteY16" fmla="*/ 158756 h 213500"/>
                <a:gd name="connsiteX17" fmla="*/ 410567 w 1811967"/>
                <a:gd name="connsiteY17" fmla="*/ 164230 h 213500"/>
                <a:gd name="connsiteX18" fmla="*/ 443412 w 1811967"/>
                <a:gd name="connsiteY18" fmla="*/ 180653 h 213500"/>
                <a:gd name="connsiteX19" fmla="*/ 470783 w 1811967"/>
                <a:gd name="connsiteY19" fmla="*/ 191602 h 213500"/>
                <a:gd name="connsiteX20" fmla="*/ 580267 w 1811967"/>
                <a:gd name="connsiteY20" fmla="*/ 197076 h 213500"/>
                <a:gd name="connsiteX21" fmla="*/ 1811967 w 1811967"/>
                <a:gd name="connsiteY21" fmla="*/ 202551 h 213500"/>
                <a:gd name="connsiteX0" fmla="*/ 0 w 1811967"/>
                <a:gd name="connsiteY0" fmla="*/ 213500 h 213500"/>
                <a:gd name="connsiteX1" fmla="*/ 0 w 1811967"/>
                <a:gd name="connsiteY1" fmla="*/ 213500 h 213500"/>
                <a:gd name="connsiteX2" fmla="*/ 65691 w 1811967"/>
                <a:gd name="connsiteY2" fmla="*/ 208025 h 213500"/>
                <a:gd name="connsiteX3" fmla="*/ 93062 w 1811967"/>
                <a:gd name="connsiteY3" fmla="*/ 202551 h 213500"/>
                <a:gd name="connsiteX4" fmla="*/ 98536 w 1811967"/>
                <a:gd name="connsiteY4" fmla="*/ 186128 h 213500"/>
                <a:gd name="connsiteX5" fmla="*/ 109484 w 1811967"/>
                <a:gd name="connsiteY5" fmla="*/ 169705 h 213500"/>
                <a:gd name="connsiteX6" fmla="*/ 131381 w 1811967"/>
                <a:gd name="connsiteY6" fmla="*/ 131384 h 213500"/>
                <a:gd name="connsiteX7" fmla="*/ 142330 w 1811967"/>
                <a:gd name="connsiteY7" fmla="*/ 93064 h 213500"/>
                <a:gd name="connsiteX8" fmla="*/ 153278 w 1811967"/>
                <a:gd name="connsiteY8" fmla="*/ 60218 h 213500"/>
                <a:gd name="connsiteX9" fmla="*/ 164227 w 1811967"/>
                <a:gd name="connsiteY9" fmla="*/ 21897 h 213500"/>
                <a:gd name="connsiteX10" fmla="*/ 197072 w 1811967"/>
                <a:gd name="connsiteY10" fmla="*/ 0 h 213500"/>
                <a:gd name="connsiteX11" fmla="*/ 279185 w 1811967"/>
                <a:gd name="connsiteY11" fmla="*/ 10948 h 213500"/>
                <a:gd name="connsiteX12" fmla="*/ 295608 w 1811967"/>
                <a:gd name="connsiteY12" fmla="*/ 38320 h 213500"/>
                <a:gd name="connsiteX13" fmla="*/ 333927 w 1811967"/>
                <a:gd name="connsiteY13" fmla="*/ 120435 h 213500"/>
                <a:gd name="connsiteX14" fmla="*/ 344876 w 1811967"/>
                <a:gd name="connsiteY14" fmla="*/ 136859 h 213500"/>
                <a:gd name="connsiteX15" fmla="*/ 394144 w 1811967"/>
                <a:gd name="connsiteY15" fmla="*/ 158756 h 213500"/>
                <a:gd name="connsiteX16" fmla="*/ 410567 w 1811967"/>
                <a:gd name="connsiteY16" fmla="*/ 164230 h 213500"/>
                <a:gd name="connsiteX17" fmla="*/ 443412 w 1811967"/>
                <a:gd name="connsiteY17" fmla="*/ 180653 h 213500"/>
                <a:gd name="connsiteX18" fmla="*/ 470783 w 1811967"/>
                <a:gd name="connsiteY18" fmla="*/ 191602 h 213500"/>
                <a:gd name="connsiteX19" fmla="*/ 580267 w 1811967"/>
                <a:gd name="connsiteY19" fmla="*/ 197076 h 213500"/>
                <a:gd name="connsiteX20" fmla="*/ 1811967 w 1811967"/>
                <a:gd name="connsiteY20" fmla="*/ 202551 h 213500"/>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95608 w 1811967"/>
                <a:gd name="connsiteY12" fmla="*/ 38324 h 213504"/>
                <a:gd name="connsiteX13" fmla="*/ 333927 w 1811967"/>
                <a:gd name="connsiteY13" fmla="*/ 120439 h 213504"/>
                <a:gd name="connsiteX14" fmla="*/ 344876 w 1811967"/>
                <a:gd name="connsiteY14" fmla="*/ 136863 h 213504"/>
                <a:gd name="connsiteX15" fmla="*/ 394144 w 1811967"/>
                <a:gd name="connsiteY15" fmla="*/ 158760 h 213504"/>
                <a:gd name="connsiteX16" fmla="*/ 410567 w 1811967"/>
                <a:gd name="connsiteY16" fmla="*/ 164234 h 213504"/>
                <a:gd name="connsiteX17" fmla="*/ 443412 w 1811967"/>
                <a:gd name="connsiteY17" fmla="*/ 180657 h 213504"/>
                <a:gd name="connsiteX18" fmla="*/ 470783 w 1811967"/>
                <a:gd name="connsiteY18" fmla="*/ 191606 h 213504"/>
                <a:gd name="connsiteX19" fmla="*/ 580267 w 1811967"/>
                <a:gd name="connsiteY19" fmla="*/ 197080 h 213504"/>
                <a:gd name="connsiteX20" fmla="*/ 1811967 w 1811967"/>
                <a:gd name="connsiteY20"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33927 w 1811967"/>
                <a:gd name="connsiteY13" fmla="*/ 120439 h 213504"/>
                <a:gd name="connsiteX14" fmla="*/ 344876 w 1811967"/>
                <a:gd name="connsiteY14" fmla="*/ 136863 h 213504"/>
                <a:gd name="connsiteX15" fmla="*/ 394144 w 1811967"/>
                <a:gd name="connsiteY15" fmla="*/ 158760 h 213504"/>
                <a:gd name="connsiteX16" fmla="*/ 410567 w 1811967"/>
                <a:gd name="connsiteY16" fmla="*/ 164234 h 213504"/>
                <a:gd name="connsiteX17" fmla="*/ 443412 w 1811967"/>
                <a:gd name="connsiteY17" fmla="*/ 180657 h 213504"/>
                <a:gd name="connsiteX18" fmla="*/ 470783 w 1811967"/>
                <a:gd name="connsiteY18" fmla="*/ 191606 h 213504"/>
                <a:gd name="connsiteX19" fmla="*/ 580267 w 1811967"/>
                <a:gd name="connsiteY19" fmla="*/ 197080 h 213504"/>
                <a:gd name="connsiteX20" fmla="*/ 1811967 w 1811967"/>
                <a:gd name="connsiteY20"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44876 w 1811967"/>
                <a:gd name="connsiteY13" fmla="*/ 136863 h 213504"/>
                <a:gd name="connsiteX14" fmla="*/ 394144 w 1811967"/>
                <a:gd name="connsiteY14" fmla="*/ 158760 h 213504"/>
                <a:gd name="connsiteX15" fmla="*/ 410567 w 1811967"/>
                <a:gd name="connsiteY15" fmla="*/ 164234 h 213504"/>
                <a:gd name="connsiteX16" fmla="*/ 443412 w 1811967"/>
                <a:gd name="connsiteY16" fmla="*/ 180657 h 213504"/>
                <a:gd name="connsiteX17" fmla="*/ 470783 w 1811967"/>
                <a:gd name="connsiteY17" fmla="*/ 191606 h 213504"/>
                <a:gd name="connsiteX18" fmla="*/ 580267 w 1811967"/>
                <a:gd name="connsiteY18" fmla="*/ 197080 h 213504"/>
                <a:gd name="connsiteX19" fmla="*/ 1811967 w 1811967"/>
                <a:gd name="connsiteY19"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32176 w 1811967"/>
                <a:gd name="connsiteY13" fmla="*/ 162263 h 213504"/>
                <a:gd name="connsiteX14" fmla="*/ 394144 w 1811967"/>
                <a:gd name="connsiteY14" fmla="*/ 158760 h 213504"/>
                <a:gd name="connsiteX15" fmla="*/ 410567 w 1811967"/>
                <a:gd name="connsiteY15" fmla="*/ 164234 h 213504"/>
                <a:gd name="connsiteX16" fmla="*/ 443412 w 1811967"/>
                <a:gd name="connsiteY16" fmla="*/ 180657 h 213504"/>
                <a:gd name="connsiteX17" fmla="*/ 470783 w 1811967"/>
                <a:gd name="connsiteY17" fmla="*/ 191606 h 213504"/>
                <a:gd name="connsiteX18" fmla="*/ 580267 w 1811967"/>
                <a:gd name="connsiteY18" fmla="*/ 197080 h 213504"/>
                <a:gd name="connsiteX19" fmla="*/ 1811967 w 1811967"/>
                <a:gd name="connsiteY19"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32176 w 1811967"/>
                <a:gd name="connsiteY13" fmla="*/ 162263 h 213504"/>
                <a:gd name="connsiteX14" fmla="*/ 394144 w 1811967"/>
                <a:gd name="connsiteY14" fmla="*/ 158760 h 213504"/>
                <a:gd name="connsiteX15" fmla="*/ 443412 w 1811967"/>
                <a:gd name="connsiteY15" fmla="*/ 180657 h 213504"/>
                <a:gd name="connsiteX16" fmla="*/ 470783 w 1811967"/>
                <a:gd name="connsiteY16" fmla="*/ 191606 h 213504"/>
                <a:gd name="connsiteX17" fmla="*/ 580267 w 1811967"/>
                <a:gd name="connsiteY17" fmla="*/ 197080 h 213504"/>
                <a:gd name="connsiteX18" fmla="*/ 1811967 w 1811967"/>
                <a:gd name="connsiteY18"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32176 w 1811967"/>
                <a:gd name="connsiteY13" fmla="*/ 162263 h 213504"/>
                <a:gd name="connsiteX14" fmla="*/ 394144 w 1811967"/>
                <a:gd name="connsiteY14" fmla="*/ 158760 h 213504"/>
                <a:gd name="connsiteX15" fmla="*/ 470783 w 1811967"/>
                <a:gd name="connsiteY15" fmla="*/ 191606 h 213504"/>
                <a:gd name="connsiteX16" fmla="*/ 580267 w 1811967"/>
                <a:gd name="connsiteY16" fmla="*/ 197080 h 213504"/>
                <a:gd name="connsiteX17" fmla="*/ 1811967 w 1811967"/>
                <a:gd name="connsiteY17"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32176 w 1811967"/>
                <a:gd name="connsiteY13" fmla="*/ 162263 h 213504"/>
                <a:gd name="connsiteX14" fmla="*/ 470783 w 1811967"/>
                <a:gd name="connsiteY14" fmla="*/ 191606 h 213504"/>
                <a:gd name="connsiteX15" fmla="*/ 580267 w 1811967"/>
                <a:gd name="connsiteY15" fmla="*/ 197080 h 213504"/>
                <a:gd name="connsiteX16" fmla="*/ 1811967 w 1811967"/>
                <a:gd name="connsiteY16"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32176 w 1811967"/>
                <a:gd name="connsiteY13" fmla="*/ 162263 h 213504"/>
                <a:gd name="connsiteX14" fmla="*/ 410458 w 1811967"/>
                <a:gd name="connsiteY14" fmla="*/ 201131 h 213504"/>
                <a:gd name="connsiteX15" fmla="*/ 580267 w 1811967"/>
                <a:gd name="connsiteY15" fmla="*/ 197080 h 213504"/>
                <a:gd name="connsiteX16" fmla="*/ 1811967 w 1811967"/>
                <a:gd name="connsiteY16"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98536 w 1811967"/>
                <a:gd name="connsiteY4" fmla="*/ 186132 h 213504"/>
                <a:gd name="connsiteX5" fmla="*/ 109484 w 1811967"/>
                <a:gd name="connsiteY5" fmla="*/ 169709 h 213504"/>
                <a:gd name="connsiteX6" fmla="*/ 131381 w 1811967"/>
                <a:gd name="connsiteY6" fmla="*/ 131388 h 213504"/>
                <a:gd name="connsiteX7" fmla="*/ 142330 w 1811967"/>
                <a:gd name="connsiteY7" fmla="*/ 93068 h 213504"/>
                <a:gd name="connsiteX8" fmla="*/ 153278 w 1811967"/>
                <a:gd name="connsiteY8" fmla="*/ 60222 h 213504"/>
                <a:gd name="connsiteX9" fmla="*/ 164227 w 1811967"/>
                <a:gd name="connsiteY9" fmla="*/ 21901 h 213504"/>
                <a:gd name="connsiteX10" fmla="*/ 197072 w 1811967"/>
                <a:gd name="connsiteY10" fmla="*/ 4 h 213504"/>
                <a:gd name="connsiteX11" fmla="*/ 250610 w 1811967"/>
                <a:gd name="connsiteY11" fmla="*/ 23652 h 213504"/>
                <a:gd name="connsiteX12" fmla="*/ 276558 w 1811967"/>
                <a:gd name="connsiteY12" fmla="*/ 85949 h 213504"/>
                <a:gd name="connsiteX13" fmla="*/ 332176 w 1811967"/>
                <a:gd name="connsiteY13" fmla="*/ 162263 h 213504"/>
                <a:gd name="connsiteX14" fmla="*/ 407283 w 1811967"/>
                <a:gd name="connsiteY14" fmla="*/ 194781 h 213504"/>
                <a:gd name="connsiteX15" fmla="*/ 580267 w 1811967"/>
                <a:gd name="connsiteY15" fmla="*/ 197080 h 213504"/>
                <a:gd name="connsiteX16" fmla="*/ 1811967 w 1811967"/>
                <a:gd name="connsiteY16" fmla="*/ 202555 h 213504"/>
                <a:gd name="connsiteX0" fmla="*/ 0 w 1811967"/>
                <a:gd name="connsiteY0" fmla="*/ 213504 h 213504"/>
                <a:gd name="connsiteX1" fmla="*/ 0 w 1811967"/>
                <a:gd name="connsiteY1" fmla="*/ 213504 h 213504"/>
                <a:gd name="connsiteX2" fmla="*/ 65691 w 1811967"/>
                <a:gd name="connsiteY2" fmla="*/ 208029 h 213504"/>
                <a:gd name="connsiteX3" fmla="*/ 93062 w 1811967"/>
                <a:gd name="connsiteY3" fmla="*/ 202555 h 213504"/>
                <a:gd name="connsiteX4" fmla="*/ 109484 w 1811967"/>
                <a:gd name="connsiteY4" fmla="*/ 169709 h 213504"/>
                <a:gd name="connsiteX5" fmla="*/ 131381 w 1811967"/>
                <a:gd name="connsiteY5" fmla="*/ 131388 h 213504"/>
                <a:gd name="connsiteX6" fmla="*/ 142330 w 1811967"/>
                <a:gd name="connsiteY6" fmla="*/ 93068 h 213504"/>
                <a:gd name="connsiteX7" fmla="*/ 153278 w 1811967"/>
                <a:gd name="connsiteY7" fmla="*/ 60222 h 213504"/>
                <a:gd name="connsiteX8" fmla="*/ 164227 w 1811967"/>
                <a:gd name="connsiteY8" fmla="*/ 21901 h 213504"/>
                <a:gd name="connsiteX9" fmla="*/ 197072 w 1811967"/>
                <a:gd name="connsiteY9" fmla="*/ 4 h 213504"/>
                <a:gd name="connsiteX10" fmla="*/ 250610 w 1811967"/>
                <a:gd name="connsiteY10" fmla="*/ 23652 h 213504"/>
                <a:gd name="connsiteX11" fmla="*/ 276558 w 1811967"/>
                <a:gd name="connsiteY11" fmla="*/ 85949 h 213504"/>
                <a:gd name="connsiteX12" fmla="*/ 332176 w 1811967"/>
                <a:gd name="connsiteY12" fmla="*/ 162263 h 213504"/>
                <a:gd name="connsiteX13" fmla="*/ 407283 w 1811967"/>
                <a:gd name="connsiteY13" fmla="*/ 194781 h 213504"/>
                <a:gd name="connsiteX14" fmla="*/ 580267 w 1811967"/>
                <a:gd name="connsiteY14" fmla="*/ 197080 h 213504"/>
                <a:gd name="connsiteX15" fmla="*/ 1811967 w 1811967"/>
                <a:gd name="connsiteY15" fmla="*/ 202555 h 213504"/>
                <a:gd name="connsiteX0" fmla="*/ 0 w 1811967"/>
                <a:gd name="connsiteY0" fmla="*/ 213504 h 213504"/>
                <a:gd name="connsiteX1" fmla="*/ 0 w 1811967"/>
                <a:gd name="connsiteY1" fmla="*/ 213504 h 213504"/>
                <a:gd name="connsiteX2" fmla="*/ 65691 w 1811967"/>
                <a:gd name="connsiteY2" fmla="*/ 208029 h 213504"/>
                <a:gd name="connsiteX3" fmla="*/ 109484 w 1811967"/>
                <a:gd name="connsiteY3" fmla="*/ 169709 h 213504"/>
                <a:gd name="connsiteX4" fmla="*/ 131381 w 1811967"/>
                <a:gd name="connsiteY4" fmla="*/ 131388 h 213504"/>
                <a:gd name="connsiteX5" fmla="*/ 142330 w 1811967"/>
                <a:gd name="connsiteY5" fmla="*/ 93068 h 213504"/>
                <a:gd name="connsiteX6" fmla="*/ 153278 w 1811967"/>
                <a:gd name="connsiteY6" fmla="*/ 60222 h 213504"/>
                <a:gd name="connsiteX7" fmla="*/ 164227 w 1811967"/>
                <a:gd name="connsiteY7" fmla="*/ 21901 h 213504"/>
                <a:gd name="connsiteX8" fmla="*/ 197072 w 1811967"/>
                <a:gd name="connsiteY8" fmla="*/ 4 h 213504"/>
                <a:gd name="connsiteX9" fmla="*/ 250610 w 1811967"/>
                <a:gd name="connsiteY9" fmla="*/ 23652 h 213504"/>
                <a:gd name="connsiteX10" fmla="*/ 276558 w 1811967"/>
                <a:gd name="connsiteY10" fmla="*/ 85949 h 213504"/>
                <a:gd name="connsiteX11" fmla="*/ 332176 w 1811967"/>
                <a:gd name="connsiteY11" fmla="*/ 162263 h 213504"/>
                <a:gd name="connsiteX12" fmla="*/ 407283 w 1811967"/>
                <a:gd name="connsiteY12" fmla="*/ 194781 h 213504"/>
                <a:gd name="connsiteX13" fmla="*/ 580267 w 1811967"/>
                <a:gd name="connsiteY13" fmla="*/ 197080 h 213504"/>
                <a:gd name="connsiteX14" fmla="*/ 1811967 w 1811967"/>
                <a:gd name="connsiteY14" fmla="*/ 202555 h 213504"/>
                <a:gd name="connsiteX0" fmla="*/ 0 w 1811967"/>
                <a:gd name="connsiteY0" fmla="*/ 213504 h 213504"/>
                <a:gd name="connsiteX1" fmla="*/ 0 w 1811967"/>
                <a:gd name="connsiteY1" fmla="*/ 213504 h 213504"/>
                <a:gd name="connsiteX2" fmla="*/ 65691 w 1811967"/>
                <a:gd name="connsiteY2" fmla="*/ 208029 h 213504"/>
                <a:gd name="connsiteX3" fmla="*/ 109484 w 1811967"/>
                <a:gd name="connsiteY3" fmla="*/ 169709 h 213504"/>
                <a:gd name="connsiteX4" fmla="*/ 131381 w 1811967"/>
                <a:gd name="connsiteY4" fmla="*/ 131388 h 213504"/>
                <a:gd name="connsiteX5" fmla="*/ 153278 w 1811967"/>
                <a:gd name="connsiteY5" fmla="*/ 60222 h 213504"/>
                <a:gd name="connsiteX6" fmla="*/ 164227 w 1811967"/>
                <a:gd name="connsiteY6" fmla="*/ 21901 h 213504"/>
                <a:gd name="connsiteX7" fmla="*/ 197072 w 1811967"/>
                <a:gd name="connsiteY7" fmla="*/ 4 h 213504"/>
                <a:gd name="connsiteX8" fmla="*/ 250610 w 1811967"/>
                <a:gd name="connsiteY8" fmla="*/ 23652 h 213504"/>
                <a:gd name="connsiteX9" fmla="*/ 276558 w 1811967"/>
                <a:gd name="connsiteY9" fmla="*/ 85949 h 213504"/>
                <a:gd name="connsiteX10" fmla="*/ 332176 w 1811967"/>
                <a:gd name="connsiteY10" fmla="*/ 162263 h 213504"/>
                <a:gd name="connsiteX11" fmla="*/ 407283 w 1811967"/>
                <a:gd name="connsiteY11" fmla="*/ 194781 h 213504"/>
                <a:gd name="connsiteX12" fmla="*/ 580267 w 1811967"/>
                <a:gd name="connsiteY12" fmla="*/ 197080 h 213504"/>
                <a:gd name="connsiteX13" fmla="*/ 1811967 w 1811967"/>
                <a:gd name="connsiteY13" fmla="*/ 202555 h 213504"/>
                <a:gd name="connsiteX0" fmla="*/ 0 w 1811967"/>
                <a:gd name="connsiteY0" fmla="*/ 213504 h 215356"/>
                <a:gd name="connsiteX1" fmla="*/ 0 w 1811967"/>
                <a:gd name="connsiteY1" fmla="*/ 213504 h 215356"/>
                <a:gd name="connsiteX2" fmla="*/ 65691 w 1811967"/>
                <a:gd name="connsiteY2" fmla="*/ 208029 h 215356"/>
                <a:gd name="connsiteX3" fmla="*/ 131381 w 1811967"/>
                <a:gd name="connsiteY3" fmla="*/ 131388 h 215356"/>
                <a:gd name="connsiteX4" fmla="*/ 153278 w 1811967"/>
                <a:gd name="connsiteY4" fmla="*/ 60222 h 215356"/>
                <a:gd name="connsiteX5" fmla="*/ 164227 w 1811967"/>
                <a:gd name="connsiteY5" fmla="*/ 21901 h 215356"/>
                <a:gd name="connsiteX6" fmla="*/ 197072 w 1811967"/>
                <a:gd name="connsiteY6" fmla="*/ 4 h 215356"/>
                <a:gd name="connsiteX7" fmla="*/ 250610 w 1811967"/>
                <a:gd name="connsiteY7" fmla="*/ 23652 h 215356"/>
                <a:gd name="connsiteX8" fmla="*/ 276558 w 1811967"/>
                <a:gd name="connsiteY8" fmla="*/ 85949 h 215356"/>
                <a:gd name="connsiteX9" fmla="*/ 332176 w 1811967"/>
                <a:gd name="connsiteY9" fmla="*/ 162263 h 215356"/>
                <a:gd name="connsiteX10" fmla="*/ 407283 w 1811967"/>
                <a:gd name="connsiteY10" fmla="*/ 194781 h 215356"/>
                <a:gd name="connsiteX11" fmla="*/ 580267 w 1811967"/>
                <a:gd name="connsiteY11" fmla="*/ 197080 h 215356"/>
                <a:gd name="connsiteX12" fmla="*/ 1811967 w 1811967"/>
                <a:gd name="connsiteY12" fmla="*/ 202555 h 215356"/>
                <a:gd name="connsiteX0" fmla="*/ 0 w 1811967"/>
                <a:gd name="connsiteY0" fmla="*/ 214867 h 216719"/>
                <a:gd name="connsiteX1" fmla="*/ 0 w 1811967"/>
                <a:gd name="connsiteY1" fmla="*/ 214867 h 216719"/>
                <a:gd name="connsiteX2" fmla="*/ 65691 w 1811967"/>
                <a:gd name="connsiteY2" fmla="*/ 209392 h 216719"/>
                <a:gd name="connsiteX3" fmla="*/ 131381 w 1811967"/>
                <a:gd name="connsiteY3" fmla="*/ 132751 h 216719"/>
                <a:gd name="connsiteX4" fmla="*/ 153278 w 1811967"/>
                <a:gd name="connsiteY4" fmla="*/ 61585 h 216719"/>
                <a:gd name="connsiteX5" fmla="*/ 197072 w 1811967"/>
                <a:gd name="connsiteY5" fmla="*/ 1367 h 216719"/>
                <a:gd name="connsiteX6" fmla="*/ 250610 w 1811967"/>
                <a:gd name="connsiteY6" fmla="*/ 25015 h 216719"/>
                <a:gd name="connsiteX7" fmla="*/ 276558 w 1811967"/>
                <a:gd name="connsiteY7" fmla="*/ 87312 h 216719"/>
                <a:gd name="connsiteX8" fmla="*/ 332176 w 1811967"/>
                <a:gd name="connsiteY8" fmla="*/ 163626 h 216719"/>
                <a:gd name="connsiteX9" fmla="*/ 407283 w 1811967"/>
                <a:gd name="connsiteY9" fmla="*/ 196144 h 216719"/>
                <a:gd name="connsiteX10" fmla="*/ 580267 w 1811967"/>
                <a:gd name="connsiteY10" fmla="*/ 198443 h 216719"/>
                <a:gd name="connsiteX11" fmla="*/ 1811967 w 1811967"/>
                <a:gd name="connsiteY11" fmla="*/ 203918 h 2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1967" h="216719">
                  <a:moveTo>
                    <a:pt x="0" y="214867"/>
                  </a:moveTo>
                  <a:lnTo>
                    <a:pt x="0" y="214867"/>
                  </a:lnTo>
                  <a:cubicBezTo>
                    <a:pt x="21897" y="213042"/>
                    <a:pt x="43794" y="223078"/>
                    <a:pt x="65691" y="209392"/>
                  </a:cubicBezTo>
                  <a:cubicBezTo>
                    <a:pt x="87588" y="195706"/>
                    <a:pt x="116783" y="157385"/>
                    <a:pt x="131381" y="132751"/>
                  </a:cubicBezTo>
                  <a:cubicBezTo>
                    <a:pt x="145979" y="108117"/>
                    <a:pt x="142329" y="83482"/>
                    <a:pt x="153278" y="61585"/>
                  </a:cubicBezTo>
                  <a:cubicBezTo>
                    <a:pt x="164227" y="39688"/>
                    <a:pt x="180850" y="7462"/>
                    <a:pt x="197072" y="1367"/>
                  </a:cubicBezTo>
                  <a:cubicBezTo>
                    <a:pt x="213294" y="-4728"/>
                    <a:pt x="237362" y="10691"/>
                    <a:pt x="250610" y="25015"/>
                  </a:cubicBezTo>
                  <a:cubicBezTo>
                    <a:pt x="263858" y="39339"/>
                    <a:pt x="262964" y="64210"/>
                    <a:pt x="276558" y="87312"/>
                  </a:cubicBezTo>
                  <a:cubicBezTo>
                    <a:pt x="290152" y="110414"/>
                    <a:pt x="310389" y="145487"/>
                    <a:pt x="332176" y="163626"/>
                  </a:cubicBezTo>
                  <a:cubicBezTo>
                    <a:pt x="353963" y="181765"/>
                    <a:pt x="365935" y="190341"/>
                    <a:pt x="407283" y="196144"/>
                  </a:cubicBezTo>
                  <a:cubicBezTo>
                    <a:pt x="448631" y="201947"/>
                    <a:pt x="346153" y="197147"/>
                    <a:pt x="580267" y="198443"/>
                  </a:cubicBezTo>
                  <a:lnTo>
                    <a:pt x="1811967" y="203918"/>
                  </a:ln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172793" y="4345631"/>
              <a:ext cx="3708466" cy="752068"/>
            </a:xfrm>
            <a:custGeom>
              <a:avLst/>
              <a:gdLst>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46794 w 5659323"/>
                <a:gd name="connsiteY6" fmla="*/ 86303 h 752068"/>
                <a:gd name="connsiteX7" fmla="*/ 2959123 w 5659323"/>
                <a:gd name="connsiteY7" fmla="*/ 49316 h 752068"/>
                <a:gd name="connsiteX8" fmla="*/ 3033101 w 5659323"/>
                <a:gd name="connsiteY8" fmla="*/ 24658 h 752068"/>
                <a:gd name="connsiteX9" fmla="*/ 3119409 w 5659323"/>
                <a:gd name="connsiteY9" fmla="*/ 12329 h 752068"/>
                <a:gd name="connsiteX10" fmla="*/ 5659323 w 5659323"/>
                <a:gd name="connsiteY10"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59123 w 5659323"/>
                <a:gd name="connsiteY6" fmla="*/ 49316 h 752068"/>
                <a:gd name="connsiteX7" fmla="*/ 3033101 w 5659323"/>
                <a:gd name="connsiteY7" fmla="*/ 24658 h 752068"/>
                <a:gd name="connsiteX8" fmla="*/ 3119409 w 5659323"/>
                <a:gd name="connsiteY8" fmla="*/ 12329 h 752068"/>
                <a:gd name="connsiteX9" fmla="*/ 5659323 w 5659323"/>
                <a:gd name="connsiteY9"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59123 w 5659323"/>
                <a:gd name="connsiteY6" fmla="*/ 49316 h 752068"/>
                <a:gd name="connsiteX7" fmla="*/ 3065240 w 5659323"/>
                <a:gd name="connsiteY7" fmla="*/ 43708 h 752068"/>
                <a:gd name="connsiteX8" fmla="*/ 3119409 w 5659323"/>
                <a:gd name="connsiteY8" fmla="*/ 12329 h 752068"/>
                <a:gd name="connsiteX9" fmla="*/ 5659323 w 5659323"/>
                <a:gd name="connsiteY9" fmla="*/ 0 h 752068"/>
                <a:gd name="connsiteX0" fmla="*/ 0 w 5659323"/>
                <a:gd name="connsiteY0" fmla="*/ 843683 h 843683"/>
                <a:gd name="connsiteX1" fmla="*/ 2724859 w 5659323"/>
                <a:gd name="connsiteY1" fmla="*/ 843683 h 843683"/>
                <a:gd name="connsiteX2" fmla="*/ 2835826 w 5659323"/>
                <a:gd name="connsiteY2" fmla="*/ 806696 h 843683"/>
                <a:gd name="connsiteX3" fmla="*/ 2848156 w 5659323"/>
                <a:gd name="connsiteY3" fmla="*/ 769709 h 843683"/>
                <a:gd name="connsiteX4" fmla="*/ 2885145 w 5659323"/>
                <a:gd name="connsiteY4" fmla="*/ 732722 h 843683"/>
                <a:gd name="connsiteX5" fmla="*/ 2922134 w 5659323"/>
                <a:gd name="connsiteY5" fmla="*/ 239563 h 843683"/>
                <a:gd name="connsiteX6" fmla="*/ 2959123 w 5659323"/>
                <a:gd name="connsiteY6" fmla="*/ 140931 h 843683"/>
                <a:gd name="connsiteX7" fmla="*/ 2984893 w 5659323"/>
                <a:gd name="connsiteY7" fmla="*/ 1973 h 843683"/>
                <a:gd name="connsiteX8" fmla="*/ 3119409 w 5659323"/>
                <a:gd name="connsiteY8" fmla="*/ 103944 h 843683"/>
                <a:gd name="connsiteX9" fmla="*/ 5659323 w 5659323"/>
                <a:gd name="connsiteY9" fmla="*/ 91615 h 843683"/>
                <a:gd name="connsiteX0" fmla="*/ 0 w 5659323"/>
                <a:gd name="connsiteY0" fmla="*/ 841780 h 841780"/>
                <a:gd name="connsiteX1" fmla="*/ 2724859 w 5659323"/>
                <a:gd name="connsiteY1" fmla="*/ 841780 h 841780"/>
                <a:gd name="connsiteX2" fmla="*/ 2835826 w 5659323"/>
                <a:gd name="connsiteY2" fmla="*/ 804793 h 841780"/>
                <a:gd name="connsiteX3" fmla="*/ 2848156 w 5659323"/>
                <a:gd name="connsiteY3" fmla="*/ 767806 h 841780"/>
                <a:gd name="connsiteX4" fmla="*/ 2885145 w 5659323"/>
                <a:gd name="connsiteY4" fmla="*/ 730819 h 841780"/>
                <a:gd name="connsiteX5" fmla="*/ 2922134 w 5659323"/>
                <a:gd name="connsiteY5" fmla="*/ 237660 h 841780"/>
                <a:gd name="connsiteX6" fmla="*/ 2959123 w 5659323"/>
                <a:gd name="connsiteY6" fmla="*/ 139028 h 841780"/>
                <a:gd name="connsiteX7" fmla="*/ 2984893 w 5659323"/>
                <a:gd name="connsiteY7" fmla="*/ 70 h 841780"/>
                <a:gd name="connsiteX8" fmla="*/ 3119409 w 5659323"/>
                <a:gd name="connsiteY8" fmla="*/ 102041 h 841780"/>
                <a:gd name="connsiteX9" fmla="*/ 5659323 w 5659323"/>
                <a:gd name="connsiteY9" fmla="*/ 89712 h 841780"/>
                <a:gd name="connsiteX0" fmla="*/ 0 w 5659323"/>
                <a:gd name="connsiteY0" fmla="*/ 841780 h 841780"/>
                <a:gd name="connsiteX1" fmla="*/ 2724859 w 5659323"/>
                <a:gd name="connsiteY1" fmla="*/ 841780 h 841780"/>
                <a:gd name="connsiteX2" fmla="*/ 2835826 w 5659323"/>
                <a:gd name="connsiteY2" fmla="*/ 804793 h 841780"/>
                <a:gd name="connsiteX3" fmla="*/ 2848156 w 5659323"/>
                <a:gd name="connsiteY3" fmla="*/ 767806 h 841780"/>
                <a:gd name="connsiteX4" fmla="*/ 2885145 w 5659323"/>
                <a:gd name="connsiteY4" fmla="*/ 730819 h 841780"/>
                <a:gd name="connsiteX5" fmla="*/ 2922134 w 5659323"/>
                <a:gd name="connsiteY5" fmla="*/ 237660 h 841780"/>
                <a:gd name="connsiteX6" fmla="*/ 2959123 w 5659323"/>
                <a:gd name="connsiteY6" fmla="*/ 139028 h 841780"/>
                <a:gd name="connsiteX7" fmla="*/ 2984893 w 5659323"/>
                <a:gd name="connsiteY7" fmla="*/ 70 h 841780"/>
                <a:gd name="connsiteX8" fmla="*/ 3119409 w 5659323"/>
                <a:gd name="connsiteY8" fmla="*/ 102041 h 841780"/>
                <a:gd name="connsiteX9" fmla="*/ 5659323 w 5659323"/>
                <a:gd name="connsiteY9" fmla="*/ 89712 h 841780"/>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59123 w 5659323"/>
                <a:gd name="connsiteY6" fmla="*/ 49316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59123 w 5659323"/>
                <a:gd name="connsiteY6" fmla="*/ 49316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35826 w 5659323"/>
                <a:gd name="connsiteY2" fmla="*/ 71508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59123 w 5659323"/>
                <a:gd name="connsiteY6" fmla="*/ 49316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14399 w 5659323"/>
                <a:gd name="connsiteY2" fmla="*/ 72143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59123 w 5659323"/>
                <a:gd name="connsiteY6" fmla="*/ 49316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14399 w 5659323"/>
                <a:gd name="connsiteY2" fmla="*/ 721431 h 752068"/>
                <a:gd name="connsiteX3" fmla="*/ 2848156 w 5659323"/>
                <a:gd name="connsiteY3" fmla="*/ 678094 h 752068"/>
                <a:gd name="connsiteX4" fmla="*/ 2885145 w 5659323"/>
                <a:gd name="connsiteY4" fmla="*/ 641107 h 752068"/>
                <a:gd name="connsiteX5" fmla="*/ 2922134 w 5659323"/>
                <a:gd name="connsiteY5" fmla="*/ 147948 h 752068"/>
                <a:gd name="connsiteX6" fmla="*/ 2959123 w 5659323"/>
                <a:gd name="connsiteY6" fmla="*/ 49316 h 752068"/>
                <a:gd name="connsiteX7" fmla="*/ 3119409 w 5659323"/>
                <a:gd name="connsiteY7" fmla="*/ 12329 h 752068"/>
                <a:gd name="connsiteX8" fmla="*/ 5659323 w 5659323"/>
                <a:gd name="connsiteY8" fmla="*/ 0 h 752068"/>
                <a:gd name="connsiteX0" fmla="*/ 0 w 5659323"/>
                <a:gd name="connsiteY0" fmla="*/ 752068 h 752068"/>
                <a:gd name="connsiteX1" fmla="*/ 2724859 w 5659323"/>
                <a:gd name="connsiteY1" fmla="*/ 752068 h 752068"/>
                <a:gd name="connsiteX2" fmla="*/ 2814399 w 5659323"/>
                <a:gd name="connsiteY2" fmla="*/ 721431 h 752068"/>
                <a:gd name="connsiteX3" fmla="*/ 2885145 w 5659323"/>
                <a:gd name="connsiteY3" fmla="*/ 641107 h 752068"/>
                <a:gd name="connsiteX4" fmla="*/ 2922134 w 5659323"/>
                <a:gd name="connsiteY4" fmla="*/ 147948 h 752068"/>
                <a:gd name="connsiteX5" fmla="*/ 2959123 w 5659323"/>
                <a:gd name="connsiteY5" fmla="*/ 49316 h 752068"/>
                <a:gd name="connsiteX6" fmla="*/ 3119409 w 5659323"/>
                <a:gd name="connsiteY6" fmla="*/ 12329 h 752068"/>
                <a:gd name="connsiteX7" fmla="*/ 5659323 w 5659323"/>
                <a:gd name="connsiteY7" fmla="*/ 0 h 752068"/>
                <a:gd name="connsiteX0" fmla="*/ 0 w 5659323"/>
                <a:gd name="connsiteY0" fmla="*/ 752068 h 752068"/>
                <a:gd name="connsiteX1" fmla="*/ 2724859 w 5659323"/>
                <a:gd name="connsiteY1" fmla="*/ 752068 h 752068"/>
                <a:gd name="connsiteX2" fmla="*/ 2814399 w 5659323"/>
                <a:gd name="connsiteY2" fmla="*/ 721431 h 752068"/>
                <a:gd name="connsiteX3" fmla="*/ 2885145 w 5659323"/>
                <a:gd name="connsiteY3" fmla="*/ 641107 h 752068"/>
                <a:gd name="connsiteX4" fmla="*/ 2922134 w 5659323"/>
                <a:gd name="connsiteY4" fmla="*/ 147948 h 752068"/>
                <a:gd name="connsiteX5" fmla="*/ 2959123 w 5659323"/>
                <a:gd name="connsiteY5" fmla="*/ 49316 h 752068"/>
                <a:gd name="connsiteX6" fmla="*/ 3119409 w 5659323"/>
                <a:gd name="connsiteY6" fmla="*/ 12329 h 752068"/>
                <a:gd name="connsiteX7" fmla="*/ 5659323 w 5659323"/>
                <a:gd name="connsiteY7" fmla="*/ 0 h 7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323" h="752068">
                  <a:moveTo>
                    <a:pt x="0" y="752068"/>
                  </a:moveTo>
                  <a:lnTo>
                    <a:pt x="2724859" y="752068"/>
                  </a:lnTo>
                  <a:cubicBezTo>
                    <a:pt x="2761848" y="739739"/>
                    <a:pt x="2787685" y="739924"/>
                    <a:pt x="2814399" y="721431"/>
                  </a:cubicBezTo>
                  <a:cubicBezTo>
                    <a:pt x="2841113" y="702938"/>
                    <a:pt x="2872546" y="689062"/>
                    <a:pt x="2885145" y="641107"/>
                  </a:cubicBezTo>
                  <a:cubicBezTo>
                    <a:pt x="2903101" y="545527"/>
                    <a:pt x="2909804" y="246580"/>
                    <a:pt x="2922134" y="147948"/>
                  </a:cubicBezTo>
                  <a:cubicBezTo>
                    <a:pt x="2934464" y="49316"/>
                    <a:pt x="2926244" y="71919"/>
                    <a:pt x="2959123" y="49316"/>
                  </a:cubicBezTo>
                  <a:cubicBezTo>
                    <a:pt x="2992002" y="26713"/>
                    <a:pt x="3044324" y="13142"/>
                    <a:pt x="3119409" y="12329"/>
                  </a:cubicBezTo>
                  <a:lnTo>
                    <a:pt x="5659323"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5687487" y="3890036"/>
              <a:ext cx="573298" cy="369332"/>
            </a:xfrm>
            <a:prstGeom prst="rect">
              <a:avLst/>
            </a:prstGeom>
            <a:noFill/>
          </p:spPr>
          <p:txBody>
            <a:bodyPr wrap="none" rtlCol="0">
              <a:spAutoFit/>
            </a:bodyPr>
            <a:lstStyle/>
            <a:p>
              <a:r>
                <a:rPr lang="en-US" dirty="0" smtClean="0">
                  <a:solidFill>
                    <a:schemeClr val="tx2"/>
                  </a:solidFill>
                  <a:latin typeface="Chalkboard"/>
                  <a:cs typeface="Chalkboard"/>
                </a:rPr>
                <a:t>V</a:t>
              </a:r>
              <a:r>
                <a:rPr lang="en-US" baseline="-25000" dirty="0" smtClean="0">
                  <a:solidFill>
                    <a:schemeClr val="tx2"/>
                  </a:solidFill>
                  <a:latin typeface="Chalkboard"/>
                  <a:cs typeface="Chalkboard"/>
                </a:rPr>
                <a:t>nuc</a:t>
              </a:r>
              <a:endParaRPr lang="en-US" baseline="-25000" dirty="0">
                <a:solidFill>
                  <a:schemeClr val="tx2"/>
                </a:solidFill>
                <a:latin typeface="Chalkboard"/>
                <a:cs typeface="Chalkboard"/>
              </a:endParaRPr>
            </a:p>
          </p:txBody>
        </p:sp>
        <p:sp>
          <p:nvSpPr>
            <p:cNvPr id="30" name="TextBox 29"/>
            <p:cNvSpPr txBox="1"/>
            <p:nvPr/>
          </p:nvSpPr>
          <p:spPr>
            <a:xfrm>
              <a:off x="4555157" y="3785806"/>
              <a:ext cx="697627" cy="369332"/>
            </a:xfrm>
            <a:prstGeom prst="rect">
              <a:avLst/>
            </a:prstGeom>
            <a:noFill/>
          </p:spPr>
          <p:txBody>
            <a:bodyPr wrap="none" rtlCol="0">
              <a:spAutoFit/>
            </a:bodyPr>
            <a:lstStyle/>
            <a:p>
              <a:r>
                <a:rPr lang="en-US" dirty="0" smtClean="0">
                  <a:solidFill>
                    <a:schemeClr val="accent2"/>
                  </a:solidFill>
                  <a:latin typeface="Chalkboard"/>
                  <a:cs typeface="Chalkboard"/>
                </a:rPr>
                <a:t>+</a:t>
              </a:r>
              <a:r>
                <a:rPr lang="en-US" dirty="0" smtClean="0">
                  <a:solidFill>
                    <a:schemeClr val="accent2"/>
                  </a:solidFill>
                  <a:latin typeface="Chalkboard"/>
                  <a:ea typeface="Lucida Grande"/>
                  <a:cs typeface="Chalkboard"/>
                </a:rPr>
                <a:t>μ</a:t>
              </a:r>
              <a:r>
                <a:rPr lang="en-US" dirty="0" smtClean="0">
                  <a:solidFill>
                    <a:schemeClr val="accent2"/>
                  </a:solidFill>
                  <a:latin typeface="Wingdings"/>
                  <a:ea typeface="Wingdings"/>
                  <a:cs typeface="Wingdings"/>
                  <a:sym typeface="Wingdings"/>
                </a:rPr>
                <a:t></a:t>
              </a:r>
              <a:r>
                <a:rPr lang="en-US" dirty="0" smtClean="0">
                  <a:solidFill>
                    <a:schemeClr val="accent2"/>
                  </a:solidFill>
                  <a:latin typeface="Chalkboard"/>
                  <a:ea typeface="Wingdings"/>
                  <a:cs typeface="Chalkboard"/>
                  <a:sym typeface="Wingdings"/>
                </a:rPr>
                <a:t>B</a:t>
              </a:r>
              <a:endParaRPr lang="en-US" baseline="-25000" dirty="0">
                <a:solidFill>
                  <a:schemeClr val="accent2"/>
                </a:solidFill>
                <a:latin typeface="Chalkboard"/>
                <a:cs typeface="Chalkboard"/>
              </a:endParaRPr>
            </a:p>
          </p:txBody>
        </p:sp>
        <p:sp>
          <p:nvSpPr>
            <p:cNvPr id="31" name="TextBox 30"/>
            <p:cNvSpPr txBox="1"/>
            <p:nvPr/>
          </p:nvSpPr>
          <p:spPr>
            <a:xfrm>
              <a:off x="4555157" y="4523375"/>
              <a:ext cx="697627" cy="369332"/>
            </a:xfrm>
            <a:prstGeom prst="rect">
              <a:avLst/>
            </a:prstGeom>
            <a:noFill/>
          </p:spPr>
          <p:txBody>
            <a:bodyPr wrap="none" rtlCol="0">
              <a:spAutoFit/>
            </a:bodyPr>
            <a:lstStyle/>
            <a:p>
              <a:r>
                <a:rPr lang="en-US" dirty="0" smtClean="0">
                  <a:solidFill>
                    <a:schemeClr val="accent2"/>
                  </a:solidFill>
                  <a:latin typeface="Chalkboard"/>
                  <a:cs typeface="Chalkboard"/>
                </a:rPr>
                <a:t>-</a:t>
              </a:r>
              <a:r>
                <a:rPr lang="en-US" dirty="0" smtClean="0">
                  <a:solidFill>
                    <a:schemeClr val="accent2"/>
                  </a:solidFill>
                  <a:latin typeface="Chalkboard"/>
                  <a:ea typeface="Lucida Grande"/>
                  <a:cs typeface="Chalkboard"/>
                </a:rPr>
                <a:t>μ</a:t>
              </a:r>
              <a:r>
                <a:rPr lang="en-US" dirty="0" smtClean="0">
                  <a:solidFill>
                    <a:schemeClr val="accent2"/>
                  </a:solidFill>
                  <a:latin typeface="Wingdings"/>
                  <a:ea typeface="Wingdings"/>
                  <a:cs typeface="Wingdings"/>
                  <a:sym typeface="Wingdings"/>
                </a:rPr>
                <a:t></a:t>
              </a:r>
              <a:r>
                <a:rPr lang="en-US" dirty="0" smtClean="0">
                  <a:solidFill>
                    <a:schemeClr val="accent2"/>
                  </a:solidFill>
                  <a:latin typeface="Chalkboard"/>
                  <a:ea typeface="Wingdings"/>
                  <a:cs typeface="Chalkboard"/>
                  <a:sym typeface="Wingdings"/>
                </a:rPr>
                <a:t>B</a:t>
              </a:r>
              <a:endParaRPr lang="en-US" baseline="-25000" dirty="0">
                <a:solidFill>
                  <a:schemeClr val="accent2"/>
                </a:solidFill>
                <a:latin typeface="Chalkboard"/>
                <a:cs typeface="Chalkboard"/>
              </a:endParaRPr>
            </a:p>
          </p:txBody>
        </p:sp>
      </p:grpSp>
      <p:sp>
        <p:nvSpPr>
          <p:cNvPr id="5" name="Date Placeholder 4"/>
          <p:cNvSpPr>
            <a:spLocks noGrp="1"/>
          </p:cNvSpPr>
          <p:nvPr>
            <p:ph type="dt" sz="half" idx="10"/>
          </p:nvPr>
        </p:nvSpPr>
        <p:spPr/>
        <p:txBody>
          <a:bodyPr/>
          <a:lstStyle/>
          <a:p>
            <a:r>
              <a:rPr lang="en-CA" smtClean="0"/>
              <a:t>2013-05-22</a:t>
            </a:r>
            <a:endParaRPr lang="en-US"/>
          </a:p>
        </p:txBody>
      </p:sp>
      <p:sp>
        <p:nvSpPr>
          <p:cNvPr id="9" name="Footer Placeholder 8"/>
          <p:cNvSpPr>
            <a:spLocks noGrp="1"/>
          </p:cNvSpPr>
          <p:nvPr>
            <p:ph type="ftr" sz="quarter" idx="11"/>
          </p:nvPr>
        </p:nvSpPr>
        <p:spPr/>
        <p:txBody>
          <a:bodyPr/>
          <a:lstStyle/>
          <a:p>
            <a:r>
              <a:rPr lang="en-US" smtClean="0"/>
              <a:t>ISINN-21, Alushta, Ukraine</a:t>
            </a:r>
            <a:endParaRPr lang="en-US"/>
          </a:p>
        </p:txBody>
      </p:sp>
      <p:sp>
        <p:nvSpPr>
          <p:cNvPr id="48" name="Slide Number Placeholder 47"/>
          <p:cNvSpPr>
            <a:spLocks noGrp="1"/>
          </p:cNvSpPr>
          <p:nvPr>
            <p:ph type="sldNum" sz="quarter" idx="12"/>
          </p:nvPr>
        </p:nvSpPr>
        <p:spPr/>
        <p:txBody>
          <a:bodyPr/>
          <a:lstStyle/>
          <a:p>
            <a:fld id="{89BA9E80-DA99-844D-986A-8D691D11CFE6}" type="slidenum">
              <a:rPr lang="en-US" smtClean="0"/>
              <a:t>17</a:t>
            </a:fld>
            <a:r>
              <a:rPr lang="en-US" smtClean="0"/>
              <a:t>/39</a:t>
            </a:r>
            <a:endParaRPr lang="en-US" dirty="0"/>
          </a:p>
        </p:txBody>
      </p:sp>
    </p:spTree>
    <p:extLst>
      <p:ext uri="{BB962C8B-B14F-4D97-AF65-F5344CB8AC3E}">
        <p14:creationId xmlns:p14="http://schemas.microsoft.com/office/powerpoint/2010/main" val="18521344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a:latin typeface="Arial" charset="0"/>
                <a:ea typeface="ＭＳ Ｐゴシック" charset="0"/>
              </a:rPr>
              <a:t>FnPB supermirror polarizer </a:t>
            </a:r>
          </a:p>
        </p:txBody>
      </p:sp>
      <p:pic>
        <p:nvPicPr>
          <p:cNvPr id="23554" name="Picture 8" descr="tx_lambda"/>
          <p:cNvPicPr>
            <a:picLocks noChangeAspect="1" noChangeArrowheads="1"/>
          </p:cNvPicPr>
          <p:nvPr/>
        </p:nvPicPr>
        <p:blipFill>
          <a:blip r:embed="rId3" cstate="screen">
            <a:extLst>
              <a:ext uri="{28A0092B-C50C-407E-A947-70E740481C1C}">
                <a14:useLocalDpi xmlns:a14="http://schemas.microsoft.com/office/drawing/2010/main"/>
              </a:ext>
            </a:extLst>
          </a:blip>
          <a:srcRect t="7965" r="7193"/>
          <a:stretch>
            <a:fillRect/>
          </a:stretch>
        </p:blipFill>
        <p:spPr bwMode="auto">
          <a:xfrm>
            <a:off x="4926013" y="739775"/>
            <a:ext cx="401796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9"/>
          <p:cNvSpPr txBox="1">
            <a:spLocks noChangeArrowheads="1"/>
          </p:cNvSpPr>
          <p:nvPr/>
        </p:nvSpPr>
        <p:spPr bwMode="auto">
          <a:xfrm>
            <a:off x="534523" y="868946"/>
            <a:ext cx="40322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latin typeface="Times" charset="0"/>
              </a:rPr>
              <a:t>Fe/Si on boron float glass, no Gd</a:t>
            </a:r>
          </a:p>
          <a:p>
            <a:r>
              <a:rPr lang="en-US" sz="900" dirty="0">
                <a:solidFill>
                  <a:srgbClr val="000000"/>
                </a:solidFill>
                <a:latin typeface="Times" charset="0"/>
              </a:rPr>
              <a:t> </a:t>
            </a:r>
          </a:p>
          <a:p>
            <a:r>
              <a:rPr lang="en-US" sz="1800" dirty="0">
                <a:solidFill>
                  <a:srgbClr val="000000"/>
                </a:solidFill>
                <a:latin typeface="Times" charset="0"/>
              </a:rPr>
              <a:t>m = 3.0         </a:t>
            </a:r>
            <a:r>
              <a:rPr lang="en-US" sz="1800" dirty="0" smtClean="0">
                <a:solidFill>
                  <a:srgbClr val="000000"/>
                </a:solidFill>
                <a:latin typeface="Times" charset="0"/>
              </a:rPr>
              <a:t>	</a:t>
            </a:r>
            <a:r>
              <a:rPr lang="en-US" sz="1800" dirty="0">
                <a:solidFill>
                  <a:srgbClr val="000000"/>
                </a:solidFill>
                <a:latin typeface="Times" charset="0"/>
              </a:rPr>
              <a:t>	critical angle</a:t>
            </a:r>
            <a:br>
              <a:rPr lang="en-US" sz="1800" dirty="0">
                <a:solidFill>
                  <a:srgbClr val="000000"/>
                </a:solidFill>
                <a:latin typeface="Times" charset="0"/>
              </a:rPr>
            </a:br>
            <a:r>
              <a:rPr lang="en-US" sz="1800" dirty="0">
                <a:solidFill>
                  <a:srgbClr val="000000"/>
                </a:solidFill>
                <a:latin typeface="Times" charset="0"/>
              </a:rPr>
              <a:t>n  = 45	      </a:t>
            </a:r>
            <a:r>
              <a:rPr lang="en-US" sz="1800" dirty="0" smtClean="0">
                <a:solidFill>
                  <a:srgbClr val="000000"/>
                </a:solidFill>
                <a:latin typeface="Times" charset="0"/>
              </a:rPr>
              <a:t>	</a:t>
            </a:r>
            <a:r>
              <a:rPr lang="en-US" sz="1800" dirty="0">
                <a:solidFill>
                  <a:srgbClr val="000000"/>
                </a:solidFill>
                <a:latin typeface="Times" charset="0"/>
              </a:rPr>
              <a:t>	channels</a:t>
            </a:r>
          </a:p>
          <a:p>
            <a:r>
              <a:rPr lang="en-US" sz="1800" dirty="0">
                <a:solidFill>
                  <a:srgbClr val="000000"/>
                </a:solidFill>
                <a:latin typeface="Times" charset="0"/>
              </a:rPr>
              <a:t>r   = 9.6 m      </a:t>
            </a:r>
            <a:r>
              <a:rPr lang="en-US" sz="1800" dirty="0" smtClean="0">
                <a:solidFill>
                  <a:srgbClr val="000000"/>
                </a:solidFill>
                <a:latin typeface="Times" charset="0"/>
              </a:rPr>
              <a:t>	</a:t>
            </a:r>
            <a:r>
              <a:rPr lang="en-US" sz="1800" dirty="0">
                <a:solidFill>
                  <a:srgbClr val="000000"/>
                </a:solidFill>
                <a:latin typeface="Times" charset="0"/>
              </a:rPr>
              <a:t>	radius of curvature</a:t>
            </a:r>
          </a:p>
          <a:p>
            <a:r>
              <a:rPr lang="en-US" sz="1800" dirty="0">
                <a:solidFill>
                  <a:srgbClr val="000000"/>
                </a:solidFill>
                <a:latin typeface="Times" charset="0"/>
              </a:rPr>
              <a:t>l   = 40 cm     </a:t>
            </a:r>
            <a:r>
              <a:rPr lang="en-US" sz="1800" dirty="0" smtClean="0">
                <a:solidFill>
                  <a:srgbClr val="000000"/>
                </a:solidFill>
                <a:latin typeface="Times" charset="0"/>
              </a:rPr>
              <a:t>	</a:t>
            </a:r>
            <a:r>
              <a:rPr lang="en-US" sz="1800" dirty="0">
                <a:solidFill>
                  <a:srgbClr val="000000"/>
                </a:solidFill>
                <a:latin typeface="Times" charset="0"/>
              </a:rPr>
              <a:t>	length</a:t>
            </a:r>
          </a:p>
          <a:p>
            <a:r>
              <a:rPr lang="en-US" sz="1800" dirty="0">
                <a:solidFill>
                  <a:srgbClr val="000000"/>
                </a:solidFill>
                <a:latin typeface="Times" charset="0"/>
              </a:rPr>
              <a:t>d  = 0.3mm    </a:t>
            </a:r>
            <a:r>
              <a:rPr lang="en-US" sz="1800" dirty="0" smtClean="0">
                <a:solidFill>
                  <a:srgbClr val="000000"/>
                </a:solidFill>
                <a:latin typeface="Times" charset="0"/>
              </a:rPr>
              <a:t>	</a:t>
            </a:r>
            <a:r>
              <a:rPr lang="en-US" sz="1800" dirty="0">
                <a:solidFill>
                  <a:srgbClr val="000000"/>
                </a:solidFill>
                <a:latin typeface="Times" charset="0"/>
              </a:rPr>
              <a:t>	vane thickness</a:t>
            </a:r>
          </a:p>
          <a:p>
            <a:endParaRPr lang="en-US" sz="800" dirty="0">
              <a:latin typeface="Times" charset="0"/>
            </a:endParaRPr>
          </a:p>
          <a:p>
            <a:endParaRPr lang="en-US" sz="800" dirty="0">
              <a:latin typeface="Times" charset="0"/>
            </a:endParaRPr>
          </a:p>
          <a:p>
            <a:r>
              <a:rPr lang="en-US" sz="1800" dirty="0">
                <a:solidFill>
                  <a:srgbClr val="C0504D"/>
                </a:solidFill>
                <a:latin typeface="Times" charset="0"/>
              </a:rPr>
              <a:t>T=25.8%</a:t>
            </a:r>
            <a:r>
              <a:rPr lang="en-US" sz="1800" dirty="0">
                <a:latin typeface="Times" charset="0"/>
              </a:rPr>
              <a:t>		</a:t>
            </a:r>
            <a:r>
              <a:rPr lang="en-US" sz="1800" dirty="0" smtClean="0">
                <a:latin typeface="Times" charset="0"/>
              </a:rPr>
              <a:t>	transmission</a:t>
            </a:r>
            <a:endParaRPr lang="en-US" sz="1800" dirty="0">
              <a:latin typeface="Times" charset="0"/>
            </a:endParaRPr>
          </a:p>
          <a:p>
            <a:r>
              <a:rPr lang="en-US" sz="1800" dirty="0">
                <a:solidFill>
                  <a:srgbClr val="C0504D"/>
                </a:solidFill>
                <a:latin typeface="Times" charset="0"/>
              </a:rPr>
              <a:t>P=95.3%</a:t>
            </a:r>
            <a:r>
              <a:rPr lang="en-US" sz="1800" dirty="0">
                <a:latin typeface="Times" charset="0"/>
              </a:rPr>
              <a:t>			</a:t>
            </a:r>
            <a:r>
              <a:rPr lang="en-US" sz="1800" dirty="0" smtClean="0">
                <a:latin typeface="Times" charset="0"/>
              </a:rPr>
              <a:t>polarization</a:t>
            </a:r>
            <a:endParaRPr lang="en-US" sz="1800" dirty="0">
              <a:latin typeface="Times" charset="0"/>
            </a:endParaRPr>
          </a:p>
          <a:p>
            <a:r>
              <a:rPr lang="en-US" sz="1800" dirty="0">
                <a:solidFill>
                  <a:srgbClr val="C0504D"/>
                </a:solidFill>
                <a:latin typeface="Times" charset="0"/>
              </a:rPr>
              <a:t>N=2.2</a:t>
            </a:r>
            <a:r>
              <a:rPr lang="en-US" sz="1800" dirty="0">
                <a:solidFill>
                  <a:srgbClr val="C0504D"/>
                </a:solidFill>
                <a:latin typeface="cmsy10" charset="0"/>
              </a:rPr>
              <a:t>£</a:t>
            </a:r>
            <a:r>
              <a:rPr lang="en-US" sz="1800" dirty="0">
                <a:solidFill>
                  <a:srgbClr val="C0504D"/>
                </a:solidFill>
                <a:latin typeface="Times" charset="0"/>
              </a:rPr>
              <a:t>10</a:t>
            </a:r>
            <a:r>
              <a:rPr lang="en-US" sz="1800" baseline="30000" dirty="0">
                <a:solidFill>
                  <a:srgbClr val="C0504D"/>
                </a:solidFill>
                <a:latin typeface="Times" charset="0"/>
              </a:rPr>
              <a:t>10 </a:t>
            </a:r>
            <a:r>
              <a:rPr lang="en-US" sz="1800" dirty="0">
                <a:solidFill>
                  <a:srgbClr val="C0504D"/>
                </a:solidFill>
                <a:latin typeface="Times" charset="0"/>
              </a:rPr>
              <a:t>n/s</a:t>
            </a:r>
            <a:r>
              <a:rPr lang="en-US" sz="1800" dirty="0">
                <a:latin typeface="Times" charset="0"/>
              </a:rPr>
              <a:t>	output flux (chopped)</a:t>
            </a:r>
          </a:p>
          <a:p>
            <a:endParaRPr lang="en-US" sz="1800" dirty="0">
              <a:solidFill>
                <a:srgbClr val="CC0000"/>
              </a:solidFill>
              <a:latin typeface="Times" charset="0"/>
            </a:endParaRPr>
          </a:p>
        </p:txBody>
      </p:sp>
      <p:pic>
        <p:nvPicPr>
          <p:cNvPr id="23557" name="Picture 12" descr="pol_lambda"/>
          <p:cNvPicPr>
            <a:picLocks noChangeAspect="1" noChangeArrowheads="1"/>
          </p:cNvPicPr>
          <p:nvPr/>
        </p:nvPicPr>
        <p:blipFill>
          <a:blip r:embed="rId4" cstate="screen">
            <a:extLst>
              <a:ext uri="{28A0092B-C50C-407E-A947-70E740481C1C}">
                <a14:useLocalDpi xmlns:a14="http://schemas.microsoft.com/office/drawing/2010/main"/>
              </a:ext>
            </a:extLst>
          </a:blip>
          <a:srcRect t="5965" r="7535"/>
          <a:stretch>
            <a:fillRect/>
          </a:stretch>
        </p:blipFill>
        <p:spPr bwMode="auto">
          <a:xfrm>
            <a:off x="4937125" y="3416017"/>
            <a:ext cx="40322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13"/>
          <p:cNvSpPr txBox="1">
            <a:spLocks noChangeArrowheads="1"/>
          </p:cNvSpPr>
          <p:nvPr/>
        </p:nvSpPr>
        <p:spPr bwMode="auto">
          <a:xfrm>
            <a:off x="6670675" y="5167313"/>
            <a:ext cx="20304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i="1">
                <a:latin typeface="Times" charset="0"/>
              </a:rPr>
              <a:t>simulations using </a:t>
            </a:r>
          </a:p>
          <a:p>
            <a:pPr algn="r"/>
            <a:r>
              <a:rPr lang="en-US" sz="1600" i="1">
                <a:latin typeface="Times" charset="0"/>
              </a:rPr>
              <a:t>McStas / ROOT ntuple</a:t>
            </a:r>
          </a:p>
        </p:txBody>
      </p:sp>
      <p:sp>
        <p:nvSpPr>
          <p:cNvPr id="2" name="TextBox 1"/>
          <p:cNvSpPr txBox="1"/>
          <p:nvPr/>
        </p:nvSpPr>
        <p:spPr>
          <a:xfrm>
            <a:off x="3610136" y="6187133"/>
            <a:ext cx="5300249" cy="338554"/>
          </a:xfrm>
          <a:prstGeom prst="rect">
            <a:avLst/>
          </a:prstGeom>
          <a:noFill/>
        </p:spPr>
        <p:txBody>
          <a:bodyPr wrap="none" rtlCol="0">
            <a:spAutoFit/>
          </a:bodyPr>
          <a:lstStyle/>
          <a:p>
            <a:r>
              <a:rPr lang="en-US" sz="1600" dirty="0"/>
              <a:t>S. Balascuta, </a:t>
            </a:r>
            <a:r>
              <a:rPr lang="en-US" sz="1600" dirty="0" smtClean="0"/>
              <a:t>.., CBC, </a:t>
            </a:r>
            <a:r>
              <a:rPr lang="en-US" sz="1600" i="1" dirty="0" smtClean="0"/>
              <a:t>et al.,</a:t>
            </a:r>
            <a:r>
              <a:rPr lang="en-US" sz="1600" dirty="0" smtClean="0"/>
              <a:t> Nucl</a:t>
            </a:r>
            <a:r>
              <a:rPr lang="en-US" sz="1600" dirty="0"/>
              <a:t>. Instr. Meth. </a:t>
            </a:r>
            <a:r>
              <a:rPr lang="en-US" sz="1600" b="1" dirty="0" smtClean="0"/>
              <a:t>A671</a:t>
            </a:r>
            <a:r>
              <a:rPr lang="en-US" sz="1600" dirty="0" smtClean="0"/>
              <a:t> </a:t>
            </a:r>
            <a:r>
              <a:rPr lang="en-US" sz="1600" dirty="0"/>
              <a:t>137 (</a:t>
            </a:r>
            <a:r>
              <a:rPr lang="en-US" sz="1600" dirty="0">
                <a:solidFill>
                  <a:srgbClr val="C0504D"/>
                </a:solidFill>
              </a:rPr>
              <a:t>2012</a:t>
            </a:r>
            <a:r>
              <a:rPr lang="en-US" sz="1600" dirty="0"/>
              <a:t>)</a:t>
            </a:r>
          </a:p>
        </p:txBody>
      </p:sp>
      <p:pic>
        <p:nvPicPr>
          <p:cNvPr id="3" name="Picture 2" descr="Picture 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9239" y="3792630"/>
            <a:ext cx="4032250" cy="2268642"/>
          </a:xfrm>
          <a:prstGeom prst="rect">
            <a:avLst/>
          </a:prstGeom>
        </p:spPr>
      </p:pic>
      <p:sp>
        <p:nvSpPr>
          <p:cNvPr id="7" name="Date Placeholder 6"/>
          <p:cNvSpPr>
            <a:spLocks noGrp="1"/>
          </p:cNvSpPr>
          <p:nvPr>
            <p:ph type="dt" sz="half" idx="10"/>
          </p:nvPr>
        </p:nvSpPr>
        <p:spPr/>
        <p:txBody>
          <a:bodyPr/>
          <a:lstStyle/>
          <a:p>
            <a:r>
              <a:rPr lang="en-CA" smtClean="0"/>
              <a:t>2013-05-22</a:t>
            </a:r>
            <a:endParaRPr lang="en-US"/>
          </a:p>
        </p:txBody>
      </p:sp>
      <p:sp>
        <p:nvSpPr>
          <p:cNvPr id="8" name="Footer Placeholder 7"/>
          <p:cNvSpPr>
            <a:spLocks noGrp="1"/>
          </p:cNvSpPr>
          <p:nvPr>
            <p:ph type="ftr" sz="quarter" idx="11"/>
          </p:nvPr>
        </p:nvSpPr>
        <p:spPr/>
        <p:txBody>
          <a:bodyPr/>
          <a:lstStyle/>
          <a:p>
            <a:r>
              <a:rPr lang="en-US" smtClean="0"/>
              <a:t>ISINN-21, Alushta, Ukraine</a:t>
            </a:r>
            <a:endParaRPr lang="en-US"/>
          </a:p>
        </p:txBody>
      </p:sp>
      <p:sp>
        <p:nvSpPr>
          <p:cNvPr id="9" name="Slide Number Placeholder 8"/>
          <p:cNvSpPr>
            <a:spLocks noGrp="1"/>
          </p:cNvSpPr>
          <p:nvPr>
            <p:ph type="sldNum" sz="quarter" idx="12"/>
          </p:nvPr>
        </p:nvSpPr>
        <p:spPr/>
        <p:txBody>
          <a:bodyPr/>
          <a:lstStyle/>
          <a:p>
            <a:fld id="{89BA9E80-DA99-844D-986A-8D691D11CFE6}" type="slidenum">
              <a:rPr lang="en-US" smtClean="0"/>
              <a:t>18</a:t>
            </a:fld>
            <a:r>
              <a:rPr lang="en-US" smtClean="0"/>
              <a:t>/39</a:t>
            </a:r>
            <a:endParaRPr lang="en-US" dirty="0"/>
          </a:p>
        </p:txBody>
      </p:sp>
    </p:spTree>
    <p:extLst>
      <p:ext uri="{BB962C8B-B14F-4D97-AF65-F5344CB8AC3E}">
        <p14:creationId xmlns:p14="http://schemas.microsoft.com/office/powerpoint/2010/main" val="21448911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Polarimetry – </a:t>
            </a:r>
            <a:r>
              <a:rPr lang="en-US" baseline="30000" dirty="0" smtClean="0"/>
              <a:t>3</a:t>
            </a:r>
            <a:r>
              <a:rPr lang="en-US" dirty="0" smtClean="0"/>
              <a:t>He spin filter</a:t>
            </a:r>
            <a:endParaRPr lang="en-US" dirty="0"/>
          </a:p>
        </p:txBody>
      </p:sp>
      <p:pic>
        <p:nvPicPr>
          <p:cNvPr id="6" name="Picture 5" descr="Fomin_cipanp.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30843" y="775367"/>
            <a:ext cx="4715726" cy="3328738"/>
          </a:xfrm>
          <a:prstGeom prst="rect">
            <a:avLst/>
          </a:prstGeom>
        </p:spPr>
      </p:pic>
      <p:pic>
        <p:nvPicPr>
          <p:cNvPr id="7" name="Picture 6" descr="IMG_064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3789" y="975063"/>
            <a:ext cx="3850105" cy="2821569"/>
          </a:xfrm>
          <a:prstGeom prst="rect">
            <a:avLst/>
          </a:prstGeom>
        </p:spPr>
      </p:pic>
      <p:pic>
        <p:nvPicPr>
          <p:cNvPr id="8" name="Picture 7" descr="Musgrave_APS201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5389" y="4104105"/>
            <a:ext cx="3107672" cy="2176098"/>
          </a:xfrm>
          <a:prstGeom prst="rect">
            <a:avLst/>
          </a:prstGeom>
        </p:spPr>
      </p:pic>
      <p:pic>
        <p:nvPicPr>
          <p:cNvPr id="10" name="Picture 9" descr="Musgrave_APS201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049" y="3945299"/>
            <a:ext cx="3735845" cy="2297753"/>
          </a:xfrm>
          <a:prstGeom prst="rect">
            <a:avLst/>
          </a:prstGeom>
        </p:spPr>
      </p:pic>
      <p:sp>
        <p:nvSpPr>
          <p:cNvPr id="9" name="Date Placeholder 8"/>
          <p:cNvSpPr>
            <a:spLocks noGrp="1"/>
          </p:cNvSpPr>
          <p:nvPr>
            <p:ph type="dt" sz="half" idx="10"/>
          </p:nvPr>
        </p:nvSpPr>
        <p:spPr/>
        <p:txBody>
          <a:bodyPr/>
          <a:lstStyle/>
          <a:p>
            <a:r>
              <a:rPr lang="en-CA" smtClean="0"/>
              <a:t>2013-05-22</a:t>
            </a:r>
            <a:endParaRPr lang="en-US"/>
          </a:p>
        </p:txBody>
      </p:sp>
      <p:sp>
        <p:nvSpPr>
          <p:cNvPr id="11" name="Footer Placeholder 10"/>
          <p:cNvSpPr>
            <a:spLocks noGrp="1"/>
          </p:cNvSpPr>
          <p:nvPr>
            <p:ph type="ftr" sz="quarter" idx="11"/>
          </p:nvPr>
        </p:nvSpPr>
        <p:spPr/>
        <p:txBody>
          <a:bodyPr/>
          <a:lstStyle/>
          <a:p>
            <a:r>
              <a:rPr lang="en-US" smtClean="0"/>
              <a:t>ISINN-21, Alushta, Ukraine</a:t>
            </a:r>
            <a:endParaRPr lang="en-US"/>
          </a:p>
        </p:txBody>
      </p:sp>
      <p:sp>
        <p:nvSpPr>
          <p:cNvPr id="12" name="Slide Number Placeholder 11"/>
          <p:cNvSpPr>
            <a:spLocks noGrp="1"/>
          </p:cNvSpPr>
          <p:nvPr>
            <p:ph type="sldNum" sz="quarter" idx="12"/>
          </p:nvPr>
        </p:nvSpPr>
        <p:spPr/>
        <p:txBody>
          <a:bodyPr/>
          <a:lstStyle/>
          <a:p>
            <a:fld id="{89BA9E80-DA99-844D-986A-8D691D11CFE6}" type="slidenum">
              <a:rPr lang="en-US" smtClean="0"/>
              <a:t>19</a:t>
            </a:fld>
            <a:r>
              <a:rPr lang="en-US" smtClean="0"/>
              <a:t>/39</a:t>
            </a:r>
            <a:endParaRPr lang="en-US" dirty="0"/>
          </a:p>
        </p:txBody>
      </p:sp>
    </p:spTree>
    <p:extLst>
      <p:ext uri="{BB962C8B-B14F-4D97-AF65-F5344CB8AC3E}">
        <p14:creationId xmlns:p14="http://schemas.microsoft.com/office/powerpoint/2010/main" val="21042561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Hadronic Parity Violation – Outline</a:t>
            </a:r>
            <a:endParaRPr lang="en-US" dirty="0"/>
          </a:p>
        </p:txBody>
      </p:sp>
      <p:sp>
        <p:nvSpPr>
          <p:cNvPr id="5" name="Content Placeholder 4"/>
          <p:cNvSpPr>
            <a:spLocks noGrp="1"/>
          </p:cNvSpPr>
          <p:nvPr>
            <p:ph idx="1"/>
          </p:nvPr>
        </p:nvSpPr>
        <p:spPr>
          <a:xfrm>
            <a:off x="457200" y="800907"/>
            <a:ext cx="4189808" cy="2698291"/>
          </a:xfrm>
        </p:spPr>
        <p:txBody>
          <a:bodyPr>
            <a:normAutofit/>
          </a:bodyPr>
          <a:lstStyle/>
          <a:p>
            <a:r>
              <a:rPr lang="en-US" dirty="0" smtClean="0"/>
              <a:t>Hadronic Parity Violation</a:t>
            </a:r>
            <a:endParaRPr lang="en-US" dirty="0" smtClean="0"/>
          </a:p>
          <a:p>
            <a:pPr lvl="1"/>
            <a:r>
              <a:rPr lang="en-US" dirty="0" smtClean="0"/>
              <a:t>Hadronic Weak Interaction </a:t>
            </a:r>
          </a:p>
          <a:p>
            <a:pPr lvl="1"/>
            <a:r>
              <a:rPr lang="en-US" dirty="0" smtClean="0"/>
              <a:t>Existing HPV Data</a:t>
            </a:r>
            <a:endParaRPr lang="en-US" dirty="0" smtClean="0"/>
          </a:p>
          <a:p>
            <a:r>
              <a:rPr lang="en-US" dirty="0" smtClean="0"/>
              <a:t>New Experiments at the SNS</a:t>
            </a:r>
            <a:endParaRPr lang="en-US" dirty="0" smtClean="0"/>
          </a:p>
          <a:p>
            <a:pPr lvl="1"/>
            <a:r>
              <a:rPr lang="en-US" dirty="0" smtClean="0"/>
              <a:t>NPDGamma experiment</a:t>
            </a:r>
          </a:p>
          <a:p>
            <a:pPr lvl="1"/>
            <a:r>
              <a:rPr lang="en-US" dirty="0" smtClean="0"/>
              <a:t>n-</a:t>
            </a:r>
            <a:r>
              <a:rPr lang="en-US" baseline="30000" dirty="0" smtClean="0"/>
              <a:t>3</a:t>
            </a:r>
            <a:r>
              <a:rPr lang="en-US" dirty="0" smtClean="0"/>
              <a:t>He experiment</a:t>
            </a:r>
          </a:p>
          <a:p>
            <a:endParaRPr lang="en-US" dirty="0" smtClean="0"/>
          </a:p>
        </p:txBody>
      </p:sp>
      <p:grpSp>
        <p:nvGrpSpPr>
          <p:cNvPr id="23" name="Group 22"/>
          <p:cNvGrpSpPr/>
          <p:nvPr/>
        </p:nvGrpSpPr>
        <p:grpSpPr>
          <a:xfrm>
            <a:off x="269353" y="3680638"/>
            <a:ext cx="4674936" cy="2703904"/>
            <a:chOff x="125664" y="3333247"/>
            <a:chExt cx="4958352" cy="2867827"/>
          </a:xfrm>
        </p:grpSpPr>
        <p:pic>
          <p:nvPicPr>
            <p:cNvPr id="12"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31016" y="3333247"/>
              <a:ext cx="4953000" cy="28678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TP_tmp"/>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a:ext>
              </a:extLst>
            </a:blip>
            <a:srcRect/>
            <a:stretch>
              <a:fillRect/>
            </a:stretch>
          </p:blipFill>
          <p:spPr bwMode="auto">
            <a:xfrm>
              <a:off x="1749513" y="3563369"/>
              <a:ext cx="279400"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TP_tmp"/>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a:ext>
              </a:extLst>
            </a:blip>
            <a:srcRect/>
            <a:stretch>
              <a:fillRect/>
            </a:stretch>
          </p:blipFill>
          <p:spPr bwMode="auto">
            <a:xfrm>
              <a:off x="1765740" y="4906719"/>
              <a:ext cx="279400"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descr="TP_tmp"/>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a:ext>
              </a:extLst>
            </a:blip>
            <a:srcRect/>
            <a:stretch>
              <a:fillRect/>
            </a:stretch>
          </p:blipFill>
          <p:spPr bwMode="auto">
            <a:xfrm>
              <a:off x="3050622" y="4203438"/>
              <a:ext cx="2794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25664" y="3368023"/>
              <a:ext cx="1143000" cy="796925"/>
              <a:chOff x="152400" y="3889375"/>
              <a:chExt cx="1143000" cy="796925"/>
            </a:xfrm>
          </p:grpSpPr>
          <p:pic>
            <p:nvPicPr>
              <p:cNvPr id="18" name="Picture 30" descr="TP_tmp"/>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a:ext>
                </a:extLst>
              </a:blip>
              <a:srcRect/>
              <a:stretch>
                <a:fillRect/>
              </a:stretch>
            </p:blipFill>
            <p:spPr bwMode="auto">
              <a:xfrm>
                <a:off x="304800" y="4270375"/>
                <a:ext cx="990600" cy="41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4" descr="TP_tmp"/>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a:ext>
                </a:extLst>
              </a:blip>
              <a:srcRect/>
              <a:stretch>
                <a:fillRect/>
              </a:stretch>
            </p:blipFill>
            <p:spPr bwMode="auto">
              <a:xfrm>
                <a:off x="152400" y="3889375"/>
                <a:ext cx="836613"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2" name="Picture 1" descr="Picture 1.png"/>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44069" y="4017347"/>
            <a:ext cx="392112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063814" y="5823748"/>
            <a:ext cx="1060386" cy="1711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TP_tmp"/>
          <p:cNvPicPr>
            <a:picLocks noChangeAspect="1" noChangeArrowheads="1"/>
          </p:cNvPicPr>
          <p:nvPr>
            <p:custDataLst>
              <p:tags r:id="rId1"/>
            </p:custDataLst>
          </p:nvPr>
        </p:nvPicPr>
        <p:blipFill>
          <a:blip r:embed="rId15" cstate="print">
            <a:extLst>
              <a:ext uri="{28A0092B-C50C-407E-A947-70E740481C1C}">
                <a14:useLocalDpi xmlns:a14="http://schemas.microsoft.com/office/drawing/2010/main"/>
              </a:ext>
            </a:extLst>
          </a:blip>
          <a:srcRect/>
          <a:stretch>
            <a:fillRect/>
          </a:stretch>
        </p:blipFill>
        <p:spPr bwMode="auto">
          <a:xfrm>
            <a:off x="2798520" y="5106873"/>
            <a:ext cx="5080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800600" y="840958"/>
            <a:ext cx="4011613" cy="3008313"/>
            <a:chOff x="4800600" y="3429000"/>
            <a:chExt cx="4011613" cy="3008313"/>
          </a:xfrm>
        </p:grpSpPr>
        <p:pic>
          <p:nvPicPr>
            <p:cNvPr id="13" name="Picture 5" descr="IMG_1362_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800600" y="3429000"/>
              <a:ext cx="4011613" cy="30083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32"/>
            <p:cNvSpPr txBox="1">
              <a:spLocks noChangeArrowheads="1"/>
            </p:cNvSpPr>
            <p:nvPr/>
          </p:nvSpPr>
          <p:spPr bwMode="auto">
            <a:xfrm>
              <a:off x="4937125" y="6084888"/>
              <a:ext cx="9525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Madison</a:t>
              </a:r>
            </a:p>
          </p:txBody>
        </p:sp>
        <p:sp>
          <p:nvSpPr>
            <p:cNvPr id="20" name="Text Box 33"/>
            <p:cNvSpPr txBox="1">
              <a:spLocks noChangeArrowheads="1"/>
            </p:cNvSpPr>
            <p:nvPr/>
          </p:nvSpPr>
          <p:spPr bwMode="auto">
            <a:xfrm>
              <a:off x="7696200" y="6084888"/>
              <a:ext cx="9413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Spencer</a:t>
              </a:r>
            </a:p>
          </p:txBody>
        </p:sp>
      </p:grpSp>
      <p:pic>
        <p:nvPicPr>
          <p:cNvPr id="33" name="Picture 1" descr="Picture 1.png"/>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83106" y="4267637"/>
            <a:ext cx="247172" cy="43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2009-08-30 037.JPG.jpe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4800601" y="800907"/>
            <a:ext cx="4011612" cy="529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10"/>
          </p:nvPr>
        </p:nvSpPr>
        <p:spPr/>
        <p:txBody>
          <a:bodyPr/>
          <a:lstStyle/>
          <a:p>
            <a:r>
              <a:rPr lang="en-CA" smtClean="0"/>
              <a:t>2013-05-22</a:t>
            </a:r>
            <a:endParaRPr lang="en-US"/>
          </a:p>
        </p:txBody>
      </p:sp>
      <p:sp>
        <p:nvSpPr>
          <p:cNvPr id="10" name="Footer Placeholder 9"/>
          <p:cNvSpPr>
            <a:spLocks noGrp="1"/>
          </p:cNvSpPr>
          <p:nvPr>
            <p:ph type="ftr" sz="quarter" idx="11"/>
          </p:nvPr>
        </p:nvSpPr>
        <p:spPr/>
        <p:txBody>
          <a:bodyPr/>
          <a:lstStyle/>
          <a:p>
            <a:r>
              <a:rPr lang="en-US" smtClean="0"/>
              <a:t>ISINN-21, Alushta, Ukraine</a:t>
            </a:r>
            <a:endParaRPr lang="en-US"/>
          </a:p>
        </p:txBody>
      </p:sp>
      <p:sp>
        <p:nvSpPr>
          <p:cNvPr id="11" name="Slide Number Placeholder 10"/>
          <p:cNvSpPr>
            <a:spLocks noGrp="1"/>
          </p:cNvSpPr>
          <p:nvPr>
            <p:ph type="sldNum" sz="quarter" idx="12"/>
          </p:nvPr>
        </p:nvSpPr>
        <p:spPr/>
        <p:txBody>
          <a:bodyPr/>
          <a:lstStyle/>
          <a:p>
            <a:fld id="{89BA9E80-DA99-844D-986A-8D691D11CFE6}" type="slidenum">
              <a:rPr lang="en-US" smtClean="0"/>
              <a:t>2</a:t>
            </a:fld>
            <a:r>
              <a:rPr lang="en-US" smtClean="0"/>
              <a:t>/39</a:t>
            </a:r>
            <a:endParaRPr lang="en-US" dirty="0"/>
          </a:p>
        </p:txBody>
      </p:sp>
    </p:spTree>
    <p:extLst>
      <p:ext uri="{BB962C8B-B14F-4D97-AF65-F5344CB8AC3E}">
        <p14:creationId xmlns:p14="http://schemas.microsoft.com/office/powerpoint/2010/main" val="3029485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Longitudinal RF spin rotator</a:t>
            </a:r>
          </a:p>
        </p:txBody>
      </p:sp>
      <p:sp>
        <p:nvSpPr>
          <p:cNvPr id="9" name="Content Placeholder 8"/>
          <p:cNvSpPr>
            <a:spLocks noGrp="1"/>
          </p:cNvSpPr>
          <p:nvPr>
            <p:ph idx="1"/>
          </p:nvPr>
        </p:nvSpPr>
        <p:spPr/>
        <p:txBody>
          <a:bodyPr/>
          <a:lstStyle/>
          <a:p>
            <a:r>
              <a:rPr lang="en-US" dirty="0" smtClean="0"/>
              <a:t>Resonant RF spin rotator, </a:t>
            </a:r>
          </a:p>
          <a:p>
            <a:pPr lvl="1"/>
            <a:r>
              <a:rPr lang="en-US" dirty="0" smtClean="0"/>
              <a:t>1/t RF amplitude tuned to velocity of neutrons</a:t>
            </a:r>
          </a:p>
          <a:p>
            <a:pPr lvl="1"/>
            <a:r>
              <a:rPr lang="en-US" dirty="0" smtClean="0"/>
              <a:t>Affects spin only – NOT velocity! (no static gradients)</a:t>
            </a:r>
          </a:p>
          <a:p>
            <a:r>
              <a:rPr lang="en-US" dirty="0" smtClean="0"/>
              <a:t>essential to reduce instrumental systematics</a:t>
            </a:r>
          </a:p>
          <a:p>
            <a:pPr lvl="1"/>
            <a:r>
              <a:rPr lang="en-US" dirty="0" smtClean="0"/>
              <a:t>spin sequence: </a:t>
            </a:r>
            <a:r>
              <a:rPr lang="en-US" dirty="0" smtClean="0">
                <a:sym typeface="Symbol" charset="0"/>
              </a:rPr>
              <a:t>  cancels drift to 2nd order</a:t>
            </a:r>
          </a:p>
          <a:p>
            <a:pPr lvl="1"/>
            <a:r>
              <a:rPr lang="en-US" dirty="0" smtClean="0">
                <a:sym typeface="Symbol" charset="0"/>
              </a:rPr>
              <a:t>danger: must isolate fields from detector</a:t>
            </a:r>
            <a:endParaRPr lang="en-US" dirty="0" smtClean="0"/>
          </a:p>
          <a:p>
            <a:pPr lvl="1"/>
            <a:r>
              <a:rPr lang="en-US" dirty="0" smtClean="0"/>
              <a:t>false asymmetries: additive &amp; multiplicave</a:t>
            </a:r>
            <a:endParaRPr lang="en-US" dirty="0"/>
          </a:p>
        </p:txBody>
      </p:sp>
      <p:pic>
        <p:nvPicPr>
          <p:cNvPr id="25604" name="Picture 5" descr="spin_flipper_co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977683" y="3657600"/>
            <a:ext cx="20510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6"/>
          <p:cNvGrpSpPr>
            <a:grpSpLocks/>
          </p:cNvGrpSpPr>
          <p:nvPr/>
        </p:nvGrpSpPr>
        <p:grpSpPr bwMode="auto">
          <a:xfrm>
            <a:off x="6583448" y="1187989"/>
            <a:ext cx="2438400" cy="2227263"/>
            <a:chOff x="4339" y="768"/>
            <a:chExt cx="1391" cy="1344"/>
          </a:xfrm>
        </p:grpSpPr>
        <p:sp>
          <p:nvSpPr>
            <p:cNvPr id="25607" name="Line 7"/>
            <p:cNvSpPr>
              <a:spLocks noChangeShapeType="1"/>
            </p:cNvSpPr>
            <p:nvPr/>
          </p:nvSpPr>
          <p:spPr bwMode="auto">
            <a:xfrm flipV="1">
              <a:off x="4865" y="1008"/>
              <a:ext cx="0" cy="1104"/>
            </a:xfrm>
            <a:prstGeom prst="line">
              <a:avLst/>
            </a:prstGeom>
            <a:noFill/>
            <a:ln w="38100">
              <a:solidFill>
                <a:srgbClr val="B90007"/>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08" name="Text Box 8"/>
            <p:cNvSpPr txBox="1">
              <a:spLocks noChangeArrowheads="1"/>
            </p:cNvSpPr>
            <p:nvPr/>
          </p:nvSpPr>
          <p:spPr bwMode="auto">
            <a:xfrm>
              <a:off x="4656" y="768"/>
              <a:ext cx="724" cy="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B90007"/>
                  </a:solidFill>
                </a:rPr>
                <a:t>holding field</a:t>
              </a:r>
            </a:p>
          </p:txBody>
        </p:sp>
        <p:sp>
          <p:nvSpPr>
            <p:cNvPr id="25609" name="Line 9"/>
            <p:cNvSpPr>
              <a:spLocks noChangeShapeType="1"/>
            </p:cNvSpPr>
            <p:nvPr/>
          </p:nvSpPr>
          <p:spPr bwMode="auto">
            <a:xfrm flipV="1">
              <a:off x="4865" y="1392"/>
              <a:ext cx="528" cy="720"/>
            </a:xfrm>
            <a:prstGeom prst="line">
              <a:avLst/>
            </a:prstGeom>
            <a:noFill/>
            <a:ln w="57150">
              <a:solidFill>
                <a:schemeClr val="accent2"/>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5610" name="Text Box 10"/>
            <p:cNvSpPr txBox="1">
              <a:spLocks noChangeArrowheads="1"/>
            </p:cNvSpPr>
            <p:nvPr/>
          </p:nvSpPr>
          <p:spPr bwMode="auto">
            <a:xfrm>
              <a:off x="5441" y="1296"/>
              <a:ext cx="218" cy="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s</a:t>
              </a:r>
              <a:r>
                <a:rPr lang="en-US" sz="1800" baseline="-25000">
                  <a:solidFill>
                    <a:schemeClr val="accent2"/>
                  </a:solidFill>
                </a:rPr>
                <a:t>n</a:t>
              </a:r>
              <a:endParaRPr lang="en-US" sz="1800" baseline="-25000"/>
            </a:p>
          </p:txBody>
        </p:sp>
        <p:sp>
          <p:nvSpPr>
            <p:cNvPr id="25611" name="Arc 11"/>
            <p:cNvSpPr>
              <a:spLocks/>
            </p:cNvSpPr>
            <p:nvPr/>
          </p:nvSpPr>
          <p:spPr bwMode="auto">
            <a:xfrm>
              <a:off x="4339" y="1250"/>
              <a:ext cx="1056" cy="336"/>
            </a:xfrm>
            <a:custGeom>
              <a:avLst/>
              <a:gdLst>
                <a:gd name="T0" fmla="*/ 0 w 43200"/>
                <a:gd name="T1" fmla="*/ 0 h 43200"/>
                <a:gd name="T2" fmla="*/ 1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31971" y="40547"/>
                  </a:moveTo>
                  <a:cubicBezTo>
                    <a:pt x="28791" y="42287"/>
                    <a:pt x="25224" y="43199"/>
                    <a:pt x="21600" y="43199"/>
                  </a:cubicBezTo>
                  <a:cubicBezTo>
                    <a:pt x="9670" y="43200"/>
                    <a:pt x="0" y="33529"/>
                    <a:pt x="0" y="21600"/>
                  </a:cubicBezTo>
                  <a:cubicBezTo>
                    <a:pt x="0" y="9670"/>
                    <a:pt x="9670" y="0"/>
                    <a:pt x="21600" y="0"/>
                  </a:cubicBezTo>
                  <a:cubicBezTo>
                    <a:pt x="33529" y="0"/>
                    <a:pt x="43200" y="9670"/>
                    <a:pt x="43200" y="21600"/>
                  </a:cubicBezTo>
                </a:path>
                <a:path w="43200" h="43200" stroke="0" extrusionOk="0">
                  <a:moveTo>
                    <a:pt x="31971" y="40547"/>
                  </a:moveTo>
                  <a:cubicBezTo>
                    <a:pt x="28791" y="42287"/>
                    <a:pt x="25224" y="43199"/>
                    <a:pt x="21600" y="43199"/>
                  </a:cubicBezTo>
                  <a:cubicBezTo>
                    <a:pt x="9670" y="43200"/>
                    <a:pt x="0" y="33529"/>
                    <a:pt x="0" y="21600"/>
                  </a:cubicBezTo>
                  <a:cubicBezTo>
                    <a:pt x="0" y="9670"/>
                    <a:pt x="9670" y="0"/>
                    <a:pt x="21600" y="0"/>
                  </a:cubicBezTo>
                  <a:cubicBezTo>
                    <a:pt x="33529" y="0"/>
                    <a:pt x="43200" y="9670"/>
                    <a:pt x="43200" y="21600"/>
                  </a:cubicBezTo>
                  <a:lnTo>
                    <a:pt x="21600" y="21600"/>
                  </a:lnTo>
                  <a:lnTo>
                    <a:pt x="31971" y="40547"/>
                  </a:lnTo>
                  <a:close/>
                </a:path>
              </a:pathLst>
            </a:custGeom>
            <a:noFill/>
            <a:ln w="9525">
              <a:solidFill>
                <a:schemeClr val="tx1"/>
              </a:solidFill>
              <a:round/>
              <a:headEnd type="triangle" w="med" len="lg"/>
              <a:tailEnd type="none" w="med"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5612" name="Line 12"/>
            <p:cNvSpPr>
              <a:spLocks noChangeShapeType="1"/>
            </p:cNvSpPr>
            <p:nvPr/>
          </p:nvSpPr>
          <p:spPr bwMode="auto">
            <a:xfrm>
              <a:off x="4865" y="2112"/>
              <a:ext cx="528" cy="0"/>
            </a:xfrm>
            <a:prstGeom prst="line">
              <a:avLst/>
            </a:prstGeom>
            <a:noFill/>
            <a:ln w="38100">
              <a:solidFill>
                <a:srgbClr val="9C5C2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13" name="Arc 13"/>
            <p:cNvSpPr>
              <a:spLocks/>
            </p:cNvSpPr>
            <p:nvPr/>
          </p:nvSpPr>
          <p:spPr bwMode="auto">
            <a:xfrm>
              <a:off x="4868" y="1946"/>
              <a:ext cx="528" cy="154"/>
            </a:xfrm>
            <a:custGeom>
              <a:avLst/>
              <a:gdLst>
                <a:gd name="T0" fmla="*/ 0 w 21600"/>
                <a:gd name="T1" fmla="*/ 0 h 19590"/>
                <a:gd name="T2" fmla="*/ 0 w 21600"/>
                <a:gd name="T3" fmla="*/ 0 h 19590"/>
                <a:gd name="T4" fmla="*/ 0 w 21600"/>
                <a:gd name="T5" fmla="*/ 0 h 19590"/>
                <a:gd name="T6" fmla="*/ 0 60000 65536"/>
                <a:gd name="T7" fmla="*/ 0 60000 65536"/>
                <a:gd name="T8" fmla="*/ 0 60000 65536"/>
              </a:gdLst>
              <a:ahLst/>
              <a:cxnLst>
                <a:cxn ang="T6">
                  <a:pos x="T0" y="T1"/>
                </a:cxn>
                <a:cxn ang="T7">
                  <a:pos x="T2" y="T3"/>
                </a:cxn>
                <a:cxn ang="T8">
                  <a:pos x="T4" y="T5"/>
                </a:cxn>
              </a:cxnLst>
              <a:rect l="0" t="0" r="r" b="b"/>
              <a:pathLst>
                <a:path w="21600" h="19590" fill="none" extrusionOk="0">
                  <a:moveTo>
                    <a:pt x="11182" y="-1"/>
                  </a:moveTo>
                  <a:cubicBezTo>
                    <a:pt x="17648" y="3912"/>
                    <a:pt x="21600" y="10921"/>
                    <a:pt x="21600" y="18480"/>
                  </a:cubicBezTo>
                  <a:cubicBezTo>
                    <a:pt x="21600" y="18850"/>
                    <a:pt x="21590" y="19220"/>
                    <a:pt x="21571" y="19590"/>
                  </a:cubicBezTo>
                </a:path>
                <a:path w="21600" h="19590" stroke="0" extrusionOk="0">
                  <a:moveTo>
                    <a:pt x="11182" y="-1"/>
                  </a:moveTo>
                  <a:cubicBezTo>
                    <a:pt x="17648" y="3912"/>
                    <a:pt x="21600" y="10921"/>
                    <a:pt x="21600" y="18480"/>
                  </a:cubicBezTo>
                  <a:cubicBezTo>
                    <a:pt x="21600" y="18850"/>
                    <a:pt x="21590" y="19220"/>
                    <a:pt x="21571" y="19590"/>
                  </a:cubicBezTo>
                  <a:lnTo>
                    <a:pt x="0" y="18480"/>
                  </a:lnTo>
                  <a:lnTo>
                    <a:pt x="11182" y="-1"/>
                  </a:lnTo>
                  <a:close/>
                </a:path>
              </a:pathLst>
            </a:custGeom>
            <a:noFill/>
            <a:ln w="9525">
              <a:solidFill>
                <a:schemeClr val="tx1"/>
              </a:solidFill>
              <a:round/>
              <a:headEnd type="triangle" w="med" len="lg"/>
              <a:tailEnd type="none" w="med"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5614" name="Text Box 14"/>
            <p:cNvSpPr txBox="1">
              <a:spLocks noChangeArrowheads="1"/>
            </p:cNvSpPr>
            <p:nvPr/>
          </p:nvSpPr>
          <p:spPr bwMode="auto">
            <a:xfrm>
              <a:off x="5441" y="1872"/>
              <a:ext cx="289" cy="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9C5C22"/>
                  </a:solidFill>
                </a:rPr>
                <a:t>B</a:t>
              </a:r>
              <a:r>
                <a:rPr lang="en-US" sz="1600" baseline="-25000">
                  <a:solidFill>
                    <a:srgbClr val="9C5C22"/>
                  </a:solidFill>
                </a:rPr>
                <a:t>RF</a:t>
              </a:r>
              <a:endParaRPr lang="en-US" sz="1600">
                <a:solidFill>
                  <a:srgbClr val="9C5C22"/>
                </a:solidFill>
              </a:endParaRPr>
            </a:p>
          </p:txBody>
        </p:sp>
      </p:grpSp>
      <p:grpSp>
        <p:nvGrpSpPr>
          <p:cNvPr id="15" name="Group 14"/>
          <p:cNvGrpSpPr/>
          <p:nvPr/>
        </p:nvGrpSpPr>
        <p:grpSpPr>
          <a:xfrm>
            <a:off x="5885955" y="3631605"/>
            <a:ext cx="3156857" cy="2712842"/>
            <a:chOff x="965200" y="309418"/>
            <a:chExt cx="7384991" cy="6346287"/>
          </a:xfrm>
        </p:grpSpPr>
        <p:pic>
          <p:nvPicPr>
            <p:cNvPr id="29" name="Picture 28" descr="latex-image-1.pdf"/>
            <p:cNvPicPr>
              <a:picLocks noChangeAspect="1"/>
            </p:cNvPicPr>
            <p:nvPr/>
          </p:nvPicPr>
          <p:blipFill>
            <a:blip r:embed="rId4"/>
            <a:stretch>
              <a:fillRect/>
            </a:stretch>
          </p:blipFill>
          <p:spPr>
            <a:xfrm>
              <a:off x="1765830" y="5308689"/>
              <a:ext cx="5787176" cy="1347016"/>
            </a:xfrm>
            <a:prstGeom prst="rect">
              <a:avLst/>
            </a:prstGeom>
          </p:spPr>
        </p:pic>
        <p:pic>
          <p:nvPicPr>
            <p:cNvPr id="30" name="Picture 29" descr="SF.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200" y="309418"/>
              <a:ext cx="7384991" cy="4999272"/>
            </a:xfrm>
            <a:prstGeom prst="rect">
              <a:avLst/>
            </a:prstGeom>
          </p:spPr>
        </p:pic>
      </p:grpSp>
      <p:pic>
        <p:nvPicPr>
          <p:cNvPr id="16" name="Picture 15" descr="Fomin_cipanp.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88610" y="3743323"/>
            <a:ext cx="2043880" cy="2051051"/>
          </a:xfrm>
          <a:prstGeom prst="rect">
            <a:avLst/>
          </a:prstGeom>
        </p:spPr>
      </p:pic>
      <p:sp>
        <p:nvSpPr>
          <p:cNvPr id="33" name="TextBox 32"/>
          <p:cNvSpPr txBox="1"/>
          <p:nvPr/>
        </p:nvSpPr>
        <p:spPr>
          <a:xfrm>
            <a:off x="148031" y="5898139"/>
            <a:ext cx="6027010" cy="338554"/>
          </a:xfrm>
          <a:prstGeom prst="rect">
            <a:avLst/>
          </a:prstGeom>
          <a:noFill/>
        </p:spPr>
        <p:txBody>
          <a:bodyPr wrap="none" rtlCol="0">
            <a:spAutoFit/>
          </a:bodyPr>
          <a:lstStyle/>
          <a:p>
            <a:r>
              <a:rPr lang="en-US" sz="1600" dirty="0" smtClean="0"/>
              <a:t>P. Neo-Seo, .., CBC, </a:t>
            </a:r>
            <a:r>
              <a:rPr lang="en-US" sz="1600" i="1" dirty="0" smtClean="0"/>
              <a:t>et </a:t>
            </a:r>
            <a:r>
              <a:rPr lang="en-US" sz="1600" i="1" dirty="0"/>
              <a:t>al. </a:t>
            </a:r>
            <a:r>
              <a:rPr lang="en-US" sz="1600" dirty="0"/>
              <a:t>Phys. Rev. ST </a:t>
            </a:r>
            <a:r>
              <a:rPr lang="en-US" sz="1600" dirty="0" err="1"/>
              <a:t>Accel</a:t>
            </a:r>
            <a:r>
              <a:rPr lang="en-US" sz="1600" dirty="0"/>
              <a:t>. </a:t>
            </a:r>
            <a:r>
              <a:rPr lang="en-US" sz="1600" dirty="0" smtClean="0"/>
              <a:t>Beams </a:t>
            </a:r>
            <a:r>
              <a:rPr lang="en-US" sz="1600" b="1" dirty="0" smtClean="0"/>
              <a:t>11</a:t>
            </a:r>
            <a:r>
              <a:rPr lang="en-US" sz="1600" dirty="0" smtClean="0"/>
              <a:t> </a:t>
            </a:r>
            <a:r>
              <a:rPr lang="en-US" sz="1600" dirty="0"/>
              <a:t>084701 </a:t>
            </a:r>
            <a:r>
              <a:rPr lang="en-US" sz="1600" dirty="0" smtClean="0"/>
              <a:t>(</a:t>
            </a:r>
            <a:r>
              <a:rPr lang="en-US" sz="1600" dirty="0" smtClean="0">
                <a:solidFill>
                  <a:srgbClr val="C0504D"/>
                </a:solidFill>
              </a:rPr>
              <a:t>2008</a:t>
            </a:r>
            <a:r>
              <a:rPr lang="en-US" sz="1600" dirty="0" smtClean="0"/>
              <a:t>)</a:t>
            </a:r>
            <a:endParaRPr lang="en-US" sz="1600" dirty="0"/>
          </a:p>
        </p:txBody>
      </p:sp>
      <p:sp>
        <p:nvSpPr>
          <p:cNvPr id="2" name="Date Placeholder 1"/>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20</a:t>
            </a:fld>
            <a:r>
              <a:rPr lang="en-US" smtClean="0"/>
              <a:t>/39</a:t>
            </a:r>
            <a:endParaRPr lang="en-US" dirty="0"/>
          </a:p>
        </p:txBody>
      </p:sp>
    </p:spTree>
    <p:extLst>
      <p:ext uri="{BB962C8B-B14F-4D97-AF65-F5344CB8AC3E}">
        <p14:creationId xmlns:p14="http://schemas.microsoft.com/office/powerpoint/2010/main" val="12153786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6600" y="3117850"/>
            <a:ext cx="4495800" cy="3641725"/>
          </a:xfrm>
          <a:prstGeom prst="rect">
            <a:avLst/>
          </a:prstGeom>
          <a:blipFill dpi="0" rotWithShape="0">
            <a:blip r:embed="rId4"/>
            <a:srcRect/>
            <a:stretch>
              <a:fillRect/>
            </a:stretch>
          </a:blipFill>
          <a:ln w="38100">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469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2238" y="914400"/>
            <a:ext cx="4297362" cy="2695575"/>
          </a:xfrm>
          <a:prstGeom prst="rect">
            <a:avLst/>
          </a:prstGeom>
          <a:blipFill dpi="0" rotWithShape="0">
            <a:blip r:embed="rId4"/>
            <a:srcRect/>
            <a:stretch>
              <a:fillRect/>
            </a:stretch>
          </a:blipFill>
          <a:ln w="28575">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normAutofit/>
          </a:bodyPr>
          <a:lstStyle/>
          <a:p>
            <a:pPr>
              <a:defRPr/>
            </a:pPr>
            <a:r>
              <a:rPr lang="en-US" dirty="0" smtClean="0"/>
              <a:t>Neutron beam monitors</a:t>
            </a:r>
            <a:endParaRPr lang="en-US" dirty="0"/>
          </a:p>
        </p:txBody>
      </p:sp>
      <p:sp>
        <p:nvSpPr>
          <p:cNvPr id="3" name="Content Placeholder 2"/>
          <p:cNvSpPr>
            <a:spLocks noGrp="1"/>
          </p:cNvSpPr>
          <p:nvPr>
            <p:ph sz="half" idx="1"/>
          </p:nvPr>
        </p:nvSpPr>
        <p:spPr>
          <a:xfrm>
            <a:off x="122238" y="3733800"/>
            <a:ext cx="4424362" cy="2492375"/>
          </a:xfrm>
        </p:spPr>
        <p:txBody>
          <a:bodyPr>
            <a:noAutofit/>
          </a:bodyPr>
          <a:lstStyle/>
          <a:p>
            <a:pPr>
              <a:buFontTx/>
              <a:buChar char="•"/>
              <a:defRPr/>
            </a:pPr>
            <a:r>
              <a:rPr lang="en-US" sz="2400" dirty="0" smtClean="0"/>
              <a:t>Improvements:</a:t>
            </a:r>
          </a:p>
          <a:p>
            <a:pPr marL="457200" lvl="1" indent="0">
              <a:buNone/>
              <a:defRPr/>
            </a:pPr>
            <a:r>
              <a:rPr lang="en-US" sz="2000" dirty="0" smtClean="0"/>
              <a:t>– Larger </a:t>
            </a:r>
            <a:r>
              <a:rPr lang="en-US" sz="2000" dirty="0"/>
              <a:t>beam cross </a:t>
            </a:r>
            <a:r>
              <a:rPr lang="en-US" sz="2000" dirty="0" smtClean="0"/>
              <a:t>section</a:t>
            </a:r>
            <a:br>
              <a:rPr lang="en-US" sz="2000" dirty="0" smtClean="0"/>
            </a:br>
            <a:r>
              <a:rPr lang="en-US" sz="2000" dirty="0" smtClean="0"/>
              <a:t>– Wires electrodes instead of plate</a:t>
            </a:r>
            <a:br>
              <a:rPr lang="en-US" sz="2000" dirty="0" smtClean="0"/>
            </a:br>
            <a:r>
              <a:rPr lang="en-US" sz="1600" dirty="0" smtClean="0"/>
              <a:t>   Reduced </a:t>
            </a:r>
            <a:r>
              <a:rPr lang="en-US" sz="1600" dirty="0"/>
              <a:t>absorption and scattering of </a:t>
            </a:r>
            <a:r>
              <a:rPr lang="en-US" sz="1600" dirty="0" smtClean="0"/>
              <a:t>beam</a:t>
            </a:r>
            <a:br>
              <a:rPr lang="en-US" sz="1600" dirty="0" smtClean="0"/>
            </a:br>
            <a:r>
              <a:rPr lang="en-US" sz="1600" dirty="0" smtClean="0"/>
              <a:t>   Reduced </a:t>
            </a:r>
            <a:r>
              <a:rPr lang="en-US" sz="1600" dirty="0" err="1" smtClean="0"/>
              <a:t>microphonic</a:t>
            </a:r>
            <a:r>
              <a:rPr lang="en-US" sz="1600" dirty="0" smtClean="0"/>
              <a:t> noise pickup</a:t>
            </a:r>
          </a:p>
          <a:p>
            <a:pPr>
              <a:buFontTx/>
              <a:buChar char="•"/>
              <a:defRPr/>
            </a:pPr>
            <a:r>
              <a:rPr lang="en-US" sz="2400" dirty="0" smtClean="0"/>
              <a:t>Similar chamber being constructed for n-</a:t>
            </a:r>
            <a:r>
              <a:rPr lang="en-US" sz="2400" baseline="30000" dirty="0" smtClean="0"/>
              <a:t>3</a:t>
            </a:r>
            <a:r>
              <a:rPr lang="en-US" sz="2400" dirty="0" smtClean="0"/>
              <a:t>He exp.</a:t>
            </a:r>
          </a:p>
          <a:p>
            <a:pPr marL="0" indent="0">
              <a:buNone/>
              <a:defRPr/>
            </a:pPr>
            <a:endParaRPr lang="en-US" sz="1600" dirty="0"/>
          </a:p>
        </p:txBody>
      </p:sp>
      <p:sp>
        <p:nvSpPr>
          <p:cNvPr id="4" name="Content Placeholder 3"/>
          <p:cNvSpPr>
            <a:spLocks noGrp="1"/>
          </p:cNvSpPr>
          <p:nvPr>
            <p:ph sz="half" idx="2"/>
          </p:nvPr>
        </p:nvSpPr>
        <p:spPr>
          <a:xfrm>
            <a:off x="4572000" y="838200"/>
            <a:ext cx="4114800" cy="2154238"/>
          </a:xfrm>
        </p:spPr>
        <p:txBody>
          <a:bodyPr>
            <a:noAutofit/>
          </a:bodyPr>
          <a:lstStyle/>
          <a:p>
            <a:pPr>
              <a:lnSpc>
                <a:spcPct val="80000"/>
              </a:lnSpc>
              <a:buFontTx/>
              <a:buChar char="•"/>
              <a:defRPr/>
            </a:pPr>
            <a:r>
              <a:rPr lang="en-US" sz="2400" dirty="0" smtClean="0"/>
              <a:t>Purpose:</a:t>
            </a:r>
          </a:p>
          <a:p>
            <a:pPr marL="457200" lvl="1" indent="0">
              <a:lnSpc>
                <a:spcPct val="80000"/>
              </a:lnSpc>
              <a:buNone/>
              <a:defRPr/>
            </a:pPr>
            <a:r>
              <a:rPr lang="en-US" sz="2000" dirty="0" smtClean="0"/>
              <a:t>– Neutron Flux monitor</a:t>
            </a:r>
          </a:p>
          <a:p>
            <a:pPr marL="457200" lvl="1" indent="0">
              <a:lnSpc>
                <a:spcPct val="80000"/>
              </a:lnSpc>
              <a:buNone/>
              <a:defRPr/>
            </a:pPr>
            <a:r>
              <a:rPr lang="en-US" sz="2000" dirty="0" smtClean="0"/>
              <a:t>– Neutron Polarimetry </a:t>
            </a:r>
            <a:br>
              <a:rPr lang="en-US" sz="2000" dirty="0" smtClean="0"/>
            </a:br>
            <a:r>
              <a:rPr lang="en-US" sz="2000" dirty="0" smtClean="0"/>
              <a:t>	(</a:t>
            </a:r>
            <a:r>
              <a:rPr lang="en-US" sz="2000" dirty="0"/>
              <a:t>in conjunction with </a:t>
            </a:r>
            <a:r>
              <a:rPr lang="en-US" sz="2000" dirty="0" smtClean="0"/>
              <a:t/>
            </a:r>
            <a:br>
              <a:rPr lang="en-US" sz="2000" dirty="0" smtClean="0"/>
            </a:br>
            <a:r>
              <a:rPr lang="en-US" sz="2000" dirty="0" smtClean="0"/>
              <a:t>	</a:t>
            </a:r>
            <a:r>
              <a:rPr lang="en-US" sz="2000" baseline="30000" dirty="0" smtClean="0"/>
              <a:t>3</a:t>
            </a:r>
            <a:r>
              <a:rPr lang="en-US" sz="2000" dirty="0" smtClean="0"/>
              <a:t>He analyzer)</a:t>
            </a:r>
            <a:endParaRPr lang="en-US" sz="2000" dirty="0"/>
          </a:p>
          <a:p>
            <a:pPr marL="457200" lvl="1" indent="0">
              <a:lnSpc>
                <a:spcPct val="80000"/>
              </a:lnSpc>
              <a:buNone/>
              <a:defRPr/>
            </a:pPr>
            <a:r>
              <a:rPr lang="en-US" sz="2000" dirty="0" smtClean="0"/>
              <a:t>– Monitor </a:t>
            </a:r>
            <a:r>
              <a:rPr lang="en-US" sz="2000" dirty="0" err="1"/>
              <a:t>ortho</a:t>
            </a:r>
            <a:r>
              <a:rPr lang="en-US" sz="2000" dirty="0"/>
              <a:t>/</a:t>
            </a:r>
            <a:r>
              <a:rPr lang="en-US" sz="2000" dirty="0" err="1"/>
              <a:t>para</a:t>
            </a:r>
            <a:r>
              <a:rPr lang="en-US" sz="2000" dirty="0"/>
              <a:t> </a:t>
            </a:r>
            <a:r>
              <a:rPr lang="en-US" sz="2000" dirty="0" smtClean="0"/>
              <a:t/>
            </a:r>
            <a:br>
              <a:rPr lang="en-US" sz="2000" dirty="0" smtClean="0"/>
            </a:br>
            <a:r>
              <a:rPr lang="en-US" sz="2000" dirty="0" smtClean="0"/>
              <a:t>	ratio in </a:t>
            </a:r>
            <a:r>
              <a:rPr lang="en-US" sz="2000" dirty="0"/>
              <a:t>the target </a:t>
            </a:r>
          </a:p>
          <a:p>
            <a:pPr>
              <a:lnSpc>
                <a:spcPct val="80000"/>
              </a:lnSpc>
              <a:defRPr/>
            </a:pPr>
            <a:endParaRPr lang="en-US" sz="2400" dirty="0"/>
          </a:p>
        </p:txBody>
      </p:sp>
      <p:sp>
        <p:nvSpPr>
          <p:cNvPr id="5" name="Date Placeholder 4"/>
          <p:cNvSpPr>
            <a:spLocks noGrp="1"/>
          </p:cNvSpPr>
          <p:nvPr>
            <p:ph type="dt" sz="half" idx="10"/>
          </p:nvPr>
        </p:nvSpPr>
        <p:spPr/>
        <p:txBody>
          <a:bodyPr/>
          <a:lstStyle/>
          <a:p>
            <a:r>
              <a:rPr lang="en-CA" smtClean="0"/>
              <a:t>2013-05-22</a:t>
            </a:r>
            <a:endParaRPr lang="en-US"/>
          </a:p>
        </p:txBody>
      </p:sp>
      <p:sp>
        <p:nvSpPr>
          <p:cNvPr id="9" name="Footer Placeholder 8"/>
          <p:cNvSpPr>
            <a:spLocks noGrp="1"/>
          </p:cNvSpPr>
          <p:nvPr>
            <p:ph type="ftr" sz="quarter" idx="11"/>
          </p:nvPr>
        </p:nvSpPr>
        <p:spPr/>
        <p:txBody>
          <a:bodyPr/>
          <a:lstStyle/>
          <a:p>
            <a:r>
              <a:rPr lang="en-US" smtClean="0"/>
              <a:t>ISINN-21, Alushta, Ukraine</a:t>
            </a:r>
            <a:endParaRPr lang="en-US"/>
          </a:p>
        </p:txBody>
      </p:sp>
      <p:sp>
        <p:nvSpPr>
          <p:cNvPr id="10" name="Slide Number Placeholder 9"/>
          <p:cNvSpPr>
            <a:spLocks noGrp="1"/>
          </p:cNvSpPr>
          <p:nvPr>
            <p:ph type="sldNum" sz="quarter" idx="12"/>
          </p:nvPr>
        </p:nvSpPr>
        <p:spPr/>
        <p:txBody>
          <a:bodyPr/>
          <a:lstStyle/>
          <a:p>
            <a:fld id="{89BA9E80-DA99-844D-986A-8D691D11CFE6}" type="slidenum">
              <a:rPr lang="en-US" smtClean="0"/>
              <a:t>21</a:t>
            </a:fld>
            <a:r>
              <a:rPr lang="en-US" smtClean="0"/>
              <a:t>/39</a:t>
            </a:r>
            <a:endParaRPr lang="en-US" dirty="0"/>
          </a:p>
        </p:txBody>
      </p:sp>
    </p:spTree>
    <p:extLst>
      <p:ext uri="{BB962C8B-B14F-4D97-AF65-F5344CB8AC3E}">
        <p14:creationId xmlns:p14="http://schemas.microsoft.com/office/powerpoint/2010/main" val="42168847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dirty="0" smtClean="0">
                <a:cs typeface="+mj-cs"/>
              </a:rPr>
              <a:t>16L liquid </a:t>
            </a:r>
            <a:r>
              <a:rPr lang="en-US" dirty="0" err="1" smtClean="0">
                <a:cs typeface="+mj-cs"/>
              </a:rPr>
              <a:t>para</a:t>
            </a:r>
            <a:r>
              <a:rPr lang="en-US" dirty="0" smtClean="0">
                <a:cs typeface="+mj-cs"/>
              </a:rPr>
              <a:t>-hydrogen target</a:t>
            </a:r>
          </a:p>
        </p:txBody>
      </p:sp>
      <p:pic>
        <p:nvPicPr>
          <p:cNvPr id="215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4472" t="22223" r="10233" b="6560"/>
          <a:stretch>
            <a:fillRect/>
          </a:stretch>
        </p:blipFill>
        <p:spPr bwMode="auto">
          <a:xfrm>
            <a:off x="4384675" y="3327400"/>
            <a:ext cx="4648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0" name="Line 5"/>
          <p:cNvSpPr>
            <a:spLocks noChangeShapeType="1"/>
          </p:cNvSpPr>
          <p:nvPr/>
        </p:nvSpPr>
        <p:spPr bwMode="auto">
          <a:xfrm>
            <a:off x="7361238" y="3651250"/>
            <a:ext cx="0" cy="2057400"/>
          </a:xfrm>
          <a:prstGeom prst="line">
            <a:avLst/>
          </a:prstGeom>
          <a:noFill/>
          <a:ln w="9525">
            <a:solidFill>
              <a:srgbClr val="B9000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Text Box 6"/>
          <p:cNvSpPr txBox="1">
            <a:spLocks noChangeArrowheads="1"/>
          </p:cNvSpPr>
          <p:nvPr/>
        </p:nvSpPr>
        <p:spPr bwMode="auto">
          <a:xfrm rot="-5400000">
            <a:off x="6754019" y="4258469"/>
            <a:ext cx="9715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B90007"/>
                </a:solidFill>
              </a:rPr>
              <a:t>15 meV</a:t>
            </a:r>
          </a:p>
        </p:txBody>
      </p:sp>
      <p:sp>
        <p:nvSpPr>
          <p:cNvPr id="29702" name="Text Box 7"/>
          <p:cNvSpPr txBox="1">
            <a:spLocks noChangeArrowheads="1"/>
          </p:cNvSpPr>
          <p:nvPr/>
        </p:nvSpPr>
        <p:spPr bwMode="auto">
          <a:xfrm>
            <a:off x="5492750" y="3797300"/>
            <a:ext cx="6477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2"/>
                </a:solidFill>
              </a:rPr>
              <a:t>ortho</a:t>
            </a:r>
          </a:p>
        </p:txBody>
      </p:sp>
      <p:sp>
        <p:nvSpPr>
          <p:cNvPr id="29703" name="Text Box 8"/>
          <p:cNvSpPr txBox="1">
            <a:spLocks noChangeArrowheads="1"/>
          </p:cNvSpPr>
          <p:nvPr/>
        </p:nvSpPr>
        <p:spPr bwMode="auto">
          <a:xfrm>
            <a:off x="5638800" y="4413250"/>
            <a:ext cx="590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2"/>
                </a:solidFill>
              </a:rPr>
              <a:t>para</a:t>
            </a:r>
          </a:p>
        </p:txBody>
      </p:sp>
      <p:sp>
        <p:nvSpPr>
          <p:cNvPr id="29704" name="Text Box 9"/>
          <p:cNvSpPr txBox="1">
            <a:spLocks noChangeArrowheads="1"/>
          </p:cNvSpPr>
          <p:nvPr/>
        </p:nvSpPr>
        <p:spPr bwMode="auto">
          <a:xfrm>
            <a:off x="5597525" y="5175250"/>
            <a:ext cx="86201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2"/>
                </a:solidFill>
              </a:rPr>
              <a:t>capture</a:t>
            </a:r>
          </a:p>
        </p:txBody>
      </p:sp>
      <p:sp>
        <p:nvSpPr>
          <p:cNvPr id="29705" name="Text Box 10"/>
          <p:cNvSpPr txBox="1">
            <a:spLocks noChangeArrowheads="1"/>
          </p:cNvSpPr>
          <p:nvPr/>
        </p:nvSpPr>
        <p:spPr bwMode="auto">
          <a:xfrm>
            <a:off x="5565775" y="6075363"/>
            <a:ext cx="1143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E</a:t>
            </a:r>
            <a:r>
              <a:rPr lang="en-US" sz="1600" baseline="-25000"/>
              <a:t>n</a:t>
            </a:r>
            <a:r>
              <a:rPr lang="en-US" sz="1600"/>
              <a:t> (meV)</a:t>
            </a:r>
          </a:p>
        </p:txBody>
      </p:sp>
      <p:sp>
        <p:nvSpPr>
          <p:cNvPr id="29706" name="Rectangle 11"/>
          <p:cNvSpPr>
            <a:spLocks noChangeArrowheads="1"/>
          </p:cNvSpPr>
          <p:nvPr/>
        </p:nvSpPr>
        <p:spPr bwMode="auto">
          <a:xfrm>
            <a:off x="4503738" y="4441825"/>
            <a:ext cx="339725" cy="5619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9707" name="Text Box 12"/>
          <p:cNvSpPr txBox="1">
            <a:spLocks noChangeArrowheads="1"/>
          </p:cNvSpPr>
          <p:nvPr/>
        </p:nvSpPr>
        <p:spPr bwMode="auto">
          <a:xfrm rot="-5400000">
            <a:off x="4322762" y="4814888"/>
            <a:ext cx="6826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latin typeface="Symbol" charset="0"/>
                <a:sym typeface="Symbol" charset="0"/>
              </a:rPr>
              <a:t></a:t>
            </a:r>
            <a:r>
              <a:rPr lang="en-US" sz="1600"/>
              <a:t> (b)</a:t>
            </a:r>
          </a:p>
        </p:txBody>
      </p:sp>
      <p:sp>
        <p:nvSpPr>
          <p:cNvPr id="29708" name="Rectangle 14"/>
          <p:cNvSpPr>
            <a:spLocks noChangeArrowheads="1"/>
          </p:cNvSpPr>
          <p:nvPr/>
        </p:nvSpPr>
        <p:spPr bwMode="auto">
          <a:xfrm>
            <a:off x="4572000" y="838200"/>
            <a:ext cx="45720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50000"/>
              </a:spcBef>
              <a:buClr>
                <a:srgbClr val="24459C"/>
              </a:buClr>
              <a:buSzPct val="110000"/>
              <a:buFont typeface="Wingdings" charset="0"/>
              <a:buChar char="§"/>
            </a:pPr>
            <a:r>
              <a:rPr lang="en-US" dirty="0">
                <a:solidFill>
                  <a:srgbClr val="000000"/>
                </a:solidFill>
              </a:rPr>
              <a:t>30 cm long </a:t>
            </a:r>
            <a:r>
              <a:rPr lang="en-US" dirty="0">
                <a:solidFill>
                  <a:srgbClr val="000000"/>
                </a:solidFill>
                <a:sym typeface="Symbol" charset="0"/>
              </a:rPr>
              <a:t></a:t>
            </a:r>
            <a:r>
              <a:rPr lang="en-US" dirty="0">
                <a:solidFill>
                  <a:srgbClr val="000000"/>
                </a:solidFill>
              </a:rPr>
              <a:t> 1 interaction length</a:t>
            </a:r>
          </a:p>
          <a:p>
            <a:pPr marL="342900" indent="-342900" eaLnBrk="1" hangingPunct="1">
              <a:lnSpc>
                <a:spcPct val="90000"/>
              </a:lnSpc>
              <a:spcBef>
                <a:spcPct val="50000"/>
              </a:spcBef>
              <a:buClr>
                <a:srgbClr val="24459C"/>
              </a:buClr>
              <a:buSzPct val="110000"/>
              <a:buFont typeface="Wingdings" charset="0"/>
              <a:buChar char="§"/>
            </a:pPr>
            <a:r>
              <a:rPr lang="en-US" dirty="0">
                <a:solidFill>
                  <a:srgbClr val="000000"/>
                </a:solidFill>
              </a:rPr>
              <a:t>99.97% </a:t>
            </a:r>
            <a:r>
              <a:rPr lang="en-US" dirty="0" err="1">
                <a:solidFill>
                  <a:srgbClr val="000000"/>
                </a:solidFill>
              </a:rPr>
              <a:t>para</a:t>
            </a:r>
            <a:r>
              <a:rPr lang="en-US" dirty="0">
                <a:solidFill>
                  <a:srgbClr val="000000"/>
                </a:solidFill>
              </a:rPr>
              <a:t> </a:t>
            </a:r>
            <a:r>
              <a:rPr lang="en-US" dirty="0">
                <a:solidFill>
                  <a:srgbClr val="000000"/>
                </a:solidFill>
                <a:sym typeface="Symbol" charset="0"/>
              </a:rPr>
              <a:t> 1% depolarization</a:t>
            </a:r>
          </a:p>
          <a:p>
            <a:pPr marL="342900" indent="-342900" eaLnBrk="1" hangingPunct="1">
              <a:lnSpc>
                <a:spcPct val="90000"/>
              </a:lnSpc>
              <a:spcBef>
                <a:spcPct val="50000"/>
              </a:spcBef>
              <a:buClr>
                <a:srgbClr val="24459C"/>
              </a:buClr>
              <a:buSzPct val="110000"/>
              <a:buFont typeface="Wingdings" charset="0"/>
              <a:buChar char="§"/>
            </a:pPr>
            <a:r>
              <a:rPr lang="en-US" dirty="0" smtClean="0">
                <a:solidFill>
                  <a:schemeClr val="accent2"/>
                </a:solidFill>
                <a:sym typeface="Symbol" charset="0"/>
              </a:rPr>
              <a:t>Improvements</a:t>
            </a:r>
            <a:r>
              <a:rPr lang="en-US" dirty="0" smtClean="0">
                <a:solidFill>
                  <a:srgbClr val="000000"/>
                </a:solidFill>
                <a:sym typeface="Symbol" charset="0"/>
              </a:rPr>
              <a:t>: pressure-stamped vessel</a:t>
            </a:r>
            <a:r>
              <a:rPr lang="en-US" dirty="0">
                <a:solidFill>
                  <a:srgbClr val="000000"/>
                </a:solidFill>
                <a:sym typeface="Symbol" charset="0"/>
              </a:rPr>
              <a:t/>
            </a:r>
            <a:br>
              <a:rPr lang="en-US" dirty="0">
                <a:solidFill>
                  <a:srgbClr val="000000"/>
                </a:solidFill>
                <a:sym typeface="Symbol" charset="0"/>
              </a:rPr>
            </a:br>
            <a:r>
              <a:rPr lang="en-US" dirty="0" smtClean="0">
                <a:solidFill>
                  <a:srgbClr val="000000"/>
                </a:solidFill>
                <a:sym typeface="Symbol" charset="0"/>
              </a:rPr>
              <a:t>				thinner windows</a:t>
            </a:r>
          </a:p>
        </p:txBody>
      </p:sp>
      <p:grpSp>
        <p:nvGrpSpPr>
          <p:cNvPr id="29709" name="Group 15"/>
          <p:cNvGrpSpPr>
            <a:grpSpLocks/>
          </p:cNvGrpSpPr>
          <p:nvPr/>
        </p:nvGrpSpPr>
        <p:grpSpPr bwMode="auto">
          <a:xfrm>
            <a:off x="5181600" y="2292860"/>
            <a:ext cx="882650" cy="1098550"/>
            <a:chOff x="3264" y="1440"/>
            <a:chExt cx="556" cy="692"/>
          </a:xfrm>
        </p:grpSpPr>
        <p:sp>
          <p:nvSpPr>
            <p:cNvPr id="29717" name="Line 16"/>
            <p:cNvSpPr>
              <a:spLocks noChangeShapeType="1"/>
            </p:cNvSpPr>
            <p:nvPr/>
          </p:nvSpPr>
          <p:spPr bwMode="auto">
            <a:xfrm>
              <a:off x="3360" y="1680"/>
              <a:ext cx="288"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17"/>
            <p:cNvSpPr>
              <a:spLocks noChangeShapeType="1"/>
            </p:cNvSpPr>
            <p:nvPr/>
          </p:nvSpPr>
          <p:spPr bwMode="auto">
            <a:xfrm>
              <a:off x="3360" y="1440"/>
              <a:ext cx="0" cy="432"/>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2" name="Oval 18"/>
            <p:cNvSpPr>
              <a:spLocks noChangeArrowheads="1"/>
            </p:cNvSpPr>
            <p:nvPr/>
          </p:nvSpPr>
          <p:spPr bwMode="auto">
            <a:xfrm>
              <a:off x="3264" y="1584"/>
              <a:ext cx="192" cy="192"/>
            </a:xfrm>
            <a:prstGeom prst="ellipse">
              <a:avLst/>
            </a:prstGeom>
            <a:solidFill>
              <a:srgbClr val="9BBB59"/>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20" name="Line 19"/>
            <p:cNvSpPr>
              <a:spLocks noChangeShapeType="1"/>
            </p:cNvSpPr>
            <p:nvPr/>
          </p:nvSpPr>
          <p:spPr bwMode="auto">
            <a:xfrm>
              <a:off x="3696" y="1488"/>
              <a:ext cx="0" cy="432"/>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1524" name="Oval 20"/>
            <p:cNvSpPr>
              <a:spLocks noChangeArrowheads="1"/>
            </p:cNvSpPr>
            <p:nvPr/>
          </p:nvSpPr>
          <p:spPr bwMode="auto">
            <a:xfrm>
              <a:off x="3600" y="1584"/>
              <a:ext cx="192" cy="192"/>
            </a:xfrm>
            <a:prstGeom prst="ellipse">
              <a:avLst/>
            </a:prstGeom>
            <a:solidFill>
              <a:schemeClr val="accent3"/>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22" name="Text Box 21"/>
            <p:cNvSpPr txBox="1">
              <a:spLocks noChangeArrowheads="1"/>
            </p:cNvSpPr>
            <p:nvPr/>
          </p:nvSpPr>
          <p:spPr bwMode="auto">
            <a:xfrm>
              <a:off x="3264" y="1920"/>
              <a:ext cx="556"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para-H</a:t>
              </a:r>
              <a:r>
                <a:rPr lang="en-US" sz="1600" baseline="-25000"/>
                <a:t>2</a:t>
              </a:r>
              <a:endParaRPr lang="en-US" sz="1600"/>
            </a:p>
          </p:txBody>
        </p:sp>
      </p:grpSp>
      <p:sp>
        <p:nvSpPr>
          <p:cNvPr id="29710" name="Line 22"/>
          <p:cNvSpPr>
            <a:spLocks noChangeShapeType="1"/>
          </p:cNvSpPr>
          <p:nvPr/>
        </p:nvSpPr>
        <p:spPr bwMode="auto">
          <a:xfrm>
            <a:off x="7772400" y="2673860"/>
            <a:ext cx="533400"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1" name="Line 23"/>
          <p:cNvSpPr>
            <a:spLocks noChangeShapeType="1"/>
          </p:cNvSpPr>
          <p:nvPr/>
        </p:nvSpPr>
        <p:spPr bwMode="auto">
          <a:xfrm>
            <a:off x="7772400" y="2292860"/>
            <a:ext cx="0" cy="685800"/>
          </a:xfrm>
          <a:prstGeom prst="line">
            <a:avLst/>
          </a:prstGeom>
          <a:noFill/>
          <a:ln w="9525">
            <a:solidFill>
              <a:schemeClr val="tx1"/>
            </a:solidFill>
            <a:round/>
            <a:headEnd type="triangle" w="lg" len="lg"/>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8" name="Oval 24"/>
          <p:cNvSpPr>
            <a:spLocks noChangeArrowheads="1"/>
          </p:cNvSpPr>
          <p:nvPr/>
        </p:nvSpPr>
        <p:spPr bwMode="auto">
          <a:xfrm>
            <a:off x="7620000" y="2521460"/>
            <a:ext cx="304800" cy="304800"/>
          </a:xfrm>
          <a:prstGeom prst="ellipse">
            <a:avLst/>
          </a:prstGeom>
          <a:solidFill>
            <a:srgbClr val="9BBB59"/>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13" name="Line 25"/>
          <p:cNvSpPr>
            <a:spLocks noChangeShapeType="1"/>
          </p:cNvSpPr>
          <p:nvPr/>
        </p:nvSpPr>
        <p:spPr bwMode="auto">
          <a:xfrm>
            <a:off x="8305800" y="2292860"/>
            <a:ext cx="0" cy="685800"/>
          </a:xfrm>
          <a:prstGeom prst="line">
            <a:avLst/>
          </a:prstGeom>
          <a:noFill/>
          <a:ln w="9525">
            <a:solidFill>
              <a:schemeClr val="tx1"/>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21530" name="Oval 26"/>
          <p:cNvSpPr>
            <a:spLocks noChangeArrowheads="1"/>
          </p:cNvSpPr>
          <p:nvPr/>
        </p:nvSpPr>
        <p:spPr bwMode="auto">
          <a:xfrm>
            <a:off x="8153400" y="2521460"/>
            <a:ext cx="304800" cy="304800"/>
          </a:xfrm>
          <a:prstGeom prst="ellipse">
            <a:avLst/>
          </a:prstGeom>
          <a:solidFill>
            <a:srgbClr val="9BBB59"/>
          </a:solidFill>
          <a:ln w="9525">
            <a:solidFill>
              <a:schemeClr val="tx1"/>
            </a:solidFill>
            <a:round/>
            <a:headEnd/>
            <a:tailEnd/>
          </a:ln>
          <a:effectLst>
            <a:outerShdw blurRad="63500" dist="63500" dir="2700000" algn="ctr" rotWithShape="0">
              <a:srgbClr val="000000">
                <a:alpha val="74998"/>
              </a:srgbClr>
            </a:outerShdw>
          </a:effectLst>
        </p:spPr>
        <p:txBody>
          <a:bodyPr wrap="none" anchor="ctr"/>
          <a:lstStyle/>
          <a:p>
            <a:pPr algn="ctr">
              <a:defRPr/>
            </a:pPr>
            <a:r>
              <a:rPr lang="en-US" sz="1600"/>
              <a:t>p</a:t>
            </a:r>
          </a:p>
        </p:txBody>
      </p:sp>
      <p:sp>
        <p:nvSpPr>
          <p:cNvPr id="29715" name="Text Box 27"/>
          <p:cNvSpPr txBox="1">
            <a:spLocks noChangeArrowheads="1"/>
          </p:cNvSpPr>
          <p:nvPr/>
        </p:nvSpPr>
        <p:spPr bwMode="auto">
          <a:xfrm>
            <a:off x="7620000" y="3054860"/>
            <a:ext cx="939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ortho-H</a:t>
            </a:r>
            <a:r>
              <a:rPr lang="en-US" sz="1600" baseline="-25000"/>
              <a:t>2</a:t>
            </a:r>
            <a:endParaRPr lang="en-US" sz="1600"/>
          </a:p>
        </p:txBody>
      </p:sp>
      <p:sp>
        <p:nvSpPr>
          <p:cNvPr id="29716" name="Text Box 28"/>
          <p:cNvSpPr txBox="1">
            <a:spLocks noChangeArrowheads="1"/>
          </p:cNvSpPr>
          <p:nvPr/>
        </p:nvSpPr>
        <p:spPr bwMode="auto">
          <a:xfrm>
            <a:off x="6324600" y="2445260"/>
            <a:ext cx="1066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latin typeface="Symbol" charset="0"/>
                <a:sym typeface="Symbol" charset="0"/>
              </a:rPr>
              <a:t></a:t>
            </a:r>
            <a:r>
              <a:rPr lang="en-US" sz="1600" b="1"/>
              <a:t>E = </a:t>
            </a:r>
            <a:br>
              <a:rPr lang="en-US" sz="1600" b="1"/>
            </a:br>
            <a:r>
              <a:rPr lang="en-US" sz="1600" b="1"/>
              <a:t>15 meV</a:t>
            </a:r>
          </a:p>
        </p:txBody>
      </p:sp>
      <p:pic>
        <p:nvPicPr>
          <p:cNvPr id="31" name="Picture 30" descr="DSC0161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843" y="983448"/>
            <a:ext cx="3950727" cy="5267636"/>
          </a:xfrm>
          <a:prstGeom prst="rect">
            <a:avLst/>
          </a:prstGeom>
        </p:spPr>
      </p:pic>
      <p:sp>
        <p:nvSpPr>
          <p:cNvPr id="2" name="Date Placeholder 1"/>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22</a:t>
            </a:fld>
            <a:r>
              <a:rPr lang="en-US" smtClean="0"/>
              <a:t>/39</a:t>
            </a:r>
            <a:endParaRPr lang="en-US" dirty="0"/>
          </a:p>
        </p:txBody>
      </p:sp>
    </p:spTree>
    <p:extLst>
      <p:ext uri="{BB962C8B-B14F-4D97-AF65-F5344CB8AC3E}">
        <p14:creationId xmlns:p14="http://schemas.microsoft.com/office/powerpoint/2010/main" val="39761311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 vs. Para H</a:t>
            </a:r>
            <a:r>
              <a:rPr lang="en-US" baseline="-25000" dirty="0" smtClean="0"/>
              <a:t>2</a:t>
            </a:r>
            <a:r>
              <a:rPr lang="en-US" dirty="0" smtClean="0"/>
              <a:t> neutron scattering</a:t>
            </a:r>
            <a:endParaRPr lang="en-US" baseline="-25000" dirty="0"/>
          </a:p>
        </p:txBody>
      </p:sp>
      <p:pic>
        <p:nvPicPr>
          <p:cNvPr id="6" name="Picture 5" descr="Fomin_cipanp.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807" y="799782"/>
            <a:ext cx="8724900" cy="5105400"/>
          </a:xfrm>
          <a:prstGeom prst="rect">
            <a:avLst/>
          </a:prstGeom>
        </p:spPr>
      </p:pic>
      <p:sp>
        <p:nvSpPr>
          <p:cNvPr id="7" name="TextBox 6"/>
          <p:cNvSpPr txBox="1"/>
          <p:nvPr/>
        </p:nvSpPr>
        <p:spPr>
          <a:xfrm>
            <a:off x="3474959" y="5960646"/>
            <a:ext cx="5566748" cy="338554"/>
          </a:xfrm>
          <a:prstGeom prst="rect">
            <a:avLst/>
          </a:prstGeom>
          <a:noFill/>
        </p:spPr>
        <p:txBody>
          <a:bodyPr wrap="none" rtlCol="0">
            <a:spAutoFit/>
          </a:bodyPr>
          <a:lstStyle/>
          <a:p>
            <a:r>
              <a:rPr lang="en-US" sz="1600" dirty="0" smtClean="0"/>
              <a:t>L. Barron-Palos, .., CBC, </a:t>
            </a:r>
            <a:r>
              <a:rPr lang="en-US" sz="1600" i="1" dirty="0" smtClean="0"/>
              <a:t>et al.,</a:t>
            </a:r>
            <a:r>
              <a:rPr lang="en-US" sz="1600" dirty="0" smtClean="0"/>
              <a:t> Nucl</a:t>
            </a:r>
            <a:r>
              <a:rPr lang="en-US" sz="1600" dirty="0"/>
              <a:t>. Instr. Meth. </a:t>
            </a:r>
            <a:r>
              <a:rPr lang="en-US" sz="1600" b="1" dirty="0" smtClean="0"/>
              <a:t>A671</a:t>
            </a:r>
            <a:r>
              <a:rPr lang="en-US" sz="1600" dirty="0" smtClean="0"/>
              <a:t> </a:t>
            </a:r>
            <a:r>
              <a:rPr lang="en-US" sz="1600" dirty="0"/>
              <a:t>137 (</a:t>
            </a:r>
            <a:r>
              <a:rPr lang="en-US" sz="1600" dirty="0">
                <a:solidFill>
                  <a:srgbClr val="C0504D"/>
                </a:solidFill>
              </a:rPr>
              <a:t>2012</a:t>
            </a:r>
            <a:r>
              <a:rPr lang="en-US" sz="1600" dirty="0"/>
              <a:t>)</a:t>
            </a:r>
          </a:p>
        </p:txBody>
      </p:sp>
      <p:sp>
        <p:nvSpPr>
          <p:cNvPr id="8" name="TextBox 7"/>
          <p:cNvSpPr txBox="1"/>
          <p:nvPr/>
        </p:nvSpPr>
        <p:spPr>
          <a:xfrm>
            <a:off x="3984831" y="5136283"/>
            <a:ext cx="1552480" cy="584776"/>
          </a:xfrm>
          <a:prstGeom prst="rect">
            <a:avLst/>
          </a:prstGeom>
          <a:noFill/>
        </p:spPr>
        <p:txBody>
          <a:bodyPr wrap="square" rtlCol="0">
            <a:spAutoFit/>
          </a:bodyPr>
          <a:lstStyle/>
          <a:p>
            <a:r>
              <a:rPr lang="en-US" sz="1600" dirty="0" smtClean="0">
                <a:solidFill>
                  <a:srgbClr val="C0504D"/>
                </a:solidFill>
              </a:rPr>
              <a:t>Simulation by</a:t>
            </a:r>
            <a:br>
              <a:rPr lang="en-US" sz="1600" dirty="0" smtClean="0">
                <a:solidFill>
                  <a:srgbClr val="C0504D"/>
                </a:solidFill>
              </a:rPr>
            </a:br>
            <a:r>
              <a:rPr lang="en-US" sz="1600" dirty="0" smtClean="0">
                <a:solidFill>
                  <a:srgbClr val="C0504D"/>
                </a:solidFill>
              </a:rPr>
              <a:t>Kyle </a:t>
            </a:r>
            <a:r>
              <a:rPr lang="en-US" sz="1600" dirty="0" err="1" smtClean="0">
                <a:solidFill>
                  <a:srgbClr val="C0504D"/>
                </a:solidFill>
              </a:rPr>
              <a:t>Grammer</a:t>
            </a:r>
            <a:endParaRPr lang="en-US" sz="1600" dirty="0">
              <a:solidFill>
                <a:srgbClr val="C0504D"/>
              </a:solidFill>
            </a:endParaRPr>
          </a:p>
        </p:txBody>
      </p:sp>
      <p:sp>
        <p:nvSpPr>
          <p:cNvPr id="9" name="Date Placeholder 8"/>
          <p:cNvSpPr>
            <a:spLocks noGrp="1"/>
          </p:cNvSpPr>
          <p:nvPr>
            <p:ph type="dt" sz="half" idx="10"/>
          </p:nvPr>
        </p:nvSpPr>
        <p:spPr/>
        <p:txBody>
          <a:bodyPr/>
          <a:lstStyle/>
          <a:p>
            <a:r>
              <a:rPr lang="en-CA" smtClean="0"/>
              <a:t>2013-05-22</a:t>
            </a:r>
            <a:endParaRPr lang="en-US"/>
          </a:p>
        </p:txBody>
      </p:sp>
      <p:sp>
        <p:nvSpPr>
          <p:cNvPr id="10" name="Footer Placeholder 9"/>
          <p:cNvSpPr>
            <a:spLocks noGrp="1"/>
          </p:cNvSpPr>
          <p:nvPr>
            <p:ph type="ftr" sz="quarter" idx="11"/>
          </p:nvPr>
        </p:nvSpPr>
        <p:spPr/>
        <p:txBody>
          <a:bodyPr/>
          <a:lstStyle/>
          <a:p>
            <a:r>
              <a:rPr lang="en-US" smtClean="0"/>
              <a:t>ISINN-21, Alushta, Ukraine</a:t>
            </a:r>
            <a:endParaRPr lang="en-US"/>
          </a:p>
        </p:txBody>
      </p:sp>
      <p:sp>
        <p:nvSpPr>
          <p:cNvPr id="11" name="Slide Number Placeholder 10"/>
          <p:cNvSpPr>
            <a:spLocks noGrp="1"/>
          </p:cNvSpPr>
          <p:nvPr>
            <p:ph type="sldNum" sz="quarter" idx="12"/>
          </p:nvPr>
        </p:nvSpPr>
        <p:spPr/>
        <p:txBody>
          <a:bodyPr/>
          <a:lstStyle/>
          <a:p>
            <a:fld id="{89BA9E80-DA99-844D-986A-8D691D11CFE6}" type="slidenum">
              <a:rPr lang="en-US" smtClean="0"/>
              <a:t>23</a:t>
            </a:fld>
            <a:r>
              <a:rPr lang="en-US" smtClean="0"/>
              <a:t>/39</a:t>
            </a:r>
            <a:endParaRPr lang="en-US" dirty="0"/>
          </a:p>
        </p:txBody>
      </p:sp>
    </p:spTree>
    <p:extLst>
      <p:ext uri="{BB962C8B-B14F-4D97-AF65-F5344CB8AC3E}">
        <p14:creationId xmlns:p14="http://schemas.microsoft.com/office/powerpoint/2010/main" val="5346448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Installation of the LH</a:t>
            </a:r>
            <a:r>
              <a:rPr lang="en-US" baseline="-25000" dirty="0" smtClean="0"/>
              <a:t>2</a:t>
            </a:r>
            <a:r>
              <a:rPr lang="en-US" dirty="0" smtClean="0"/>
              <a:t> target in the FnPB</a:t>
            </a:r>
            <a:endParaRPr lang="en-US" dirty="0"/>
          </a:p>
        </p:txBody>
      </p:sp>
      <p:pic>
        <p:nvPicPr>
          <p:cNvPr id="33794" name="Picture 2" descr="DSC_008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868946"/>
            <a:ext cx="9144000" cy="598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0631" y="1122947"/>
            <a:ext cx="2260242" cy="646331"/>
          </a:xfrm>
          <a:prstGeom prst="rect">
            <a:avLst/>
          </a:prstGeom>
          <a:noFill/>
        </p:spPr>
        <p:txBody>
          <a:bodyPr wrap="none" rtlCol="0">
            <a:spAutoFit/>
          </a:bodyPr>
          <a:lstStyle/>
          <a:p>
            <a:r>
              <a:rPr lang="en-US" b="1" dirty="0" smtClean="0">
                <a:solidFill>
                  <a:schemeClr val="bg2">
                    <a:lumMod val="90000"/>
                  </a:schemeClr>
                </a:solidFill>
              </a:rPr>
              <a:t>Target Commissioned </a:t>
            </a:r>
          </a:p>
          <a:p>
            <a:r>
              <a:rPr lang="en-US" b="1" dirty="0" smtClean="0">
                <a:solidFill>
                  <a:schemeClr val="bg2">
                    <a:lumMod val="90000"/>
                  </a:schemeClr>
                </a:solidFill>
              </a:rPr>
              <a:t>December 2011</a:t>
            </a:r>
            <a:endParaRPr lang="en-US" b="1" dirty="0">
              <a:solidFill>
                <a:schemeClr val="bg2">
                  <a:lumMod val="90000"/>
                </a:schemeClr>
              </a:solidFill>
            </a:endParaRPr>
          </a:p>
        </p:txBody>
      </p:sp>
      <p:sp>
        <p:nvSpPr>
          <p:cNvPr id="4" name="Date Placeholder 3"/>
          <p:cNvSpPr>
            <a:spLocks noGrp="1"/>
          </p:cNvSpPr>
          <p:nvPr>
            <p:ph type="dt" sz="half" idx="10"/>
          </p:nvPr>
        </p:nvSpPr>
        <p:spPr/>
        <p:txBody>
          <a:bodyPr/>
          <a:lstStyle/>
          <a:p>
            <a:r>
              <a:rPr lang="en-CA" smtClean="0"/>
              <a:t>2013-05-22</a:t>
            </a:r>
            <a:endParaRPr lang="en-US"/>
          </a:p>
        </p:txBody>
      </p:sp>
      <p:sp>
        <p:nvSpPr>
          <p:cNvPr id="8" name="Footer Placeholder 7"/>
          <p:cNvSpPr>
            <a:spLocks noGrp="1"/>
          </p:cNvSpPr>
          <p:nvPr>
            <p:ph type="ftr" sz="quarter" idx="11"/>
          </p:nvPr>
        </p:nvSpPr>
        <p:spPr/>
        <p:txBody>
          <a:bodyPr/>
          <a:lstStyle/>
          <a:p>
            <a:r>
              <a:rPr lang="en-US" smtClean="0"/>
              <a:t>ISINN-21, Alushta, Ukraine</a:t>
            </a:r>
            <a:endParaRPr lang="en-US"/>
          </a:p>
        </p:txBody>
      </p:sp>
      <p:sp>
        <p:nvSpPr>
          <p:cNvPr id="9" name="Slide Number Placeholder 8"/>
          <p:cNvSpPr>
            <a:spLocks noGrp="1"/>
          </p:cNvSpPr>
          <p:nvPr>
            <p:ph type="sldNum" sz="quarter" idx="12"/>
          </p:nvPr>
        </p:nvSpPr>
        <p:spPr/>
        <p:txBody>
          <a:bodyPr/>
          <a:lstStyle/>
          <a:p>
            <a:fld id="{89BA9E80-DA99-844D-986A-8D691D11CFE6}" type="slidenum">
              <a:rPr lang="en-US" smtClean="0"/>
              <a:t>24</a:t>
            </a:fld>
            <a:r>
              <a:rPr lang="en-US" smtClean="0"/>
              <a:t>/39</a:t>
            </a:r>
            <a:endParaRPr lang="en-US" dirty="0"/>
          </a:p>
        </p:txBody>
      </p:sp>
    </p:spTree>
    <p:extLst>
      <p:ext uri="{BB962C8B-B14F-4D97-AF65-F5344CB8AC3E}">
        <p14:creationId xmlns:p14="http://schemas.microsoft.com/office/powerpoint/2010/main" val="40296474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smtClean="0">
                <a:cs typeface="+mj-cs"/>
              </a:rPr>
              <a:t>CsI(</a:t>
            </a:r>
            <a:r>
              <a:rPr lang="en-US" dirty="0" err="1" smtClean="0">
                <a:cs typeface="+mj-cs"/>
              </a:rPr>
              <a:t>Tl</a:t>
            </a:r>
            <a:r>
              <a:rPr lang="en-US" dirty="0" smtClean="0">
                <a:cs typeface="+mj-cs"/>
              </a:rPr>
              <a:t>) Detector Array</a:t>
            </a:r>
          </a:p>
        </p:txBody>
      </p:sp>
      <p:sp>
        <p:nvSpPr>
          <p:cNvPr id="34818" name="Rectangle 3"/>
          <p:cNvSpPr>
            <a:spLocks noChangeArrowheads="1"/>
          </p:cNvSpPr>
          <p:nvPr/>
        </p:nvSpPr>
        <p:spPr bwMode="auto">
          <a:xfrm>
            <a:off x="457200" y="914400"/>
            <a:ext cx="3651250" cy="217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57200" indent="-457200" eaLnBrk="1" hangingPunct="1">
              <a:lnSpc>
                <a:spcPct val="80000"/>
              </a:lnSpc>
              <a:spcBef>
                <a:spcPct val="50000"/>
              </a:spcBef>
              <a:buClr>
                <a:srgbClr val="24459C"/>
              </a:buClr>
              <a:buSzPct val="110000"/>
              <a:buFont typeface="Wingdings" charset="0"/>
              <a:buChar char="§"/>
            </a:pPr>
            <a:r>
              <a:rPr lang="en-US" sz="1800" dirty="0"/>
              <a:t>4 rings of 12 detectors each</a:t>
            </a:r>
          </a:p>
          <a:p>
            <a:pPr marL="838200" lvl="1" indent="-381000" eaLnBrk="1" hangingPunct="1">
              <a:lnSpc>
                <a:spcPct val="80000"/>
              </a:lnSpc>
              <a:spcBef>
                <a:spcPct val="10000"/>
              </a:spcBef>
              <a:buFont typeface="Times" charset="0"/>
              <a:buChar char="•"/>
            </a:pPr>
            <a:r>
              <a:rPr lang="en-US" sz="1600" dirty="0"/>
              <a:t>15 x 15 x 15 cm</a:t>
            </a:r>
            <a:r>
              <a:rPr lang="en-US" sz="1600" baseline="30000" dirty="0"/>
              <a:t>3</a:t>
            </a:r>
            <a:r>
              <a:rPr lang="en-US" sz="1600" dirty="0"/>
              <a:t> each</a:t>
            </a:r>
          </a:p>
          <a:p>
            <a:pPr marL="457200" indent="-457200" eaLnBrk="1" hangingPunct="1">
              <a:lnSpc>
                <a:spcPct val="80000"/>
              </a:lnSpc>
              <a:spcBef>
                <a:spcPct val="50000"/>
              </a:spcBef>
              <a:buClr>
                <a:srgbClr val="24459C"/>
              </a:buClr>
              <a:buSzPct val="110000"/>
              <a:buFont typeface="Wingdings" charset="0"/>
              <a:buChar char="§"/>
            </a:pPr>
            <a:r>
              <a:rPr lang="en-US" sz="1800" dirty="0"/>
              <a:t>VPD</a:t>
            </a:r>
            <a:r>
              <a:rPr lang="ja-JP" altLang="en-US" sz="1800" dirty="0"/>
              <a:t>’</a:t>
            </a:r>
            <a:r>
              <a:rPr lang="en-US" altLang="ja-JP" sz="1800" dirty="0"/>
              <a:t>s insensitive to B field</a:t>
            </a:r>
          </a:p>
          <a:p>
            <a:pPr marL="457200" indent="-457200" eaLnBrk="1" hangingPunct="1">
              <a:lnSpc>
                <a:spcPct val="80000"/>
              </a:lnSpc>
              <a:spcBef>
                <a:spcPct val="50000"/>
              </a:spcBef>
              <a:buClr>
                <a:srgbClr val="24459C"/>
              </a:buClr>
              <a:buSzPct val="110000"/>
              <a:buFont typeface="Wingdings" charset="0"/>
              <a:buChar char="§"/>
            </a:pPr>
            <a:r>
              <a:rPr lang="en-US" sz="1800" dirty="0"/>
              <a:t>detection efficiency: 95%</a:t>
            </a:r>
          </a:p>
          <a:p>
            <a:pPr marL="457200" indent="-457200" eaLnBrk="1" hangingPunct="1">
              <a:lnSpc>
                <a:spcPct val="80000"/>
              </a:lnSpc>
              <a:spcBef>
                <a:spcPct val="50000"/>
              </a:spcBef>
              <a:buClr>
                <a:srgbClr val="24459C"/>
              </a:buClr>
              <a:buSzPct val="110000"/>
              <a:buFont typeface="Wingdings" charset="0"/>
              <a:buChar char="§"/>
            </a:pPr>
            <a:r>
              <a:rPr lang="en-US" sz="1800" dirty="0"/>
              <a:t>current-mode operation</a:t>
            </a:r>
          </a:p>
          <a:p>
            <a:pPr marL="838200" lvl="1" indent="-381000" eaLnBrk="1" hangingPunct="1">
              <a:lnSpc>
                <a:spcPct val="80000"/>
              </a:lnSpc>
              <a:spcBef>
                <a:spcPct val="10000"/>
              </a:spcBef>
              <a:buFont typeface="Times" charset="0"/>
              <a:buChar char="•"/>
            </a:pPr>
            <a:r>
              <a:rPr lang="en-US" sz="1600" dirty="0"/>
              <a:t>5 x 10</a:t>
            </a:r>
            <a:r>
              <a:rPr lang="en-US" sz="1600" baseline="30000" dirty="0"/>
              <a:t>7</a:t>
            </a:r>
            <a:r>
              <a:rPr lang="en-US" sz="1600" dirty="0"/>
              <a:t> gammas/pulse</a:t>
            </a:r>
          </a:p>
          <a:p>
            <a:pPr marL="838200" lvl="1" indent="-381000" eaLnBrk="1" hangingPunct="1">
              <a:lnSpc>
                <a:spcPct val="80000"/>
              </a:lnSpc>
              <a:spcBef>
                <a:spcPct val="10000"/>
              </a:spcBef>
              <a:buFont typeface="Times" charset="0"/>
              <a:buChar char="•"/>
            </a:pPr>
            <a:r>
              <a:rPr lang="en-US" sz="1600" dirty="0"/>
              <a:t>counting statistics limited</a:t>
            </a:r>
          </a:p>
        </p:txBody>
      </p:sp>
      <p:pic>
        <p:nvPicPr>
          <p:cNvPr id="34819" name="Picture 4" descr="crys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4267200"/>
            <a:ext cx="200025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photodio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4267200"/>
            <a:ext cx="25908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picture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7200" y="838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NPDGtargetandarray-fli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3525" y="3094038"/>
            <a:ext cx="37814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25</a:t>
            </a:fld>
            <a:r>
              <a:rPr lang="en-US" smtClean="0"/>
              <a:t>/39</a:t>
            </a:r>
            <a:endParaRPr lang="en-US" dirty="0"/>
          </a:p>
        </p:txBody>
      </p:sp>
    </p:spTree>
    <p:extLst>
      <p:ext uri="{BB962C8B-B14F-4D97-AF65-F5344CB8AC3E}">
        <p14:creationId xmlns:p14="http://schemas.microsoft.com/office/powerpoint/2010/main" val="17606891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eaLnBrk="1" hangingPunct="1">
              <a:defRPr/>
            </a:pPr>
            <a:r>
              <a:rPr lang="en-US" dirty="0" smtClean="0">
                <a:cs typeface="+mj-cs"/>
              </a:rPr>
              <a:t>LH</a:t>
            </a:r>
            <a:r>
              <a:rPr lang="en-US" baseline="-25000" dirty="0" smtClean="0">
                <a:cs typeface="+mj-cs"/>
              </a:rPr>
              <a:t>2</a:t>
            </a:r>
            <a:r>
              <a:rPr lang="en-US" dirty="0" smtClean="0">
                <a:cs typeface="+mj-cs"/>
              </a:rPr>
              <a:t> run at LANSCE – Fall 2006</a:t>
            </a:r>
          </a:p>
        </p:txBody>
      </p:sp>
      <p:pic>
        <p:nvPicPr>
          <p:cNvPr id="36866" name="Picture 3" descr="asym_41550-47623_timecut_hide"/>
          <p:cNvPicPr>
            <a:picLocks noChangeAspect="1" noChangeArrowheads="1"/>
          </p:cNvPicPr>
          <p:nvPr/>
        </p:nvPicPr>
        <p:blipFill>
          <a:blip r:embed="rId3" cstate="screen">
            <a:extLst>
              <a:ext uri="{28A0092B-C50C-407E-A947-70E740481C1C}">
                <a14:useLocalDpi xmlns:a14="http://schemas.microsoft.com/office/drawing/2010/main"/>
              </a:ext>
            </a:extLst>
          </a:blip>
          <a:srcRect t="6136"/>
          <a:stretch>
            <a:fillRect/>
          </a:stretch>
        </p:blipFill>
        <p:spPr bwMode="auto">
          <a:xfrm>
            <a:off x="4572000" y="990600"/>
            <a:ext cx="41005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body" sz="half" idx="1"/>
          </p:nvPr>
        </p:nvSpPr>
        <p:spPr>
          <a:xfrm>
            <a:off x="304800" y="1826894"/>
            <a:ext cx="4116388" cy="3352800"/>
          </a:xfrm>
        </p:spPr>
        <p:txBody>
          <a:bodyPr>
            <a:normAutofit fontScale="92500" lnSpcReduction="10000"/>
          </a:bodyPr>
          <a:lstStyle/>
          <a:p>
            <a:pPr eaLnBrk="1" hangingPunct="1">
              <a:defRPr/>
            </a:pPr>
            <a:r>
              <a:rPr lang="en-US" sz="1600" dirty="0" smtClean="0">
                <a:solidFill>
                  <a:schemeClr val="tx1"/>
                </a:solidFill>
                <a:latin typeface="Helvetica" charset="0"/>
                <a:cs typeface="+mn-cs"/>
              </a:rPr>
              <a:t>Number of good runs </a:t>
            </a:r>
            <a:br>
              <a:rPr lang="en-US" sz="1600" dirty="0" smtClean="0">
                <a:solidFill>
                  <a:schemeClr val="tx1"/>
                </a:solidFill>
                <a:latin typeface="Helvetica" charset="0"/>
                <a:cs typeface="+mn-cs"/>
              </a:rPr>
            </a:br>
            <a:r>
              <a:rPr lang="en-US" sz="1600" dirty="0" smtClean="0">
                <a:latin typeface="Helvetica" charset="0"/>
                <a:cs typeface="+mn-cs"/>
              </a:rPr>
              <a:t>	</a:t>
            </a:r>
            <a:r>
              <a:rPr lang="en-US" sz="1600" dirty="0" smtClean="0">
                <a:solidFill>
                  <a:srgbClr val="008000"/>
                </a:solidFill>
                <a:latin typeface="Helvetica" charset="0"/>
                <a:cs typeface="+mn-cs"/>
              </a:rPr>
              <a:t>5401 / 750 h</a:t>
            </a:r>
          </a:p>
          <a:p>
            <a:pPr eaLnBrk="1" hangingPunct="1">
              <a:defRPr/>
            </a:pPr>
            <a:r>
              <a:rPr lang="en-US" sz="1600" dirty="0" smtClean="0">
                <a:solidFill>
                  <a:srgbClr val="000000"/>
                </a:solidFill>
                <a:latin typeface="Helvetica" charset="0"/>
                <a:cs typeface="+mn-cs"/>
              </a:rPr>
              <a:t>Average delivered proton current </a:t>
            </a:r>
            <a:br>
              <a:rPr lang="en-US" sz="1600" dirty="0" smtClean="0">
                <a:solidFill>
                  <a:srgbClr val="000000"/>
                </a:solidFill>
                <a:latin typeface="Helvetica" charset="0"/>
                <a:cs typeface="+mn-cs"/>
              </a:rPr>
            </a:br>
            <a:r>
              <a:rPr lang="en-US" sz="1600" dirty="0" smtClean="0">
                <a:latin typeface="Helvetica" charset="0"/>
                <a:cs typeface="+mn-cs"/>
              </a:rPr>
              <a:t>	</a:t>
            </a:r>
            <a:r>
              <a:rPr lang="en-US" sz="1600" dirty="0" smtClean="0">
                <a:solidFill>
                  <a:srgbClr val="008000"/>
                </a:solidFill>
                <a:latin typeface="Helvetica" charset="0"/>
                <a:cs typeface="+mn-cs"/>
              </a:rPr>
              <a:t>89 A at 80 kW</a:t>
            </a:r>
            <a:endParaRPr lang="en-US" sz="1600" dirty="0" smtClean="0">
              <a:latin typeface="Helvetica" charset="0"/>
              <a:cs typeface="+mn-cs"/>
            </a:endParaRPr>
          </a:p>
          <a:p>
            <a:pPr eaLnBrk="1" hangingPunct="1">
              <a:defRPr/>
            </a:pPr>
            <a:r>
              <a:rPr lang="en-US" sz="1600" dirty="0" smtClean="0">
                <a:solidFill>
                  <a:srgbClr val="000000"/>
                </a:solidFill>
                <a:latin typeface="Helvetica" charset="0"/>
                <a:cs typeface="+mn-cs"/>
              </a:rPr>
              <a:t>Average beam pol. (3He spin filter)</a:t>
            </a:r>
            <a:br>
              <a:rPr lang="en-US" sz="1600" dirty="0" smtClean="0">
                <a:solidFill>
                  <a:srgbClr val="000000"/>
                </a:solidFill>
                <a:latin typeface="Helvetica" charset="0"/>
                <a:cs typeface="+mn-cs"/>
              </a:rPr>
            </a:br>
            <a:r>
              <a:rPr lang="en-US" sz="1600" dirty="0" smtClean="0">
                <a:latin typeface="Helvetica" charset="0"/>
                <a:cs typeface="+mn-cs"/>
              </a:rPr>
              <a:t>	</a:t>
            </a:r>
            <a:r>
              <a:rPr lang="en-US" sz="1600" dirty="0" smtClean="0">
                <a:solidFill>
                  <a:srgbClr val="008000"/>
                </a:solidFill>
                <a:latin typeface="Helvetica" charset="0"/>
                <a:cs typeface="+mn-cs"/>
              </a:rPr>
              <a:t>55 +/- 7.5 %</a:t>
            </a:r>
          </a:p>
          <a:p>
            <a:pPr eaLnBrk="1" hangingPunct="1">
              <a:defRPr/>
            </a:pPr>
            <a:r>
              <a:rPr lang="en-US" sz="1600" dirty="0" smtClean="0">
                <a:solidFill>
                  <a:srgbClr val="000000"/>
                </a:solidFill>
                <a:latin typeface="Helvetica" charset="0"/>
                <a:cs typeface="+mn-cs"/>
              </a:rPr>
              <a:t>Spin-flip efficiency </a:t>
            </a:r>
            <a:r>
              <a:rPr lang="en-US" sz="1600" dirty="0" smtClean="0">
                <a:latin typeface="Helvetica" charset="0"/>
                <a:cs typeface="+mn-cs"/>
              </a:rPr>
              <a:t/>
            </a:r>
            <a:br>
              <a:rPr lang="en-US" sz="1600" dirty="0" smtClean="0">
                <a:latin typeface="Helvetica" charset="0"/>
                <a:cs typeface="+mn-cs"/>
              </a:rPr>
            </a:br>
            <a:r>
              <a:rPr lang="en-US" sz="1600" dirty="0" smtClean="0">
                <a:latin typeface="Helvetica" charset="0"/>
                <a:cs typeface="+mn-cs"/>
              </a:rPr>
              <a:t>	</a:t>
            </a:r>
            <a:r>
              <a:rPr lang="en-US" sz="1600" dirty="0" smtClean="0">
                <a:solidFill>
                  <a:srgbClr val="008000"/>
                </a:solidFill>
                <a:latin typeface="Helvetica" charset="0"/>
                <a:cs typeface="+mn-cs"/>
              </a:rPr>
              <a:t>98 +/- 0.8%</a:t>
            </a:r>
          </a:p>
          <a:p>
            <a:pPr eaLnBrk="1" hangingPunct="1">
              <a:defRPr/>
            </a:pPr>
            <a:r>
              <a:rPr lang="en-US" sz="1600" dirty="0" smtClean="0">
                <a:solidFill>
                  <a:srgbClr val="000000"/>
                </a:solidFill>
                <a:latin typeface="Helvetica" charset="0"/>
                <a:cs typeface="+mn-cs"/>
              </a:rPr>
              <a:t>Para-hydrogen fraction in LH2 target </a:t>
            </a:r>
            <a:r>
              <a:rPr lang="en-US" sz="1600" dirty="0" smtClean="0">
                <a:latin typeface="Helvetica" charset="0"/>
                <a:cs typeface="+mn-cs"/>
              </a:rPr>
              <a:t/>
            </a:r>
            <a:br>
              <a:rPr lang="en-US" sz="1600" dirty="0" smtClean="0">
                <a:latin typeface="Helvetica" charset="0"/>
                <a:cs typeface="+mn-cs"/>
              </a:rPr>
            </a:br>
            <a:r>
              <a:rPr lang="en-US" sz="1600" dirty="0" smtClean="0">
                <a:latin typeface="Helvetica" charset="0"/>
                <a:cs typeface="+mn-cs"/>
              </a:rPr>
              <a:t>	</a:t>
            </a:r>
            <a:r>
              <a:rPr lang="en-US" sz="1600" dirty="0" smtClean="0">
                <a:solidFill>
                  <a:srgbClr val="008000"/>
                </a:solidFill>
                <a:latin typeface="Helvetica" charset="0"/>
                <a:cs typeface="+mn-cs"/>
              </a:rPr>
              <a:t>99.98 %</a:t>
            </a:r>
          </a:p>
          <a:p>
            <a:pPr eaLnBrk="1" hangingPunct="1">
              <a:defRPr/>
            </a:pPr>
            <a:r>
              <a:rPr lang="en-US" sz="1600" dirty="0" smtClean="0">
                <a:solidFill>
                  <a:srgbClr val="000000"/>
                </a:solidFill>
                <a:latin typeface="Helvetica" charset="0"/>
                <a:cs typeface="+mn-cs"/>
              </a:rPr>
              <a:t>Beam depolarization in target</a:t>
            </a:r>
            <a:r>
              <a:rPr lang="en-US" sz="1600" dirty="0" smtClean="0">
                <a:latin typeface="Helvetica" charset="0"/>
                <a:cs typeface="+mn-cs"/>
              </a:rPr>
              <a:t/>
            </a:r>
            <a:br>
              <a:rPr lang="en-US" sz="1600" dirty="0" smtClean="0">
                <a:latin typeface="Helvetica" charset="0"/>
                <a:cs typeface="+mn-cs"/>
              </a:rPr>
            </a:br>
            <a:r>
              <a:rPr lang="en-US" sz="1600" dirty="0" smtClean="0">
                <a:latin typeface="Helvetica" charset="0"/>
                <a:cs typeface="+mn-cs"/>
              </a:rPr>
              <a:t>	</a:t>
            </a:r>
            <a:r>
              <a:rPr lang="en-US" sz="1600" dirty="0" smtClean="0">
                <a:solidFill>
                  <a:srgbClr val="008000"/>
                </a:solidFill>
                <a:latin typeface="Helvetica" charset="0"/>
                <a:cs typeface="+mn-cs"/>
              </a:rPr>
              <a:t>2 %</a:t>
            </a:r>
          </a:p>
          <a:p>
            <a:pPr eaLnBrk="1" hangingPunct="1">
              <a:defRPr/>
            </a:pPr>
            <a:r>
              <a:rPr lang="en-US" sz="1600" dirty="0" smtClean="0">
                <a:solidFill>
                  <a:srgbClr val="000000"/>
                </a:solidFill>
                <a:latin typeface="Helvetica" charset="0"/>
                <a:cs typeface="+mn-cs"/>
              </a:rPr>
              <a:t>Data loss (cuts, bad events)</a:t>
            </a:r>
            <a:br>
              <a:rPr lang="en-US" sz="1600" dirty="0" smtClean="0">
                <a:solidFill>
                  <a:srgbClr val="000000"/>
                </a:solidFill>
                <a:latin typeface="Helvetica" charset="0"/>
                <a:cs typeface="+mn-cs"/>
              </a:rPr>
            </a:br>
            <a:r>
              <a:rPr lang="en-US" sz="1600" dirty="0" smtClean="0">
                <a:latin typeface="Helvetica" charset="0"/>
                <a:cs typeface="+mn-cs"/>
              </a:rPr>
              <a:t>	</a:t>
            </a:r>
            <a:r>
              <a:rPr lang="en-US" sz="1600" dirty="0" smtClean="0">
                <a:solidFill>
                  <a:srgbClr val="008000"/>
                </a:solidFill>
                <a:latin typeface="Helvetica" charset="0"/>
                <a:cs typeface="+mn-cs"/>
              </a:rPr>
              <a:t>~1 %</a:t>
            </a:r>
          </a:p>
        </p:txBody>
      </p:sp>
      <p:pic>
        <p:nvPicPr>
          <p:cNvPr id="36868" name="Picture 5" descr="tes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5105400"/>
            <a:ext cx="91440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761999" y="838200"/>
            <a:ext cx="3356661" cy="861774"/>
          </a:xfrm>
          <a:prstGeom prst="rect">
            <a:avLst/>
          </a:prstGeom>
          <a:solidFill>
            <a:schemeClr val="bg1"/>
          </a:solidFill>
          <a:ln w="12700" cmpd="sng">
            <a:solidFill>
              <a:srgbClr val="00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000" dirty="0">
                <a:latin typeface="Times New Roman" charset="0"/>
              </a:rPr>
              <a:t>A </a:t>
            </a:r>
            <a:r>
              <a:rPr lang="el-GR" sz="2000" baseline="-25000" dirty="0">
                <a:latin typeface="Times New Roman" charset="0"/>
              </a:rPr>
              <a:t>γ</a:t>
            </a:r>
            <a:r>
              <a:rPr lang="en-US" sz="2000" baseline="-25000" dirty="0">
                <a:latin typeface="Times New Roman" charset="0"/>
              </a:rPr>
              <a:t>,UD</a:t>
            </a:r>
            <a:r>
              <a:rPr lang="en-US" sz="2000" dirty="0">
                <a:latin typeface="Times New Roman" charset="0"/>
              </a:rPr>
              <a:t>=(-</a:t>
            </a:r>
            <a:r>
              <a:rPr lang="en-US" sz="2000" dirty="0" smtClean="0">
                <a:latin typeface="Times New Roman" charset="0"/>
              </a:rPr>
              <a:t>1.2 </a:t>
            </a:r>
            <a:r>
              <a:rPr lang="en-US" sz="2000" dirty="0" smtClean="0">
                <a:latin typeface="Times New Roman" charset="0"/>
                <a:cs typeface="Arial" charset="0"/>
              </a:rPr>
              <a:t>± 2.1 </a:t>
            </a:r>
            <a:r>
              <a:rPr lang="en-US" sz="2000" dirty="0" smtClean="0">
                <a:latin typeface="Times New Roman" charset="0"/>
              </a:rPr>
              <a:t>± 0.2) x10</a:t>
            </a:r>
            <a:r>
              <a:rPr lang="en-US" sz="2000" baseline="30000" dirty="0">
                <a:latin typeface="Times New Roman" charset="0"/>
              </a:rPr>
              <a:t>-7</a:t>
            </a:r>
          </a:p>
          <a:p>
            <a:pPr>
              <a:spcBef>
                <a:spcPct val="50000"/>
              </a:spcBef>
              <a:defRPr/>
            </a:pPr>
            <a:r>
              <a:rPr lang="en-US" sz="2000" dirty="0">
                <a:latin typeface="Times New Roman" charset="0"/>
              </a:rPr>
              <a:t>A </a:t>
            </a:r>
            <a:r>
              <a:rPr lang="el-GR" sz="2000" baseline="-25000" dirty="0">
                <a:latin typeface="Times New Roman" charset="0"/>
              </a:rPr>
              <a:t>γ</a:t>
            </a:r>
            <a:r>
              <a:rPr lang="en-US" sz="2000" baseline="-25000" dirty="0">
                <a:latin typeface="Times New Roman" charset="0"/>
              </a:rPr>
              <a:t>,LR</a:t>
            </a:r>
            <a:r>
              <a:rPr lang="en-US" sz="2000" dirty="0">
                <a:latin typeface="Times New Roman" charset="0"/>
              </a:rPr>
              <a:t>=(-</a:t>
            </a:r>
            <a:r>
              <a:rPr lang="en-US" sz="2000" dirty="0" smtClean="0">
                <a:latin typeface="Times New Roman" charset="0"/>
              </a:rPr>
              <a:t>1.8 ± 1.9 ± 0.2) x10</a:t>
            </a:r>
            <a:r>
              <a:rPr lang="en-US" sz="2000" baseline="30000" dirty="0">
                <a:latin typeface="Times New Roman" charset="0"/>
              </a:rPr>
              <a:t>-7</a:t>
            </a:r>
            <a:endParaRPr lang="el-GR" sz="2000" baseline="30000" dirty="0">
              <a:latin typeface="Times New Roman" charset="0"/>
            </a:endParaRPr>
          </a:p>
        </p:txBody>
      </p:sp>
      <p:sp>
        <p:nvSpPr>
          <p:cNvPr id="7" name="TextBox 6"/>
          <p:cNvSpPr txBox="1"/>
          <p:nvPr/>
        </p:nvSpPr>
        <p:spPr>
          <a:xfrm>
            <a:off x="3989792" y="6230558"/>
            <a:ext cx="4842792" cy="338554"/>
          </a:xfrm>
          <a:prstGeom prst="rect">
            <a:avLst/>
          </a:prstGeom>
          <a:noFill/>
        </p:spPr>
        <p:txBody>
          <a:bodyPr wrap="none" rtlCol="0">
            <a:spAutoFit/>
          </a:bodyPr>
          <a:lstStyle/>
          <a:p>
            <a:r>
              <a:rPr lang="en-US" sz="1600" dirty="0" smtClean="0"/>
              <a:t>M. Gericke, .., CBC, </a:t>
            </a:r>
            <a:r>
              <a:rPr lang="en-US" sz="1600" i="1" dirty="0" smtClean="0"/>
              <a:t>et al.,</a:t>
            </a:r>
            <a:r>
              <a:rPr lang="en-US" sz="1600" dirty="0" smtClean="0"/>
              <a:t> Phys. Rev. C </a:t>
            </a:r>
            <a:r>
              <a:rPr lang="en-US" sz="1600" b="1" dirty="0" smtClean="0"/>
              <a:t>83</a:t>
            </a:r>
            <a:r>
              <a:rPr lang="en-US" sz="1600" dirty="0"/>
              <a:t> 015505 (</a:t>
            </a:r>
            <a:r>
              <a:rPr lang="en-US" sz="1600" dirty="0" smtClean="0">
                <a:solidFill>
                  <a:srgbClr val="C0504D"/>
                </a:solidFill>
              </a:rPr>
              <a:t>2011</a:t>
            </a:r>
            <a:r>
              <a:rPr lang="en-US" sz="1600" dirty="0" smtClean="0"/>
              <a:t>)</a:t>
            </a:r>
            <a:endParaRPr lang="en-US" sz="1600" dirty="0"/>
          </a:p>
        </p:txBody>
      </p:sp>
      <p:sp>
        <p:nvSpPr>
          <p:cNvPr id="5" name="Date Placeholder 4"/>
          <p:cNvSpPr>
            <a:spLocks noGrp="1"/>
          </p:cNvSpPr>
          <p:nvPr>
            <p:ph type="dt" sz="half" idx="10"/>
          </p:nvPr>
        </p:nvSpPr>
        <p:spPr/>
        <p:txBody>
          <a:bodyPr/>
          <a:lstStyle/>
          <a:p>
            <a:r>
              <a:rPr lang="en-CA" smtClean="0"/>
              <a:t>2013-05-22</a:t>
            </a:r>
            <a:endParaRPr lang="en-US"/>
          </a:p>
        </p:txBody>
      </p:sp>
      <p:sp>
        <p:nvSpPr>
          <p:cNvPr id="8" name="Footer Placeholder 7"/>
          <p:cNvSpPr>
            <a:spLocks noGrp="1"/>
          </p:cNvSpPr>
          <p:nvPr>
            <p:ph type="ftr" sz="quarter" idx="11"/>
          </p:nvPr>
        </p:nvSpPr>
        <p:spPr/>
        <p:txBody>
          <a:bodyPr/>
          <a:lstStyle/>
          <a:p>
            <a:r>
              <a:rPr lang="en-US" smtClean="0"/>
              <a:t>ISINN-21, Alushta, Ukraine</a:t>
            </a:r>
            <a:endParaRPr lang="en-US"/>
          </a:p>
        </p:txBody>
      </p:sp>
      <p:sp>
        <p:nvSpPr>
          <p:cNvPr id="9" name="Slide Number Placeholder 8"/>
          <p:cNvSpPr>
            <a:spLocks noGrp="1"/>
          </p:cNvSpPr>
          <p:nvPr>
            <p:ph type="sldNum" sz="quarter" idx="12"/>
          </p:nvPr>
        </p:nvSpPr>
        <p:spPr/>
        <p:txBody>
          <a:bodyPr/>
          <a:lstStyle/>
          <a:p>
            <a:fld id="{89BA9E80-DA99-844D-986A-8D691D11CFE6}" type="slidenum">
              <a:rPr lang="en-US" smtClean="0"/>
              <a:t>26</a:t>
            </a:fld>
            <a:r>
              <a:rPr lang="en-US" smtClean="0"/>
              <a:t>/39</a:t>
            </a:r>
            <a:endParaRPr lang="en-US" dirty="0"/>
          </a:p>
        </p:txBody>
      </p:sp>
    </p:spTree>
    <p:extLst>
      <p:ext uri="{BB962C8B-B14F-4D97-AF65-F5344CB8AC3E}">
        <p14:creationId xmlns:p14="http://schemas.microsoft.com/office/powerpoint/2010/main" val="33139206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Chlorine PV asymmetry</a:t>
            </a:r>
            <a:endParaRPr lang="en-US" dirty="0"/>
          </a:p>
        </p:txBody>
      </p:sp>
      <p:pic>
        <p:nvPicPr>
          <p:cNvPr id="9" name="Content Placeholder 8" descr="Fomin_cipanp.tiff"/>
          <p:cNvPicPr>
            <a:picLocks noGrp="1" noChangeAspect="1"/>
          </p:cNvPicPr>
          <p:nvPr>
            <p:ph idx="1"/>
          </p:nvPr>
        </p:nvPicPr>
        <p:blipFill>
          <a:blip r:embed="rId2" cstate="screen">
            <a:extLst>
              <a:ext uri="{28A0092B-C50C-407E-A947-70E740481C1C}">
                <a14:useLocalDpi xmlns:a14="http://schemas.microsoft.com/office/drawing/2010/main"/>
              </a:ext>
            </a:extLst>
          </a:blip>
          <a:srcRect t="4793" b="4793"/>
          <a:stretch>
            <a:fillRect/>
          </a:stretch>
        </p:blipFill>
        <p:spPr/>
      </p:pic>
      <p:sp>
        <p:nvSpPr>
          <p:cNvPr id="10" name="TextBox 9"/>
          <p:cNvSpPr txBox="1"/>
          <p:nvPr/>
        </p:nvSpPr>
        <p:spPr>
          <a:xfrm>
            <a:off x="5530257" y="5727746"/>
            <a:ext cx="3476733" cy="646331"/>
          </a:xfrm>
          <a:prstGeom prst="rect">
            <a:avLst/>
          </a:prstGeom>
          <a:noFill/>
        </p:spPr>
        <p:txBody>
          <a:bodyPr wrap="none" rtlCol="0">
            <a:spAutoFit/>
          </a:bodyPr>
          <a:lstStyle/>
          <a:p>
            <a:r>
              <a:rPr lang="en-US" dirty="0" smtClean="0">
                <a:solidFill>
                  <a:schemeClr val="tx2"/>
                </a:solidFill>
              </a:rPr>
              <a:t>10.5 </a:t>
            </a:r>
            <a:r>
              <a:rPr lang="en-US" dirty="0" err="1" smtClean="0">
                <a:solidFill>
                  <a:schemeClr val="tx2"/>
                </a:solidFill>
              </a:rPr>
              <a:t>hr</a:t>
            </a:r>
            <a:r>
              <a:rPr lang="en-US" dirty="0" smtClean="0">
                <a:solidFill>
                  <a:schemeClr val="tx2"/>
                </a:solidFill>
              </a:rPr>
              <a:t> data, 2% uncertainty</a:t>
            </a:r>
          </a:p>
          <a:p>
            <a:r>
              <a:rPr lang="en-US" dirty="0" smtClean="0">
                <a:solidFill>
                  <a:schemeClr val="tx2"/>
                </a:solidFill>
              </a:rPr>
              <a:t>Integrated test of complete system</a:t>
            </a:r>
            <a:endParaRPr lang="en-US" dirty="0">
              <a:solidFill>
                <a:schemeClr val="tx2"/>
              </a:solidFill>
            </a:endParaRPr>
          </a:p>
        </p:txBody>
      </p:sp>
      <p:sp>
        <p:nvSpPr>
          <p:cNvPr id="4" name="Date Placeholder 3"/>
          <p:cNvSpPr>
            <a:spLocks noGrp="1"/>
          </p:cNvSpPr>
          <p:nvPr>
            <p:ph type="dt" sz="half" idx="10"/>
          </p:nvPr>
        </p:nvSpPr>
        <p:spPr/>
        <p:txBody>
          <a:bodyPr/>
          <a:lstStyle/>
          <a:p>
            <a:r>
              <a:rPr lang="en-CA" smtClean="0"/>
              <a:t>2013-05-22</a:t>
            </a:r>
            <a:endParaRPr lang="en-US"/>
          </a:p>
        </p:txBody>
      </p:sp>
      <p:sp>
        <p:nvSpPr>
          <p:cNvPr id="7" name="Footer Placeholder 6"/>
          <p:cNvSpPr>
            <a:spLocks noGrp="1"/>
          </p:cNvSpPr>
          <p:nvPr>
            <p:ph type="ftr" sz="quarter" idx="11"/>
          </p:nvPr>
        </p:nvSpPr>
        <p:spPr/>
        <p:txBody>
          <a:bodyPr/>
          <a:lstStyle/>
          <a:p>
            <a:r>
              <a:rPr lang="en-US" smtClean="0"/>
              <a:t>ISINN-21, Alushta, Ukraine</a:t>
            </a:r>
            <a:endParaRPr lang="en-US"/>
          </a:p>
        </p:txBody>
      </p:sp>
      <p:sp>
        <p:nvSpPr>
          <p:cNvPr id="8" name="Slide Number Placeholder 7"/>
          <p:cNvSpPr>
            <a:spLocks noGrp="1"/>
          </p:cNvSpPr>
          <p:nvPr>
            <p:ph type="sldNum" sz="quarter" idx="12"/>
          </p:nvPr>
        </p:nvSpPr>
        <p:spPr/>
        <p:txBody>
          <a:bodyPr/>
          <a:lstStyle/>
          <a:p>
            <a:fld id="{89BA9E80-DA99-844D-986A-8D691D11CFE6}" type="slidenum">
              <a:rPr lang="en-US" smtClean="0"/>
              <a:t>27</a:t>
            </a:fld>
            <a:r>
              <a:rPr lang="en-US" smtClean="0"/>
              <a:t>/39</a:t>
            </a:r>
            <a:endParaRPr lang="en-US" dirty="0"/>
          </a:p>
        </p:txBody>
      </p:sp>
    </p:spTree>
    <p:extLst>
      <p:ext uri="{BB962C8B-B14F-4D97-AF65-F5344CB8AC3E}">
        <p14:creationId xmlns:p14="http://schemas.microsoft.com/office/powerpoint/2010/main" val="19226250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Aluminum Asymmetry</a:t>
            </a:r>
            <a:endParaRPr lang="en-US" dirty="0"/>
          </a:p>
        </p:txBody>
      </p:sp>
      <p:sp>
        <p:nvSpPr>
          <p:cNvPr id="3" name="Content Placeholder 2"/>
          <p:cNvSpPr>
            <a:spLocks noGrp="1"/>
          </p:cNvSpPr>
          <p:nvPr>
            <p:ph idx="1"/>
          </p:nvPr>
        </p:nvSpPr>
        <p:spPr>
          <a:xfrm>
            <a:off x="122991" y="3769894"/>
            <a:ext cx="3593431" cy="2513264"/>
          </a:xfrm>
        </p:spPr>
        <p:txBody>
          <a:bodyPr>
            <a:normAutofit/>
          </a:bodyPr>
          <a:lstStyle/>
          <a:p>
            <a:r>
              <a:rPr lang="en-US" sz="2000" dirty="0" smtClean="0">
                <a:solidFill>
                  <a:srgbClr val="000000"/>
                </a:solidFill>
              </a:rPr>
              <a:t>Dominant systematic effect</a:t>
            </a:r>
          </a:p>
          <a:p>
            <a:pPr lvl="1"/>
            <a:r>
              <a:rPr lang="en-US" sz="1600" dirty="0" smtClean="0">
                <a:solidFill>
                  <a:srgbClr val="000000"/>
                </a:solidFill>
              </a:rPr>
              <a:t>25% background at LANL</a:t>
            </a:r>
          </a:p>
          <a:p>
            <a:pPr lvl="1"/>
            <a:r>
              <a:rPr lang="en-US" sz="1600" dirty="0" smtClean="0">
                <a:solidFill>
                  <a:srgbClr val="000000"/>
                </a:solidFill>
              </a:rPr>
              <a:t>Al thickness reduced by 50%</a:t>
            </a:r>
          </a:p>
          <a:p>
            <a:r>
              <a:rPr lang="en-US" sz="2000" dirty="0" smtClean="0">
                <a:solidFill>
                  <a:srgbClr val="000000"/>
                </a:solidFill>
              </a:rPr>
              <a:t>Fit beta-delayed gammas</a:t>
            </a:r>
          </a:p>
          <a:p>
            <a:pPr lvl="1"/>
            <a:r>
              <a:rPr lang="en-US" sz="1600" dirty="0" smtClean="0">
                <a:solidFill>
                  <a:srgbClr val="000000"/>
                </a:solidFill>
              </a:rPr>
              <a:t>Lifetime </a:t>
            </a:r>
            <a:r>
              <a:rPr lang="en-US" sz="1600" dirty="0">
                <a:solidFill>
                  <a:srgbClr val="000000"/>
                </a:solidFill>
              </a:rPr>
              <a:t> </a:t>
            </a:r>
            <a:r>
              <a:rPr lang="en-US" sz="1600" dirty="0">
                <a:solidFill>
                  <a:srgbClr val="000000"/>
                </a:solidFill>
                <a:latin typeface="cmmi10"/>
                <a:ea typeface="cmmi10"/>
                <a:cs typeface="cmmi10"/>
              </a:rPr>
              <a:t>¿</a:t>
            </a:r>
            <a:r>
              <a:rPr lang="en-US" sz="1600" dirty="0">
                <a:solidFill>
                  <a:srgbClr val="000000"/>
                </a:solidFill>
              </a:rPr>
              <a:t> = 27 min </a:t>
            </a:r>
            <a:endParaRPr lang="en-US" sz="1600" dirty="0" smtClean="0">
              <a:solidFill>
                <a:srgbClr val="000000"/>
              </a:solidFill>
            </a:endParaRPr>
          </a:p>
          <a:p>
            <a:r>
              <a:rPr lang="en-US" sz="2000" dirty="0" smtClean="0">
                <a:solidFill>
                  <a:srgbClr val="000000"/>
                </a:solidFill>
              </a:rPr>
              <a:t>Must measure </a:t>
            </a:r>
            <a:r>
              <a:rPr lang="en-US" sz="2000" dirty="0" smtClean="0">
                <a:solidFill>
                  <a:srgbClr val="000000"/>
                </a:solidFill>
                <a:latin typeface="cmmi10"/>
                <a:ea typeface="cmmi10"/>
                <a:cs typeface="cmmi10"/>
              </a:rPr>
              <a:t>±</a:t>
            </a:r>
            <a:r>
              <a:rPr lang="en-US" sz="2000" dirty="0" smtClean="0">
                <a:solidFill>
                  <a:srgbClr val="000000"/>
                </a:solidFill>
              </a:rPr>
              <a:t>A = 3</a:t>
            </a:r>
            <a:r>
              <a:rPr lang="en-US" sz="2000" dirty="0" smtClean="0">
                <a:solidFill>
                  <a:srgbClr val="000000"/>
                </a:solidFill>
                <a:latin typeface="cmsy10"/>
                <a:ea typeface="cmsy10"/>
                <a:cs typeface="cmsy10"/>
              </a:rPr>
              <a:t>£</a:t>
            </a:r>
            <a:r>
              <a:rPr lang="en-US" sz="2000" dirty="0" smtClean="0">
                <a:solidFill>
                  <a:srgbClr val="000000"/>
                </a:solidFill>
              </a:rPr>
              <a:t> 10</a:t>
            </a:r>
            <a:r>
              <a:rPr lang="en-US" sz="2000" baseline="30000" dirty="0" smtClean="0">
                <a:solidFill>
                  <a:srgbClr val="000000"/>
                </a:solidFill>
              </a:rPr>
              <a:t>-8</a:t>
            </a:r>
          </a:p>
          <a:p>
            <a:r>
              <a:rPr lang="en-US" sz="2000" dirty="0" smtClean="0">
                <a:solidFill>
                  <a:srgbClr val="000000"/>
                </a:solidFill>
              </a:rPr>
              <a:t>Preliminary data</a:t>
            </a:r>
            <a:endParaRPr lang="en-US" sz="2000" dirty="0">
              <a:solidFill>
                <a:srgbClr val="000000"/>
              </a:solidFill>
            </a:endParaRPr>
          </a:p>
        </p:txBody>
      </p:sp>
      <p:pic>
        <p:nvPicPr>
          <p:cNvPr id="7" name="Content Placeholder 6" descr="Fomin_cipan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991" y="775369"/>
            <a:ext cx="5224378" cy="2766646"/>
          </a:xfrm>
          <a:prstGeom prst="rect">
            <a:avLst/>
          </a:prstGeom>
        </p:spPr>
      </p:pic>
      <p:sp>
        <p:nvSpPr>
          <p:cNvPr id="8" name="TextBox 7"/>
          <p:cNvSpPr txBox="1"/>
          <p:nvPr/>
        </p:nvSpPr>
        <p:spPr>
          <a:xfrm>
            <a:off x="1859132" y="3172683"/>
            <a:ext cx="2202872" cy="369332"/>
          </a:xfrm>
          <a:prstGeom prst="rect">
            <a:avLst/>
          </a:prstGeom>
          <a:noFill/>
        </p:spPr>
        <p:txBody>
          <a:bodyPr wrap="none" rtlCol="0">
            <a:spAutoFit/>
          </a:bodyPr>
          <a:lstStyle/>
          <a:p>
            <a:r>
              <a:rPr lang="en-US" dirty="0" smtClean="0">
                <a:solidFill>
                  <a:srgbClr val="DDD9C3"/>
                </a:solidFill>
              </a:rPr>
              <a:t>UKy Aluminum target</a:t>
            </a:r>
            <a:endParaRPr lang="en-US" dirty="0">
              <a:solidFill>
                <a:srgbClr val="DDD9C3"/>
              </a:solidFill>
            </a:endParaRPr>
          </a:p>
        </p:txBody>
      </p:sp>
      <p:pic>
        <p:nvPicPr>
          <p:cNvPr id="9" name="Picture 8" descr="Fomin_cipanp.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6422" y="2988803"/>
            <a:ext cx="5427578" cy="3567448"/>
          </a:xfrm>
          <a:prstGeom prst="rect">
            <a:avLst/>
          </a:prstGeom>
        </p:spPr>
      </p:pic>
      <p:pic>
        <p:nvPicPr>
          <p:cNvPr id="10" name="Picture 9" descr="Fomin_cipan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7369" y="868946"/>
            <a:ext cx="3659620" cy="1975363"/>
          </a:xfrm>
          <a:prstGeom prst="rect">
            <a:avLst/>
          </a:prstGeom>
        </p:spPr>
      </p:pic>
      <p:sp>
        <p:nvSpPr>
          <p:cNvPr id="11" name="TextBox 10"/>
          <p:cNvSpPr txBox="1"/>
          <p:nvPr/>
        </p:nvSpPr>
        <p:spPr>
          <a:xfrm rot="19971235">
            <a:off x="5651886" y="4886777"/>
            <a:ext cx="1479892" cy="369332"/>
          </a:xfrm>
          <a:prstGeom prst="rect">
            <a:avLst/>
          </a:prstGeom>
          <a:noFill/>
        </p:spPr>
        <p:txBody>
          <a:bodyPr wrap="none" rtlCol="0">
            <a:spAutoFit/>
          </a:bodyPr>
          <a:lstStyle/>
          <a:p>
            <a:r>
              <a:rPr lang="en-US" dirty="0" smtClean="0">
                <a:solidFill>
                  <a:schemeClr val="accent2"/>
                </a:solidFill>
              </a:rPr>
              <a:t>PRELIMINARY</a:t>
            </a:r>
            <a:endParaRPr lang="en-US" dirty="0">
              <a:solidFill>
                <a:schemeClr val="accent2"/>
              </a:solidFill>
            </a:endParaRPr>
          </a:p>
        </p:txBody>
      </p:sp>
      <p:sp>
        <p:nvSpPr>
          <p:cNvPr id="12" name="Date Placeholder 11"/>
          <p:cNvSpPr>
            <a:spLocks noGrp="1"/>
          </p:cNvSpPr>
          <p:nvPr>
            <p:ph type="dt" sz="half" idx="10"/>
          </p:nvPr>
        </p:nvSpPr>
        <p:spPr/>
        <p:txBody>
          <a:bodyPr/>
          <a:lstStyle/>
          <a:p>
            <a:r>
              <a:rPr lang="en-CA" smtClean="0"/>
              <a:t>2013-05-22</a:t>
            </a:r>
            <a:endParaRPr lang="en-US"/>
          </a:p>
        </p:txBody>
      </p:sp>
      <p:sp>
        <p:nvSpPr>
          <p:cNvPr id="13" name="Footer Placeholder 12"/>
          <p:cNvSpPr>
            <a:spLocks noGrp="1"/>
          </p:cNvSpPr>
          <p:nvPr>
            <p:ph type="ftr" sz="quarter" idx="11"/>
          </p:nvPr>
        </p:nvSpPr>
        <p:spPr/>
        <p:txBody>
          <a:bodyPr/>
          <a:lstStyle/>
          <a:p>
            <a:r>
              <a:rPr lang="en-US" smtClean="0"/>
              <a:t>ISINN-21, Alushta, Ukraine</a:t>
            </a:r>
            <a:endParaRPr lang="en-US"/>
          </a:p>
        </p:txBody>
      </p:sp>
      <p:sp>
        <p:nvSpPr>
          <p:cNvPr id="14" name="Slide Number Placeholder 13"/>
          <p:cNvSpPr>
            <a:spLocks noGrp="1"/>
          </p:cNvSpPr>
          <p:nvPr>
            <p:ph type="sldNum" sz="quarter" idx="12"/>
          </p:nvPr>
        </p:nvSpPr>
        <p:spPr/>
        <p:txBody>
          <a:bodyPr/>
          <a:lstStyle/>
          <a:p>
            <a:fld id="{89BA9E80-DA99-844D-986A-8D691D11CFE6}" type="slidenum">
              <a:rPr lang="en-US" smtClean="0"/>
              <a:t>28</a:t>
            </a:fld>
            <a:r>
              <a:rPr lang="en-US" smtClean="0"/>
              <a:t>/39</a:t>
            </a:r>
            <a:endParaRPr lang="en-US" dirty="0"/>
          </a:p>
        </p:txBody>
      </p:sp>
    </p:spTree>
    <p:extLst>
      <p:ext uri="{BB962C8B-B14F-4D97-AF65-F5344CB8AC3E}">
        <p14:creationId xmlns:p14="http://schemas.microsoft.com/office/powerpoint/2010/main" val="27144310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Recent Hydrogen Data</a:t>
            </a:r>
            <a:endParaRPr lang="en-US" dirty="0"/>
          </a:p>
        </p:txBody>
      </p:sp>
      <p:sp>
        <p:nvSpPr>
          <p:cNvPr id="11" name="Content Placeholder 10"/>
          <p:cNvSpPr>
            <a:spLocks noGrp="1"/>
          </p:cNvSpPr>
          <p:nvPr>
            <p:ph sz="half" idx="4294967295"/>
          </p:nvPr>
        </p:nvSpPr>
        <p:spPr>
          <a:xfrm>
            <a:off x="203984" y="5280902"/>
            <a:ext cx="7741387" cy="909638"/>
          </a:xfrm>
        </p:spPr>
        <p:txBody>
          <a:bodyPr>
            <a:noAutofit/>
          </a:bodyPr>
          <a:lstStyle/>
          <a:p>
            <a:r>
              <a:rPr lang="en-US" sz="1800" dirty="0" smtClean="0"/>
              <a:t>Preliminary result:</a:t>
            </a:r>
            <a:r>
              <a:rPr lang="en-US" sz="1800" dirty="0"/>
              <a:t/>
            </a:r>
            <a:br>
              <a:rPr lang="en-US" sz="1800" dirty="0"/>
            </a:br>
            <a:r>
              <a:rPr lang="en-US" sz="1800" dirty="0" smtClean="0"/>
              <a:t>    </a:t>
            </a:r>
            <a:r>
              <a:rPr lang="en-US" sz="1800" b="1" dirty="0" smtClean="0">
                <a:solidFill>
                  <a:schemeClr val="tx2"/>
                </a:solidFill>
              </a:rPr>
              <a:t>A</a:t>
            </a:r>
            <a:r>
              <a:rPr lang="en-US" sz="1800" b="1" baseline="-25000" dirty="0" smtClean="0">
                <a:solidFill>
                  <a:schemeClr val="tx2"/>
                </a:solidFill>
              </a:rPr>
              <a:t>UD</a:t>
            </a:r>
            <a:r>
              <a:rPr lang="en-US" sz="1800" b="1" dirty="0" smtClean="0">
                <a:solidFill>
                  <a:schemeClr val="tx2"/>
                </a:solidFill>
              </a:rPr>
              <a:t> </a:t>
            </a:r>
            <a:r>
              <a:rPr lang="en-US" sz="1800" b="1" dirty="0">
                <a:solidFill>
                  <a:schemeClr val="tx2"/>
                </a:solidFill>
              </a:rPr>
              <a:t>= (-7.14 ± 4.4) </a:t>
            </a:r>
            <a:r>
              <a:rPr lang="en-US" sz="1800" b="1" dirty="0" smtClean="0">
                <a:solidFill>
                  <a:schemeClr val="tx2"/>
                </a:solidFill>
              </a:rPr>
              <a:t>x 10</a:t>
            </a:r>
            <a:r>
              <a:rPr lang="en-US" sz="1800" b="1" baseline="30000" dirty="0">
                <a:solidFill>
                  <a:schemeClr val="tx2"/>
                </a:solidFill>
              </a:rPr>
              <a:t>-8 </a:t>
            </a:r>
            <a:r>
              <a:rPr lang="en-US" sz="1800" b="1" baseline="30000" dirty="0" smtClean="0">
                <a:solidFill>
                  <a:schemeClr val="tx2"/>
                </a:solidFill>
              </a:rPr>
              <a:t>      </a:t>
            </a:r>
            <a:r>
              <a:rPr lang="en-US" sz="1800" b="1" dirty="0" smtClean="0">
                <a:solidFill>
                  <a:schemeClr val="tx2"/>
                </a:solidFill>
              </a:rPr>
              <a:t>A</a:t>
            </a:r>
            <a:r>
              <a:rPr lang="en-US" sz="1800" b="1" baseline="-25000" dirty="0" smtClean="0">
                <a:solidFill>
                  <a:schemeClr val="tx2"/>
                </a:solidFill>
              </a:rPr>
              <a:t>LR</a:t>
            </a:r>
            <a:r>
              <a:rPr lang="en-US" sz="1800" b="1" dirty="0" smtClean="0">
                <a:solidFill>
                  <a:schemeClr val="tx2"/>
                </a:solidFill>
              </a:rPr>
              <a:t> </a:t>
            </a:r>
            <a:r>
              <a:rPr lang="en-US" sz="1800" b="1" dirty="0">
                <a:solidFill>
                  <a:schemeClr val="tx2"/>
                </a:solidFill>
              </a:rPr>
              <a:t>= (-0.91 ± 4.3</a:t>
            </a:r>
            <a:r>
              <a:rPr lang="en-US" sz="1800" b="1" dirty="0" smtClean="0">
                <a:solidFill>
                  <a:schemeClr val="tx2"/>
                </a:solidFill>
              </a:rPr>
              <a:t>) x 10</a:t>
            </a:r>
            <a:r>
              <a:rPr lang="en-US" sz="1800" b="1" baseline="30000" dirty="0">
                <a:solidFill>
                  <a:schemeClr val="tx2"/>
                </a:solidFill>
              </a:rPr>
              <a:t>-8</a:t>
            </a:r>
            <a:r>
              <a:rPr lang="en-US" sz="1800" b="1" dirty="0">
                <a:solidFill>
                  <a:schemeClr val="tx2"/>
                </a:solidFill>
              </a:rPr>
              <a:t> </a:t>
            </a:r>
            <a:endParaRPr lang="en-US" sz="1800" dirty="0" smtClean="0">
              <a:solidFill>
                <a:schemeClr val="tx2"/>
              </a:solidFill>
            </a:endParaRPr>
          </a:p>
        </p:txBody>
      </p:sp>
      <p:sp>
        <p:nvSpPr>
          <p:cNvPr id="12" name="Content Placeholder 10"/>
          <p:cNvSpPr txBox="1">
            <a:spLocks/>
          </p:cNvSpPr>
          <p:nvPr/>
        </p:nvSpPr>
        <p:spPr>
          <a:xfrm>
            <a:off x="4872137" y="1309807"/>
            <a:ext cx="3591143" cy="5882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C0504D"/>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solidFill>
                  <a:schemeClr val="accent2"/>
                </a:solidFill>
              </a:rPr>
              <a:t>200 hr. of data from Fall 2012</a:t>
            </a:r>
            <a:endParaRPr lang="en-US" sz="2000" baseline="30000" dirty="0">
              <a:solidFill>
                <a:schemeClr val="accent2"/>
              </a:solidFill>
            </a:endParaRPr>
          </a:p>
        </p:txBody>
      </p:sp>
      <p:pic>
        <p:nvPicPr>
          <p:cNvPr id="4" name="Picture 3" descr="ghp_2013_apr9.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01847"/>
            <a:ext cx="4601245" cy="3341077"/>
          </a:xfrm>
          <a:prstGeom prst="rect">
            <a:avLst/>
          </a:prstGeom>
        </p:spPr>
      </p:pic>
      <p:pic>
        <p:nvPicPr>
          <p:cNvPr id="13" name="Picture 12" descr="ghp_2013_apr9.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2313" y="1871504"/>
            <a:ext cx="5501688" cy="3584476"/>
          </a:xfrm>
          <a:prstGeom prst="rect">
            <a:avLst/>
          </a:prstGeom>
        </p:spPr>
      </p:pic>
      <p:sp>
        <p:nvSpPr>
          <p:cNvPr id="9" name="Date Placeholder 8"/>
          <p:cNvSpPr>
            <a:spLocks noGrp="1"/>
          </p:cNvSpPr>
          <p:nvPr>
            <p:ph type="dt" sz="half" idx="10"/>
          </p:nvPr>
        </p:nvSpPr>
        <p:spPr/>
        <p:txBody>
          <a:bodyPr/>
          <a:lstStyle/>
          <a:p>
            <a:r>
              <a:rPr lang="en-CA" smtClean="0"/>
              <a:t>2013-05-22</a:t>
            </a:r>
            <a:endParaRPr lang="en-US"/>
          </a:p>
        </p:txBody>
      </p:sp>
      <p:sp>
        <p:nvSpPr>
          <p:cNvPr id="10" name="Footer Placeholder 9"/>
          <p:cNvSpPr>
            <a:spLocks noGrp="1"/>
          </p:cNvSpPr>
          <p:nvPr>
            <p:ph type="ftr" sz="quarter" idx="11"/>
          </p:nvPr>
        </p:nvSpPr>
        <p:spPr/>
        <p:txBody>
          <a:bodyPr/>
          <a:lstStyle/>
          <a:p>
            <a:r>
              <a:rPr lang="en-US" smtClean="0"/>
              <a:t>ISINN-21, Alushta, Ukraine</a:t>
            </a:r>
            <a:endParaRPr lang="en-US"/>
          </a:p>
        </p:txBody>
      </p:sp>
      <p:sp>
        <p:nvSpPr>
          <p:cNvPr id="15" name="Slide Number Placeholder 14"/>
          <p:cNvSpPr>
            <a:spLocks noGrp="1"/>
          </p:cNvSpPr>
          <p:nvPr>
            <p:ph type="sldNum" sz="quarter" idx="12"/>
          </p:nvPr>
        </p:nvSpPr>
        <p:spPr/>
        <p:txBody>
          <a:bodyPr/>
          <a:lstStyle/>
          <a:p>
            <a:fld id="{89BA9E80-DA99-844D-986A-8D691D11CFE6}" type="slidenum">
              <a:rPr lang="en-US" smtClean="0"/>
              <a:t>29</a:t>
            </a:fld>
            <a:r>
              <a:rPr lang="en-US" smtClean="0"/>
              <a:t>/39</a:t>
            </a:r>
            <a:endParaRPr lang="en-US" dirty="0"/>
          </a:p>
        </p:txBody>
      </p:sp>
    </p:spTree>
    <p:extLst>
      <p:ext uri="{BB962C8B-B14F-4D97-AF65-F5344CB8AC3E}">
        <p14:creationId xmlns:p14="http://schemas.microsoft.com/office/powerpoint/2010/main" val="30738935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7049" cy="868947"/>
          </a:xfrm>
        </p:spPr>
        <p:txBody>
          <a:bodyPr>
            <a:noAutofit/>
          </a:bodyPr>
          <a:lstStyle/>
          <a:p>
            <a:pPr algn="l"/>
            <a:r>
              <a:rPr lang="en-US" dirty="0" smtClean="0"/>
              <a:t>Hadronic Weak Interaction </a:t>
            </a:r>
            <a:r>
              <a:rPr lang="en-US" sz="4000" dirty="0" smtClean="0"/>
              <a:t>in a</a:t>
            </a:r>
            <a:r>
              <a:rPr lang="en-US" dirty="0" smtClean="0"/>
              <a:t> nutshell</a:t>
            </a:r>
            <a:endParaRPr lang="en-US" dirty="0"/>
          </a:p>
        </p:txBody>
      </p:sp>
      <p:sp>
        <p:nvSpPr>
          <p:cNvPr id="164" name="Oval 89"/>
          <p:cNvSpPr>
            <a:spLocks noChangeArrowheads="1"/>
          </p:cNvSpPr>
          <p:nvPr/>
        </p:nvSpPr>
        <p:spPr bwMode="auto">
          <a:xfrm rot="20704215">
            <a:off x="3544888" y="1873250"/>
            <a:ext cx="663575" cy="541338"/>
          </a:xfrm>
          <a:prstGeom prst="ellipse">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endParaRPr>
          </a:p>
        </p:txBody>
      </p:sp>
      <p:pic>
        <p:nvPicPr>
          <p:cNvPr id="165" name="Picture 1" descr="Picture 1.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2738" y="762000"/>
            <a:ext cx="392112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 name="Group 165"/>
          <p:cNvGrpSpPr>
            <a:grpSpLocks/>
          </p:cNvGrpSpPr>
          <p:nvPr/>
        </p:nvGrpSpPr>
        <p:grpSpPr bwMode="auto">
          <a:xfrm>
            <a:off x="3248025" y="1887538"/>
            <a:ext cx="2382838" cy="2308225"/>
            <a:chOff x="3394044" y="1887050"/>
            <a:chExt cx="2382866" cy="2309445"/>
          </a:xfrm>
        </p:grpSpPr>
        <p:sp>
          <p:nvSpPr>
            <p:cNvPr id="167" name="Oval 5"/>
            <p:cNvSpPr>
              <a:spLocks noChangeArrowheads="1"/>
            </p:cNvSpPr>
            <p:nvPr/>
          </p:nvSpPr>
          <p:spPr bwMode="auto">
            <a:xfrm rot="-895785">
              <a:off x="3487992" y="2772428"/>
              <a:ext cx="2176379" cy="1334661"/>
            </a:xfrm>
            <a:prstGeom prst="ellipse">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endParaRPr>
            </a:p>
          </p:txBody>
        </p:sp>
        <p:pic>
          <p:nvPicPr>
            <p:cNvPr id="168" name="Picture 1" descr="Picture 1.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94044" y="1887050"/>
              <a:ext cx="2382866" cy="230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9" name="Group 168"/>
          <p:cNvGrpSpPr>
            <a:grpSpLocks/>
          </p:cNvGrpSpPr>
          <p:nvPr/>
        </p:nvGrpSpPr>
        <p:grpSpPr bwMode="auto">
          <a:xfrm>
            <a:off x="3600450" y="3352800"/>
            <a:ext cx="3070225" cy="3376613"/>
            <a:chOff x="3810000" y="3352800"/>
            <a:chExt cx="3070361" cy="3377397"/>
          </a:xfrm>
        </p:grpSpPr>
        <p:sp>
          <p:nvSpPr>
            <p:cNvPr id="170" name="Oval 9"/>
            <p:cNvSpPr>
              <a:spLocks noChangeArrowheads="1"/>
            </p:cNvSpPr>
            <p:nvPr/>
          </p:nvSpPr>
          <p:spPr bwMode="auto">
            <a:xfrm rot="-895785">
              <a:off x="3905507" y="4708824"/>
              <a:ext cx="2583155" cy="1526671"/>
            </a:xfrm>
            <a:prstGeom prst="ellipse">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endParaRPr>
            </a:p>
          </p:txBody>
        </p:sp>
        <p:pic>
          <p:nvPicPr>
            <p:cNvPr id="171" name="Picture 2" descr="Picture 2.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0" y="3352800"/>
              <a:ext cx="3070361" cy="337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2" name="Picture 8" descr="Picture 3.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349750" y="1204913"/>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172" descr="Picture 8.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900863" y="2895600"/>
            <a:ext cx="18542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 name="Group 173"/>
          <p:cNvGrpSpPr>
            <a:grpSpLocks/>
          </p:cNvGrpSpPr>
          <p:nvPr/>
        </p:nvGrpSpPr>
        <p:grpSpPr bwMode="auto">
          <a:xfrm>
            <a:off x="4959349" y="1447800"/>
            <a:ext cx="1949587" cy="3128963"/>
            <a:chOff x="5105400" y="1447800"/>
            <a:chExt cx="1950266" cy="3128665"/>
          </a:xfrm>
        </p:grpSpPr>
        <p:sp>
          <p:nvSpPr>
            <p:cNvPr id="175" name="TextBox 17"/>
            <p:cNvSpPr txBox="1">
              <a:spLocks noChangeArrowheads="1"/>
            </p:cNvSpPr>
            <p:nvPr/>
          </p:nvSpPr>
          <p:spPr bwMode="auto">
            <a:xfrm>
              <a:off x="5638800" y="2667000"/>
              <a:ext cx="1416866" cy="46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Hadronic</a:t>
              </a:r>
            </a:p>
          </p:txBody>
        </p:sp>
        <p:sp>
          <p:nvSpPr>
            <p:cNvPr id="176" name="TextBox 18"/>
            <p:cNvSpPr txBox="1">
              <a:spLocks noChangeArrowheads="1"/>
            </p:cNvSpPr>
            <p:nvPr/>
          </p:nvSpPr>
          <p:spPr bwMode="auto">
            <a:xfrm>
              <a:off x="5235439" y="1447800"/>
              <a:ext cx="1249495" cy="46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Nuclear</a:t>
              </a:r>
            </a:p>
          </p:txBody>
        </p:sp>
        <p:sp>
          <p:nvSpPr>
            <p:cNvPr id="177" name="TextBox 19"/>
            <p:cNvSpPr txBox="1">
              <a:spLocks noChangeArrowheads="1"/>
            </p:cNvSpPr>
            <p:nvPr/>
          </p:nvSpPr>
          <p:spPr bwMode="auto">
            <a:xfrm>
              <a:off x="6019800" y="4114800"/>
              <a:ext cx="6976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EW</a:t>
              </a:r>
            </a:p>
          </p:txBody>
        </p:sp>
        <p:sp>
          <p:nvSpPr>
            <p:cNvPr id="178" name="TextBox 60"/>
            <p:cNvSpPr txBox="1">
              <a:spLocks noChangeArrowheads="1"/>
            </p:cNvSpPr>
            <p:nvPr/>
          </p:nvSpPr>
          <p:spPr bwMode="auto">
            <a:xfrm>
              <a:off x="5105400" y="2209800"/>
              <a:ext cx="1093161"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smtClean="0">
                  <a:solidFill>
                    <a:srgbClr val="804000"/>
                  </a:solidFill>
                  <a:latin typeface="Cala"/>
                  <a:cs typeface="Cala"/>
                </a:rPr>
                <a:t>&lt;structure&gt;</a:t>
              </a:r>
            </a:p>
          </p:txBody>
        </p:sp>
        <p:sp>
          <p:nvSpPr>
            <p:cNvPr id="179" name="TextBox 61"/>
            <p:cNvSpPr txBox="1">
              <a:spLocks noChangeArrowheads="1"/>
            </p:cNvSpPr>
            <p:nvPr/>
          </p:nvSpPr>
          <p:spPr bwMode="auto">
            <a:xfrm>
              <a:off x="5334000" y="3810000"/>
              <a:ext cx="1093161"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smtClean="0">
                  <a:solidFill>
                    <a:srgbClr val="804000"/>
                  </a:solidFill>
                  <a:latin typeface="Cala"/>
                  <a:cs typeface="Cala"/>
                </a:rPr>
                <a:t>&lt;structure&gt;</a:t>
              </a:r>
            </a:p>
          </p:txBody>
        </p:sp>
      </p:grpSp>
      <p:pic>
        <p:nvPicPr>
          <p:cNvPr id="180" name="Picture 179" descr="Picture 9.pn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99363" y="3540125"/>
            <a:ext cx="1084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Freeform 15"/>
          <p:cNvSpPr>
            <a:spLocks/>
          </p:cNvSpPr>
          <p:nvPr/>
        </p:nvSpPr>
        <p:spPr bwMode="auto">
          <a:xfrm>
            <a:off x="6780213" y="3346450"/>
            <a:ext cx="2003425" cy="1235075"/>
          </a:xfrm>
          <a:custGeom>
            <a:avLst/>
            <a:gdLst>
              <a:gd name="T0" fmla="*/ 29238 w 2003537"/>
              <a:gd name="T1" fmla="*/ 184727 h 1235363"/>
              <a:gd name="T2" fmla="*/ 29238 w 2003537"/>
              <a:gd name="T3" fmla="*/ 184727 h 1235363"/>
              <a:gd name="T4" fmla="*/ 17693 w 2003537"/>
              <a:gd name="T5" fmla="*/ 531091 h 1235363"/>
              <a:gd name="T6" fmla="*/ 40784 w 2003537"/>
              <a:gd name="T7" fmla="*/ 565727 h 1235363"/>
              <a:gd name="T8" fmla="*/ 52329 w 2003537"/>
              <a:gd name="T9" fmla="*/ 600363 h 1235363"/>
              <a:gd name="T10" fmla="*/ 110057 w 2003537"/>
              <a:gd name="T11" fmla="*/ 669636 h 1235363"/>
              <a:gd name="T12" fmla="*/ 133147 w 2003537"/>
              <a:gd name="T13" fmla="*/ 715818 h 1235363"/>
              <a:gd name="T14" fmla="*/ 202420 w 2003537"/>
              <a:gd name="T15" fmla="*/ 762000 h 1235363"/>
              <a:gd name="T16" fmla="*/ 225511 w 2003537"/>
              <a:gd name="T17" fmla="*/ 796636 h 1235363"/>
              <a:gd name="T18" fmla="*/ 317875 w 2003537"/>
              <a:gd name="T19" fmla="*/ 831272 h 1235363"/>
              <a:gd name="T20" fmla="*/ 364057 w 2003537"/>
              <a:gd name="T21" fmla="*/ 865909 h 1235363"/>
              <a:gd name="T22" fmla="*/ 398693 w 2003537"/>
              <a:gd name="T23" fmla="*/ 889000 h 1235363"/>
              <a:gd name="T24" fmla="*/ 421784 w 2003537"/>
              <a:gd name="T25" fmla="*/ 923636 h 1235363"/>
              <a:gd name="T26" fmla="*/ 456420 w 2003537"/>
              <a:gd name="T27" fmla="*/ 946727 h 1235363"/>
              <a:gd name="T28" fmla="*/ 491057 w 2003537"/>
              <a:gd name="T29" fmla="*/ 981363 h 1235363"/>
              <a:gd name="T30" fmla="*/ 560329 w 2003537"/>
              <a:gd name="T31" fmla="*/ 1119909 h 1235363"/>
              <a:gd name="T32" fmla="*/ 594966 w 2003537"/>
              <a:gd name="T33" fmla="*/ 1154545 h 1235363"/>
              <a:gd name="T34" fmla="*/ 629602 w 2003537"/>
              <a:gd name="T35" fmla="*/ 1166091 h 1235363"/>
              <a:gd name="T36" fmla="*/ 664238 w 2003537"/>
              <a:gd name="T37" fmla="*/ 1189182 h 1235363"/>
              <a:gd name="T38" fmla="*/ 779693 w 2003537"/>
              <a:gd name="T39" fmla="*/ 1212272 h 1235363"/>
              <a:gd name="T40" fmla="*/ 1183784 w 2003537"/>
              <a:gd name="T41" fmla="*/ 1235363 h 1235363"/>
              <a:gd name="T42" fmla="*/ 1841875 w 2003537"/>
              <a:gd name="T43" fmla="*/ 1212272 h 1235363"/>
              <a:gd name="T44" fmla="*/ 1888057 w 2003537"/>
              <a:gd name="T45" fmla="*/ 1200727 h 1235363"/>
              <a:gd name="T46" fmla="*/ 1934238 w 2003537"/>
              <a:gd name="T47" fmla="*/ 1177636 h 1235363"/>
              <a:gd name="T48" fmla="*/ 1957329 w 2003537"/>
              <a:gd name="T49" fmla="*/ 1143000 h 1235363"/>
              <a:gd name="T50" fmla="*/ 1991966 w 2003537"/>
              <a:gd name="T51" fmla="*/ 1073727 h 1235363"/>
              <a:gd name="T52" fmla="*/ 2003511 w 2003537"/>
              <a:gd name="T53" fmla="*/ 1039091 h 1235363"/>
              <a:gd name="T54" fmla="*/ 1980420 w 2003537"/>
              <a:gd name="T55" fmla="*/ 819727 h 1235363"/>
              <a:gd name="T56" fmla="*/ 1945784 w 2003537"/>
              <a:gd name="T57" fmla="*/ 796636 h 1235363"/>
              <a:gd name="T58" fmla="*/ 1888057 w 2003537"/>
              <a:gd name="T59" fmla="*/ 785091 h 1235363"/>
              <a:gd name="T60" fmla="*/ 1853420 w 2003537"/>
              <a:gd name="T61" fmla="*/ 773545 h 1235363"/>
              <a:gd name="T62" fmla="*/ 1818784 w 2003537"/>
              <a:gd name="T63" fmla="*/ 750454 h 1235363"/>
              <a:gd name="T64" fmla="*/ 1737966 w 2003537"/>
              <a:gd name="T65" fmla="*/ 738909 h 1235363"/>
              <a:gd name="T66" fmla="*/ 1657147 w 2003537"/>
              <a:gd name="T67" fmla="*/ 692727 h 1235363"/>
              <a:gd name="T68" fmla="*/ 1553238 w 2003537"/>
              <a:gd name="T69" fmla="*/ 669636 h 1235363"/>
              <a:gd name="T70" fmla="*/ 1426238 w 2003537"/>
              <a:gd name="T71" fmla="*/ 646545 h 1235363"/>
              <a:gd name="T72" fmla="*/ 1149147 w 2003537"/>
              <a:gd name="T73" fmla="*/ 623454 h 1235363"/>
              <a:gd name="T74" fmla="*/ 1114511 w 2003537"/>
              <a:gd name="T75" fmla="*/ 611909 h 1235363"/>
              <a:gd name="T76" fmla="*/ 1091420 w 2003537"/>
              <a:gd name="T77" fmla="*/ 577272 h 1235363"/>
              <a:gd name="T78" fmla="*/ 1033693 w 2003537"/>
              <a:gd name="T79" fmla="*/ 565727 h 1235363"/>
              <a:gd name="T80" fmla="*/ 929784 w 2003537"/>
              <a:gd name="T81" fmla="*/ 519545 h 1235363"/>
              <a:gd name="T82" fmla="*/ 906693 w 2003537"/>
              <a:gd name="T83" fmla="*/ 484909 h 1235363"/>
              <a:gd name="T84" fmla="*/ 872057 w 2003537"/>
              <a:gd name="T85" fmla="*/ 473363 h 1235363"/>
              <a:gd name="T86" fmla="*/ 802784 w 2003537"/>
              <a:gd name="T87" fmla="*/ 427182 h 1235363"/>
              <a:gd name="T88" fmla="*/ 768147 w 2003537"/>
              <a:gd name="T89" fmla="*/ 404091 h 1235363"/>
              <a:gd name="T90" fmla="*/ 721966 w 2003537"/>
              <a:gd name="T91" fmla="*/ 346363 h 1235363"/>
              <a:gd name="T92" fmla="*/ 710420 w 2003537"/>
              <a:gd name="T93" fmla="*/ 311727 h 1235363"/>
              <a:gd name="T94" fmla="*/ 652693 w 2003537"/>
              <a:gd name="T95" fmla="*/ 242454 h 1235363"/>
              <a:gd name="T96" fmla="*/ 618057 w 2003537"/>
              <a:gd name="T97" fmla="*/ 219363 h 1235363"/>
              <a:gd name="T98" fmla="*/ 537238 w 2003537"/>
              <a:gd name="T99" fmla="*/ 115454 h 1235363"/>
              <a:gd name="T100" fmla="*/ 502602 w 2003537"/>
              <a:gd name="T101" fmla="*/ 103909 h 1235363"/>
              <a:gd name="T102" fmla="*/ 364057 w 2003537"/>
              <a:gd name="T103" fmla="*/ 127000 h 1235363"/>
              <a:gd name="T104" fmla="*/ 294784 w 2003537"/>
              <a:gd name="T105" fmla="*/ 150091 h 1235363"/>
              <a:gd name="T106" fmla="*/ 260147 w 2003537"/>
              <a:gd name="T107" fmla="*/ 161636 h 1235363"/>
              <a:gd name="T108" fmla="*/ 225511 w 2003537"/>
              <a:gd name="T109" fmla="*/ 184727 h 1235363"/>
              <a:gd name="T110" fmla="*/ 179329 w 2003537"/>
              <a:gd name="T111" fmla="*/ 207818 h 1235363"/>
              <a:gd name="T112" fmla="*/ 179329 w 2003537"/>
              <a:gd name="T113" fmla="*/ 207818 h 1235363"/>
              <a:gd name="T114" fmla="*/ 98511 w 2003537"/>
              <a:gd name="T115" fmla="*/ 438727 h 1235363"/>
              <a:gd name="T116" fmla="*/ 618057 w 2003537"/>
              <a:gd name="T117" fmla="*/ 1166091 h 1235363"/>
              <a:gd name="T118" fmla="*/ 1761057 w 2003537"/>
              <a:gd name="T119" fmla="*/ 1223818 h 1235363"/>
              <a:gd name="T120" fmla="*/ 1911147 w 2003537"/>
              <a:gd name="T121" fmla="*/ 819727 h 1235363"/>
              <a:gd name="T122" fmla="*/ 1172238 w 2003537"/>
              <a:gd name="T123" fmla="*/ 600363 h 1235363"/>
              <a:gd name="T124" fmla="*/ 698875 w 2003537"/>
              <a:gd name="T125" fmla="*/ 265545 h 1235363"/>
              <a:gd name="T126" fmla="*/ 283238 w 2003537"/>
              <a:gd name="T127" fmla="*/ 0 h 1235363"/>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2003537" h="1235363">
                <a:moveTo>
                  <a:pt x="29238" y="184727"/>
                </a:moveTo>
                <a:lnTo>
                  <a:pt x="29238" y="184727"/>
                </a:lnTo>
                <a:cubicBezTo>
                  <a:pt x="-5370" y="340461"/>
                  <a:pt x="-9303" y="315126"/>
                  <a:pt x="17693" y="531091"/>
                </a:cubicBezTo>
                <a:cubicBezTo>
                  <a:pt x="19414" y="544860"/>
                  <a:pt x="33087" y="554182"/>
                  <a:pt x="40784" y="565727"/>
                </a:cubicBezTo>
                <a:cubicBezTo>
                  <a:pt x="44632" y="577272"/>
                  <a:pt x="46887" y="589478"/>
                  <a:pt x="52329" y="600363"/>
                </a:cubicBezTo>
                <a:cubicBezTo>
                  <a:pt x="68404" y="632513"/>
                  <a:pt x="84521" y="644101"/>
                  <a:pt x="110057" y="669636"/>
                </a:cubicBezTo>
                <a:cubicBezTo>
                  <a:pt x="117754" y="685030"/>
                  <a:pt x="120977" y="703648"/>
                  <a:pt x="133147" y="715818"/>
                </a:cubicBezTo>
                <a:cubicBezTo>
                  <a:pt x="152770" y="735442"/>
                  <a:pt x="202420" y="762000"/>
                  <a:pt x="202420" y="762000"/>
                </a:cubicBezTo>
                <a:cubicBezTo>
                  <a:pt x="210117" y="773545"/>
                  <a:pt x="214851" y="787753"/>
                  <a:pt x="225511" y="796636"/>
                </a:cubicBezTo>
                <a:cubicBezTo>
                  <a:pt x="251387" y="818199"/>
                  <a:pt x="286802" y="823504"/>
                  <a:pt x="317875" y="831272"/>
                </a:cubicBezTo>
                <a:cubicBezTo>
                  <a:pt x="333269" y="842818"/>
                  <a:pt x="348399" y="854724"/>
                  <a:pt x="364057" y="865909"/>
                </a:cubicBezTo>
                <a:cubicBezTo>
                  <a:pt x="375348" y="873974"/>
                  <a:pt x="388881" y="879188"/>
                  <a:pt x="398693" y="889000"/>
                </a:cubicBezTo>
                <a:cubicBezTo>
                  <a:pt x="408505" y="898812"/>
                  <a:pt x="411972" y="913824"/>
                  <a:pt x="421784" y="923636"/>
                </a:cubicBezTo>
                <a:cubicBezTo>
                  <a:pt x="431596" y="933448"/>
                  <a:pt x="445760" y="937844"/>
                  <a:pt x="456420" y="946727"/>
                </a:cubicBezTo>
                <a:cubicBezTo>
                  <a:pt x="468963" y="957180"/>
                  <a:pt x="479511" y="969818"/>
                  <a:pt x="491057" y="981363"/>
                </a:cubicBezTo>
                <a:cubicBezTo>
                  <a:pt x="509836" y="1037704"/>
                  <a:pt x="515566" y="1075147"/>
                  <a:pt x="560329" y="1119909"/>
                </a:cubicBezTo>
                <a:cubicBezTo>
                  <a:pt x="571875" y="1131454"/>
                  <a:pt x="581380" y="1145488"/>
                  <a:pt x="594966" y="1154545"/>
                </a:cubicBezTo>
                <a:cubicBezTo>
                  <a:pt x="605092" y="1161296"/>
                  <a:pt x="618717" y="1160648"/>
                  <a:pt x="629602" y="1166091"/>
                </a:cubicBezTo>
                <a:cubicBezTo>
                  <a:pt x="642013" y="1172297"/>
                  <a:pt x="651827" y="1182977"/>
                  <a:pt x="664238" y="1189182"/>
                </a:cubicBezTo>
                <a:cubicBezTo>
                  <a:pt x="694258" y="1204192"/>
                  <a:pt x="754877" y="1210499"/>
                  <a:pt x="779693" y="1212272"/>
                </a:cubicBezTo>
                <a:cubicBezTo>
                  <a:pt x="914267" y="1221884"/>
                  <a:pt x="1049087" y="1227666"/>
                  <a:pt x="1183784" y="1235363"/>
                </a:cubicBezTo>
                <a:lnTo>
                  <a:pt x="1841875" y="1212272"/>
                </a:lnTo>
                <a:cubicBezTo>
                  <a:pt x="1857724" y="1211493"/>
                  <a:pt x="1873200" y="1206299"/>
                  <a:pt x="1888057" y="1200727"/>
                </a:cubicBezTo>
                <a:cubicBezTo>
                  <a:pt x="1904172" y="1194684"/>
                  <a:pt x="1918844" y="1185333"/>
                  <a:pt x="1934238" y="1177636"/>
                </a:cubicBezTo>
                <a:cubicBezTo>
                  <a:pt x="1941935" y="1166091"/>
                  <a:pt x="1951123" y="1155411"/>
                  <a:pt x="1957329" y="1143000"/>
                </a:cubicBezTo>
                <a:cubicBezTo>
                  <a:pt x="2005130" y="1047400"/>
                  <a:pt x="1925791" y="1172987"/>
                  <a:pt x="1991966" y="1073727"/>
                </a:cubicBezTo>
                <a:cubicBezTo>
                  <a:pt x="1995814" y="1062182"/>
                  <a:pt x="2004064" y="1051248"/>
                  <a:pt x="2003511" y="1039091"/>
                </a:cubicBezTo>
                <a:cubicBezTo>
                  <a:pt x="2000172" y="965642"/>
                  <a:pt x="1997450" y="891253"/>
                  <a:pt x="1980420" y="819727"/>
                </a:cubicBezTo>
                <a:cubicBezTo>
                  <a:pt x="1977206" y="806229"/>
                  <a:pt x="1958776" y="801508"/>
                  <a:pt x="1945784" y="796636"/>
                </a:cubicBezTo>
                <a:cubicBezTo>
                  <a:pt x="1927410" y="789746"/>
                  <a:pt x="1907094" y="789850"/>
                  <a:pt x="1888057" y="785091"/>
                </a:cubicBezTo>
                <a:cubicBezTo>
                  <a:pt x="1876250" y="782139"/>
                  <a:pt x="1864305" y="778988"/>
                  <a:pt x="1853420" y="773545"/>
                </a:cubicBezTo>
                <a:cubicBezTo>
                  <a:pt x="1841009" y="767339"/>
                  <a:pt x="1832075" y="754441"/>
                  <a:pt x="1818784" y="750454"/>
                </a:cubicBezTo>
                <a:cubicBezTo>
                  <a:pt x="1792719" y="742634"/>
                  <a:pt x="1764905" y="742757"/>
                  <a:pt x="1737966" y="738909"/>
                </a:cubicBezTo>
                <a:cubicBezTo>
                  <a:pt x="1714316" y="723143"/>
                  <a:pt x="1684350" y="701097"/>
                  <a:pt x="1657147" y="692727"/>
                </a:cubicBezTo>
                <a:cubicBezTo>
                  <a:pt x="1623235" y="682292"/>
                  <a:pt x="1587811" y="677614"/>
                  <a:pt x="1553238" y="669636"/>
                </a:cubicBezTo>
                <a:cubicBezTo>
                  <a:pt x="1489600" y="654950"/>
                  <a:pt x="1507426" y="654402"/>
                  <a:pt x="1426238" y="646545"/>
                </a:cubicBezTo>
                <a:cubicBezTo>
                  <a:pt x="1333985" y="637617"/>
                  <a:pt x="1149147" y="623454"/>
                  <a:pt x="1149147" y="623454"/>
                </a:cubicBezTo>
                <a:cubicBezTo>
                  <a:pt x="1137602" y="619606"/>
                  <a:pt x="1124014" y="619511"/>
                  <a:pt x="1114511" y="611909"/>
                </a:cubicBezTo>
                <a:cubicBezTo>
                  <a:pt x="1103676" y="603241"/>
                  <a:pt x="1103468" y="584157"/>
                  <a:pt x="1091420" y="577272"/>
                </a:cubicBezTo>
                <a:cubicBezTo>
                  <a:pt x="1074382" y="567536"/>
                  <a:pt x="1052625" y="570890"/>
                  <a:pt x="1033693" y="565727"/>
                </a:cubicBezTo>
                <a:cubicBezTo>
                  <a:pt x="963939" y="546703"/>
                  <a:pt x="977442" y="551317"/>
                  <a:pt x="929784" y="519545"/>
                </a:cubicBezTo>
                <a:cubicBezTo>
                  <a:pt x="922087" y="508000"/>
                  <a:pt x="917528" y="493577"/>
                  <a:pt x="906693" y="484909"/>
                </a:cubicBezTo>
                <a:cubicBezTo>
                  <a:pt x="897190" y="477306"/>
                  <a:pt x="882695" y="479273"/>
                  <a:pt x="872057" y="473363"/>
                </a:cubicBezTo>
                <a:cubicBezTo>
                  <a:pt x="847798" y="459886"/>
                  <a:pt x="825875" y="442576"/>
                  <a:pt x="802784" y="427182"/>
                </a:cubicBezTo>
                <a:lnTo>
                  <a:pt x="768147" y="404091"/>
                </a:lnTo>
                <a:cubicBezTo>
                  <a:pt x="739130" y="317034"/>
                  <a:pt x="781647" y="420963"/>
                  <a:pt x="721966" y="346363"/>
                </a:cubicBezTo>
                <a:cubicBezTo>
                  <a:pt x="714363" y="336860"/>
                  <a:pt x="715863" y="322612"/>
                  <a:pt x="710420" y="311727"/>
                </a:cubicBezTo>
                <a:cubicBezTo>
                  <a:pt x="697446" y="285780"/>
                  <a:pt x="674578" y="260692"/>
                  <a:pt x="652693" y="242454"/>
                </a:cubicBezTo>
                <a:cubicBezTo>
                  <a:pt x="642033" y="233571"/>
                  <a:pt x="629602" y="227060"/>
                  <a:pt x="618057" y="219363"/>
                </a:cubicBezTo>
                <a:cubicBezTo>
                  <a:pt x="599708" y="191840"/>
                  <a:pt x="569794" y="137158"/>
                  <a:pt x="537238" y="115454"/>
                </a:cubicBezTo>
                <a:cubicBezTo>
                  <a:pt x="527112" y="108703"/>
                  <a:pt x="514147" y="107757"/>
                  <a:pt x="502602" y="103909"/>
                </a:cubicBezTo>
                <a:cubicBezTo>
                  <a:pt x="456420" y="111606"/>
                  <a:pt x="409761" y="116844"/>
                  <a:pt x="364057" y="127000"/>
                </a:cubicBezTo>
                <a:cubicBezTo>
                  <a:pt x="340297" y="132280"/>
                  <a:pt x="317875" y="142394"/>
                  <a:pt x="294784" y="150091"/>
                </a:cubicBezTo>
                <a:lnTo>
                  <a:pt x="260147" y="161636"/>
                </a:lnTo>
                <a:cubicBezTo>
                  <a:pt x="248602" y="169333"/>
                  <a:pt x="237922" y="178522"/>
                  <a:pt x="225511" y="184727"/>
                </a:cubicBezTo>
                <a:cubicBezTo>
                  <a:pt x="172444" y="211260"/>
                  <a:pt x="205414" y="181733"/>
                  <a:pt x="179329" y="207818"/>
                </a:cubicBezTo>
                <a:lnTo>
                  <a:pt x="98511" y="438727"/>
                </a:lnTo>
                <a:lnTo>
                  <a:pt x="618057" y="1166091"/>
                </a:lnTo>
                <a:lnTo>
                  <a:pt x="1761057" y="1223818"/>
                </a:lnTo>
                <a:lnTo>
                  <a:pt x="1911147" y="819727"/>
                </a:lnTo>
                <a:lnTo>
                  <a:pt x="1172238" y="600363"/>
                </a:lnTo>
                <a:lnTo>
                  <a:pt x="698875" y="265545"/>
                </a:lnTo>
                <a:lnTo>
                  <a:pt x="283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nvGrpSpPr>
          <p:cNvPr id="182" name="Group 181"/>
          <p:cNvGrpSpPr>
            <a:grpSpLocks/>
          </p:cNvGrpSpPr>
          <p:nvPr/>
        </p:nvGrpSpPr>
        <p:grpSpPr bwMode="auto">
          <a:xfrm>
            <a:off x="6900863" y="3087688"/>
            <a:ext cx="658812" cy="949325"/>
            <a:chOff x="6901401" y="3086922"/>
            <a:chExt cx="658721" cy="949369"/>
          </a:xfrm>
        </p:grpSpPr>
        <p:sp>
          <p:nvSpPr>
            <p:cNvPr id="183" name="Freeform 26"/>
            <p:cNvSpPr>
              <a:spLocks/>
            </p:cNvSpPr>
            <p:nvPr/>
          </p:nvSpPr>
          <p:spPr bwMode="auto">
            <a:xfrm>
              <a:off x="6901401" y="3505200"/>
              <a:ext cx="519546" cy="531091"/>
            </a:xfrm>
            <a:custGeom>
              <a:avLst/>
              <a:gdLst>
                <a:gd name="T0" fmla="*/ 230909 w 519546"/>
                <a:gd name="T1" fmla="*/ 0 h 531091"/>
                <a:gd name="T2" fmla="*/ 230909 w 519546"/>
                <a:gd name="T3" fmla="*/ 0 h 531091"/>
                <a:gd name="T4" fmla="*/ 127000 w 519546"/>
                <a:gd name="T5" fmla="*/ 23091 h 531091"/>
                <a:gd name="T6" fmla="*/ 57728 w 519546"/>
                <a:gd name="T7" fmla="*/ 80818 h 531091"/>
                <a:gd name="T8" fmla="*/ 46182 w 519546"/>
                <a:gd name="T9" fmla="*/ 115455 h 531091"/>
                <a:gd name="T10" fmla="*/ 23091 w 519546"/>
                <a:gd name="T11" fmla="*/ 150091 h 531091"/>
                <a:gd name="T12" fmla="*/ 0 w 519546"/>
                <a:gd name="T13" fmla="*/ 219364 h 531091"/>
                <a:gd name="T14" fmla="*/ 11546 w 519546"/>
                <a:gd name="T15" fmla="*/ 381000 h 531091"/>
                <a:gd name="T16" fmla="*/ 23091 w 519546"/>
                <a:gd name="T17" fmla="*/ 415637 h 531091"/>
                <a:gd name="T18" fmla="*/ 69273 w 519546"/>
                <a:gd name="T19" fmla="*/ 438728 h 531091"/>
                <a:gd name="T20" fmla="*/ 138546 w 519546"/>
                <a:gd name="T21" fmla="*/ 484909 h 531091"/>
                <a:gd name="T22" fmla="*/ 207819 w 519546"/>
                <a:gd name="T23" fmla="*/ 508000 h 531091"/>
                <a:gd name="T24" fmla="*/ 242455 w 519546"/>
                <a:gd name="T25" fmla="*/ 519546 h 531091"/>
                <a:gd name="T26" fmla="*/ 288637 w 519546"/>
                <a:gd name="T27" fmla="*/ 531091 h 531091"/>
                <a:gd name="T28" fmla="*/ 415637 w 519546"/>
                <a:gd name="T29" fmla="*/ 508000 h 531091"/>
                <a:gd name="T30" fmla="*/ 461819 w 519546"/>
                <a:gd name="T31" fmla="*/ 438728 h 531091"/>
                <a:gd name="T32" fmla="*/ 519546 w 519546"/>
                <a:gd name="T33" fmla="*/ 334818 h 531091"/>
                <a:gd name="T34" fmla="*/ 508000 w 519546"/>
                <a:gd name="T35" fmla="*/ 150091 h 531091"/>
                <a:gd name="T36" fmla="*/ 461819 w 519546"/>
                <a:gd name="T37" fmla="*/ 80818 h 531091"/>
                <a:gd name="T38" fmla="*/ 438728 w 519546"/>
                <a:gd name="T39" fmla="*/ 46182 h 531091"/>
                <a:gd name="T40" fmla="*/ 357909 w 519546"/>
                <a:gd name="T41" fmla="*/ 11546 h 531091"/>
                <a:gd name="T42" fmla="*/ 311728 w 519546"/>
                <a:gd name="T43" fmla="*/ 11546 h 53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19546" h="531091">
                  <a:moveTo>
                    <a:pt x="230909" y="0"/>
                  </a:moveTo>
                  <a:lnTo>
                    <a:pt x="230909" y="0"/>
                  </a:lnTo>
                  <a:cubicBezTo>
                    <a:pt x="196273" y="7697"/>
                    <a:pt x="160660" y="11871"/>
                    <a:pt x="127000" y="23091"/>
                  </a:cubicBezTo>
                  <a:cubicBezTo>
                    <a:pt x="102890" y="31128"/>
                    <a:pt x="73804" y="64742"/>
                    <a:pt x="57728" y="80818"/>
                  </a:cubicBezTo>
                  <a:cubicBezTo>
                    <a:pt x="53879" y="92364"/>
                    <a:pt x="51625" y="104570"/>
                    <a:pt x="46182" y="115455"/>
                  </a:cubicBezTo>
                  <a:cubicBezTo>
                    <a:pt x="39976" y="127866"/>
                    <a:pt x="28727" y="137411"/>
                    <a:pt x="23091" y="150091"/>
                  </a:cubicBezTo>
                  <a:cubicBezTo>
                    <a:pt x="13206" y="172333"/>
                    <a:pt x="0" y="219364"/>
                    <a:pt x="0" y="219364"/>
                  </a:cubicBezTo>
                  <a:cubicBezTo>
                    <a:pt x="3849" y="273243"/>
                    <a:pt x="5235" y="327354"/>
                    <a:pt x="11546" y="381000"/>
                  </a:cubicBezTo>
                  <a:cubicBezTo>
                    <a:pt x="12968" y="393087"/>
                    <a:pt x="14485" y="407031"/>
                    <a:pt x="23091" y="415637"/>
                  </a:cubicBezTo>
                  <a:cubicBezTo>
                    <a:pt x="35261" y="427807"/>
                    <a:pt x="54515" y="429873"/>
                    <a:pt x="69273" y="438728"/>
                  </a:cubicBezTo>
                  <a:cubicBezTo>
                    <a:pt x="93070" y="453006"/>
                    <a:pt x="112218" y="476133"/>
                    <a:pt x="138546" y="484909"/>
                  </a:cubicBezTo>
                  <a:lnTo>
                    <a:pt x="207819" y="508000"/>
                  </a:lnTo>
                  <a:cubicBezTo>
                    <a:pt x="219364" y="511849"/>
                    <a:pt x="230648" y="516594"/>
                    <a:pt x="242455" y="519546"/>
                  </a:cubicBezTo>
                  <a:lnTo>
                    <a:pt x="288637" y="531091"/>
                  </a:lnTo>
                  <a:cubicBezTo>
                    <a:pt x="330970" y="523394"/>
                    <a:pt x="375116" y="522472"/>
                    <a:pt x="415637" y="508000"/>
                  </a:cubicBezTo>
                  <a:cubicBezTo>
                    <a:pt x="458254" y="492780"/>
                    <a:pt x="445575" y="467968"/>
                    <a:pt x="461819" y="438728"/>
                  </a:cubicBezTo>
                  <a:cubicBezTo>
                    <a:pt x="527984" y="319631"/>
                    <a:pt x="493421" y="413191"/>
                    <a:pt x="519546" y="334818"/>
                  </a:cubicBezTo>
                  <a:cubicBezTo>
                    <a:pt x="515697" y="273242"/>
                    <a:pt x="514459" y="211448"/>
                    <a:pt x="508000" y="150091"/>
                  </a:cubicBezTo>
                  <a:cubicBezTo>
                    <a:pt x="503600" y="108289"/>
                    <a:pt x="488547" y="112892"/>
                    <a:pt x="461819" y="80818"/>
                  </a:cubicBezTo>
                  <a:cubicBezTo>
                    <a:pt x="452936" y="70158"/>
                    <a:pt x="448540" y="55994"/>
                    <a:pt x="438728" y="46182"/>
                  </a:cubicBezTo>
                  <a:cubicBezTo>
                    <a:pt x="416564" y="24018"/>
                    <a:pt x="388192" y="15331"/>
                    <a:pt x="357909" y="11546"/>
                  </a:cubicBezTo>
                  <a:cubicBezTo>
                    <a:pt x="342634" y="9637"/>
                    <a:pt x="327122" y="11546"/>
                    <a:pt x="311728" y="11546"/>
                  </a:cubicBez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pic>
          <p:nvPicPr>
            <p:cNvPr id="184" name="Picture 27" descr="Picture 20.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7185213" y="3086922"/>
              <a:ext cx="374909" cy="42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 name="Group 6149"/>
          <p:cNvGrpSpPr>
            <a:grpSpLocks/>
          </p:cNvGrpSpPr>
          <p:nvPr/>
        </p:nvGrpSpPr>
        <p:grpSpPr bwMode="auto">
          <a:xfrm>
            <a:off x="7513638" y="2814638"/>
            <a:ext cx="1554162" cy="1755775"/>
            <a:chOff x="7317509" y="2814782"/>
            <a:chExt cx="1554490" cy="1754909"/>
          </a:xfrm>
        </p:grpSpPr>
        <p:sp>
          <p:nvSpPr>
            <p:cNvPr id="186" name="Freeform 20"/>
            <p:cNvSpPr>
              <a:spLocks/>
            </p:cNvSpPr>
            <p:nvPr/>
          </p:nvSpPr>
          <p:spPr bwMode="auto">
            <a:xfrm>
              <a:off x="7317509" y="2814782"/>
              <a:ext cx="1293091" cy="1754909"/>
            </a:xfrm>
            <a:custGeom>
              <a:avLst/>
              <a:gdLst>
                <a:gd name="T0" fmla="*/ 542636 w 1293091"/>
                <a:gd name="T1" fmla="*/ 0 h 1754909"/>
                <a:gd name="T2" fmla="*/ 542636 w 1293091"/>
                <a:gd name="T3" fmla="*/ 0 h 1754909"/>
                <a:gd name="T4" fmla="*/ 438727 w 1293091"/>
                <a:gd name="T5" fmla="*/ 11545 h 1754909"/>
                <a:gd name="T6" fmla="*/ 404091 w 1293091"/>
                <a:gd name="T7" fmla="*/ 23091 h 1754909"/>
                <a:gd name="T8" fmla="*/ 369454 w 1293091"/>
                <a:gd name="T9" fmla="*/ 57727 h 1754909"/>
                <a:gd name="T10" fmla="*/ 300182 w 1293091"/>
                <a:gd name="T11" fmla="*/ 103909 h 1754909"/>
                <a:gd name="T12" fmla="*/ 265545 w 1293091"/>
                <a:gd name="T13" fmla="*/ 173182 h 1754909"/>
                <a:gd name="T14" fmla="*/ 242454 w 1293091"/>
                <a:gd name="T15" fmla="*/ 207818 h 1754909"/>
                <a:gd name="T16" fmla="*/ 196273 w 1293091"/>
                <a:gd name="T17" fmla="*/ 311727 h 1754909"/>
                <a:gd name="T18" fmla="*/ 184727 w 1293091"/>
                <a:gd name="T19" fmla="*/ 357909 h 1754909"/>
                <a:gd name="T20" fmla="*/ 161636 w 1293091"/>
                <a:gd name="T21" fmla="*/ 484909 h 1754909"/>
                <a:gd name="T22" fmla="*/ 138545 w 1293091"/>
                <a:gd name="T23" fmla="*/ 565727 h 1754909"/>
                <a:gd name="T24" fmla="*/ 115454 w 1293091"/>
                <a:gd name="T25" fmla="*/ 900545 h 1754909"/>
                <a:gd name="T26" fmla="*/ 92364 w 1293091"/>
                <a:gd name="T27" fmla="*/ 935182 h 1754909"/>
                <a:gd name="T28" fmla="*/ 57727 w 1293091"/>
                <a:gd name="T29" fmla="*/ 1016000 h 1754909"/>
                <a:gd name="T30" fmla="*/ 46182 w 1293091"/>
                <a:gd name="T31" fmla="*/ 1062182 h 1754909"/>
                <a:gd name="T32" fmla="*/ 34636 w 1293091"/>
                <a:gd name="T33" fmla="*/ 1119909 h 1754909"/>
                <a:gd name="T34" fmla="*/ 0 w 1293091"/>
                <a:gd name="T35" fmla="*/ 1200727 h 1754909"/>
                <a:gd name="T36" fmla="*/ 11545 w 1293091"/>
                <a:gd name="T37" fmla="*/ 1674091 h 1754909"/>
                <a:gd name="T38" fmla="*/ 23091 w 1293091"/>
                <a:gd name="T39" fmla="*/ 1708727 h 1754909"/>
                <a:gd name="T40" fmla="*/ 173182 w 1293091"/>
                <a:gd name="T41" fmla="*/ 1743363 h 1754909"/>
                <a:gd name="T42" fmla="*/ 219364 w 1293091"/>
                <a:gd name="T43" fmla="*/ 1754909 h 1754909"/>
                <a:gd name="T44" fmla="*/ 1027545 w 1293091"/>
                <a:gd name="T45" fmla="*/ 1731818 h 1754909"/>
                <a:gd name="T46" fmla="*/ 1131454 w 1293091"/>
                <a:gd name="T47" fmla="*/ 1697182 h 1754909"/>
                <a:gd name="T48" fmla="*/ 1200727 w 1293091"/>
                <a:gd name="T49" fmla="*/ 1639454 h 1754909"/>
                <a:gd name="T50" fmla="*/ 1235364 w 1293091"/>
                <a:gd name="T51" fmla="*/ 1627909 h 1754909"/>
                <a:gd name="T52" fmla="*/ 1246909 w 1293091"/>
                <a:gd name="T53" fmla="*/ 1593273 h 1754909"/>
                <a:gd name="T54" fmla="*/ 1293091 w 1293091"/>
                <a:gd name="T55" fmla="*/ 1524000 h 1754909"/>
                <a:gd name="T56" fmla="*/ 1281545 w 1293091"/>
                <a:gd name="T57" fmla="*/ 1408545 h 1754909"/>
                <a:gd name="T58" fmla="*/ 1223818 w 1293091"/>
                <a:gd name="T59" fmla="*/ 1327727 h 1754909"/>
                <a:gd name="T60" fmla="*/ 1200727 w 1293091"/>
                <a:gd name="T61" fmla="*/ 1293091 h 1754909"/>
                <a:gd name="T62" fmla="*/ 1177636 w 1293091"/>
                <a:gd name="T63" fmla="*/ 1223818 h 1754909"/>
                <a:gd name="T64" fmla="*/ 1143000 w 1293091"/>
                <a:gd name="T65" fmla="*/ 1096818 h 1754909"/>
                <a:gd name="T66" fmla="*/ 1119909 w 1293091"/>
                <a:gd name="T67" fmla="*/ 1050636 h 1754909"/>
                <a:gd name="T68" fmla="*/ 1085273 w 1293091"/>
                <a:gd name="T69" fmla="*/ 912091 h 1754909"/>
                <a:gd name="T70" fmla="*/ 1073727 w 1293091"/>
                <a:gd name="T71" fmla="*/ 842818 h 1754909"/>
                <a:gd name="T72" fmla="*/ 1050636 w 1293091"/>
                <a:gd name="T73" fmla="*/ 750454 h 1754909"/>
                <a:gd name="T74" fmla="*/ 1027545 w 1293091"/>
                <a:gd name="T75" fmla="*/ 715818 h 1754909"/>
                <a:gd name="T76" fmla="*/ 992909 w 1293091"/>
                <a:gd name="T77" fmla="*/ 600363 h 1754909"/>
                <a:gd name="T78" fmla="*/ 935182 w 1293091"/>
                <a:gd name="T79" fmla="*/ 519545 h 1754909"/>
                <a:gd name="T80" fmla="*/ 889000 w 1293091"/>
                <a:gd name="T81" fmla="*/ 450273 h 1754909"/>
                <a:gd name="T82" fmla="*/ 831273 w 1293091"/>
                <a:gd name="T83" fmla="*/ 323273 h 1754909"/>
                <a:gd name="T84" fmla="*/ 808182 w 1293091"/>
                <a:gd name="T85" fmla="*/ 288636 h 1754909"/>
                <a:gd name="T86" fmla="*/ 773545 w 1293091"/>
                <a:gd name="T87" fmla="*/ 265545 h 1754909"/>
                <a:gd name="T88" fmla="*/ 727364 w 1293091"/>
                <a:gd name="T89" fmla="*/ 196273 h 1754909"/>
                <a:gd name="T90" fmla="*/ 715818 w 1293091"/>
                <a:gd name="T91" fmla="*/ 161636 h 1754909"/>
                <a:gd name="T92" fmla="*/ 646545 w 1293091"/>
                <a:gd name="T93" fmla="*/ 115454 h 1754909"/>
                <a:gd name="T94" fmla="*/ 611909 w 1293091"/>
                <a:gd name="T95" fmla="*/ 80818 h 1754909"/>
                <a:gd name="T96" fmla="*/ 496454 w 1293091"/>
                <a:gd name="T97" fmla="*/ 57727 h 1754909"/>
                <a:gd name="T98" fmla="*/ 438727 w 1293091"/>
                <a:gd name="T99" fmla="*/ 34636 h 1754909"/>
                <a:gd name="T100" fmla="*/ 427182 w 1293091"/>
                <a:gd name="T101" fmla="*/ 34636 h 17549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93091" h="1754909">
                  <a:moveTo>
                    <a:pt x="542636" y="0"/>
                  </a:moveTo>
                  <a:lnTo>
                    <a:pt x="542636" y="0"/>
                  </a:lnTo>
                  <a:cubicBezTo>
                    <a:pt x="508000" y="3848"/>
                    <a:pt x="473102" y="5816"/>
                    <a:pt x="438727" y="11545"/>
                  </a:cubicBezTo>
                  <a:cubicBezTo>
                    <a:pt x="426723" y="13546"/>
                    <a:pt x="414217" y="16340"/>
                    <a:pt x="404091" y="23091"/>
                  </a:cubicBezTo>
                  <a:cubicBezTo>
                    <a:pt x="390505" y="32148"/>
                    <a:pt x="382342" y="47703"/>
                    <a:pt x="369454" y="57727"/>
                  </a:cubicBezTo>
                  <a:cubicBezTo>
                    <a:pt x="347548" y="74765"/>
                    <a:pt x="300182" y="103909"/>
                    <a:pt x="300182" y="103909"/>
                  </a:cubicBezTo>
                  <a:cubicBezTo>
                    <a:pt x="234007" y="203169"/>
                    <a:pt x="313346" y="77582"/>
                    <a:pt x="265545" y="173182"/>
                  </a:cubicBezTo>
                  <a:cubicBezTo>
                    <a:pt x="259339" y="185593"/>
                    <a:pt x="250151" y="196273"/>
                    <a:pt x="242454" y="207818"/>
                  </a:cubicBezTo>
                  <a:cubicBezTo>
                    <a:pt x="214976" y="290255"/>
                    <a:pt x="232866" y="256839"/>
                    <a:pt x="196273" y="311727"/>
                  </a:cubicBezTo>
                  <a:cubicBezTo>
                    <a:pt x="192424" y="327121"/>
                    <a:pt x="187839" y="342349"/>
                    <a:pt x="184727" y="357909"/>
                  </a:cubicBezTo>
                  <a:cubicBezTo>
                    <a:pt x="174428" y="409403"/>
                    <a:pt x="174024" y="435357"/>
                    <a:pt x="161636" y="484909"/>
                  </a:cubicBezTo>
                  <a:cubicBezTo>
                    <a:pt x="154841" y="512090"/>
                    <a:pt x="146242" y="538788"/>
                    <a:pt x="138545" y="565727"/>
                  </a:cubicBezTo>
                  <a:cubicBezTo>
                    <a:pt x="130848" y="677333"/>
                    <a:pt x="129330" y="789538"/>
                    <a:pt x="115454" y="900545"/>
                  </a:cubicBezTo>
                  <a:cubicBezTo>
                    <a:pt x="113733" y="914314"/>
                    <a:pt x="97830" y="922428"/>
                    <a:pt x="92364" y="935182"/>
                  </a:cubicBezTo>
                  <a:cubicBezTo>
                    <a:pt x="47634" y="1039553"/>
                    <a:pt x="115696" y="929046"/>
                    <a:pt x="57727" y="1016000"/>
                  </a:cubicBezTo>
                  <a:cubicBezTo>
                    <a:pt x="53879" y="1031394"/>
                    <a:pt x="49624" y="1046692"/>
                    <a:pt x="46182" y="1062182"/>
                  </a:cubicBezTo>
                  <a:cubicBezTo>
                    <a:pt x="41925" y="1081338"/>
                    <a:pt x="39395" y="1100871"/>
                    <a:pt x="34636" y="1119909"/>
                  </a:cubicBezTo>
                  <a:cubicBezTo>
                    <a:pt x="26141" y="1153887"/>
                    <a:pt x="16523" y="1167682"/>
                    <a:pt x="0" y="1200727"/>
                  </a:cubicBezTo>
                  <a:cubicBezTo>
                    <a:pt x="3848" y="1358515"/>
                    <a:pt x="4378" y="1516419"/>
                    <a:pt x="11545" y="1674091"/>
                  </a:cubicBezTo>
                  <a:cubicBezTo>
                    <a:pt x="12098" y="1686248"/>
                    <a:pt x="13188" y="1701653"/>
                    <a:pt x="23091" y="1708727"/>
                  </a:cubicBezTo>
                  <a:cubicBezTo>
                    <a:pt x="57017" y="1732959"/>
                    <a:pt x="136651" y="1736721"/>
                    <a:pt x="173182" y="1743363"/>
                  </a:cubicBezTo>
                  <a:cubicBezTo>
                    <a:pt x="188794" y="1746202"/>
                    <a:pt x="203970" y="1751060"/>
                    <a:pt x="219364" y="1754909"/>
                  </a:cubicBezTo>
                  <a:cubicBezTo>
                    <a:pt x="488758" y="1747212"/>
                    <a:pt x="758580" y="1748841"/>
                    <a:pt x="1027545" y="1731818"/>
                  </a:cubicBezTo>
                  <a:cubicBezTo>
                    <a:pt x="1063982" y="1729512"/>
                    <a:pt x="1131454" y="1697182"/>
                    <a:pt x="1131454" y="1697182"/>
                  </a:cubicBezTo>
                  <a:cubicBezTo>
                    <a:pt x="1156986" y="1671650"/>
                    <a:pt x="1168581" y="1655527"/>
                    <a:pt x="1200727" y="1639454"/>
                  </a:cubicBezTo>
                  <a:cubicBezTo>
                    <a:pt x="1211612" y="1634011"/>
                    <a:pt x="1223818" y="1631757"/>
                    <a:pt x="1235364" y="1627909"/>
                  </a:cubicBezTo>
                  <a:cubicBezTo>
                    <a:pt x="1239212" y="1616364"/>
                    <a:pt x="1240999" y="1603911"/>
                    <a:pt x="1246909" y="1593273"/>
                  </a:cubicBezTo>
                  <a:cubicBezTo>
                    <a:pt x="1260386" y="1569013"/>
                    <a:pt x="1293091" y="1524000"/>
                    <a:pt x="1293091" y="1524000"/>
                  </a:cubicBezTo>
                  <a:cubicBezTo>
                    <a:pt x="1289242" y="1485515"/>
                    <a:pt x="1289649" y="1446363"/>
                    <a:pt x="1281545" y="1408545"/>
                  </a:cubicBezTo>
                  <a:cubicBezTo>
                    <a:pt x="1271685" y="1362531"/>
                    <a:pt x="1251145" y="1360520"/>
                    <a:pt x="1223818" y="1327727"/>
                  </a:cubicBezTo>
                  <a:cubicBezTo>
                    <a:pt x="1214935" y="1317067"/>
                    <a:pt x="1208424" y="1304636"/>
                    <a:pt x="1200727" y="1293091"/>
                  </a:cubicBezTo>
                  <a:cubicBezTo>
                    <a:pt x="1193030" y="1270000"/>
                    <a:pt x="1183539" y="1247431"/>
                    <a:pt x="1177636" y="1223818"/>
                  </a:cubicBezTo>
                  <a:cubicBezTo>
                    <a:pt x="1174106" y="1209699"/>
                    <a:pt x="1155947" y="1127029"/>
                    <a:pt x="1143000" y="1096818"/>
                  </a:cubicBezTo>
                  <a:cubicBezTo>
                    <a:pt x="1136220" y="1080999"/>
                    <a:pt x="1127606" y="1066030"/>
                    <a:pt x="1119909" y="1050636"/>
                  </a:cubicBezTo>
                  <a:cubicBezTo>
                    <a:pt x="1108364" y="1004454"/>
                    <a:pt x="1093099" y="959046"/>
                    <a:pt x="1085273" y="912091"/>
                  </a:cubicBezTo>
                  <a:cubicBezTo>
                    <a:pt x="1081424" y="889000"/>
                    <a:pt x="1077915" y="865850"/>
                    <a:pt x="1073727" y="842818"/>
                  </a:cubicBezTo>
                  <a:cubicBezTo>
                    <a:pt x="1069962" y="822112"/>
                    <a:pt x="1062082" y="773346"/>
                    <a:pt x="1050636" y="750454"/>
                  </a:cubicBezTo>
                  <a:cubicBezTo>
                    <a:pt x="1044430" y="738043"/>
                    <a:pt x="1035242" y="727363"/>
                    <a:pt x="1027545" y="715818"/>
                  </a:cubicBezTo>
                  <a:cubicBezTo>
                    <a:pt x="1016730" y="661739"/>
                    <a:pt x="1018225" y="650995"/>
                    <a:pt x="992909" y="600363"/>
                  </a:cubicBezTo>
                  <a:cubicBezTo>
                    <a:pt x="983527" y="581600"/>
                    <a:pt x="944330" y="532613"/>
                    <a:pt x="935182" y="519545"/>
                  </a:cubicBezTo>
                  <a:cubicBezTo>
                    <a:pt x="919267" y="496810"/>
                    <a:pt x="897776" y="476600"/>
                    <a:pt x="889000" y="450273"/>
                  </a:cubicBezTo>
                  <a:cubicBezTo>
                    <a:pt x="872653" y="401234"/>
                    <a:pt x="865688" y="374896"/>
                    <a:pt x="831273" y="323273"/>
                  </a:cubicBezTo>
                  <a:cubicBezTo>
                    <a:pt x="823576" y="311727"/>
                    <a:pt x="817994" y="298448"/>
                    <a:pt x="808182" y="288636"/>
                  </a:cubicBezTo>
                  <a:cubicBezTo>
                    <a:pt x="798370" y="278824"/>
                    <a:pt x="785091" y="273242"/>
                    <a:pt x="773545" y="265545"/>
                  </a:cubicBezTo>
                  <a:cubicBezTo>
                    <a:pt x="758151" y="242454"/>
                    <a:pt x="736140" y="222600"/>
                    <a:pt x="727364" y="196273"/>
                  </a:cubicBezTo>
                  <a:cubicBezTo>
                    <a:pt x="723515" y="184727"/>
                    <a:pt x="724424" y="170242"/>
                    <a:pt x="715818" y="161636"/>
                  </a:cubicBezTo>
                  <a:cubicBezTo>
                    <a:pt x="696194" y="142012"/>
                    <a:pt x="666169" y="135078"/>
                    <a:pt x="646545" y="115454"/>
                  </a:cubicBezTo>
                  <a:cubicBezTo>
                    <a:pt x="635000" y="103909"/>
                    <a:pt x="626085" y="88919"/>
                    <a:pt x="611909" y="80818"/>
                  </a:cubicBezTo>
                  <a:cubicBezTo>
                    <a:pt x="597274" y="72455"/>
                    <a:pt x="501333" y="58811"/>
                    <a:pt x="496454" y="57727"/>
                  </a:cubicBezTo>
                  <a:cubicBezTo>
                    <a:pt x="470771" y="52020"/>
                    <a:pt x="460599" y="45572"/>
                    <a:pt x="438727" y="34636"/>
                  </a:cubicBezTo>
                  <a:lnTo>
                    <a:pt x="427182" y="34636"/>
                  </a:ln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pic>
          <p:nvPicPr>
            <p:cNvPr id="187" name="Picture 28" descr="Picture 17.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8229600" y="2971800"/>
              <a:ext cx="642399" cy="25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8" name="Group 187"/>
          <p:cNvGrpSpPr>
            <a:grpSpLocks/>
          </p:cNvGrpSpPr>
          <p:nvPr/>
        </p:nvGrpSpPr>
        <p:grpSpPr bwMode="auto">
          <a:xfrm>
            <a:off x="7697788" y="2397125"/>
            <a:ext cx="1285875" cy="960438"/>
            <a:chOff x="7502236" y="2396716"/>
            <a:chExt cx="1285504" cy="960702"/>
          </a:xfrm>
        </p:grpSpPr>
        <p:sp>
          <p:nvSpPr>
            <p:cNvPr id="189" name="Freeform 22"/>
            <p:cNvSpPr>
              <a:spLocks/>
            </p:cNvSpPr>
            <p:nvPr/>
          </p:nvSpPr>
          <p:spPr bwMode="auto">
            <a:xfrm>
              <a:off x="7502236" y="2826327"/>
              <a:ext cx="519546" cy="531091"/>
            </a:xfrm>
            <a:custGeom>
              <a:avLst/>
              <a:gdLst>
                <a:gd name="T0" fmla="*/ 230909 w 519546"/>
                <a:gd name="T1" fmla="*/ 0 h 531091"/>
                <a:gd name="T2" fmla="*/ 230909 w 519546"/>
                <a:gd name="T3" fmla="*/ 0 h 531091"/>
                <a:gd name="T4" fmla="*/ 127000 w 519546"/>
                <a:gd name="T5" fmla="*/ 23091 h 531091"/>
                <a:gd name="T6" fmla="*/ 57728 w 519546"/>
                <a:gd name="T7" fmla="*/ 80818 h 531091"/>
                <a:gd name="T8" fmla="*/ 46182 w 519546"/>
                <a:gd name="T9" fmla="*/ 115455 h 531091"/>
                <a:gd name="T10" fmla="*/ 23091 w 519546"/>
                <a:gd name="T11" fmla="*/ 150091 h 531091"/>
                <a:gd name="T12" fmla="*/ 0 w 519546"/>
                <a:gd name="T13" fmla="*/ 219364 h 531091"/>
                <a:gd name="T14" fmla="*/ 11546 w 519546"/>
                <a:gd name="T15" fmla="*/ 381000 h 531091"/>
                <a:gd name="T16" fmla="*/ 23091 w 519546"/>
                <a:gd name="T17" fmla="*/ 415637 h 531091"/>
                <a:gd name="T18" fmla="*/ 69273 w 519546"/>
                <a:gd name="T19" fmla="*/ 438728 h 531091"/>
                <a:gd name="T20" fmla="*/ 138546 w 519546"/>
                <a:gd name="T21" fmla="*/ 484909 h 531091"/>
                <a:gd name="T22" fmla="*/ 207819 w 519546"/>
                <a:gd name="T23" fmla="*/ 508000 h 531091"/>
                <a:gd name="T24" fmla="*/ 242455 w 519546"/>
                <a:gd name="T25" fmla="*/ 519546 h 531091"/>
                <a:gd name="T26" fmla="*/ 288637 w 519546"/>
                <a:gd name="T27" fmla="*/ 531091 h 531091"/>
                <a:gd name="T28" fmla="*/ 415637 w 519546"/>
                <a:gd name="T29" fmla="*/ 508000 h 531091"/>
                <a:gd name="T30" fmla="*/ 461819 w 519546"/>
                <a:gd name="T31" fmla="*/ 438728 h 531091"/>
                <a:gd name="T32" fmla="*/ 519546 w 519546"/>
                <a:gd name="T33" fmla="*/ 334818 h 531091"/>
                <a:gd name="T34" fmla="*/ 508000 w 519546"/>
                <a:gd name="T35" fmla="*/ 150091 h 531091"/>
                <a:gd name="T36" fmla="*/ 461819 w 519546"/>
                <a:gd name="T37" fmla="*/ 80818 h 531091"/>
                <a:gd name="T38" fmla="*/ 438728 w 519546"/>
                <a:gd name="T39" fmla="*/ 46182 h 531091"/>
                <a:gd name="T40" fmla="*/ 357909 w 519546"/>
                <a:gd name="T41" fmla="*/ 11546 h 531091"/>
                <a:gd name="T42" fmla="*/ 311728 w 519546"/>
                <a:gd name="T43" fmla="*/ 11546 h 53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19546" h="531091">
                  <a:moveTo>
                    <a:pt x="230909" y="0"/>
                  </a:moveTo>
                  <a:lnTo>
                    <a:pt x="230909" y="0"/>
                  </a:lnTo>
                  <a:cubicBezTo>
                    <a:pt x="196273" y="7697"/>
                    <a:pt x="160660" y="11871"/>
                    <a:pt x="127000" y="23091"/>
                  </a:cubicBezTo>
                  <a:cubicBezTo>
                    <a:pt x="102890" y="31128"/>
                    <a:pt x="73804" y="64742"/>
                    <a:pt x="57728" y="80818"/>
                  </a:cubicBezTo>
                  <a:cubicBezTo>
                    <a:pt x="53879" y="92364"/>
                    <a:pt x="51625" y="104570"/>
                    <a:pt x="46182" y="115455"/>
                  </a:cubicBezTo>
                  <a:cubicBezTo>
                    <a:pt x="39976" y="127866"/>
                    <a:pt x="28727" y="137411"/>
                    <a:pt x="23091" y="150091"/>
                  </a:cubicBezTo>
                  <a:cubicBezTo>
                    <a:pt x="13206" y="172333"/>
                    <a:pt x="0" y="219364"/>
                    <a:pt x="0" y="219364"/>
                  </a:cubicBezTo>
                  <a:cubicBezTo>
                    <a:pt x="3849" y="273243"/>
                    <a:pt x="5235" y="327354"/>
                    <a:pt x="11546" y="381000"/>
                  </a:cubicBezTo>
                  <a:cubicBezTo>
                    <a:pt x="12968" y="393087"/>
                    <a:pt x="14485" y="407031"/>
                    <a:pt x="23091" y="415637"/>
                  </a:cubicBezTo>
                  <a:cubicBezTo>
                    <a:pt x="35261" y="427807"/>
                    <a:pt x="54515" y="429873"/>
                    <a:pt x="69273" y="438728"/>
                  </a:cubicBezTo>
                  <a:cubicBezTo>
                    <a:pt x="93070" y="453006"/>
                    <a:pt x="112218" y="476133"/>
                    <a:pt x="138546" y="484909"/>
                  </a:cubicBezTo>
                  <a:lnTo>
                    <a:pt x="207819" y="508000"/>
                  </a:lnTo>
                  <a:cubicBezTo>
                    <a:pt x="219364" y="511849"/>
                    <a:pt x="230648" y="516594"/>
                    <a:pt x="242455" y="519546"/>
                  </a:cubicBezTo>
                  <a:lnTo>
                    <a:pt x="288637" y="531091"/>
                  </a:lnTo>
                  <a:cubicBezTo>
                    <a:pt x="330970" y="523394"/>
                    <a:pt x="375116" y="522472"/>
                    <a:pt x="415637" y="508000"/>
                  </a:cubicBezTo>
                  <a:cubicBezTo>
                    <a:pt x="458254" y="492780"/>
                    <a:pt x="445575" y="467968"/>
                    <a:pt x="461819" y="438728"/>
                  </a:cubicBezTo>
                  <a:cubicBezTo>
                    <a:pt x="527984" y="319631"/>
                    <a:pt x="493421" y="413191"/>
                    <a:pt x="519546" y="334818"/>
                  </a:cubicBezTo>
                  <a:cubicBezTo>
                    <a:pt x="515697" y="273242"/>
                    <a:pt x="514459" y="211448"/>
                    <a:pt x="508000" y="150091"/>
                  </a:cubicBezTo>
                  <a:cubicBezTo>
                    <a:pt x="503600" y="108289"/>
                    <a:pt x="488547" y="112892"/>
                    <a:pt x="461819" y="80818"/>
                  </a:cubicBezTo>
                  <a:cubicBezTo>
                    <a:pt x="452936" y="70158"/>
                    <a:pt x="448540" y="55994"/>
                    <a:pt x="438728" y="46182"/>
                  </a:cubicBezTo>
                  <a:cubicBezTo>
                    <a:pt x="416564" y="24018"/>
                    <a:pt x="388192" y="15331"/>
                    <a:pt x="357909" y="11546"/>
                  </a:cubicBezTo>
                  <a:cubicBezTo>
                    <a:pt x="342634" y="9637"/>
                    <a:pt x="327122" y="11546"/>
                    <a:pt x="311728" y="11546"/>
                  </a:cubicBez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pic>
          <p:nvPicPr>
            <p:cNvPr id="190" name="Picture 25" descr="Picture 16.pn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8058725" y="2514600"/>
              <a:ext cx="729015" cy="24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29" descr="Picture 23.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7672882" y="2396716"/>
              <a:ext cx="401753" cy="4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2" name="Group 191"/>
          <p:cNvGrpSpPr>
            <a:grpSpLocks/>
          </p:cNvGrpSpPr>
          <p:nvPr/>
        </p:nvGrpSpPr>
        <p:grpSpPr bwMode="auto">
          <a:xfrm>
            <a:off x="152400" y="2895600"/>
            <a:ext cx="2825750" cy="2522538"/>
            <a:chOff x="152399" y="2895600"/>
            <a:chExt cx="2826327" cy="2522811"/>
          </a:xfrm>
        </p:grpSpPr>
        <p:pic>
          <p:nvPicPr>
            <p:cNvPr id="193" name="Picture 6162" descr="Picture 8.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1676400" y="3505200"/>
              <a:ext cx="1143000" cy="66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0" descr="Picture 4.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152400" y="3429000"/>
              <a:ext cx="1143000" cy="77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TextBox 12"/>
            <p:cNvSpPr txBox="1">
              <a:spLocks noChangeArrowheads="1"/>
            </p:cNvSpPr>
            <p:nvPr/>
          </p:nvSpPr>
          <p:spPr bwMode="auto">
            <a:xfrm>
              <a:off x="152400" y="2895600"/>
              <a:ext cx="1741638" cy="4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Nuclear PV</a:t>
              </a:r>
            </a:p>
          </p:txBody>
        </p:sp>
        <p:sp>
          <p:nvSpPr>
            <p:cNvPr id="196" name="Rounded Rectangle 6161"/>
            <p:cNvSpPr>
              <a:spLocks noChangeArrowheads="1"/>
            </p:cNvSpPr>
            <p:nvPr/>
          </p:nvSpPr>
          <p:spPr bwMode="auto">
            <a:xfrm>
              <a:off x="152399" y="3352800"/>
              <a:ext cx="2826327" cy="914400"/>
            </a:xfrm>
            <a:prstGeom prst="roundRect">
              <a:avLst>
                <a:gd name="adj" fmla="val 16667"/>
              </a:avLst>
            </a:pr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Cala"/>
                <a:ea typeface="ＭＳ Ｐゴシック" charset="0"/>
                <a:cs typeface="Cala"/>
              </a:endParaRPr>
            </a:p>
          </p:txBody>
        </p:sp>
        <p:pic>
          <p:nvPicPr>
            <p:cNvPr id="197" name="Picture 6159" descr="Picture 7.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182449" y="4819560"/>
              <a:ext cx="1447772" cy="59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8" name="Group 197"/>
          <p:cNvGrpSpPr>
            <a:grpSpLocks/>
          </p:cNvGrpSpPr>
          <p:nvPr/>
        </p:nvGrpSpPr>
        <p:grpSpPr bwMode="auto">
          <a:xfrm>
            <a:off x="152400" y="4343400"/>
            <a:ext cx="2825750" cy="1828800"/>
            <a:chOff x="152400" y="4343400"/>
            <a:chExt cx="2826327" cy="1828800"/>
          </a:xfrm>
        </p:grpSpPr>
        <p:pic>
          <p:nvPicPr>
            <p:cNvPr id="199" name="Picture 6157" descr="Picture 3.pn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1752601" y="5202545"/>
              <a:ext cx="1143000" cy="71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TextBox 52"/>
            <p:cNvSpPr txBox="1">
              <a:spLocks noChangeArrowheads="1"/>
            </p:cNvSpPr>
            <p:nvPr/>
          </p:nvSpPr>
          <p:spPr bwMode="auto">
            <a:xfrm>
              <a:off x="152401" y="4343400"/>
              <a:ext cx="2032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Cala"/>
                  <a:cs typeface="Cala"/>
                </a:rPr>
                <a:t>Few-body PV</a:t>
              </a:r>
            </a:p>
          </p:txBody>
        </p:sp>
        <p:pic>
          <p:nvPicPr>
            <p:cNvPr id="201" name="Picture 6158" descr="Picture 2.pn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152401" y="5410200"/>
              <a:ext cx="1371600" cy="69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 name="Rounded Rectangle 57"/>
            <p:cNvSpPr>
              <a:spLocks noChangeArrowheads="1"/>
            </p:cNvSpPr>
            <p:nvPr/>
          </p:nvSpPr>
          <p:spPr bwMode="auto">
            <a:xfrm>
              <a:off x="152400" y="4800600"/>
              <a:ext cx="2826327" cy="1371600"/>
            </a:xfrm>
            <a:prstGeom prst="roundRect">
              <a:avLst>
                <a:gd name="adj" fmla="val 16667"/>
              </a:avLst>
            </a:pr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Cala"/>
                <a:ea typeface="ＭＳ Ｐゴシック" charset="0"/>
                <a:cs typeface="Cala"/>
              </a:endParaRPr>
            </a:p>
          </p:txBody>
        </p:sp>
      </p:grpSp>
      <p:grpSp>
        <p:nvGrpSpPr>
          <p:cNvPr id="203" name="Group 202"/>
          <p:cNvGrpSpPr>
            <a:grpSpLocks/>
          </p:cNvGrpSpPr>
          <p:nvPr/>
        </p:nvGrpSpPr>
        <p:grpSpPr bwMode="auto">
          <a:xfrm>
            <a:off x="5943600" y="5791200"/>
            <a:ext cx="3249613" cy="696913"/>
            <a:chOff x="5943600" y="5791200"/>
            <a:chExt cx="3249608" cy="697345"/>
          </a:xfrm>
        </p:grpSpPr>
        <p:sp>
          <p:nvSpPr>
            <p:cNvPr id="204" name="TextBox 6168"/>
            <p:cNvSpPr txBox="1">
              <a:spLocks noChangeArrowheads="1"/>
            </p:cNvSpPr>
            <p:nvPr/>
          </p:nvSpPr>
          <p:spPr bwMode="auto">
            <a:xfrm>
              <a:off x="5943600" y="5791200"/>
              <a:ext cx="3249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804000"/>
                  </a:solidFill>
                  <a:latin typeface="Cala"/>
                  <a:cs typeface="Cala"/>
                </a:rPr>
                <a:t>Wasem, </a:t>
              </a:r>
              <a:r>
                <a:rPr lang="en-US" sz="1400" smtClean="0">
                  <a:solidFill>
                    <a:srgbClr val="804000"/>
                  </a:solidFill>
                  <a:latin typeface="Cala"/>
                  <a:cs typeface="Cala"/>
                </a:rPr>
                <a:t>PRC</a:t>
              </a:r>
              <a:r>
                <a:rPr lang="en-US" sz="1600" smtClean="0">
                  <a:solidFill>
                    <a:srgbClr val="804000"/>
                  </a:solidFill>
                  <a:latin typeface="Cala"/>
                  <a:cs typeface="Cala"/>
                </a:rPr>
                <a:t> 85 (2012), 022501</a:t>
              </a:r>
              <a:endParaRPr lang="en-US" sz="1800" smtClean="0">
                <a:solidFill>
                  <a:srgbClr val="804000"/>
                </a:solidFill>
                <a:latin typeface="Cala"/>
                <a:cs typeface="Cala"/>
              </a:endParaRPr>
            </a:p>
          </p:txBody>
        </p:sp>
        <p:pic>
          <p:nvPicPr>
            <p:cNvPr id="205" name="Picture 204" descr="TP_tmp.png"/>
            <p:cNvPicPr>
              <a:picLocks noChangeAspect="1"/>
            </p:cNvPicPr>
            <p:nvPr>
              <p:custDataLst>
                <p:tags r:id="rId2"/>
              </p:custDataLst>
            </p:nvPr>
          </p:nvPicPr>
          <p:blipFill>
            <a:blip r:embed="rId19" cstate="print">
              <a:extLst>
                <a:ext uri="{28A0092B-C50C-407E-A947-70E740481C1C}">
                  <a14:useLocalDpi xmlns:a14="http://schemas.microsoft.com/office/drawing/2010/main"/>
                </a:ext>
              </a:extLst>
            </a:blip>
            <a:stretch>
              <a:fillRect/>
            </a:stretch>
          </p:blipFill>
          <p:spPr bwMode="auto">
            <a:xfrm>
              <a:off x="6096000" y="6223239"/>
              <a:ext cx="2918357" cy="265306"/>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206" name="Group 205"/>
          <p:cNvGrpSpPr>
            <a:grpSpLocks/>
          </p:cNvGrpSpPr>
          <p:nvPr/>
        </p:nvGrpSpPr>
        <p:grpSpPr bwMode="auto">
          <a:xfrm>
            <a:off x="5486400" y="762000"/>
            <a:ext cx="3711575" cy="4359275"/>
            <a:chOff x="5487117" y="762000"/>
            <a:chExt cx="3711272" cy="4359120"/>
          </a:xfrm>
        </p:grpSpPr>
        <p:grpSp>
          <p:nvGrpSpPr>
            <p:cNvPr id="207" name="Group 6173"/>
            <p:cNvGrpSpPr>
              <a:grpSpLocks/>
            </p:cNvGrpSpPr>
            <p:nvPr/>
          </p:nvGrpSpPr>
          <p:grpSpPr bwMode="auto">
            <a:xfrm>
              <a:off x="5487117" y="762000"/>
              <a:ext cx="3711272" cy="4334904"/>
              <a:chOff x="5487117" y="762000"/>
              <a:chExt cx="3711272" cy="4334904"/>
            </a:xfrm>
          </p:grpSpPr>
          <p:grpSp>
            <p:nvGrpSpPr>
              <p:cNvPr id="209" name="Group 6150"/>
              <p:cNvGrpSpPr>
                <a:grpSpLocks/>
              </p:cNvGrpSpPr>
              <p:nvPr/>
            </p:nvGrpSpPr>
            <p:grpSpPr bwMode="auto">
              <a:xfrm>
                <a:off x="6825201" y="3429000"/>
                <a:ext cx="2057400" cy="1667904"/>
                <a:chOff x="6629400" y="3429000"/>
                <a:chExt cx="2057400" cy="1667904"/>
              </a:xfrm>
            </p:grpSpPr>
            <p:sp>
              <p:nvSpPr>
                <p:cNvPr id="213" name="Freeform 24"/>
                <p:cNvSpPr>
                  <a:spLocks/>
                </p:cNvSpPr>
                <p:nvPr/>
              </p:nvSpPr>
              <p:spPr bwMode="auto">
                <a:xfrm>
                  <a:off x="6629400" y="3429000"/>
                  <a:ext cx="2057400" cy="1143000"/>
                </a:xfrm>
                <a:custGeom>
                  <a:avLst/>
                  <a:gdLst>
                    <a:gd name="T0" fmla="*/ 0 w 1928091"/>
                    <a:gd name="T1" fmla="*/ 344128 h 1073727"/>
                    <a:gd name="T2" fmla="*/ 0 w 1928091"/>
                    <a:gd name="T3" fmla="*/ 344128 h 1073727"/>
                    <a:gd name="T4" fmla="*/ 98557 w 1928091"/>
                    <a:gd name="T5" fmla="*/ 454742 h 1073727"/>
                    <a:gd name="T6" fmla="*/ 135517 w 1928091"/>
                    <a:gd name="T7" fmla="*/ 467032 h 1073727"/>
                    <a:gd name="T8" fmla="*/ 147837 w 1928091"/>
                    <a:gd name="T9" fmla="*/ 503903 h 1073727"/>
                    <a:gd name="T10" fmla="*/ 209436 w 1928091"/>
                    <a:gd name="T11" fmla="*/ 626806 h 1073727"/>
                    <a:gd name="T12" fmla="*/ 246395 w 1928091"/>
                    <a:gd name="T13" fmla="*/ 639096 h 1073727"/>
                    <a:gd name="T14" fmla="*/ 320314 w 1928091"/>
                    <a:gd name="T15" fmla="*/ 688258 h 1073727"/>
                    <a:gd name="T16" fmla="*/ 332633 w 1928091"/>
                    <a:gd name="T17" fmla="*/ 725129 h 1073727"/>
                    <a:gd name="T18" fmla="*/ 418871 w 1928091"/>
                    <a:gd name="T19" fmla="*/ 835742 h 1073727"/>
                    <a:gd name="T20" fmla="*/ 468151 w 1928091"/>
                    <a:gd name="T21" fmla="*/ 860323 h 1073727"/>
                    <a:gd name="T22" fmla="*/ 542069 w 1928091"/>
                    <a:gd name="T23" fmla="*/ 909483 h 1073727"/>
                    <a:gd name="T24" fmla="*/ 603668 w 1928091"/>
                    <a:gd name="T25" fmla="*/ 970936 h 1073727"/>
                    <a:gd name="T26" fmla="*/ 677587 w 1928091"/>
                    <a:gd name="T27" fmla="*/ 1032387 h 1073727"/>
                    <a:gd name="T28" fmla="*/ 702226 w 1928091"/>
                    <a:gd name="T29" fmla="*/ 1081549 h 1073727"/>
                    <a:gd name="T30" fmla="*/ 751506 w 1928091"/>
                    <a:gd name="T31" fmla="*/ 1106129 h 1073727"/>
                    <a:gd name="T32" fmla="*/ 788465 w 1928091"/>
                    <a:gd name="T33" fmla="*/ 1118419 h 1073727"/>
                    <a:gd name="T34" fmla="*/ 923982 w 1928091"/>
                    <a:gd name="T35" fmla="*/ 1143000 h 1073727"/>
                    <a:gd name="T36" fmla="*/ 1786365 w 1928091"/>
                    <a:gd name="T37" fmla="*/ 1130710 h 1073727"/>
                    <a:gd name="T38" fmla="*/ 1847964 w 1928091"/>
                    <a:gd name="T39" fmla="*/ 1118419 h 1073727"/>
                    <a:gd name="T40" fmla="*/ 1884923 w 1928091"/>
                    <a:gd name="T41" fmla="*/ 1106129 h 1073727"/>
                    <a:gd name="T42" fmla="*/ 1921883 w 1928091"/>
                    <a:gd name="T43" fmla="*/ 1081549 h 1073727"/>
                    <a:gd name="T44" fmla="*/ 1946522 w 1928091"/>
                    <a:gd name="T45" fmla="*/ 1044677 h 1073727"/>
                    <a:gd name="T46" fmla="*/ 1983481 w 1928091"/>
                    <a:gd name="T47" fmla="*/ 1032387 h 1073727"/>
                    <a:gd name="T48" fmla="*/ 2020440 w 1928091"/>
                    <a:gd name="T49" fmla="*/ 1007806 h 1073727"/>
                    <a:gd name="T50" fmla="*/ 2032760 w 1928091"/>
                    <a:gd name="T51" fmla="*/ 970936 h 1073727"/>
                    <a:gd name="T52" fmla="*/ 2057400 w 1928091"/>
                    <a:gd name="T53" fmla="*/ 934064 h 1073727"/>
                    <a:gd name="T54" fmla="*/ 2045080 w 1928091"/>
                    <a:gd name="T55" fmla="*/ 774290 h 1073727"/>
                    <a:gd name="T56" fmla="*/ 1971162 w 1928091"/>
                    <a:gd name="T57" fmla="*/ 712839 h 1073727"/>
                    <a:gd name="T58" fmla="*/ 1798685 w 1928091"/>
                    <a:gd name="T59" fmla="*/ 614516 h 1073727"/>
                    <a:gd name="T60" fmla="*/ 1761726 w 1928091"/>
                    <a:gd name="T61" fmla="*/ 589936 h 1073727"/>
                    <a:gd name="T62" fmla="*/ 1675488 w 1928091"/>
                    <a:gd name="T63" fmla="*/ 577645 h 1073727"/>
                    <a:gd name="T64" fmla="*/ 1638528 w 1928091"/>
                    <a:gd name="T65" fmla="*/ 553064 h 1073727"/>
                    <a:gd name="T66" fmla="*/ 1330534 w 1928091"/>
                    <a:gd name="T67" fmla="*/ 540774 h 1073727"/>
                    <a:gd name="T68" fmla="*/ 1293575 w 1928091"/>
                    <a:gd name="T69" fmla="*/ 528483 h 1073727"/>
                    <a:gd name="T70" fmla="*/ 1256615 w 1928091"/>
                    <a:gd name="T71" fmla="*/ 503903 h 1073727"/>
                    <a:gd name="T72" fmla="*/ 1170377 w 1928091"/>
                    <a:gd name="T73" fmla="*/ 479322 h 1073727"/>
                    <a:gd name="T74" fmla="*/ 1096458 w 1928091"/>
                    <a:gd name="T75" fmla="*/ 454742 h 1073727"/>
                    <a:gd name="T76" fmla="*/ 1059499 w 1928091"/>
                    <a:gd name="T77" fmla="*/ 442451 h 1073727"/>
                    <a:gd name="T78" fmla="*/ 1022540 w 1928091"/>
                    <a:gd name="T79" fmla="*/ 430161 h 1073727"/>
                    <a:gd name="T80" fmla="*/ 948622 w 1928091"/>
                    <a:gd name="T81" fmla="*/ 381000 h 1073727"/>
                    <a:gd name="T82" fmla="*/ 911662 w 1928091"/>
                    <a:gd name="T83" fmla="*/ 356419 h 1073727"/>
                    <a:gd name="T84" fmla="*/ 825423 w 1928091"/>
                    <a:gd name="T85" fmla="*/ 319549 h 1073727"/>
                    <a:gd name="T86" fmla="*/ 739185 w 1928091"/>
                    <a:gd name="T87" fmla="*/ 258096 h 1073727"/>
                    <a:gd name="T88" fmla="*/ 702226 w 1928091"/>
                    <a:gd name="T89" fmla="*/ 245806 h 1073727"/>
                    <a:gd name="T90" fmla="*/ 665266 w 1928091"/>
                    <a:gd name="T91" fmla="*/ 221226 h 1073727"/>
                    <a:gd name="T92" fmla="*/ 615988 w 1928091"/>
                    <a:gd name="T93" fmla="*/ 159774 h 1073727"/>
                    <a:gd name="T94" fmla="*/ 517430 w 1928091"/>
                    <a:gd name="T95" fmla="*/ 73741 h 1073727"/>
                    <a:gd name="T96" fmla="*/ 480471 w 1928091"/>
                    <a:gd name="T97" fmla="*/ 36871 h 1073727"/>
                    <a:gd name="T98" fmla="*/ 443511 w 1928091"/>
                    <a:gd name="T99" fmla="*/ 24581 h 1073727"/>
                    <a:gd name="T100" fmla="*/ 357273 w 1928091"/>
                    <a:gd name="T101" fmla="*/ 0 h 1073727"/>
                    <a:gd name="T102" fmla="*/ 160157 w 1928091"/>
                    <a:gd name="T103" fmla="*/ 12290 h 1073727"/>
                    <a:gd name="T104" fmla="*/ 123197 w 1928091"/>
                    <a:gd name="T105" fmla="*/ 24581 h 1073727"/>
                    <a:gd name="T106" fmla="*/ 73919 w 1928091"/>
                    <a:gd name="T107" fmla="*/ 98322 h 1073727"/>
                    <a:gd name="T108" fmla="*/ 49279 w 1928091"/>
                    <a:gd name="T109" fmla="*/ 135194 h 1073727"/>
                    <a:gd name="T110" fmla="*/ 24640 w 1928091"/>
                    <a:gd name="T111" fmla="*/ 208935 h 1073727"/>
                    <a:gd name="T112" fmla="*/ 12319 w 1928091"/>
                    <a:gd name="T113" fmla="*/ 245806 h 1073727"/>
                    <a:gd name="T114" fmla="*/ 36959 w 1928091"/>
                    <a:gd name="T115" fmla="*/ 393290 h 1073727"/>
                    <a:gd name="T116" fmla="*/ 61599 w 1928091"/>
                    <a:gd name="T117" fmla="*/ 417871 h 10737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28091" h="1073727">
                      <a:moveTo>
                        <a:pt x="0" y="323272"/>
                      </a:moveTo>
                      <a:lnTo>
                        <a:pt x="0" y="323272"/>
                      </a:lnTo>
                      <a:cubicBezTo>
                        <a:pt x="38316" y="376916"/>
                        <a:pt x="41697" y="401849"/>
                        <a:pt x="92363" y="427182"/>
                      </a:cubicBezTo>
                      <a:cubicBezTo>
                        <a:pt x="103248" y="432625"/>
                        <a:pt x="115454" y="434879"/>
                        <a:pt x="127000" y="438727"/>
                      </a:cubicBezTo>
                      <a:cubicBezTo>
                        <a:pt x="130848" y="450272"/>
                        <a:pt x="135202" y="461661"/>
                        <a:pt x="138545" y="473363"/>
                      </a:cubicBezTo>
                      <a:cubicBezTo>
                        <a:pt x="148124" y="506891"/>
                        <a:pt x="156501" y="575561"/>
                        <a:pt x="196273" y="588818"/>
                      </a:cubicBezTo>
                      <a:lnTo>
                        <a:pt x="230909" y="600363"/>
                      </a:lnTo>
                      <a:cubicBezTo>
                        <a:pt x="254000" y="615757"/>
                        <a:pt x="291407" y="620217"/>
                        <a:pt x="300182" y="646545"/>
                      </a:cubicBezTo>
                      <a:cubicBezTo>
                        <a:pt x="304030" y="658091"/>
                        <a:pt x="305817" y="670543"/>
                        <a:pt x="311727" y="681182"/>
                      </a:cubicBezTo>
                      <a:cubicBezTo>
                        <a:pt x="327431" y="709449"/>
                        <a:pt x="361547" y="762949"/>
                        <a:pt x="392545" y="785091"/>
                      </a:cubicBezTo>
                      <a:cubicBezTo>
                        <a:pt x="406550" y="795095"/>
                        <a:pt x="423969" y="799327"/>
                        <a:pt x="438727" y="808182"/>
                      </a:cubicBezTo>
                      <a:cubicBezTo>
                        <a:pt x="462524" y="822460"/>
                        <a:pt x="508000" y="854363"/>
                        <a:pt x="508000" y="854363"/>
                      </a:cubicBezTo>
                      <a:cubicBezTo>
                        <a:pt x="550333" y="917863"/>
                        <a:pt x="508001" y="863985"/>
                        <a:pt x="565727" y="912091"/>
                      </a:cubicBezTo>
                      <a:cubicBezTo>
                        <a:pt x="654618" y="986167"/>
                        <a:pt x="549008" y="912491"/>
                        <a:pt x="635000" y="969818"/>
                      </a:cubicBezTo>
                      <a:cubicBezTo>
                        <a:pt x="642697" y="985212"/>
                        <a:pt x="645921" y="1003830"/>
                        <a:pt x="658091" y="1016000"/>
                      </a:cubicBezTo>
                      <a:cubicBezTo>
                        <a:pt x="670261" y="1028170"/>
                        <a:pt x="688454" y="1032311"/>
                        <a:pt x="704273" y="1039091"/>
                      </a:cubicBezTo>
                      <a:cubicBezTo>
                        <a:pt x="715459" y="1043885"/>
                        <a:pt x="727207" y="1047293"/>
                        <a:pt x="738909" y="1050636"/>
                      </a:cubicBezTo>
                      <a:cubicBezTo>
                        <a:pt x="793351" y="1066191"/>
                        <a:pt x="800492" y="1064382"/>
                        <a:pt x="865909" y="1073727"/>
                      </a:cubicBezTo>
                      <a:lnTo>
                        <a:pt x="1674091" y="1062182"/>
                      </a:lnTo>
                      <a:cubicBezTo>
                        <a:pt x="1693707" y="1061659"/>
                        <a:pt x="1712780" y="1055395"/>
                        <a:pt x="1731818" y="1050636"/>
                      </a:cubicBezTo>
                      <a:cubicBezTo>
                        <a:pt x="1743624" y="1047684"/>
                        <a:pt x="1754909" y="1042939"/>
                        <a:pt x="1766454" y="1039091"/>
                      </a:cubicBezTo>
                      <a:cubicBezTo>
                        <a:pt x="1778000" y="1031394"/>
                        <a:pt x="1791279" y="1025812"/>
                        <a:pt x="1801091" y="1016000"/>
                      </a:cubicBezTo>
                      <a:cubicBezTo>
                        <a:pt x="1810903" y="1006188"/>
                        <a:pt x="1813347" y="990031"/>
                        <a:pt x="1824182" y="981363"/>
                      </a:cubicBezTo>
                      <a:cubicBezTo>
                        <a:pt x="1833685" y="973761"/>
                        <a:pt x="1847273" y="973666"/>
                        <a:pt x="1858818" y="969818"/>
                      </a:cubicBezTo>
                      <a:cubicBezTo>
                        <a:pt x="1870363" y="962121"/>
                        <a:pt x="1884786" y="957562"/>
                        <a:pt x="1893454" y="946727"/>
                      </a:cubicBezTo>
                      <a:cubicBezTo>
                        <a:pt x="1901057" y="937224"/>
                        <a:pt x="1899557" y="922976"/>
                        <a:pt x="1905000" y="912091"/>
                      </a:cubicBezTo>
                      <a:cubicBezTo>
                        <a:pt x="1911206" y="899680"/>
                        <a:pt x="1920394" y="889000"/>
                        <a:pt x="1928091" y="877454"/>
                      </a:cubicBezTo>
                      <a:cubicBezTo>
                        <a:pt x="1924242" y="827424"/>
                        <a:pt x="1928715" y="776043"/>
                        <a:pt x="1916545" y="727363"/>
                      </a:cubicBezTo>
                      <a:cubicBezTo>
                        <a:pt x="1912688" y="711934"/>
                        <a:pt x="1860999" y="677123"/>
                        <a:pt x="1847273" y="669636"/>
                      </a:cubicBezTo>
                      <a:cubicBezTo>
                        <a:pt x="1686131" y="581740"/>
                        <a:pt x="1818989" y="666173"/>
                        <a:pt x="1685636" y="577272"/>
                      </a:cubicBezTo>
                      <a:cubicBezTo>
                        <a:pt x="1674091" y="569575"/>
                        <a:pt x="1664736" y="556144"/>
                        <a:pt x="1651000" y="554182"/>
                      </a:cubicBezTo>
                      <a:lnTo>
                        <a:pt x="1570182" y="542636"/>
                      </a:lnTo>
                      <a:cubicBezTo>
                        <a:pt x="1558636" y="534939"/>
                        <a:pt x="1549342" y="521023"/>
                        <a:pt x="1535545" y="519545"/>
                      </a:cubicBezTo>
                      <a:cubicBezTo>
                        <a:pt x="1439804" y="509287"/>
                        <a:pt x="1342953" y="514860"/>
                        <a:pt x="1246909" y="508000"/>
                      </a:cubicBezTo>
                      <a:cubicBezTo>
                        <a:pt x="1234770" y="507133"/>
                        <a:pt x="1223158" y="501897"/>
                        <a:pt x="1212273" y="496454"/>
                      </a:cubicBezTo>
                      <a:cubicBezTo>
                        <a:pt x="1199862" y="490248"/>
                        <a:pt x="1190047" y="479569"/>
                        <a:pt x="1177636" y="473363"/>
                      </a:cubicBezTo>
                      <a:cubicBezTo>
                        <a:pt x="1158240" y="463665"/>
                        <a:pt x="1115307" y="455819"/>
                        <a:pt x="1096818" y="450272"/>
                      </a:cubicBezTo>
                      <a:cubicBezTo>
                        <a:pt x="1073505" y="443278"/>
                        <a:pt x="1050636" y="434879"/>
                        <a:pt x="1027545" y="427182"/>
                      </a:cubicBezTo>
                      <a:lnTo>
                        <a:pt x="992909" y="415636"/>
                      </a:lnTo>
                      <a:lnTo>
                        <a:pt x="958273" y="404091"/>
                      </a:lnTo>
                      <a:lnTo>
                        <a:pt x="889000" y="357909"/>
                      </a:lnTo>
                      <a:cubicBezTo>
                        <a:pt x="877454" y="350212"/>
                        <a:pt x="867527" y="339206"/>
                        <a:pt x="854363" y="334818"/>
                      </a:cubicBezTo>
                      <a:cubicBezTo>
                        <a:pt x="803399" y="317829"/>
                        <a:pt x="830612" y="328714"/>
                        <a:pt x="773545" y="300182"/>
                      </a:cubicBezTo>
                      <a:cubicBezTo>
                        <a:pt x="754303" y="242454"/>
                        <a:pt x="773546" y="269393"/>
                        <a:pt x="692727" y="242454"/>
                      </a:cubicBezTo>
                      <a:lnTo>
                        <a:pt x="658091" y="230909"/>
                      </a:lnTo>
                      <a:cubicBezTo>
                        <a:pt x="646545" y="223212"/>
                        <a:pt x="632122" y="218653"/>
                        <a:pt x="623454" y="207818"/>
                      </a:cubicBezTo>
                      <a:cubicBezTo>
                        <a:pt x="559718" y="128149"/>
                        <a:pt x="676539" y="216269"/>
                        <a:pt x="577273" y="150091"/>
                      </a:cubicBezTo>
                      <a:cubicBezTo>
                        <a:pt x="511850" y="51954"/>
                        <a:pt x="619604" y="203967"/>
                        <a:pt x="484909" y="69272"/>
                      </a:cubicBezTo>
                      <a:cubicBezTo>
                        <a:pt x="473364" y="57727"/>
                        <a:pt x="463858" y="43693"/>
                        <a:pt x="450273" y="34636"/>
                      </a:cubicBezTo>
                      <a:cubicBezTo>
                        <a:pt x="440147" y="27885"/>
                        <a:pt x="427338" y="26434"/>
                        <a:pt x="415636" y="23091"/>
                      </a:cubicBezTo>
                      <a:cubicBezTo>
                        <a:pt x="314164" y="-5901"/>
                        <a:pt x="417857" y="27679"/>
                        <a:pt x="334818" y="0"/>
                      </a:cubicBezTo>
                      <a:cubicBezTo>
                        <a:pt x="273242" y="3848"/>
                        <a:pt x="211448" y="5086"/>
                        <a:pt x="150091" y="11545"/>
                      </a:cubicBezTo>
                      <a:cubicBezTo>
                        <a:pt x="137988" y="12819"/>
                        <a:pt x="124060" y="14485"/>
                        <a:pt x="115454" y="23091"/>
                      </a:cubicBezTo>
                      <a:cubicBezTo>
                        <a:pt x="95831" y="42714"/>
                        <a:pt x="84667" y="69272"/>
                        <a:pt x="69273" y="92363"/>
                      </a:cubicBezTo>
                      <a:cubicBezTo>
                        <a:pt x="61576" y="103909"/>
                        <a:pt x="50570" y="113836"/>
                        <a:pt x="46182" y="127000"/>
                      </a:cubicBezTo>
                      <a:lnTo>
                        <a:pt x="23091" y="196272"/>
                      </a:lnTo>
                      <a:lnTo>
                        <a:pt x="11545" y="230909"/>
                      </a:lnTo>
                      <a:cubicBezTo>
                        <a:pt x="12685" y="241168"/>
                        <a:pt x="16174" y="338684"/>
                        <a:pt x="34636" y="369454"/>
                      </a:cubicBezTo>
                      <a:cubicBezTo>
                        <a:pt x="40236" y="378788"/>
                        <a:pt x="50030" y="384848"/>
                        <a:pt x="57727" y="392545"/>
                      </a:cubicBezTo>
                    </a:path>
                  </a:pathLst>
                </a:custGeom>
                <a:solidFill>
                  <a:srgbClr val="8080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000000"/>
                    </a:solidFill>
                    <a:latin typeface="Cala"/>
                    <a:ea typeface="ＭＳ Ｐゴシック" charset="0"/>
                    <a:cs typeface="Cala"/>
                  </a:endParaRPr>
                </a:p>
              </p:txBody>
            </p:sp>
            <p:pic>
              <p:nvPicPr>
                <p:cNvPr id="214" name="Picture 30" descr="Picture 22.png"/>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8043668" y="4668773"/>
                  <a:ext cx="512079"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6143" descr="Picture 21.png"/>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7415443" y="4612755"/>
                  <a:ext cx="520472" cy="4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0" name="Group 6172"/>
              <p:cNvGrpSpPr>
                <a:grpSpLocks/>
              </p:cNvGrpSpPr>
              <p:nvPr/>
            </p:nvGrpSpPr>
            <p:grpSpPr bwMode="auto">
              <a:xfrm>
                <a:off x="5487117" y="762000"/>
                <a:ext cx="3711272" cy="693605"/>
                <a:chOff x="5487117" y="762000"/>
                <a:chExt cx="3711272" cy="693605"/>
              </a:xfrm>
            </p:grpSpPr>
            <p:sp>
              <p:nvSpPr>
                <p:cNvPr id="211" name="TextBox 69"/>
                <p:cNvSpPr txBox="1">
                  <a:spLocks noChangeArrowheads="1"/>
                </p:cNvSpPr>
                <p:nvPr/>
              </p:nvSpPr>
              <p:spPr bwMode="auto">
                <a:xfrm>
                  <a:off x="5487117" y="762000"/>
                  <a:ext cx="3711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smtClean="0">
                      <a:solidFill>
                        <a:srgbClr val="804000"/>
                      </a:solidFill>
                      <a:latin typeface="Cala"/>
                      <a:cs typeface="Cala"/>
                    </a:rPr>
                    <a:t>Viviani et al, </a:t>
                  </a:r>
                  <a:r>
                    <a:rPr lang="en-US" sz="1400" smtClean="0">
                      <a:solidFill>
                        <a:srgbClr val="804000"/>
                      </a:solidFill>
                      <a:latin typeface="Cala"/>
                      <a:cs typeface="Cala"/>
                    </a:rPr>
                    <a:t>PRC</a:t>
                  </a:r>
                  <a:r>
                    <a:rPr lang="en-US" sz="1600" smtClean="0">
                      <a:solidFill>
                        <a:srgbClr val="804000"/>
                      </a:solidFill>
                      <a:latin typeface="Cala"/>
                      <a:cs typeface="Cala"/>
                    </a:rPr>
                    <a:t> 82 (2010), 044001</a:t>
                  </a:r>
                  <a:endParaRPr lang="en-US" sz="1800" smtClean="0">
                    <a:solidFill>
                      <a:srgbClr val="804000"/>
                    </a:solidFill>
                    <a:latin typeface="Cala"/>
                    <a:cs typeface="Cala"/>
                  </a:endParaRPr>
                </a:p>
              </p:txBody>
            </p:sp>
            <p:pic>
              <p:nvPicPr>
                <p:cNvPr id="212" name="Picture 6171" descr="TP_tmp.png"/>
                <p:cNvPicPr>
                  <a:picLocks noChangeAspect="1"/>
                </p:cNvPicPr>
                <p:nvPr>
                  <p:custDataLst>
                    <p:tags r:id="rId1"/>
                  </p:custDataLst>
                </p:nvPr>
              </p:nvPicPr>
              <p:blipFill>
                <a:blip r:embed="rId22" cstate="print">
                  <a:extLst>
                    <a:ext uri="{28A0092B-C50C-407E-A947-70E740481C1C}">
                      <a14:useLocalDpi xmlns:a14="http://schemas.microsoft.com/office/drawing/2010/main"/>
                    </a:ext>
                  </a:extLst>
                </a:blip>
                <a:srcRect/>
                <a:stretch>
                  <a:fillRect/>
                </a:stretch>
              </p:blipFill>
              <p:spPr bwMode="auto">
                <a:xfrm>
                  <a:off x="5616867" y="1120854"/>
                  <a:ext cx="3530600" cy="33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8" name="Picture 34" descr="Picture 10.png"/>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7837222" y="4909885"/>
              <a:ext cx="181058" cy="21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Date Placeholder 2"/>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8" name="Slide Number Placeholder 7"/>
          <p:cNvSpPr>
            <a:spLocks noGrp="1"/>
          </p:cNvSpPr>
          <p:nvPr>
            <p:ph type="sldNum" sz="quarter" idx="12"/>
          </p:nvPr>
        </p:nvSpPr>
        <p:spPr/>
        <p:txBody>
          <a:bodyPr/>
          <a:lstStyle/>
          <a:p>
            <a:fld id="{89BA9E80-DA99-844D-986A-8D691D11CFE6}" type="slidenum">
              <a:rPr lang="en-US" smtClean="0"/>
              <a:t>3</a:t>
            </a:fld>
            <a:r>
              <a:rPr lang="en-US" smtClean="0"/>
              <a:t>/39</a:t>
            </a:r>
            <a:endParaRPr lang="en-US" dirty="0"/>
          </a:p>
        </p:txBody>
      </p:sp>
    </p:spTree>
    <p:extLst>
      <p:ext uri="{BB962C8B-B14F-4D97-AF65-F5344CB8AC3E}">
        <p14:creationId xmlns:p14="http://schemas.microsoft.com/office/powerpoint/2010/main" val="336372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868363"/>
          </a:xfrm>
        </p:spPr>
        <p:txBody>
          <a:bodyPr/>
          <a:lstStyle/>
          <a:p>
            <a:r>
              <a:rPr lang="en-US" dirty="0" smtClean="0"/>
              <a:t>Systematic &amp; Statistical Uncertainties</a:t>
            </a:r>
            <a:endParaRPr lang="en-US" dirty="0"/>
          </a:p>
        </p:txBody>
      </p:sp>
      <p:pic>
        <p:nvPicPr>
          <p:cNvPr id="9" name="Picture 8" descr="Picture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0151" y="990928"/>
            <a:ext cx="6414877" cy="5296243"/>
          </a:xfrm>
          <a:prstGeom prst="rect">
            <a:avLst/>
          </a:prstGeom>
        </p:spPr>
      </p:pic>
      <p:sp>
        <p:nvSpPr>
          <p:cNvPr id="3" name="Date Placeholder 2"/>
          <p:cNvSpPr>
            <a:spLocks noGrp="1"/>
          </p:cNvSpPr>
          <p:nvPr>
            <p:ph type="dt" sz="half" idx="10"/>
          </p:nvPr>
        </p:nvSpPr>
        <p:spPr/>
        <p:txBody>
          <a:bodyPr/>
          <a:lstStyle/>
          <a:p>
            <a:r>
              <a:rPr lang="en-CA" smtClean="0"/>
              <a:t>2013-05-22</a:t>
            </a:r>
            <a:endParaRPr lang="en-US"/>
          </a:p>
        </p:txBody>
      </p:sp>
      <p:sp>
        <p:nvSpPr>
          <p:cNvPr id="4" name="Footer Placeholder 3"/>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30</a:t>
            </a:fld>
            <a:r>
              <a:rPr lang="en-US" smtClean="0"/>
              <a:t>/39</a:t>
            </a:r>
            <a:endParaRPr lang="en-US" dirty="0"/>
          </a:p>
        </p:txBody>
      </p:sp>
    </p:spTree>
    <p:extLst>
      <p:ext uri="{BB962C8B-B14F-4D97-AF65-F5344CB8AC3E}">
        <p14:creationId xmlns:p14="http://schemas.microsoft.com/office/powerpoint/2010/main" val="35182374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rc 2"/>
          <p:cNvSpPr>
            <a:spLocks/>
          </p:cNvSpPr>
          <p:nvPr/>
        </p:nvSpPr>
        <p:spPr bwMode="auto">
          <a:xfrm flipH="1">
            <a:off x="8040688" y="171608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8194" name="Group 5"/>
          <p:cNvGrpSpPr>
            <a:grpSpLocks/>
          </p:cNvGrpSpPr>
          <p:nvPr/>
        </p:nvGrpSpPr>
        <p:grpSpPr bwMode="auto">
          <a:xfrm>
            <a:off x="4464050" y="1692275"/>
            <a:ext cx="3729038" cy="46038"/>
            <a:chOff x="1585" y="2104"/>
            <a:chExt cx="2349" cy="29"/>
          </a:xfrm>
        </p:grpSpPr>
        <p:sp>
          <p:nvSpPr>
            <p:cNvPr id="8382" name="Oval 6"/>
            <p:cNvSpPr>
              <a:spLocks noChangeArrowheads="1"/>
            </p:cNvSpPr>
            <p:nvPr/>
          </p:nvSpPr>
          <p:spPr bwMode="auto">
            <a:xfrm>
              <a:off x="158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3" name="Oval 7"/>
            <p:cNvSpPr>
              <a:spLocks noChangeArrowheads="1"/>
            </p:cNvSpPr>
            <p:nvPr/>
          </p:nvSpPr>
          <p:spPr bwMode="auto">
            <a:xfrm>
              <a:off x="164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4" name="Oval 8"/>
            <p:cNvSpPr>
              <a:spLocks noChangeArrowheads="1"/>
            </p:cNvSpPr>
            <p:nvPr/>
          </p:nvSpPr>
          <p:spPr bwMode="auto">
            <a:xfrm>
              <a:off x="16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5" name="Oval 9"/>
            <p:cNvSpPr>
              <a:spLocks noChangeArrowheads="1"/>
            </p:cNvSpPr>
            <p:nvPr/>
          </p:nvSpPr>
          <p:spPr bwMode="auto">
            <a:xfrm>
              <a:off x="175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6" name="Oval 10"/>
            <p:cNvSpPr>
              <a:spLocks noChangeArrowheads="1"/>
            </p:cNvSpPr>
            <p:nvPr/>
          </p:nvSpPr>
          <p:spPr bwMode="auto">
            <a:xfrm>
              <a:off x="181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7" name="Oval 11"/>
            <p:cNvSpPr>
              <a:spLocks noChangeArrowheads="1"/>
            </p:cNvSpPr>
            <p:nvPr/>
          </p:nvSpPr>
          <p:spPr bwMode="auto">
            <a:xfrm>
              <a:off x="186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8" name="Oval 12"/>
            <p:cNvSpPr>
              <a:spLocks noChangeArrowheads="1"/>
            </p:cNvSpPr>
            <p:nvPr/>
          </p:nvSpPr>
          <p:spPr bwMode="auto">
            <a:xfrm>
              <a:off x="192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9" name="Oval 13"/>
            <p:cNvSpPr>
              <a:spLocks noChangeArrowheads="1"/>
            </p:cNvSpPr>
            <p:nvPr/>
          </p:nvSpPr>
          <p:spPr bwMode="auto">
            <a:xfrm>
              <a:off x="197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0" name="Oval 14"/>
            <p:cNvSpPr>
              <a:spLocks noChangeArrowheads="1"/>
            </p:cNvSpPr>
            <p:nvPr/>
          </p:nvSpPr>
          <p:spPr bwMode="auto">
            <a:xfrm>
              <a:off x="203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1" name="Oval 15"/>
            <p:cNvSpPr>
              <a:spLocks noChangeArrowheads="1"/>
            </p:cNvSpPr>
            <p:nvPr/>
          </p:nvSpPr>
          <p:spPr bwMode="auto">
            <a:xfrm>
              <a:off x="214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2" name="Oval 16"/>
            <p:cNvSpPr>
              <a:spLocks noChangeArrowheads="1"/>
            </p:cNvSpPr>
            <p:nvPr/>
          </p:nvSpPr>
          <p:spPr bwMode="auto">
            <a:xfrm>
              <a:off x="226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3" name="Oval 17"/>
            <p:cNvSpPr>
              <a:spLocks noChangeArrowheads="1"/>
            </p:cNvSpPr>
            <p:nvPr/>
          </p:nvSpPr>
          <p:spPr bwMode="auto">
            <a:xfrm>
              <a:off x="237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4" name="Oval 18"/>
            <p:cNvSpPr>
              <a:spLocks noChangeArrowheads="1"/>
            </p:cNvSpPr>
            <p:nvPr/>
          </p:nvSpPr>
          <p:spPr bwMode="auto">
            <a:xfrm>
              <a:off x="248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5" name="Oval 19"/>
            <p:cNvSpPr>
              <a:spLocks noChangeArrowheads="1"/>
            </p:cNvSpPr>
            <p:nvPr/>
          </p:nvSpPr>
          <p:spPr bwMode="auto">
            <a:xfrm>
              <a:off x="265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6" name="Oval 20"/>
            <p:cNvSpPr>
              <a:spLocks noChangeArrowheads="1"/>
            </p:cNvSpPr>
            <p:nvPr/>
          </p:nvSpPr>
          <p:spPr bwMode="auto">
            <a:xfrm>
              <a:off x="276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7" name="Oval 21"/>
            <p:cNvSpPr>
              <a:spLocks noChangeArrowheads="1"/>
            </p:cNvSpPr>
            <p:nvPr/>
          </p:nvSpPr>
          <p:spPr bwMode="auto">
            <a:xfrm>
              <a:off x="282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8" name="Oval 22"/>
            <p:cNvSpPr>
              <a:spLocks noChangeArrowheads="1"/>
            </p:cNvSpPr>
            <p:nvPr/>
          </p:nvSpPr>
          <p:spPr bwMode="auto">
            <a:xfrm>
              <a:off x="293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99" name="Oval 23"/>
            <p:cNvSpPr>
              <a:spLocks noChangeArrowheads="1"/>
            </p:cNvSpPr>
            <p:nvPr/>
          </p:nvSpPr>
          <p:spPr bwMode="auto">
            <a:xfrm>
              <a:off x="305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0" name="Oval 24"/>
            <p:cNvSpPr>
              <a:spLocks noChangeArrowheads="1"/>
            </p:cNvSpPr>
            <p:nvPr/>
          </p:nvSpPr>
          <p:spPr bwMode="auto">
            <a:xfrm>
              <a:off x="316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1" name="Oval 25"/>
            <p:cNvSpPr>
              <a:spLocks noChangeArrowheads="1"/>
            </p:cNvSpPr>
            <p:nvPr/>
          </p:nvSpPr>
          <p:spPr bwMode="auto">
            <a:xfrm>
              <a:off x="327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2" name="Oval 26"/>
            <p:cNvSpPr>
              <a:spLocks noChangeArrowheads="1"/>
            </p:cNvSpPr>
            <p:nvPr/>
          </p:nvSpPr>
          <p:spPr bwMode="auto">
            <a:xfrm>
              <a:off x="338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3" name="Oval 27"/>
            <p:cNvSpPr>
              <a:spLocks noChangeArrowheads="1"/>
            </p:cNvSpPr>
            <p:nvPr/>
          </p:nvSpPr>
          <p:spPr bwMode="auto">
            <a:xfrm>
              <a:off x="344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4" name="Oval 28"/>
            <p:cNvSpPr>
              <a:spLocks noChangeArrowheads="1"/>
            </p:cNvSpPr>
            <p:nvPr/>
          </p:nvSpPr>
          <p:spPr bwMode="auto">
            <a:xfrm>
              <a:off x="355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5" name="Oval 29"/>
            <p:cNvSpPr>
              <a:spLocks noChangeArrowheads="1"/>
            </p:cNvSpPr>
            <p:nvPr/>
          </p:nvSpPr>
          <p:spPr bwMode="auto">
            <a:xfrm>
              <a:off x="361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6" name="Oval 30"/>
            <p:cNvSpPr>
              <a:spLocks noChangeArrowheads="1"/>
            </p:cNvSpPr>
            <p:nvPr/>
          </p:nvSpPr>
          <p:spPr bwMode="auto">
            <a:xfrm>
              <a:off x="367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7" name="Oval 31"/>
            <p:cNvSpPr>
              <a:spLocks noChangeArrowheads="1"/>
            </p:cNvSpPr>
            <p:nvPr/>
          </p:nvSpPr>
          <p:spPr bwMode="auto">
            <a:xfrm>
              <a:off x="372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8" name="Oval 32"/>
            <p:cNvSpPr>
              <a:spLocks noChangeArrowheads="1"/>
            </p:cNvSpPr>
            <p:nvPr/>
          </p:nvSpPr>
          <p:spPr bwMode="auto">
            <a:xfrm>
              <a:off x="378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09" name="Oval 33"/>
            <p:cNvSpPr>
              <a:spLocks noChangeArrowheads="1"/>
            </p:cNvSpPr>
            <p:nvPr/>
          </p:nvSpPr>
          <p:spPr bwMode="auto">
            <a:xfrm>
              <a:off x="384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0" name="Oval 34"/>
            <p:cNvSpPr>
              <a:spLocks noChangeArrowheads="1"/>
            </p:cNvSpPr>
            <p:nvPr/>
          </p:nvSpPr>
          <p:spPr bwMode="auto">
            <a:xfrm>
              <a:off x="38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1" name="Oval 35"/>
            <p:cNvSpPr>
              <a:spLocks noChangeArrowheads="1"/>
            </p:cNvSpPr>
            <p:nvPr/>
          </p:nvSpPr>
          <p:spPr bwMode="auto">
            <a:xfrm>
              <a:off x="209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2" name="Oval 36"/>
            <p:cNvSpPr>
              <a:spLocks noChangeArrowheads="1"/>
            </p:cNvSpPr>
            <p:nvPr/>
          </p:nvSpPr>
          <p:spPr bwMode="auto">
            <a:xfrm>
              <a:off x="220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3" name="Oval 37"/>
            <p:cNvSpPr>
              <a:spLocks noChangeArrowheads="1"/>
            </p:cNvSpPr>
            <p:nvPr/>
          </p:nvSpPr>
          <p:spPr bwMode="auto">
            <a:xfrm>
              <a:off x="231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4" name="Oval 38"/>
            <p:cNvSpPr>
              <a:spLocks noChangeArrowheads="1"/>
            </p:cNvSpPr>
            <p:nvPr/>
          </p:nvSpPr>
          <p:spPr bwMode="auto">
            <a:xfrm>
              <a:off x="243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5" name="Oval 39"/>
            <p:cNvSpPr>
              <a:spLocks noChangeArrowheads="1"/>
            </p:cNvSpPr>
            <p:nvPr/>
          </p:nvSpPr>
          <p:spPr bwMode="auto">
            <a:xfrm>
              <a:off x="254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6" name="Oval 40"/>
            <p:cNvSpPr>
              <a:spLocks noChangeArrowheads="1"/>
            </p:cNvSpPr>
            <p:nvPr/>
          </p:nvSpPr>
          <p:spPr bwMode="auto">
            <a:xfrm>
              <a:off x="260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7" name="Oval 41"/>
            <p:cNvSpPr>
              <a:spLocks noChangeArrowheads="1"/>
            </p:cNvSpPr>
            <p:nvPr/>
          </p:nvSpPr>
          <p:spPr bwMode="auto">
            <a:xfrm>
              <a:off x="271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8" name="Oval 42"/>
            <p:cNvSpPr>
              <a:spLocks noChangeArrowheads="1"/>
            </p:cNvSpPr>
            <p:nvPr/>
          </p:nvSpPr>
          <p:spPr bwMode="auto">
            <a:xfrm>
              <a:off x="288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19" name="Oval 43"/>
            <p:cNvSpPr>
              <a:spLocks noChangeArrowheads="1"/>
            </p:cNvSpPr>
            <p:nvPr/>
          </p:nvSpPr>
          <p:spPr bwMode="auto">
            <a:xfrm>
              <a:off x="299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0" name="Oval 44"/>
            <p:cNvSpPr>
              <a:spLocks noChangeArrowheads="1"/>
            </p:cNvSpPr>
            <p:nvPr/>
          </p:nvSpPr>
          <p:spPr bwMode="auto">
            <a:xfrm>
              <a:off x="310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1" name="Oval 45"/>
            <p:cNvSpPr>
              <a:spLocks noChangeArrowheads="1"/>
            </p:cNvSpPr>
            <p:nvPr/>
          </p:nvSpPr>
          <p:spPr bwMode="auto">
            <a:xfrm>
              <a:off x="322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2" name="Oval 46"/>
            <p:cNvSpPr>
              <a:spLocks noChangeArrowheads="1"/>
            </p:cNvSpPr>
            <p:nvPr/>
          </p:nvSpPr>
          <p:spPr bwMode="auto">
            <a:xfrm>
              <a:off x="333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423" name="Oval 47"/>
            <p:cNvSpPr>
              <a:spLocks noChangeArrowheads="1"/>
            </p:cNvSpPr>
            <p:nvPr/>
          </p:nvSpPr>
          <p:spPr bwMode="auto">
            <a:xfrm>
              <a:off x="350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grpSp>
      <p:grpSp>
        <p:nvGrpSpPr>
          <p:cNvPr id="8195" name="Group 49"/>
          <p:cNvGrpSpPr>
            <a:grpSpLocks/>
          </p:cNvGrpSpPr>
          <p:nvPr/>
        </p:nvGrpSpPr>
        <p:grpSpPr bwMode="auto">
          <a:xfrm flipV="1">
            <a:off x="4464050" y="2794000"/>
            <a:ext cx="3729038" cy="46038"/>
            <a:chOff x="1585" y="2104"/>
            <a:chExt cx="2349" cy="29"/>
          </a:xfrm>
        </p:grpSpPr>
        <p:sp>
          <p:nvSpPr>
            <p:cNvPr id="8340" name="Oval 50"/>
            <p:cNvSpPr>
              <a:spLocks noChangeArrowheads="1"/>
            </p:cNvSpPr>
            <p:nvPr/>
          </p:nvSpPr>
          <p:spPr bwMode="auto">
            <a:xfrm>
              <a:off x="158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1" name="Oval 51"/>
            <p:cNvSpPr>
              <a:spLocks noChangeArrowheads="1"/>
            </p:cNvSpPr>
            <p:nvPr/>
          </p:nvSpPr>
          <p:spPr bwMode="auto">
            <a:xfrm>
              <a:off x="164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2" name="Oval 52"/>
            <p:cNvSpPr>
              <a:spLocks noChangeArrowheads="1"/>
            </p:cNvSpPr>
            <p:nvPr/>
          </p:nvSpPr>
          <p:spPr bwMode="auto">
            <a:xfrm>
              <a:off x="16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3" name="Oval 53"/>
            <p:cNvSpPr>
              <a:spLocks noChangeArrowheads="1"/>
            </p:cNvSpPr>
            <p:nvPr/>
          </p:nvSpPr>
          <p:spPr bwMode="auto">
            <a:xfrm>
              <a:off x="175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4" name="Oval 54"/>
            <p:cNvSpPr>
              <a:spLocks noChangeArrowheads="1"/>
            </p:cNvSpPr>
            <p:nvPr/>
          </p:nvSpPr>
          <p:spPr bwMode="auto">
            <a:xfrm>
              <a:off x="181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5" name="Oval 55"/>
            <p:cNvSpPr>
              <a:spLocks noChangeArrowheads="1"/>
            </p:cNvSpPr>
            <p:nvPr/>
          </p:nvSpPr>
          <p:spPr bwMode="auto">
            <a:xfrm>
              <a:off x="186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6" name="Oval 56"/>
            <p:cNvSpPr>
              <a:spLocks noChangeArrowheads="1"/>
            </p:cNvSpPr>
            <p:nvPr/>
          </p:nvSpPr>
          <p:spPr bwMode="auto">
            <a:xfrm>
              <a:off x="192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7" name="Oval 57"/>
            <p:cNvSpPr>
              <a:spLocks noChangeArrowheads="1"/>
            </p:cNvSpPr>
            <p:nvPr/>
          </p:nvSpPr>
          <p:spPr bwMode="auto">
            <a:xfrm>
              <a:off x="197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8" name="Oval 58"/>
            <p:cNvSpPr>
              <a:spLocks noChangeArrowheads="1"/>
            </p:cNvSpPr>
            <p:nvPr/>
          </p:nvSpPr>
          <p:spPr bwMode="auto">
            <a:xfrm>
              <a:off x="203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49" name="Oval 59"/>
            <p:cNvSpPr>
              <a:spLocks noChangeArrowheads="1"/>
            </p:cNvSpPr>
            <p:nvPr/>
          </p:nvSpPr>
          <p:spPr bwMode="auto">
            <a:xfrm>
              <a:off x="214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0" name="Oval 60"/>
            <p:cNvSpPr>
              <a:spLocks noChangeArrowheads="1"/>
            </p:cNvSpPr>
            <p:nvPr/>
          </p:nvSpPr>
          <p:spPr bwMode="auto">
            <a:xfrm>
              <a:off x="226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1" name="Oval 61"/>
            <p:cNvSpPr>
              <a:spLocks noChangeArrowheads="1"/>
            </p:cNvSpPr>
            <p:nvPr/>
          </p:nvSpPr>
          <p:spPr bwMode="auto">
            <a:xfrm>
              <a:off x="237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2" name="Oval 62"/>
            <p:cNvSpPr>
              <a:spLocks noChangeArrowheads="1"/>
            </p:cNvSpPr>
            <p:nvPr/>
          </p:nvSpPr>
          <p:spPr bwMode="auto">
            <a:xfrm>
              <a:off x="248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3" name="Oval 63"/>
            <p:cNvSpPr>
              <a:spLocks noChangeArrowheads="1"/>
            </p:cNvSpPr>
            <p:nvPr/>
          </p:nvSpPr>
          <p:spPr bwMode="auto">
            <a:xfrm>
              <a:off x="265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4" name="Oval 64"/>
            <p:cNvSpPr>
              <a:spLocks noChangeArrowheads="1"/>
            </p:cNvSpPr>
            <p:nvPr/>
          </p:nvSpPr>
          <p:spPr bwMode="auto">
            <a:xfrm>
              <a:off x="276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5" name="Oval 65"/>
            <p:cNvSpPr>
              <a:spLocks noChangeArrowheads="1"/>
            </p:cNvSpPr>
            <p:nvPr/>
          </p:nvSpPr>
          <p:spPr bwMode="auto">
            <a:xfrm>
              <a:off x="282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6" name="Oval 66"/>
            <p:cNvSpPr>
              <a:spLocks noChangeArrowheads="1"/>
            </p:cNvSpPr>
            <p:nvPr/>
          </p:nvSpPr>
          <p:spPr bwMode="auto">
            <a:xfrm>
              <a:off x="293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7" name="Oval 67"/>
            <p:cNvSpPr>
              <a:spLocks noChangeArrowheads="1"/>
            </p:cNvSpPr>
            <p:nvPr/>
          </p:nvSpPr>
          <p:spPr bwMode="auto">
            <a:xfrm>
              <a:off x="305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8" name="Oval 68"/>
            <p:cNvSpPr>
              <a:spLocks noChangeArrowheads="1"/>
            </p:cNvSpPr>
            <p:nvPr/>
          </p:nvSpPr>
          <p:spPr bwMode="auto">
            <a:xfrm>
              <a:off x="316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59" name="Oval 69"/>
            <p:cNvSpPr>
              <a:spLocks noChangeArrowheads="1"/>
            </p:cNvSpPr>
            <p:nvPr/>
          </p:nvSpPr>
          <p:spPr bwMode="auto">
            <a:xfrm>
              <a:off x="3276"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0" name="Oval 70"/>
            <p:cNvSpPr>
              <a:spLocks noChangeArrowheads="1"/>
            </p:cNvSpPr>
            <p:nvPr/>
          </p:nvSpPr>
          <p:spPr bwMode="auto">
            <a:xfrm>
              <a:off x="3389"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1" name="Oval 71"/>
            <p:cNvSpPr>
              <a:spLocks noChangeArrowheads="1"/>
            </p:cNvSpPr>
            <p:nvPr/>
          </p:nvSpPr>
          <p:spPr bwMode="auto">
            <a:xfrm>
              <a:off x="344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2" name="Oval 72"/>
            <p:cNvSpPr>
              <a:spLocks noChangeArrowheads="1"/>
            </p:cNvSpPr>
            <p:nvPr/>
          </p:nvSpPr>
          <p:spPr bwMode="auto">
            <a:xfrm>
              <a:off x="355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3" name="Oval 73"/>
            <p:cNvSpPr>
              <a:spLocks noChangeArrowheads="1"/>
            </p:cNvSpPr>
            <p:nvPr/>
          </p:nvSpPr>
          <p:spPr bwMode="auto">
            <a:xfrm>
              <a:off x="361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4" name="Oval 74"/>
            <p:cNvSpPr>
              <a:spLocks noChangeArrowheads="1"/>
            </p:cNvSpPr>
            <p:nvPr/>
          </p:nvSpPr>
          <p:spPr bwMode="auto">
            <a:xfrm>
              <a:off x="367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5" name="Oval 75"/>
            <p:cNvSpPr>
              <a:spLocks noChangeArrowheads="1"/>
            </p:cNvSpPr>
            <p:nvPr/>
          </p:nvSpPr>
          <p:spPr bwMode="auto">
            <a:xfrm>
              <a:off x="372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6" name="Oval 76"/>
            <p:cNvSpPr>
              <a:spLocks noChangeArrowheads="1"/>
            </p:cNvSpPr>
            <p:nvPr/>
          </p:nvSpPr>
          <p:spPr bwMode="auto">
            <a:xfrm>
              <a:off x="378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7" name="Oval 77"/>
            <p:cNvSpPr>
              <a:spLocks noChangeArrowheads="1"/>
            </p:cNvSpPr>
            <p:nvPr/>
          </p:nvSpPr>
          <p:spPr bwMode="auto">
            <a:xfrm>
              <a:off x="384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8" name="Oval 78"/>
            <p:cNvSpPr>
              <a:spLocks noChangeArrowheads="1"/>
            </p:cNvSpPr>
            <p:nvPr/>
          </p:nvSpPr>
          <p:spPr bwMode="auto">
            <a:xfrm>
              <a:off x="389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69" name="Oval 79"/>
            <p:cNvSpPr>
              <a:spLocks noChangeArrowheads="1"/>
            </p:cNvSpPr>
            <p:nvPr/>
          </p:nvSpPr>
          <p:spPr bwMode="auto">
            <a:xfrm>
              <a:off x="209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0" name="Oval 80"/>
            <p:cNvSpPr>
              <a:spLocks noChangeArrowheads="1"/>
            </p:cNvSpPr>
            <p:nvPr/>
          </p:nvSpPr>
          <p:spPr bwMode="auto">
            <a:xfrm>
              <a:off x="2205"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1" name="Oval 81"/>
            <p:cNvSpPr>
              <a:spLocks noChangeArrowheads="1"/>
            </p:cNvSpPr>
            <p:nvPr/>
          </p:nvSpPr>
          <p:spPr bwMode="auto">
            <a:xfrm>
              <a:off x="2318"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2" name="Oval 82"/>
            <p:cNvSpPr>
              <a:spLocks noChangeArrowheads="1"/>
            </p:cNvSpPr>
            <p:nvPr/>
          </p:nvSpPr>
          <p:spPr bwMode="auto">
            <a:xfrm>
              <a:off x="243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3" name="Oval 83"/>
            <p:cNvSpPr>
              <a:spLocks noChangeArrowheads="1"/>
            </p:cNvSpPr>
            <p:nvPr/>
          </p:nvSpPr>
          <p:spPr bwMode="auto">
            <a:xfrm>
              <a:off x="254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4" name="Oval 84"/>
            <p:cNvSpPr>
              <a:spLocks noChangeArrowheads="1"/>
            </p:cNvSpPr>
            <p:nvPr/>
          </p:nvSpPr>
          <p:spPr bwMode="auto">
            <a:xfrm>
              <a:off x="260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5" name="Oval 85"/>
            <p:cNvSpPr>
              <a:spLocks noChangeArrowheads="1"/>
            </p:cNvSpPr>
            <p:nvPr/>
          </p:nvSpPr>
          <p:spPr bwMode="auto">
            <a:xfrm>
              <a:off x="271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6" name="Oval 86"/>
            <p:cNvSpPr>
              <a:spLocks noChangeArrowheads="1"/>
            </p:cNvSpPr>
            <p:nvPr/>
          </p:nvSpPr>
          <p:spPr bwMode="auto">
            <a:xfrm>
              <a:off x="2881"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7" name="Oval 87"/>
            <p:cNvSpPr>
              <a:spLocks noChangeArrowheads="1"/>
            </p:cNvSpPr>
            <p:nvPr/>
          </p:nvSpPr>
          <p:spPr bwMode="auto">
            <a:xfrm>
              <a:off x="2994"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8" name="Oval 88"/>
            <p:cNvSpPr>
              <a:spLocks noChangeArrowheads="1"/>
            </p:cNvSpPr>
            <p:nvPr/>
          </p:nvSpPr>
          <p:spPr bwMode="auto">
            <a:xfrm>
              <a:off x="3107"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79" name="Oval 89"/>
            <p:cNvSpPr>
              <a:spLocks noChangeArrowheads="1"/>
            </p:cNvSpPr>
            <p:nvPr/>
          </p:nvSpPr>
          <p:spPr bwMode="auto">
            <a:xfrm>
              <a:off x="3220"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0" name="Oval 90"/>
            <p:cNvSpPr>
              <a:spLocks noChangeArrowheads="1"/>
            </p:cNvSpPr>
            <p:nvPr/>
          </p:nvSpPr>
          <p:spPr bwMode="auto">
            <a:xfrm>
              <a:off x="3333"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8381" name="Oval 91"/>
            <p:cNvSpPr>
              <a:spLocks noChangeArrowheads="1"/>
            </p:cNvSpPr>
            <p:nvPr/>
          </p:nvSpPr>
          <p:spPr bwMode="auto">
            <a:xfrm>
              <a:off x="3502" y="2104"/>
              <a:ext cx="37" cy="29"/>
            </a:xfrm>
            <a:prstGeom prst="ellipse">
              <a:avLst/>
            </a:prstGeom>
            <a:solidFill>
              <a:srgbClr val="24459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grpSp>
      <p:sp>
        <p:nvSpPr>
          <p:cNvPr id="8196" name="Arc 98"/>
          <p:cNvSpPr>
            <a:spLocks/>
          </p:cNvSpPr>
          <p:nvPr/>
        </p:nvSpPr>
        <p:spPr bwMode="auto">
          <a:xfrm flipH="1">
            <a:off x="4360863" y="171608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197" name="Arc 99"/>
          <p:cNvSpPr>
            <a:spLocks/>
          </p:cNvSpPr>
          <p:nvPr/>
        </p:nvSpPr>
        <p:spPr bwMode="auto">
          <a:xfrm flipH="1">
            <a:off x="4452938" y="172243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198" name="Arc 100"/>
          <p:cNvSpPr>
            <a:spLocks/>
          </p:cNvSpPr>
          <p:nvPr/>
        </p:nvSpPr>
        <p:spPr bwMode="auto">
          <a:xfrm flipH="1">
            <a:off x="4538663" y="1716088"/>
            <a:ext cx="257175" cy="1101725"/>
          </a:xfrm>
          <a:custGeom>
            <a:avLst/>
            <a:gdLst>
              <a:gd name="T0" fmla="*/ 2147483647 w 43200"/>
              <a:gd name="T1" fmla="*/ 0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24459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8199" name="Group 101"/>
          <p:cNvGrpSpPr>
            <a:grpSpLocks/>
          </p:cNvGrpSpPr>
          <p:nvPr/>
        </p:nvGrpSpPr>
        <p:grpSpPr bwMode="auto">
          <a:xfrm>
            <a:off x="5011738" y="1854200"/>
            <a:ext cx="1189037" cy="836613"/>
            <a:chOff x="3199" y="1123"/>
            <a:chExt cx="749" cy="527"/>
          </a:xfrm>
        </p:grpSpPr>
        <p:sp>
          <p:nvSpPr>
            <p:cNvPr id="8331" name="Line 102"/>
            <p:cNvSpPr>
              <a:spLocks noChangeShapeType="1"/>
            </p:cNvSpPr>
            <p:nvPr/>
          </p:nvSpPr>
          <p:spPr bwMode="auto">
            <a:xfrm>
              <a:off x="3279" y="1123"/>
              <a:ext cx="59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32" name="Line 103"/>
            <p:cNvSpPr>
              <a:spLocks noChangeShapeType="1"/>
            </p:cNvSpPr>
            <p:nvPr/>
          </p:nvSpPr>
          <p:spPr bwMode="auto">
            <a:xfrm flipV="1">
              <a:off x="3283" y="1650"/>
              <a:ext cx="583"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33" name="Arc 104"/>
            <p:cNvSpPr>
              <a:spLocks/>
            </p:cNvSpPr>
            <p:nvPr/>
          </p:nvSpPr>
          <p:spPr bwMode="auto">
            <a:xfrm flipH="1">
              <a:off x="3771" y="1123"/>
              <a:ext cx="177" cy="527"/>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4" name="Arc 105"/>
            <p:cNvSpPr>
              <a:spLocks/>
            </p:cNvSpPr>
            <p:nvPr/>
          </p:nvSpPr>
          <p:spPr bwMode="auto">
            <a:xfrm flipH="1">
              <a:off x="3199" y="1123"/>
              <a:ext cx="89" cy="527"/>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0" y="-1"/>
                  </a:moveTo>
                  <a:cubicBezTo>
                    <a:pt x="11929" y="0"/>
                    <a:pt x="21600" y="9670"/>
                    <a:pt x="21600" y="21600"/>
                  </a:cubicBezTo>
                  <a:cubicBezTo>
                    <a:pt x="21600" y="33484"/>
                    <a:pt x="11999" y="43135"/>
                    <a:pt x="116" y="43199"/>
                  </a:cubicBezTo>
                </a:path>
                <a:path w="21600" h="43199" stroke="0" extrusionOk="0">
                  <a:moveTo>
                    <a:pt x="0" y="-1"/>
                  </a:moveTo>
                  <a:cubicBezTo>
                    <a:pt x="11929" y="0"/>
                    <a:pt x="21600" y="9670"/>
                    <a:pt x="21600" y="21600"/>
                  </a:cubicBezTo>
                  <a:cubicBezTo>
                    <a:pt x="21600" y="33484"/>
                    <a:pt x="11999" y="43135"/>
                    <a:pt x="116" y="43199"/>
                  </a:cubicBezTo>
                  <a:lnTo>
                    <a:pt x="0" y="21600"/>
                  </a:lnTo>
                  <a:lnTo>
                    <a:pt x="0" y="-1"/>
                  </a:lnTo>
                  <a:close/>
                </a:path>
              </a:pathLst>
            </a:cu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5" name="AutoShape 106"/>
            <p:cNvSpPr>
              <a:spLocks noChangeArrowheads="1"/>
            </p:cNvSpPr>
            <p:nvPr/>
          </p:nvSpPr>
          <p:spPr bwMode="auto">
            <a:xfrm>
              <a:off x="3830" y="1259"/>
              <a:ext cx="62" cy="246"/>
            </a:xfrm>
            <a:prstGeom prst="roundRect">
              <a:avLst>
                <a:gd name="adj" fmla="val 32352"/>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6" name="AutoShape 107"/>
            <p:cNvSpPr>
              <a:spLocks noChangeArrowheads="1"/>
            </p:cNvSpPr>
            <p:nvPr/>
          </p:nvSpPr>
          <p:spPr bwMode="auto">
            <a:xfrm>
              <a:off x="3268" y="1259"/>
              <a:ext cx="62" cy="246"/>
            </a:xfrm>
            <a:prstGeom prst="roundRect">
              <a:avLst>
                <a:gd name="adj" fmla="val 32352"/>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37" name="Rectangle 108"/>
            <p:cNvSpPr>
              <a:spLocks noChangeArrowheads="1"/>
            </p:cNvSpPr>
            <p:nvPr/>
          </p:nvSpPr>
          <p:spPr bwMode="auto">
            <a:xfrm>
              <a:off x="3298" y="1231"/>
              <a:ext cx="86" cy="3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338" name="Line 109"/>
            <p:cNvSpPr>
              <a:spLocks noChangeShapeType="1"/>
            </p:cNvSpPr>
            <p:nvPr/>
          </p:nvSpPr>
          <p:spPr bwMode="auto">
            <a:xfrm flipH="1">
              <a:off x="3292" y="1259"/>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39" name="Line 110"/>
            <p:cNvSpPr>
              <a:spLocks noChangeShapeType="1"/>
            </p:cNvSpPr>
            <p:nvPr/>
          </p:nvSpPr>
          <p:spPr bwMode="auto">
            <a:xfrm flipH="1">
              <a:off x="3296" y="1505"/>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8200" name="Group 111"/>
          <p:cNvGrpSpPr>
            <a:grpSpLocks/>
          </p:cNvGrpSpPr>
          <p:nvPr/>
        </p:nvGrpSpPr>
        <p:grpSpPr bwMode="auto">
          <a:xfrm>
            <a:off x="6481763" y="1854200"/>
            <a:ext cx="1189037" cy="836613"/>
            <a:chOff x="4125" y="1123"/>
            <a:chExt cx="749" cy="527"/>
          </a:xfrm>
        </p:grpSpPr>
        <p:sp>
          <p:nvSpPr>
            <p:cNvPr id="8310" name="Line 112"/>
            <p:cNvSpPr>
              <a:spLocks noChangeShapeType="1"/>
            </p:cNvSpPr>
            <p:nvPr/>
          </p:nvSpPr>
          <p:spPr bwMode="auto">
            <a:xfrm>
              <a:off x="4205" y="1123"/>
              <a:ext cx="585"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11" name="Line 113"/>
            <p:cNvSpPr>
              <a:spLocks noChangeShapeType="1"/>
            </p:cNvSpPr>
            <p:nvPr/>
          </p:nvSpPr>
          <p:spPr bwMode="auto">
            <a:xfrm flipV="1">
              <a:off x="4205" y="1650"/>
              <a:ext cx="583"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2" name="Arc 114"/>
            <p:cNvSpPr>
              <a:spLocks/>
            </p:cNvSpPr>
            <p:nvPr/>
          </p:nvSpPr>
          <p:spPr bwMode="auto">
            <a:xfrm flipH="1">
              <a:off x="4697" y="1123"/>
              <a:ext cx="177" cy="527"/>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13" name="Arc 115"/>
            <p:cNvSpPr>
              <a:spLocks/>
            </p:cNvSpPr>
            <p:nvPr/>
          </p:nvSpPr>
          <p:spPr bwMode="auto">
            <a:xfrm flipH="1">
              <a:off x="4125" y="1123"/>
              <a:ext cx="89" cy="527"/>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0" y="-1"/>
                  </a:moveTo>
                  <a:cubicBezTo>
                    <a:pt x="11929" y="0"/>
                    <a:pt x="21600" y="9670"/>
                    <a:pt x="21600" y="21600"/>
                  </a:cubicBezTo>
                  <a:cubicBezTo>
                    <a:pt x="21600" y="33484"/>
                    <a:pt x="11999" y="43135"/>
                    <a:pt x="116" y="43199"/>
                  </a:cubicBezTo>
                </a:path>
                <a:path w="21600" h="43199" stroke="0" extrusionOk="0">
                  <a:moveTo>
                    <a:pt x="0" y="-1"/>
                  </a:moveTo>
                  <a:cubicBezTo>
                    <a:pt x="11929" y="0"/>
                    <a:pt x="21600" y="9670"/>
                    <a:pt x="21600" y="21600"/>
                  </a:cubicBezTo>
                  <a:cubicBezTo>
                    <a:pt x="21600" y="33484"/>
                    <a:pt x="11999" y="43135"/>
                    <a:pt x="116" y="43199"/>
                  </a:cubicBezTo>
                  <a:lnTo>
                    <a:pt x="0" y="21600"/>
                  </a:lnTo>
                  <a:lnTo>
                    <a:pt x="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14" name="Line 116"/>
            <p:cNvSpPr>
              <a:spLocks noChangeShapeType="1"/>
            </p:cNvSpPr>
            <p:nvPr/>
          </p:nvSpPr>
          <p:spPr bwMode="auto">
            <a:xfrm>
              <a:off x="4192"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5" name="Line 117"/>
            <p:cNvSpPr>
              <a:spLocks noChangeShapeType="1"/>
            </p:cNvSpPr>
            <p:nvPr/>
          </p:nvSpPr>
          <p:spPr bwMode="auto">
            <a:xfrm>
              <a:off x="4221"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6" name="Line 118"/>
            <p:cNvSpPr>
              <a:spLocks noChangeShapeType="1"/>
            </p:cNvSpPr>
            <p:nvPr/>
          </p:nvSpPr>
          <p:spPr bwMode="auto">
            <a:xfrm>
              <a:off x="4250"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7" name="Line 119"/>
            <p:cNvSpPr>
              <a:spLocks noChangeShapeType="1"/>
            </p:cNvSpPr>
            <p:nvPr/>
          </p:nvSpPr>
          <p:spPr bwMode="auto">
            <a:xfrm>
              <a:off x="4279"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8" name="Line 120"/>
            <p:cNvSpPr>
              <a:spLocks noChangeShapeType="1"/>
            </p:cNvSpPr>
            <p:nvPr/>
          </p:nvSpPr>
          <p:spPr bwMode="auto">
            <a:xfrm>
              <a:off x="4308"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19" name="Line 121"/>
            <p:cNvSpPr>
              <a:spLocks noChangeShapeType="1"/>
            </p:cNvSpPr>
            <p:nvPr/>
          </p:nvSpPr>
          <p:spPr bwMode="auto">
            <a:xfrm>
              <a:off x="4337"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0" name="Line 122"/>
            <p:cNvSpPr>
              <a:spLocks noChangeShapeType="1"/>
            </p:cNvSpPr>
            <p:nvPr/>
          </p:nvSpPr>
          <p:spPr bwMode="auto">
            <a:xfrm>
              <a:off x="4366"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1" name="Line 123"/>
            <p:cNvSpPr>
              <a:spLocks noChangeShapeType="1"/>
            </p:cNvSpPr>
            <p:nvPr/>
          </p:nvSpPr>
          <p:spPr bwMode="auto">
            <a:xfrm>
              <a:off x="4395"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2" name="Line 124"/>
            <p:cNvSpPr>
              <a:spLocks noChangeShapeType="1"/>
            </p:cNvSpPr>
            <p:nvPr/>
          </p:nvSpPr>
          <p:spPr bwMode="auto">
            <a:xfrm>
              <a:off x="4425"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3" name="Line 125"/>
            <p:cNvSpPr>
              <a:spLocks noChangeShapeType="1"/>
            </p:cNvSpPr>
            <p:nvPr/>
          </p:nvSpPr>
          <p:spPr bwMode="auto">
            <a:xfrm>
              <a:off x="4454"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4" name="Line 126"/>
            <p:cNvSpPr>
              <a:spLocks noChangeShapeType="1"/>
            </p:cNvSpPr>
            <p:nvPr/>
          </p:nvSpPr>
          <p:spPr bwMode="auto">
            <a:xfrm>
              <a:off x="4483"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5" name="Line 127"/>
            <p:cNvSpPr>
              <a:spLocks noChangeShapeType="1"/>
            </p:cNvSpPr>
            <p:nvPr/>
          </p:nvSpPr>
          <p:spPr bwMode="auto">
            <a:xfrm>
              <a:off x="4512"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6" name="Line 128"/>
            <p:cNvSpPr>
              <a:spLocks noChangeShapeType="1"/>
            </p:cNvSpPr>
            <p:nvPr/>
          </p:nvSpPr>
          <p:spPr bwMode="auto">
            <a:xfrm>
              <a:off x="4541"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7" name="Line 129"/>
            <p:cNvSpPr>
              <a:spLocks noChangeShapeType="1"/>
            </p:cNvSpPr>
            <p:nvPr/>
          </p:nvSpPr>
          <p:spPr bwMode="auto">
            <a:xfrm>
              <a:off x="4570"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8" name="Line 130"/>
            <p:cNvSpPr>
              <a:spLocks noChangeShapeType="1"/>
            </p:cNvSpPr>
            <p:nvPr/>
          </p:nvSpPr>
          <p:spPr bwMode="auto">
            <a:xfrm>
              <a:off x="4599"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29" name="Line 131"/>
            <p:cNvSpPr>
              <a:spLocks noChangeShapeType="1"/>
            </p:cNvSpPr>
            <p:nvPr/>
          </p:nvSpPr>
          <p:spPr bwMode="auto">
            <a:xfrm>
              <a:off x="4628"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30" name="Line 132"/>
            <p:cNvSpPr>
              <a:spLocks noChangeShapeType="1"/>
            </p:cNvSpPr>
            <p:nvPr/>
          </p:nvSpPr>
          <p:spPr bwMode="auto">
            <a:xfrm>
              <a:off x="4658" y="1222"/>
              <a:ext cx="0" cy="32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201" name="Text Box 135"/>
          <p:cNvSpPr txBox="1">
            <a:spLocks noChangeArrowheads="1"/>
          </p:cNvSpPr>
          <p:nvPr/>
        </p:nvSpPr>
        <p:spPr bwMode="auto">
          <a:xfrm>
            <a:off x="4483876" y="990600"/>
            <a:ext cx="935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24459C"/>
                </a:solidFill>
                <a:latin typeface="Calibri"/>
                <a:cs typeface="Calibri"/>
              </a:rPr>
              <a:t>10 Gauss</a:t>
            </a:r>
          </a:p>
          <a:p>
            <a:pPr algn="ctr"/>
            <a:r>
              <a:rPr lang="en-US" sz="1600">
                <a:solidFill>
                  <a:srgbClr val="24459C"/>
                </a:solidFill>
                <a:latin typeface="Calibri"/>
                <a:cs typeface="Calibri"/>
              </a:rPr>
              <a:t>solenoid</a:t>
            </a:r>
            <a:endParaRPr lang="en-US" sz="1600">
              <a:latin typeface="Calibri"/>
              <a:cs typeface="Calibri"/>
            </a:endParaRPr>
          </a:p>
        </p:txBody>
      </p:sp>
      <p:sp>
        <p:nvSpPr>
          <p:cNvPr id="8202" name="Text Box 136"/>
          <p:cNvSpPr txBox="1">
            <a:spLocks noChangeArrowheads="1"/>
          </p:cNvSpPr>
          <p:nvPr/>
        </p:nvSpPr>
        <p:spPr bwMode="auto">
          <a:xfrm>
            <a:off x="5126622" y="3048000"/>
            <a:ext cx="77988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CC0000"/>
                </a:solidFill>
                <a:latin typeface="Calibri"/>
                <a:cs typeface="Calibri"/>
              </a:rPr>
              <a:t>RF spin</a:t>
            </a:r>
            <a:br>
              <a:rPr lang="en-US" sz="1600">
                <a:solidFill>
                  <a:srgbClr val="CC0000"/>
                </a:solidFill>
                <a:latin typeface="Calibri"/>
                <a:cs typeface="Calibri"/>
              </a:rPr>
            </a:br>
            <a:r>
              <a:rPr lang="en-US" sz="1600">
                <a:solidFill>
                  <a:srgbClr val="CC0000"/>
                </a:solidFill>
                <a:latin typeface="Calibri"/>
                <a:cs typeface="Calibri"/>
              </a:rPr>
              <a:t>rotator</a:t>
            </a:r>
          </a:p>
        </p:txBody>
      </p:sp>
      <p:sp>
        <p:nvSpPr>
          <p:cNvPr id="8203" name="Text Box 137"/>
          <p:cNvSpPr txBox="1">
            <a:spLocks noChangeArrowheads="1"/>
          </p:cNvSpPr>
          <p:nvPr/>
        </p:nvSpPr>
        <p:spPr bwMode="auto">
          <a:xfrm>
            <a:off x="6464085" y="3048000"/>
            <a:ext cx="123232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aseline="30000" dirty="0">
                <a:solidFill>
                  <a:srgbClr val="660066"/>
                </a:solidFill>
                <a:latin typeface="Calibri"/>
                <a:cs typeface="Calibri"/>
              </a:rPr>
              <a:t>3</a:t>
            </a:r>
            <a:r>
              <a:rPr lang="en-US" sz="1600" dirty="0">
                <a:solidFill>
                  <a:srgbClr val="660066"/>
                </a:solidFill>
                <a:latin typeface="Calibri"/>
                <a:cs typeface="Calibri"/>
              </a:rPr>
              <a:t>He target /</a:t>
            </a:r>
          </a:p>
          <a:p>
            <a:pPr algn="ctr"/>
            <a:r>
              <a:rPr lang="en-US" sz="1600" dirty="0">
                <a:solidFill>
                  <a:srgbClr val="660066"/>
                </a:solidFill>
                <a:latin typeface="Calibri"/>
                <a:cs typeface="Calibri"/>
              </a:rPr>
              <a:t>ion chamber</a:t>
            </a:r>
          </a:p>
        </p:txBody>
      </p:sp>
      <p:grpSp>
        <p:nvGrpSpPr>
          <p:cNvPr id="8204" name="Group 138"/>
          <p:cNvGrpSpPr>
            <a:grpSpLocks/>
          </p:cNvGrpSpPr>
          <p:nvPr/>
        </p:nvGrpSpPr>
        <p:grpSpPr bwMode="auto">
          <a:xfrm>
            <a:off x="579438" y="2070100"/>
            <a:ext cx="952500" cy="390525"/>
            <a:chOff x="290" y="1289"/>
            <a:chExt cx="600" cy="246"/>
          </a:xfrm>
        </p:grpSpPr>
        <p:sp>
          <p:nvSpPr>
            <p:cNvPr id="8307" name="AutoShape 139"/>
            <p:cNvSpPr>
              <a:spLocks noChangeArrowheads="1"/>
            </p:cNvSpPr>
            <p:nvPr/>
          </p:nvSpPr>
          <p:spPr bwMode="auto">
            <a:xfrm>
              <a:off x="828" y="1289"/>
              <a:ext cx="62" cy="246"/>
            </a:xfrm>
            <a:prstGeom prst="roundRect">
              <a:avLst>
                <a:gd name="adj" fmla="val 32352"/>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8" name="Line 140"/>
            <p:cNvSpPr>
              <a:spLocks noChangeShapeType="1"/>
            </p:cNvSpPr>
            <p:nvPr/>
          </p:nvSpPr>
          <p:spPr bwMode="auto">
            <a:xfrm flipH="1">
              <a:off x="290" y="1289"/>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09" name="Line 141"/>
            <p:cNvSpPr>
              <a:spLocks noChangeShapeType="1"/>
            </p:cNvSpPr>
            <p:nvPr/>
          </p:nvSpPr>
          <p:spPr bwMode="auto">
            <a:xfrm flipH="1">
              <a:off x="290" y="1535"/>
              <a:ext cx="5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8205" name="Group 142"/>
          <p:cNvGrpSpPr>
            <a:grpSpLocks/>
          </p:cNvGrpSpPr>
          <p:nvPr/>
        </p:nvGrpSpPr>
        <p:grpSpPr bwMode="auto">
          <a:xfrm>
            <a:off x="2252663" y="1857375"/>
            <a:ext cx="1250950" cy="830263"/>
            <a:chOff x="1076" y="1155"/>
            <a:chExt cx="788" cy="523"/>
          </a:xfrm>
        </p:grpSpPr>
        <p:sp>
          <p:nvSpPr>
            <p:cNvPr id="8298" name="Rectangle 143"/>
            <p:cNvSpPr>
              <a:spLocks noChangeArrowheads="1"/>
            </p:cNvSpPr>
            <p:nvPr/>
          </p:nvSpPr>
          <p:spPr bwMode="auto">
            <a:xfrm>
              <a:off x="1077" y="1155"/>
              <a:ext cx="787" cy="523"/>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99" name="Arc 144"/>
            <p:cNvSpPr>
              <a:spLocks/>
            </p:cNvSpPr>
            <p:nvPr/>
          </p:nvSpPr>
          <p:spPr bwMode="auto">
            <a:xfrm>
              <a:off x="1079" y="1272"/>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0" name="Arc 145"/>
            <p:cNvSpPr>
              <a:spLocks/>
            </p:cNvSpPr>
            <p:nvPr/>
          </p:nvSpPr>
          <p:spPr bwMode="auto">
            <a:xfrm>
              <a:off x="1079" y="1324"/>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1" name="Arc 146"/>
            <p:cNvSpPr>
              <a:spLocks/>
            </p:cNvSpPr>
            <p:nvPr/>
          </p:nvSpPr>
          <p:spPr bwMode="auto">
            <a:xfrm>
              <a:off x="1079" y="1376"/>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2" name="Arc 147"/>
            <p:cNvSpPr>
              <a:spLocks/>
            </p:cNvSpPr>
            <p:nvPr/>
          </p:nvSpPr>
          <p:spPr bwMode="auto">
            <a:xfrm>
              <a:off x="1079" y="1428"/>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3" name="Arc 148"/>
            <p:cNvSpPr>
              <a:spLocks/>
            </p:cNvSpPr>
            <p:nvPr/>
          </p:nvSpPr>
          <p:spPr bwMode="auto">
            <a:xfrm>
              <a:off x="1079" y="1480"/>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4" name="Arc 149"/>
            <p:cNvSpPr>
              <a:spLocks/>
            </p:cNvSpPr>
            <p:nvPr/>
          </p:nvSpPr>
          <p:spPr bwMode="auto">
            <a:xfrm>
              <a:off x="1079" y="1531"/>
              <a:ext cx="782" cy="126"/>
            </a:xfrm>
            <a:custGeom>
              <a:avLst/>
              <a:gdLst>
                <a:gd name="T0" fmla="*/ 0 w 29173"/>
                <a:gd name="T1" fmla="*/ 0 h 21600"/>
                <a:gd name="T2" fmla="*/ 0 w 29173"/>
                <a:gd name="T3" fmla="*/ 0 h 21600"/>
                <a:gd name="T4" fmla="*/ 0 w 29173"/>
                <a:gd name="T5" fmla="*/ 0 h 21600"/>
                <a:gd name="T6" fmla="*/ 0 60000 65536"/>
                <a:gd name="T7" fmla="*/ 0 60000 65536"/>
                <a:gd name="T8" fmla="*/ 0 60000 65536"/>
                <a:gd name="T9" fmla="*/ 0 w 29173"/>
                <a:gd name="T10" fmla="*/ 0 h 21600"/>
                <a:gd name="T11" fmla="*/ 29173 w 29173"/>
                <a:gd name="T12" fmla="*/ 21600 h 21600"/>
              </a:gdLst>
              <a:ahLst/>
              <a:cxnLst>
                <a:cxn ang="T6">
                  <a:pos x="T0" y="T1"/>
                </a:cxn>
                <a:cxn ang="T7">
                  <a:pos x="T2" y="T3"/>
                </a:cxn>
                <a:cxn ang="T8">
                  <a:pos x="T4" y="T5"/>
                </a:cxn>
              </a:cxnLst>
              <a:rect l="T9" t="T10" r="T11" b="T12"/>
              <a:pathLst>
                <a:path w="29173" h="21600" fill="none" extrusionOk="0">
                  <a:moveTo>
                    <a:pt x="-1" y="6147"/>
                  </a:moveTo>
                  <a:cubicBezTo>
                    <a:pt x="4034" y="2206"/>
                    <a:pt x="9451" y="-1"/>
                    <a:pt x="15092" y="-1"/>
                  </a:cubicBezTo>
                  <a:cubicBezTo>
                    <a:pt x="20259" y="-1"/>
                    <a:pt x="25255" y="1852"/>
                    <a:pt x="29173" y="5220"/>
                  </a:cubicBezTo>
                </a:path>
                <a:path w="29173" h="21600" stroke="0" extrusionOk="0">
                  <a:moveTo>
                    <a:pt x="-1" y="6147"/>
                  </a:moveTo>
                  <a:cubicBezTo>
                    <a:pt x="4034" y="2206"/>
                    <a:pt x="9451" y="-1"/>
                    <a:pt x="15092" y="-1"/>
                  </a:cubicBezTo>
                  <a:cubicBezTo>
                    <a:pt x="20259" y="-1"/>
                    <a:pt x="25255" y="1852"/>
                    <a:pt x="29173" y="5220"/>
                  </a:cubicBezTo>
                  <a:lnTo>
                    <a:pt x="15092" y="21600"/>
                  </a:lnTo>
                  <a:lnTo>
                    <a:pt x="-1" y="6147"/>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305" name="Line 150"/>
            <p:cNvSpPr>
              <a:spLocks noChangeShapeType="1"/>
            </p:cNvSpPr>
            <p:nvPr/>
          </p:nvSpPr>
          <p:spPr bwMode="auto">
            <a:xfrm>
              <a:off x="1076" y="1215"/>
              <a:ext cx="78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06" name="Line 151"/>
            <p:cNvSpPr>
              <a:spLocks noChangeShapeType="1"/>
            </p:cNvSpPr>
            <p:nvPr/>
          </p:nvSpPr>
          <p:spPr bwMode="auto">
            <a:xfrm>
              <a:off x="1076" y="1618"/>
              <a:ext cx="78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206" name="Text Box 152"/>
          <p:cNvSpPr txBox="1">
            <a:spLocks noChangeArrowheads="1"/>
          </p:cNvSpPr>
          <p:nvPr/>
        </p:nvSpPr>
        <p:spPr bwMode="auto">
          <a:xfrm>
            <a:off x="2108412" y="914400"/>
            <a:ext cx="15648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chemeClr val="accent2"/>
                </a:solidFill>
                <a:latin typeface="Calibri"/>
                <a:cs typeface="Calibri"/>
              </a:rPr>
              <a:t>supermirror</a:t>
            </a:r>
          </a:p>
          <a:p>
            <a:pPr algn="ctr"/>
            <a:r>
              <a:rPr lang="en-US" sz="1600">
                <a:solidFill>
                  <a:schemeClr val="accent2"/>
                </a:solidFill>
                <a:latin typeface="Calibri"/>
                <a:cs typeface="Calibri"/>
              </a:rPr>
              <a:t>bender polarizer</a:t>
            </a:r>
          </a:p>
          <a:p>
            <a:pPr algn="ctr"/>
            <a:r>
              <a:rPr lang="en-US" sz="1600">
                <a:solidFill>
                  <a:schemeClr val="accent2"/>
                </a:solidFill>
                <a:latin typeface="Calibri"/>
                <a:cs typeface="Calibri"/>
              </a:rPr>
              <a:t>(transverse)</a:t>
            </a:r>
          </a:p>
        </p:txBody>
      </p:sp>
      <p:sp>
        <p:nvSpPr>
          <p:cNvPr id="8207" name="Text Box 153"/>
          <p:cNvSpPr txBox="1">
            <a:spLocks noChangeArrowheads="1"/>
          </p:cNvSpPr>
          <p:nvPr/>
        </p:nvSpPr>
        <p:spPr bwMode="auto">
          <a:xfrm>
            <a:off x="493941" y="990600"/>
            <a:ext cx="136638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CC0000"/>
                </a:solidFill>
                <a:latin typeface="Calibri"/>
                <a:cs typeface="Calibri"/>
              </a:rPr>
              <a:t>FnPB cold</a:t>
            </a:r>
          </a:p>
          <a:p>
            <a:pPr algn="ctr"/>
            <a:r>
              <a:rPr lang="en-US" sz="1600">
                <a:solidFill>
                  <a:srgbClr val="CC0000"/>
                </a:solidFill>
                <a:latin typeface="Calibri"/>
                <a:cs typeface="Calibri"/>
              </a:rPr>
              <a:t>neutron guide</a:t>
            </a:r>
          </a:p>
        </p:txBody>
      </p:sp>
      <p:grpSp>
        <p:nvGrpSpPr>
          <p:cNvPr id="8208" name="Group 154"/>
          <p:cNvGrpSpPr>
            <a:grpSpLocks/>
          </p:cNvGrpSpPr>
          <p:nvPr/>
        </p:nvGrpSpPr>
        <p:grpSpPr bwMode="auto">
          <a:xfrm>
            <a:off x="1690688" y="1939925"/>
            <a:ext cx="417512" cy="646113"/>
            <a:chOff x="950" y="1207"/>
            <a:chExt cx="263" cy="407"/>
          </a:xfrm>
        </p:grpSpPr>
        <p:grpSp>
          <p:nvGrpSpPr>
            <p:cNvPr id="8293" name="Group 155"/>
            <p:cNvGrpSpPr>
              <a:grpSpLocks/>
            </p:cNvGrpSpPr>
            <p:nvPr/>
          </p:nvGrpSpPr>
          <p:grpSpPr bwMode="auto">
            <a:xfrm>
              <a:off x="1015" y="1207"/>
              <a:ext cx="132" cy="405"/>
              <a:chOff x="696" y="1207"/>
              <a:chExt cx="451" cy="405"/>
            </a:xfrm>
          </p:grpSpPr>
          <p:sp>
            <p:nvSpPr>
              <p:cNvPr id="8296" name="Line 156"/>
              <p:cNvSpPr>
                <a:spLocks noChangeAspect="1" noChangeShapeType="1"/>
              </p:cNvSpPr>
              <p:nvPr/>
            </p:nvSpPr>
            <p:spPr bwMode="auto">
              <a:xfrm>
                <a:off x="696" y="1207"/>
                <a:ext cx="451"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 name="Line 157"/>
              <p:cNvSpPr>
                <a:spLocks noChangeAspect="1" noChangeShapeType="1"/>
              </p:cNvSpPr>
              <p:nvPr/>
            </p:nvSpPr>
            <p:spPr bwMode="auto">
              <a:xfrm flipV="1">
                <a:off x="696" y="1612"/>
                <a:ext cx="451" cy="0"/>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294" name="Arc 158"/>
            <p:cNvSpPr>
              <a:spLocks noChangeAspect="1"/>
            </p:cNvSpPr>
            <p:nvPr/>
          </p:nvSpPr>
          <p:spPr bwMode="auto">
            <a:xfrm flipH="1">
              <a:off x="1076" y="1207"/>
              <a:ext cx="137" cy="407"/>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10121"/>
                    <a:pt x="8977" y="648"/>
                    <a:pt x="20438" y="31"/>
                  </a:cubicBezTo>
                  <a:lnTo>
                    <a:pt x="21600" y="21600"/>
                  </a:lnTo>
                  <a:lnTo>
                    <a:pt x="2160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95" name="Arc 159"/>
            <p:cNvSpPr>
              <a:spLocks noChangeAspect="1"/>
            </p:cNvSpPr>
            <p:nvPr/>
          </p:nvSpPr>
          <p:spPr bwMode="auto">
            <a:xfrm flipH="1">
              <a:off x="950" y="1207"/>
              <a:ext cx="69" cy="407"/>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0" y="-1"/>
                  </a:moveTo>
                  <a:cubicBezTo>
                    <a:pt x="11929" y="0"/>
                    <a:pt x="21600" y="9670"/>
                    <a:pt x="21600" y="21600"/>
                  </a:cubicBezTo>
                  <a:cubicBezTo>
                    <a:pt x="21600" y="33484"/>
                    <a:pt x="11999" y="43135"/>
                    <a:pt x="116" y="43199"/>
                  </a:cubicBezTo>
                </a:path>
                <a:path w="21600" h="43199" stroke="0" extrusionOk="0">
                  <a:moveTo>
                    <a:pt x="0" y="-1"/>
                  </a:moveTo>
                  <a:cubicBezTo>
                    <a:pt x="11929" y="0"/>
                    <a:pt x="21600" y="9670"/>
                    <a:pt x="21600" y="21600"/>
                  </a:cubicBezTo>
                  <a:cubicBezTo>
                    <a:pt x="21600" y="33484"/>
                    <a:pt x="11999" y="43135"/>
                    <a:pt x="116" y="43199"/>
                  </a:cubicBezTo>
                  <a:lnTo>
                    <a:pt x="0" y="21600"/>
                  </a:lnTo>
                  <a:lnTo>
                    <a:pt x="0" y="-1"/>
                  </a:lnTo>
                  <a:close/>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
        <p:nvSpPr>
          <p:cNvPr id="8209" name="Text Box 160"/>
          <p:cNvSpPr txBox="1">
            <a:spLocks noChangeArrowheads="1"/>
          </p:cNvSpPr>
          <p:nvPr/>
        </p:nvSpPr>
        <p:spPr bwMode="auto">
          <a:xfrm>
            <a:off x="1410629" y="2790825"/>
            <a:ext cx="10062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aseline="30000">
                <a:solidFill>
                  <a:srgbClr val="660066"/>
                </a:solidFill>
                <a:latin typeface="Calibri"/>
                <a:cs typeface="Calibri"/>
              </a:rPr>
              <a:t>3</a:t>
            </a:r>
            <a:r>
              <a:rPr lang="en-US" sz="1600">
                <a:solidFill>
                  <a:srgbClr val="660066"/>
                </a:solidFill>
                <a:latin typeface="Calibri"/>
                <a:cs typeface="Calibri"/>
              </a:rPr>
              <a:t>He Beam</a:t>
            </a:r>
          </a:p>
          <a:p>
            <a:pPr algn="ctr"/>
            <a:r>
              <a:rPr lang="en-US" sz="1600">
                <a:solidFill>
                  <a:srgbClr val="660066"/>
                </a:solidFill>
                <a:latin typeface="Calibri"/>
                <a:cs typeface="Calibri"/>
              </a:rPr>
              <a:t>Monitor</a:t>
            </a:r>
          </a:p>
        </p:txBody>
      </p:sp>
      <p:sp>
        <p:nvSpPr>
          <p:cNvPr id="8210" name="AutoShape 162"/>
          <p:cNvSpPr>
            <a:spLocks/>
          </p:cNvSpPr>
          <p:nvPr/>
        </p:nvSpPr>
        <p:spPr bwMode="auto">
          <a:xfrm rot="-5400000">
            <a:off x="1892300" y="2311400"/>
            <a:ext cx="330200" cy="3022600"/>
          </a:xfrm>
          <a:prstGeom prst="leftBrace">
            <a:avLst>
              <a:gd name="adj1" fmla="val 76282"/>
              <a:gd name="adj2" fmla="val 50000"/>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11" name="Text Box 163"/>
          <p:cNvSpPr txBox="1">
            <a:spLocks noChangeArrowheads="1"/>
          </p:cNvSpPr>
          <p:nvPr/>
        </p:nvSpPr>
        <p:spPr bwMode="auto">
          <a:xfrm>
            <a:off x="1717675" y="3997325"/>
            <a:ext cx="7400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accent2"/>
                </a:solidFill>
                <a:latin typeface="Calibri"/>
                <a:cs typeface="Calibri"/>
              </a:rPr>
              <a:t>FNPB</a:t>
            </a:r>
          </a:p>
        </p:txBody>
      </p:sp>
      <p:sp>
        <p:nvSpPr>
          <p:cNvPr id="8212" name="AutoShape 164"/>
          <p:cNvSpPr>
            <a:spLocks/>
          </p:cNvSpPr>
          <p:nvPr/>
        </p:nvSpPr>
        <p:spPr bwMode="auto">
          <a:xfrm rot="-5400000">
            <a:off x="5961063" y="1535112"/>
            <a:ext cx="330200" cy="4575175"/>
          </a:xfrm>
          <a:prstGeom prst="leftBrace">
            <a:avLst>
              <a:gd name="adj1" fmla="val 115465"/>
              <a:gd name="adj2" fmla="val 50000"/>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13" name="Text Box 165"/>
          <p:cNvSpPr txBox="1">
            <a:spLocks noChangeArrowheads="1"/>
          </p:cNvSpPr>
          <p:nvPr/>
        </p:nvSpPr>
        <p:spPr bwMode="auto">
          <a:xfrm>
            <a:off x="5764213" y="3997325"/>
            <a:ext cx="772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accent2"/>
                </a:solidFill>
                <a:latin typeface="Calibri"/>
                <a:cs typeface="Calibri"/>
              </a:rPr>
              <a:t>n-</a:t>
            </a:r>
            <a:r>
              <a:rPr lang="en-US" sz="2000" baseline="30000">
                <a:solidFill>
                  <a:schemeClr val="accent2"/>
                </a:solidFill>
                <a:latin typeface="Calibri"/>
                <a:cs typeface="Calibri"/>
              </a:rPr>
              <a:t>3</a:t>
            </a:r>
            <a:r>
              <a:rPr lang="en-US" sz="2000">
                <a:solidFill>
                  <a:schemeClr val="accent2"/>
                </a:solidFill>
                <a:latin typeface="Calibri"/>
                <a:cs typeface="Calibri"/>
              </a:rPr>
              <a:t>He</a:t>
            </a:r>
          </a:p>
        </p:txBody>
      </p:sp>
      <p:sp>
        <p:nvSpPr>
          <p:cNvPr id="8214" name="Rectangle 166"/>
          <p:cNvSpPr>
            <a:spLocks noGrp="1" noChangeArrowheads="1"/>
          </p:cNvSpPr>
          <p:nvPr>
            <p:ph type="title"/>
          </p:nvPr>
        </p:nvSpPr>
        <p:spPr/>
        <p:txBody>
          <a:bodyPr/>
          <a:lstStyle/>
          <a:p>
            <a:pPr eaLnBrk="1" hangingPunct="1"/>
            <a:r>
              <a:rPr lang="en-US" dirty="0">
                <a:latin typeface="Calibri"/>
                <a:ea typeface="ＭＳ Ｐゴシック" charset="0"/>
                <a:cs typeface="Calibri"/>
              </a:rPr>
              <a:t>Experimental setup at the FnPB</a:t>
            </a:r>
          </a:p>
        </p:txBody>
      </p:sp>
      <p:sp>
        <p:nvSpPr>
          <p:cNvPr id="8215" name="Rectangle 167"/>
          <p:cNvSpPr>
            <a:spLocks noGrp="1" noChangeArrowheads="1"/>
          </p:cNvSpPr>
          <p:nvPr>
            <p:ph idx="1"/>
          </p:nvPr>
        </p:nvSpPr>
        <p:spPr>
          <a:xfrm>
            <a:off x="457200" y="4545079"/>
            <a:ext cx="8229600" cy="1581086"/>
          </a:xfrm>
        </p:spPr>
        <p:txBody>
          <a:bodyPr/>
          <a:lstStyle/>
          <a:p>
            <a:r>
              <a:rPr lang="en-US" sz="1800" dirty="0">
                <a:solidFill>
                  <a:schemeClr val="tx1"/>
                </a:solidFill>
                <a:latin typeface="Calibri"/>
                <a:ea typeface="ＭＳ Ｐゴシック" charset="0"/>
                <a:cs typeface="Calibri"/>
              </a:rPr>
              <a:t>longitudinal holding field – suppressed PC nuclear asymmetry </a:t>
            </a:r>
            <a:br>
              <a:rPr lang="en-US" sz="1800" dirty="0">
                <a:solidFill>
                  <a:schemeClr val="tx1"/>
                </a:solidFill>
                <a:latin typeface="Calibri"/>
                <a:ea typeface="ＭＳ Ｐゴシック" charset="0"/>
                <a:cs typeface="Calibri"/>
              </a:rPr>
            </a:br>
            <a:r>
              <a:rPr lang="en-US" sz="1800" dirty="0">
                <a:solidFill>
                  <a:schemeClr val="tx1"/>
                </a:solidFill>
                <a:latin typeface="Calibri"/>
                <a:ea typeface="ＭＳ Ｐゴシック" charset="0"/>
                <a:cs typeface="Calibri"/>
              </a:rPr>
              <a:t>   </a:t>
            </a:r>
            <a:r>
              <a:rPr lang="en-US" sz="1800" dirty="0">
                <a:latin typeface="Calibri"/>
                <a:ea typeface="ＭＳ Ｐゴシック" charset="0"/>
                <a:cs typeface="Calibri"/>
              </a:rPr>
              <a:t>A=1.7x10</a:t>
            </a:r>
            <a:r>
              <a:rPr lang="en-US" sz="1800" baseline="30000" dirty="0">
                <a:latin typeface="Calibri"/>
                <a:ea typeface="ＭＳ Ｐゴシック" charset="0"/>
                <a:cs typeface="Calibri"/>
              </a:rPr>
              <a:t>-6</a:t>
            </a:r>
            <a:r>
              <a:rPr lang="en-US" sz="1800" dirty="0">
                <a:latin typeface="Calibri"/>
                <a:ea typeface="ＭＳ Ｐゴシック" charset="0"/>
                <a:cs typeface="Calibri"/>
              </a:rPr>
              <a:t> </a:t>
            </a:r>
            <a:r>
              <a:rPr lang="en-US" sz="1800" dirty="0">
                <a:solidFill>
                  <a:schemeClr val="tx1"/>
                </a:solidFill>
                <a:latin typeface="Calibri"/>
                <a:ea typeface="ＭＳ Ｐゴシック" charset="0"/>
                <a:cs typeface="Calibri"/>
              </a:rPr>
              <a:t>(</a:t>
            </a:r>
            <a:r>
              <a:rPr lang="en-US" sz="1800" dirty="0">
                <a:solidFill>
                  <a:schemeClr val="bg2">
                    <a:lumMod val="25000"/>
                  </a:schemeClr>
                </a:solidFill>
                <a:latin typeface="Calibri"/>
                <a:ea typeface="ＭＳ Ｐゴシック" charset="0"/>
                <a:cs typeface="Calibri"/>
              </a:rPr>
              <a:t>Hales</a:t>
            </a:r>
            <a:r>
              <a:rPr lang="en-US" sz="1800" dirty="0">
                <a:solidFill>
                  <a:schemeClr val="tx1"/>
                </a:solidFill>
                <a:latin typeface="Calibri"/>
                <a:ea typeface="ＭＳ Ｐゴシック" charset="0"/>
                <a:cs typeface="Calibri"/>
              </a:rPr>
              <a:t>)  </a:t>
            </a:r>
            <a:r>
              <a:rPr lang="en-US" sz="1800" dirty="0">
                <a:solidFill>
                  <a:srgbClr val="333399"/>
                </a:solidFill>
                <a:latin typeface="Calibri"/>
                <a:ea typeface="ＭＳ Ｐゴシック" charset="0"/>
                <a:cs typeface="Calibri"/>
              </a:rPr>
              <a:t>s</a:t>
            </a:r>
            <a:r>
              <a:rPr lang="en-US" sz="1800" baseline="-25000" dirty="0">
                <a:solidFill>
                  <a:srgbClr val="333399"/>
                </a:solidFill>
                <a:latin typeface="Calibri"/>
                <a:ea typeface="ＭＳ Ｐゴシック" charset="0"/>
                <a:cs typeface="Calibri"/>
              </a:rPr>
              <a:t>n </a:t>
            </a:r>
            <a:r>
              <a:rPr lang="en-US" sz="1800" dirty="0">
                <a:solidFill>
                  <a:srgbClr val="333399"/>
                </a:solidFill>
                <a:latin typeface="Calibri"/>
                <a:ea typeface="ＭＳ Ｐゴシック" charset="0"/>
                <a:cs typeface="Calibri"/>
                <a:sym typeface="Wingdings" charset="0"/>
              </a:rPr>
              <a:t></a:t>
            </a:r>
            <a:r>
              <a:rPr lang="en-US" sz="1800" dirty="0">
                <a:solidFill>
                  <a:srgbClr val="333399"/>
                </a:solidFill>
                <a:latin typeface="Calibri"/>
                <a:ea typeface="ＭＳ Ｐゴシック" charset="0"/>
                <a:cs typeface="Calibri"/>
              </a:rPr>
              <a:t> k</a:t>
            </a:r>
            <a:r>
              <a:rPr lang="en-US" sz="1800" baseline="-25000" dirty="0">
                <a:solidFill>
                  <a:srgbClr val="333399"/>
                </a:solidFill>
                <a:latin typeface="Calibri"/>
                <a:ea typeface="ＭＳ Ｐゴシック" charset="0"/>
                <a:cs typeface="Calibri"/>
              </a:rPr>
              <a:t>n</a:t>
            </a:r>
            <a:r>
              <a:rPr lang="en-US" sz="1800" dirty="0">
                <a:solidFill>
                  <a:srgbClr val="333399"/>
                </a:solidFill>
                <a:latin typeface="Calibri"/>
                <a:ea typeface="ＭＳ Ｐゴシック" charset="0"/>
                <a:cs typeface="Calibri"/>
              </a:rPr>
              <a:t> x k</a:t>
            </a:r>
            <a:r>
              <a:rPr lang="en-US" sz="1800" baseline="-25000" dirty="0">
                <a:solidFill>
                  <a:srgbClr val="333399"/>
                </a:solidFill>
                <a:latin typeface="Calibri"/>
                <a:ea typeface="ＭＳ Ｐゴシック" charset="0"/>
                <a:cs typeface="Calibri"/>
              </a:rPr>
              <a:t>p</a:t>
            </a:r>
            <a:r>
              <a:rPr lang="en-US" sz="1800" dirty="0">
                <a:solidFill>
                  <a:srgbClr val="333399"/>
                </a:solidFill>
                <a:latin typeface="Calibri"/>
                <a:ea typeface="ＭＳ Ｐゴシック" charset="0"/>
                <a:cs typeface="Calibri"/>
              </a:rPr>
              <a:t>  </a:t>
            </a:r>
            <a:r>
              <a:rPr lang="en-US" sz="1800" dirty="0">
                <a:solidFill>
                  <a:schemeClr val="tx1"/>
                </a:solidFill>
                <a:latin typeface="Calibri"/>
                <a:ea typeface="ＭＳ Ｐゴシック" charset="0"/>
                <a:cs typeface="Calibri"/>
              </a:rPr>
              <a:t>suppressed by two small angles</a:t>
            </a:r>
          </a:p>
          <a:p>
            <a:r>
              <a:rPr lang="en-US" sz="1800" dirty="0">
                <a:solidFill>
                  <a:schemeClr val="tx1"/>
                </a:solidFill>
                <a:latin typeface="Calibri"/>
                <a:ea typeface="ＭＳ Ｐゴシック" charset="0"/>
                <a:cs typeface="Calibri"/>
              </a:rPr>
              <a:t>RF spin flipper – negligible spin-dependence of neutron velocity</a:t>
            </a:r>
          </a:p>
          <a:p>
            <a:pPr eaLnBrk="1" hangingPunct="1"/>
            <a:r>
              <a:rPr lang="en-US" sz="1800" baseline="30000" dirty="0">
                <a:solidFill>
                  <a:schemeClr val="tx1"/>
                </a:solidFill>
                <a:latin typeface="Calibri"/>
                <a:ea typeface="ＭＳ Ｐゴシック" charset="0"/>
                <a:cs typeface="Calibri"/>
              </a:rPr>
              <a:t>3</a:t>
            </a:r>
            <a:r>
              <a:rPr lang="en-US" sz="1800" dirty="0">
                <a:solidFill>
                  <a:schemeClr val="tx1"/>
                </a:solidFill>
                <a:latin typeface="Calibri"/>
                <a:ea typeface="ＭＳ Ｐゴシック" charset="0"/>
                <a:cs typeface="Calibri"/>
              </a:rPr>
              <a:t>He ion chamber – both target and detector</a:t>
            </a:r>
          </a:p>
        </p:txBody>
      </p:sp>
      <p:grpSp>
        <p:nvGrpSpPr>
          <p:cNvPr id="8216" name="Group 156"/>
          <p:cNvGrpSpPr>
            <a:grpSpLocks/>
          </p:cNvGrpSpPr>
          <p:nvPr/>
        </p:nvGrpSpPr>
        <p:grpSpPr bwMode="auto">
          <a:xfrm>
            <a:off x="2665413" y="2119313"/>
            <a:ext cx="96837" cy="312737"/>
            <a:chOff x="3505200" y="1211100"/>
            <a:chExt cx="99710" cy="364506"/>
          </a:xfrm>
        </p:grpSpPr>
        <p:cxnSp>
          <p:nvCxnSpPr>
            <p:cNvPr id="158" name="Straight Arrow Connector 157"/>
            <p:cNvCxnSpPr/>
            <p:nvPr/>
          </p:nvCxnSpPr>
          <p:spPr>
            <a:xfrm flipV="1">
              <a:off x="3550969"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9" name="Oval 158"/>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17" name="Group 162"/>
          <p:cNvGrpSpPr>
            <a:grpSpLocks/>
          </p:cNvGrpSpPr>
          <p:nvPr/>
        </p:nvGrpSpPr>
        <p:grpSpPr bwMode="auto">
          <a:xfrm>
            <a:off x="1712913" y="2119313"/>
            <a:ext cx="95250" cy="312737"/>
            <a:chOff x="3505200" y="1211100"/>
            <a:chExt cx="99710" cy="364506"/>
          </a:xfrm>
        </p:grpSpPr>
        <p:cxnSp>
          <p:nvCxnSpPr>
            <p:cNvPr id="161" name="Straight Arrow Connector 160"/>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18" name="Group 171"/>
          <p:cNvGrpSpPr>
            <a:grpSpLocks/>
          </p:cNvGrpSpPr>
          <p:nvPr/>
        </p:nvGrpSpPr>
        <p:grpSpPr bwMode="auto">
          <a:xfrm flipV="1">
            <a:off x="2006600" y="2166938"/>
            <a:ext cx="95250" cy="312737"/>
            <a:chOff x="3505200" y="1211100"/>
            <a:chExt cx="99710" cy="364506"/>
          </a:xfrm>
        </p:grpSpPr>
        <p:cxnSp>
          <p:nvCxnSpPr>
            <p:cNvPr id="164" name="Straight Arrow Connector 163"/>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5" name="Oval 164"/>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19" name="Group 174"/>
          <p:cNvGrpSpPr>
            <a:grpSpLocks/>
          </p:cNvGrpSpPr>
          <p:nvPr/>
        </p:nvGrpSpPr>
        <p:grpSpPr bwMode="auto">
          <a:xfrm>
            <a:off x="2959100" y="2119313"/>
            <a:ext cx="96838" cy="312737"/>
            <a:chOff x="3505200" y="1211100"/>
            <a:chExt cx="99710" cy="364506"/>
          </a:xfrm>
        </p:grpSpPr>
        <p:cxnSp>
          <p:nvCxnSpPr>
            <p:cNvPr id="167" name="Straight Arrow Connector 166"/>
            <p:cNvCxnSpPr/>
            <p:nvPr/>
          </p:nvCxnSpPr>
          <p:spPr>
            <a:xfrm flipV="1">
              <a:off x="3550968"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8" name="Oval 167"/>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0" name="Group 177"/>
          <p:cNvGrpSpPr>
            <a:grpSpLocks/>
          </p:cNvGrpSpPr>
          <p:nvPr/>
        </p:nvGrpSpPr>
        <p:grpSpPr bwMode="auto">
          <a:xfrm>
            <a:off x="3252788" y="2119313"/>
            <a:ext cx="96837" cy="312737"/>
            <a:chOff x="3505200" y="1211100"/>
            <a:chExt cx="99710" cy="364506"/>
          </a:xfrm>
        </p:grpSpPr>
        <p:cxnSp>
          <p:nvCxnSpPr>
            <p:cNvPr id="170" name="Straight Arrow Connector 169"/>
            <p:cNvCxnSpPr/>
            <p:nvPr/>
          </p:nvCxnSpPr>
          <p:spPr>
            <a:xfrm flipV="1">
              <a:off x="3550969"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1" name="Oval 170"/>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1" name="Group 180"/>
          <p:cNvGrpSpPr>
            <a:grpSpLocks/>
          </p:cNvGrpSpPr>
          <p:nvPr/>
        </p:nvGrpSpPr>
        <p:grpSpPr bwMode="auto">
          <a:xfrm>
            <a:off x="2373313" y="2119313"/>
            <a:ext cx="95250" cy="312737"/>
            <a:chOff x="3505200" y="1211100"/>
            <a:chExt cx="99710" cy="364506"/>
          </a:xfrm>
        </p:grpSpPr>
        <p:cxnSp>
          <p:nvCxnSpPr>
            <p:cNvPr id="173" name="Straight Arrow Connector 172"/>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4" name="Oval 173"/>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2" name="Group 183"/>
          <p:cNvGrpSpPr>
            <a:grpSpLocks/>
          </p:cNvGrpSpPr>
          <p:nvPr/>
        </p:nvGrpSpPr>
        <p:grpSpPr bwMode="auto">
          <a:xfrm>
            <a:off x="906463" y="2119313"/>
            <a:ext cx="95250" cy="312737"/>
            <a:chOff x="3505200" y="1211100"/>
            <a:chExt cx="99710" cy="364506"/>
          </a:xfrm>
        </p:grpSpPr>
        <p:cxnSp>
          <p:nvCxnSpPr>
            <p:cNvPr id="176" name="Straight Arrow Connector 175"/>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3" name="Group 186"/>
          <p:cNvGrpSpPr>
            <a:grpSpLocks/>
          </p:cNvGrpSpPr>
          <p:nvPr/>
        </p:nvGrpSpPr>
        <p:grpSpPr bwMode="auto">
          <a:xfrm flipV="1">
            <a:off x="1125538" y="2166938"/>
            <a:ext cx="96837" cy="312737"/>
            <a:chOff x="3505200" y="1211100"/>
            <a:chExt cx="99710" cy="364506"/>
          </a:xfrm>
        </p:grpSpPr>
        <p:cxnSp>
          <p:nvCxnSpPr>
            <p:cNvPr id="179" name="Straight Arrow Connector 178"/>
            <p:cNvCxnSpPr/>
            <p:nvPr/>
          </p:nvCxnSpPr>
          <p:spPr>
            <a:xfrm flipV="1">
              <a:off x="3550969"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4" name="Group 189"/>
          <p:cNvGrpSpPr>
            <a:grpSpLocks/>
          </p:cNvGrpSpPr>
          <p:nvPr/>
        </p:nvGrpSpPr>
        <p:grpSpPr bwMode="auto">
          <a:xfrm>
            <a:off x="1346200" y="2119313"/>
            <a:ext cx="95250" cy="312737"/>
            <a:chOff x="3505200" y="1211100"/>
            <a:chExt cx="99710" cy="364506"/>
          </a:xfrm>
        </p:grpSpPr>
        <p:cxnSp>
          <p:nvCxnSpPr>
            <p:cNvPr id="182" name="Straight Arrow Connector 181"/>
            <p:cNvCxnSpPr/>
            <p:nvPr/>
          </p:nvCxnSpPr>
          <p:spPr>
            <a:xfrm flipV="1">
              <a:off x="3551731"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3" name="Oval 182"/>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5" name="Group 192"/>
          <p:cNvGrpSpPr>
            <a:grpSpLocks/>
          </p:cNvGrpSpPr>
          <p:nvPr/>
        </p:nvGrpSpPr>
        <p:grpSpPr bwMode="auto">
          <a:xfrm flipV="1">
            <a:off x="685800" y="2166938"/>
            <a:ext cx="96838" cy="312737"/>
            <a:chOff x="3505200" y="1211100"/>
            <a:chExt cx="99710" cy="364506"/>
          </a:xfrm>
        </p:grpSpPr>
        <p:cxnSp>
          <p:nvCxnSpPr>
            <p:cNvPr id="185" name="Straight Arrow Connector 184"/>
            <p:cNvCxnSpPr/>
            <p:nvPr/>
          </p:nvCxnSpPr>
          <p:spPr>
            <a:xfrm flipV="1">
              <a:off x="3550968"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6" name="Oval 185"/>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6" name="Group 195"/>
          <p:cNvGrpSpPr>
            <a:grpSpLocks/>
          </p:cNvGrpSpPr>
          <p:nvPr/>
        </p:nvGrpSpPr>
        <p:grpSpPr bwMode="auto">
          <a:xfrm>
            <a:off x="3546475" y="2119313"/>
            <a:ext cx="96838" cy="312737"/>
            <a:chOff x="3505200" y="1211100"/>
            <a:chExt cx="99710" cy="364506"/>
          </a:xfrm>
        </p:grpSpPr>
        <p:cxnSp>
          <p:nvCxnSpPr>
            <p:cNvPr id="188" name="Straight Arrow Connector 187"/>
            <p:cNvCxnSpPr/>
            <p:nvPr/>
          </p:nvCxnSpPr>
          <p:spPr>
            <a:xfrm flipV="1">
              <a:off x="3550968"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9" name="Oval 188"/>
            <p:cNvSpPr/>
            <p:nvPr/>
          </p:nvSpPr>
          <p:spPr>
            <a:xfrm>
              <a:off x="3505200" y="1372074"/>
              <a:ext cx="99710"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7" name="Group 198"/>
          <p:cNvGrpSpPr>
            <a:grpSpLocks/>
          </p:cNvGrpSpPr>
          <p:nvPr/>
        </p:nvGrpSpPr>
        <p:grpSpPr bwMode="auto">
          <a:xfrm rot="2700000" flipH="1">
            <a:off x="3846513" y="2128838"/>
            <a:ext cx="95250" cy="311150"/>
            <a:chOff x="3505200" y="1211100"/>
            <a:chExt cx="99710" cy="364506"/>
          </a:xfrm>
        </p:grpSpPr>
        <p:cxnSp>
          <p:nvCxnSpPr>
            <p:cNvPr id="191" name="Straight Arrow Connector 190"/>
            <p:cNvCxnSpPr/>
            <p:nvPr/>
          </p:nvCxnSpPr>
          <p:spPr>
            <a:xfrm flipV="1">
              <a:off x="3555055"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2" name="Oval 191"/>
            <p:cNvSpPr/>
            <p:nvPr/>
          </p:nvSpPr>
          <p:spPr>
            <a:xfrm>
              <a:off x="3514014" y="1373658"/>
              <a:ext cx="99710" cy="985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8" name="Group 201"/>
          <p:cNvGrpSpPr>
            <a:grpSpLocks/>
          </p:cNvGrpSpPr>
          <p:nvPr/>
        </p:nvGrpSpPr>
        <p:grpSpPr bwMode="auto">
          <a:xfrm rot="5400000">
            <a:off x="4191795" y="2123281"/>
            <a:ext cx="87312" cy="352425"/>
            <a:chOff x="3505200" y="1211100"/>
            <a:chExt cx="99710" cy="364506"/>
          </a:xfrm>
        </p:grpSpPr>
        <p:cxnSp>
          <p:nvCxnSpPr>
            <p:cNvPr id="194" name="Straight Arrow Connector 193"/>
            <p:cNvCxnSpPr/>
            <p:nvPr/>
          </p:nvCxnSpPr>
          <p:spPr>
            <a:xfrm flipV="1">
              <a:off x="3534207" y="1227519"/>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5" name="Oval 194"/>
            <p:cNvSpPr/>
            <p:nvPr/>
          </p:nvSpPr>
          <p:spPr>
            <a:xfrm>
              <a:off x="3488884" y="1403206"/>
              <a:ext cx="99711" cy="100157"/>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29" name="Group 204"/>
          <p:cNvGrpSpPr>
            <a:grpSpLocks/>
          </p:cNvGrpSpPr>
          <p:nvPr/>
        </p:nvGrpSpPr>
        <p:grpSpPr bwMode="auto">
          <a:xfrm rot="5400000">
            <a:off x="4632326" y="2124075"/>
            <a:ext cx="87312" cy="350837"/>
            <a:chOff x="3505200" y="1211100"/>
            <a:chExt cx="99710" cy="364506"/>
          </a:xfrm>
        </p:grpSpPr>
        <p:cxnSp>
          <p:nvCxnSpPr>
            <p:cNvPr id="197" name="Straight Arrow Connector 196"/>
            <p:cNvCxnSpPr/>
            <p:nvPr/>
          </p:nvCxnSpPr>
          <p:spPr>
            <a:xfrm flipV="1">
              <a:off x="3534207" y="1227594"/>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8" name="Oval 197"/>
            <p:cNvSpPr/>
            <p:nvPr/>
          </p:nvSpPr>
          <p:spPr>
            <a:xfrm>
              <a:off x="3488884" y="1387581"/>
              <a:ext cx="99711" cy="98961"/>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199" name="Group 198"/>
          <p:cNvGrpSpPr>
            <a:grpSpLocks/>
          </p:cNvGrpSpPr>
          <p:nvPr/>
        </p:nvGrpSpPr>
        <p:grpSpPr bwMode="auto">
          <a:xfrm>
            <a:off x="4940300" y="2119313"/>
            <a:ext cx="2070100" cy="193675"/>
            <a:chOff x="5029200" y="2097128"/>
            <a:chExt cx="2151434" cy="226014"/>
          </a:xfrm>
        </p:grpSpPr>
        <p:grpSp>
          <p:nvGrpSpPr>
            <p:cNvPr id="8249" name="Group 216"/>
            <p:cNvGrpSpPr>
              <a:grpSpLocks/>
            </p:cNvGrpSpPr>
            <p:nvPr/>
          </p:nvGrpSpPr>
          <p:grpSpPr bwMode="auto">
            <a:xfrm rot="5400000">
              <a:off x="5161598" y="2084934"/>
              <a:ext cx="99710" cy="364506"/>
              <a:chOff x="3505200" y="1211100"/>
              <a:chExt cx="99710" cy="364506"/>
            </a:xfrm>
          </p:grpSpPr>
          <p:cxnSp>
            <p:nvCxnSpPr>
              <p:cNvPr id="214" name="Straight Arrow Connector 213"/>
              <p:cNvCxnSpPr/>
              <p:nvPr/>
            </p:nvCxnSpPr>
            <p:spPr>
              <a:xfrm flipV="1">
                <a:off x="3535054" y="1217582"/>
                <a:ext cx="0" cy="36627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5" name="Oval 214"/>
              <p:cNvSpPr/>
              <p:nvPr/>
            </p:nvSpPr>
            <p:spPr>
              <a:xfrm>
                <a:off x="3492445" y="1394119"/>
                <a:ext cx="96334" cy="100642"/>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0" name="Group 219"/>
            <p:cNvGrpSpPr>
              <a:grpSpLocks/>
            </p:cNvGrpSpPr>
            <p:nvPr/>
          </p:nvGrpSpPr>
          <p:grpSpPr bwMode="auto">
            <a:xfrm rot="5400000">
              <a:off x="5618798" y="2084934"/>
              <a:ext cx="99710" cy="364506"/>
              <a:chOff x="3505200" y="1211100"/>
              <a:chExt cx="99710" cy="364506"/>
            </a:xfrm>
          </p:grpSpPr>
          <p:cxnSp>
            <p:nvCxnSpPr>
              <p:cNvPr id="212" name="Straight Arrow Connector 211"/>
              <p:cNvCxnSpPr/>
              <p:nvPr/>
            </p:nvCxnSpPr>
            <p:spPr>
              <a:xfrm flipV="1">
                <a:off x="3535054" y="1217768"/>
                <a:ext cx="0" cy="36627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3" name="Oval 212"/>
              <p:cNvSpPr/>
              <p:nvPr/>
            </p:nvSpPr>
            <p:spPr>
              <a:xfrm>
                <a:off x="3492446" y="1394304"/>
                <a:ext cx="96334" cy="100643"/>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1" name="Group 222"/>
            <p:cNvGrpSpPr>
              <a:grpSpLocks/>
            </p:cNvGrpSpPr>
            <p:nvPr/>
          </p:nvGrpSpPr>
          <p:grpSpPr bwMode="auto">
            <a:xfrm rot="5400000">
              <a:off x="6075998" y="2084934"/>
              <a:ext cx="99710" cy="364506"/>
              <a:chOff x="3505200" y="1211100"/>
              <a:chExt cx="99710" cy="364506"/>
            </a:xfrm>
          </p:grpSpPr>
          <p:cxnSp>
            <p:nvCxnSpPr>
              <p:cNvPr id="210" name="Straight Arrow Connector 209"/>
              <p:cNvCxnSpPr/>
              <p:nvPr/>
            </p:nvCxnSpPr>
            <p:spPr>
              <a:xfrm flipV="1">
                <a:off x="3535054" y="1227853"/>
                <a:ext cx="0" cy="36462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1" name="Oval 210"/>
              <p:cNvSpPr/>
              <p:nvPr/>
            </p:nvSpPr>
            <p:spPr>
              <a:xfrm>
                <a:off x="3492446" y="1381292"/>
                <a:ext cx="96334" cy="97342"/>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2" name="Group 227"/>
            <p:cNvGrpSpPr>
              <a:grpSpLocks/>
            </p:cNvGrpSpPr>
            <p:nvPr/>
          </p:nvGrpSpPr>
          <p:grpSpPr bwMode="auto">
            <a:xfrm rot="5400000">
              <a:off x="6533198" y="2084934"/>
              <a:ext cx="99710" cy="364506"/>
              <a:chOff x="3505200" y="1211100"/>
              <a:chExt cx="99710" cy="364506"/>
            </a:xfrm>
          </p:grpSpPr>
          <p:cxnSp>
            <p:nvCxnSpPr>
              <p:cNvPr id="208" name="Straight Arrow Connector 207"/>
              <p:cNvCxnSpPr/>
              <p:nvPr/>
            </p:nvCxnSpPr>
            <p:spPr>
              <a:xfrm flipV="1">
                <a:off x="3535054" y="1228038"/>
                <a:ext cx="0" cy="36462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09" name="Oval 208"/>
              <p:cNvSpPr/>
              <p:nvPr/>
            </p:nvSpPr>
            <p:spPr>
              <a:xfrm>
                <a:off x="3492445" y="1381476"/>
                <a:ext cx="96334" cy="97343"/>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53" name="Group 10"/>
            <p:cNvGrpSpPr>
              <a:grpSpLocks/>
            </p:cNvGrpSpPr>
            <p:nvPr/>
          </p:nvGrpSpPr>
          <p:grpSpPr bwMode="auto">
            <a:xfrm>
              <a:off x="6801885" y="2097128"/>
              <a:ext cx="378749" cy="226014"/>
              <a:chOff x="6801885" y="2097128"/>
              <a:chExt cx="378749" cy="226014"/>
            </a:xfrm>
          </p:grpSpPr>
          <p:sp>
            <p:nvSpPr>
              <p:cNvPr id="205" name="7-Point Star 204"/>
              <p:cNvSpPr/>
              <p:nvPr/>
            </p:nvSpPr>
            <p:spPr bwMode="auto">
              <a:xfrm>
                <a:off x="6855610" y="2226808"/>
                <a:ext cx="77543" cy="75955"/>
              </a:xfrm>
              <a:prstGeom prst="star7">
                <a:avLst/>
              </a:prstGeom>
              <a:solidFill>
                <a:schemeClr val="accent1"/>
              </a:solidFill>
              <a:ln w="1270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8255" name="Straight Connector 4"/>
              <p:cNvCxnSpPr>
                <a:cxnSpLocks noChangeShapeType="1"/>
              </p:cNvCxnSpPr>
              <p:nvPr/>
            </p:nvCxnSpPr>
            <p:spPr bwMode="auto">
              <a:xfrm flipV="1">
                <a:off x="6928357" y="2097128"/>
                <a:ext cx="252277" cy="1456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56" name="Straight Connector 237"/>
              <p:cNvCxnSpPr>
                <a:cxnSpLocks noChangeShapeType="1"/>
              </p:cNvCxnSpPr>
              <p:nvPr/>
            </p:nvCxnSpPr>
            <p:spPr bwMode="auto">
              <a:xfrm flipV="1">
                <a:off x="6801885" y="2286422"/>
                <a:ext cx="63622" cy="367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grpSp>
        <p:nvGrpSpPr>
          <p:cNvPr id="216" name="Group 215"/>
          <p:cNvGrpSpPr>
            <a:grpSpLocks/>
          </p:cNvGrpSpPr>
          <p:nvPr/>
        </p:nvGrpSpPr>
        <p:grpSpPr bwMode="auto">
          <a:xfrm>
            <a:off x="4937125" y="2151063"/>
            <a:ext cx="1874838" cy="312737"/>
            <a:chOff x="5029200" y="2397631"/>
            <a:chExt cx="1948234" cy="364506"/>
          </a:xfrm>
        </p:grpSpPr>
        <p:grpSp>
          <p:nvGrpSpPr>
            <p:cNvPr id="8233" name="Group 331"/>
            <p:cNvGrpSpPr>
              <a:grpSpLocks/>
            </p:cNvGrpSpPr>
            <p:nvPr/>
          </p:nvGrpSpPr>
          <p:grpSpPr bwMode="auto">
            <a:xfrm rot="5400000">
              <a:off x="5161598" y="2426206"/>
              <a:ext cx="99710" cy="364506"/>
              <a:chOff x="3505200" y="1211100"/>
              <a:chExt cx="99710" cy="364506"/>
            </a:xfrm>
          </p:grpSpPr>
          <p:cxnSp>
            <p:nvCxnSpPr>
              <p:cNvPr id="231" name="Straight Arrow Connector 230"/>
              <p:cNvCxnSpPr/>
              <p:nvPr/>
            </p:nvCxnSpPr>
            <p:spPr>
              <a:xfrm flipV="1">
                <a:off x="3534806" y="1217632"/>
                <a:ext cx="0" cy="36622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a:off x="3488550" y="1394145"/>
                <a:ext cx="98064" cy="100628"/>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4" name="Group 332"/>
            <p:cNvGrpSpPr>
              <a:grpSpLocks/>
            </p:cNvGrpSpPr>
            <p:nvPr/>
          </p:nvGrpSpPr>
          <p:grpSpPr bwMode="auto">
            <a:xfrm>
              <a:off x="5596573" y="2397631"/>
              <a:ext cx="99710" cy="364506"/>
              <a:chOff x="3505200" y="1211100"/>
              <a:chExt cx="99710" cy="364506"/>
            </a:xfrm>
          </p:grpSpPr>
          <p:cxnSp>
            <p:nvCxnSpPr>
              <p:cNvPr id="229" name="Straight Arrow Connector 228"/>
              <p:cNvCxnSpPr/>
              <p:nvPr/>
            </p:nvCxnSpPr>
            <p:spPr>
              <a:xfrm flipV="1">
                <a:off x="3549847" y="1211100"/>
                <a:ext cx="0" cy="3645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30" name="Oval 229"/>
              <p:cNvSpPr/>
              <p:nvPr/>
            </p:nvSpPr>
            <p:spPr>
              <a:xfrm>
                <a:off x="3505306" y="1372074"/>
                <a:ext cx="98978" cy="98066"/>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5" name="Group 333"/>
            <p:cNvGrpSpPr>
              <a:grpSpLocks/>
            </p:cNvGrpSpPr>
            <p:nvPr/>
          </p:nvGrpSpPr>
          <p:grpSpPr bwMode="auto">
            <a:xfrm rot="-5400000">
              <a:off x="6025198" y="2426206"/>
              <a:ext cx="99710" cy="364506"/>
              <a:chOff x="3505200" y="1211100"/>
              <a:chExt cx="99710" cy="364506"/>
            </a:xfrm>
          </p:grpSpPr>
          <p:cxnSp>
            <p:nvCxnSpPr>
              <p:cNvPr id="227" name="Straight Arrow Connector 226"/>
              <p:cNvCxnSpPr/>
              <p:nvPr/>
            </p:nvCxnSpPr>
            <p:spPr>
              <a:xfrm flipV="1">
                <a:off x="3551250" y="1202017"/>
                <a:ext cx="0" cy="356324"/>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28" name="Oval 227"/>
              <p:cNvSpPr/>
              <p:nvPr/>
            </p:nvSpPr>
            <p:spPr>
              <a:xfrm>
                <a:off x="3504993" y="1371931"/>
                <a:ext cx="99915" cy="97329"/>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6" name="Group 334"/>
            <p:cNvGrpSpPr>
              <a:grpSpLocks/>
            </p:cNvGrpSpPr>
            <p:nvPr/>
          </p:nvGrpSpPr>
          <p:grpSpPr bwMode="auto">
            <a:xfrm rot="-5400000">
              <a:off x="6482398" y="2426206"/>
              <a:ext cx="99710" cy="364506"/>
              <a:chOff x="3505200" y="1211100"/>
              <a:chExt cx="99710" cy="364506"/>
            </a:xfrm>
          </p:grpSpPr>
          <p:cxnSp>
            <p:nvCxnSpPr>
              <p:cNvPr id="225" name="Straight Arrow Connector 224"/>
              <p:cNvCxnSpPr/>
              <p:nvPr/>
            </p:nvCxnSpPr>
            <p:spPr>
              <a:xfrm flipV="1">
                <a:off x="3551250" y="1195172"/>
                <a:ext cx="0" cy="36457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3504993" y="1371683"/>
                <a:ext cx="99915" cy="98979"/>
              </a:xfrm>
              <a:prstGeom prst="ellipse">
                <a:avLst/>
              </a:prstGeom>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8237" name="Group 335"/>
            <p:cNvGrpSpPr>
              <a:grpSpLocks/>
            </p:cNvGrpSpPr>
            <p:nvPr/>
          </p:nvGrpSpPr>
          <p:grpSpPr bwMode="auto">
            <a:xfrm rot="-9900000">
              <a:off x="6598685" y="2527299"/>
              <a:ext cx="378749" cy="226014"/>
              <a:chOff x="6801885" y="2097128"/>
              <a:chExt cx="378749" cy="226014"/>
            </a:xfrm>
          </p:grpSpPr>
          <p:sp>
            <p:nvSpPr>
              <p:cNvPr id="222" name="7-Point Star 221"/>
              <p:cNvSpPr/>
              <p:nvPr/>
            </p:nvSpPr>
            <p:spPr bwMode="auto">
              <a:xfrm>
                <a:off x="6880969" y="2248526"/>
                <a:ext cx="77533" cy="72161"/>
              </a:xfrm>
              <a:prstGeom prst="star7">
                <a:avLst/>
              </a:prstGeom>
              <a:solidFill>
                <a:schemeClr val="accent1"/>
              </a:solidFill>
              <a:ln w="1270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8239" name="Straight Connector 337"/>
              <p:cNvCxnSpPr>
                <a:cxnSpLocks noChangeShapeType="1"/>
              </p:cNvCxnSpPr>
              <p:nvPr/>
            </p:nvCxnSpPr>
            <p:spPr bwMode="auto">
              <a:xfrm flipV="1">
                <a:off x="6928357" y="2097128"/>
                <a:ext cx="252277" cy="1456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40" name="Straight Connector 338"/>
              <p:cNvCxnSpPr>
                <a:cxnSpLocks noChangeShapeType="1"/>
              </p:cNvCxnSpPr>
              <p:nvPr/>
            </p:nvCxnSpPr>
            <p:spPr bwMode="auto">
              <a:xfrm flipV="1">
                <a:off x="6801885" y="2286422"/>
                <a:ext cx="63622" cy="367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sp>
        <p:nvSpPr>
          <p:cNvPr id="4" name="Date Placeholder 3"/>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31</a:t>
            </a:fld>
            <a:r>
              <a:rPr lang="en-US" smtClean="0"/>
              <a:t>/39</a:t>
            </a:r>
            <a:endParaRPr lang="en-US" dirty="0"/>
          </a:p>
        </p:txBody>
      </p:sp>
    </p:spTree>
    <p:extLst>
      <p:ext uri="{BB962C8B-B14F-4D97-AF65-F5344CB8AC3E}">
        <p14:creationId xmlns:p14="http://schemas.microsoft.com/office/powerpoint/2010/main" val="1126544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Content Placeholder 4" descr="Inner-Outer Coil Winding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99001" y="3535178"/>
            <a:ext cx="3809770" cy="310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Transverse RFSR for n-</a:t>
            </a:r>
            <a:r>
              <a:rPr lang="en-US" baseline="30000" dirty="0" smtClean="0"/>
              <a:t>3</a:t>
            </a:r>
            <a:r>
              <a:rPr lang="en-US" dirty="0" smtClean="0"/>
              <a:t>He Expt.</a:t>
            </a:r>
            <a:endParaRPr lang="en-US" dirty="0"/>
          </a:p>
        </p:txBody>
      </p:sp>
      <p:sp>
        <p:nvSpPr>
          <p:cNvPr id="6" name="Content Placeholder 5"/>
          <p:cNvSpPr>
            <a:spLocks noGrp="1"/>
          </p:cNvSpPr>
          <p:nvPr>
            <p:ph idx="1"/>
          </p:nvPr>
        </p:nvSpPr>
        <p:spPr/>
        <p:txBody>
          <a:bodyPr>
            <a:normAutofit/>
          </a:bodyPr>
          <a:lstStyle/>
          <a:p>
            <a:r>
              <a:rPr lang="en-US" sz="2000" dirty="0">
                <a:latin typeface="Arial" charset="0"/>
                <a:ea typeface="ＭＳ Ｐゴシック" charset="0"/>
                <a:cs typeface="ＭＳ Ｐゴシック" charset="0"/>
              </a:rPr>
              <a:t>extension of NPDGamma design</a:t>
            </a:r>
          </a:p>
          <a:p>
            <a:pPr lvl="1"/>
            <a:r>
              <a:rPr lang="en-US" sz="1800" dirty="0" smtClean="0">
                <a:latin typeface="Arial" charset="0"/>
                <a:ea typeface="ＭＳ Ｐゴシック" charset="0"/>
              </a:rPr>
              <a:t>Resonant RF spin rotator</a:t>
            </a:r>
          </a:p>
          <a:p>
            <a:pPr lvl="1"/>
            <a:r>
              <a:rPr lang="en-US" sz="1800" dirty="0" smtClean="0">
                <a:latin typeface="Arial" charset="0"/>
                <a:ea typeface="ＭＳ Ｐゴシック" charset="0"/>
              </a:rPr>
              <a:t>TEM </a:t>
            </a:r>
            <a:r>
              <a:rPr lang="en-US" sz="1800" dirty="0">
                <a:latin typeface="Arial" charset="0"/>
                <a:ea typeface="ＭＳ Ｐゴシック" charset="0"/>
              </a:rPr>
              <a:t>RF waveguide</a:t>
            </a:r>
          </a:p>
          <a:p>
            <a:r>
              <a:rPr lang="en-US" sz="2000" dirty="0">
                <a:latin typeface="Arial" charset="0"/>
                <a:ea typeface="ＭＳ Ｐゴシック" charset="0"/>
                <a:cs typeface="ＭＳ Ｐゴシック" charset="0"/>
              </a:rPr>
              <a:t>new resonator for n-</a:t>
            </a:r>
            <a:r>
              <a:rPr lang="en-US" sz="2000" baseline="30000" dirty="0">
                <a:latin typeface="Arial" charset="0"/>
                <a:ea typeface="ＭＳ Ｐゴシック" charset="0"/>
                <a:cs typeface="ＭＳ Ｐゴシック" charset="0"/>
              </a:rPr>
              <a:t>3</a:t>
            </a:r>
            <a:r>
              <a:rPr lang="en-US" sz="2000" dirty="0">
                <a:latin typeface="Arial" charset="0"/>
                <a:ea typeface="ＭＳ Ｐゴシック" charset="0"/>
                <a:cs typeface="ＭＳ Ｐゴシック" charset="0"/>
              </a:rPr>
              <a:t>He expt.</a:t>
            </a:r>
          </a:p>
          <a:p>
            <a:pPr lvl="1"/>
            <a:r>
              <a:rPr lang="en-US" sz="1800" dirty="0" smtClean="0">
                <a:latin typeface="Arial" charset="0"/>
                <a:ea typeface="ＭＳ Ｐゴシック" charset="0"/>
              </a:rPr>
              <a:t>Transverse </a:t>
            </a:r>
            <a:r>
              <a:rPr lang="en-US" sz="1800" dirty="0">
                <a:latin typeface="Arial" charset="0"/>
                <a:ea typeface="ＭＳ Ｐゴシック" charset="0"/>
              </a:rPr>
              <a:t>horizontal RF B-field</a:t>
            </a:r>
          </a:p>
          <a:p>
            <a:pPr lvl="1"/>
            <a:r>
              <a:rPr lang="en-US" sz="1800" dirty="0" smtClean="0">
                <a:latin typeface="Arial" charset="0"/>
                <a:ea typeface="ＭＳ Ｐゴシック" charset="0"/>
              </a:rPr>
              <a:t>Longitudinal </a:t>
            </a:r>
            <a:r>
              <a:rPr lang="en-US" sz="1800" dirty="0">
                <a:latin typeface="Arial" charset="0"/>
                <a:ea typeface="ＭＳ Ｐゴシック" charset="0"/>
              </a:rPr>
              <a:t>/ transverse flipping</a:t>
            </a:r>
          </a:p>
          <a:p>
            <a:pPr lvl="1"/>
            <a:r>
              <a:rPr lang="en-US" sz="1800" dirty="0" smtClean="0">
                <a:latin typeface="Arial" charset="0"/>
                <a:ea typeface="ＭＳ Ｐゴシック" charset="0"/>
              </a:rPr>
              <a:t>No </a:t>
            </a:r>
            <a:r>
              <a:rPr lang="en-US" sz="1800" dirty="0">
                <a:latin typeface="Arial" charset="0"/>
                <a:ea typeface="ＭＳ Ｐゴシック" charset="0"/>
              </a:rPr>
              <a:t>fringe field - 100% efficiency</a:t>
            </a:r>
          </a:p>
          <a:p>
            <a:pPr lvl="1"/>
            <a:r>
              <a:rPr lang="en-US" sz="1800" dirty="0" smtClean="0">
                <a:latin typeface="Arial" charset="0"/>
                <a:ea typeface="ＭＳ Ｐゴシック" charset="0"/>
              </a:rPr>
              <a:t>Compact </a:t>
            </a:r>
            <a:r>
              <a:rPr lang="en-US" sz="1800" dirty="0">
                <a:latin typeface="Arial" charset="0"/>
                <a:ea typeface="ＭＳ Ｐゴシック" charset="0"/>
              </a:rPr>
              <a:t>geometry – efficient</a:t>
            </a:r>
          </a:p>
          <a:p>
            <a:pPr lvl="1"/>
            <a:r>
              <a:rPr lang="en-US" sz="1800" dirty="0">
                <a:latin typeface="Arial" charset="0"/>
                <a:ea typeface="ＭＳ Ｐゴシック" charset="0"/>
              </a:rPr>
              <a:t>matched to </a:t>
            </a:r>
            <a:r>
              <a:rPr lang="en-US" sz="1800" dirty="0">
                <a:latin typeface="Arial" charset="0"/>
                <a:ea typeface="ＭＳ Ｐゴシック" charset="0"/>
              </a:rPr>
              <a:t>NPDG </a:t>
            </a:r>
            <a:r>
              <a:rPr lang="en-US" sz="1800" dirty="0" smtClean="0">
                <a:latin typeface="Arial" charset="0"/>
                <a:ea typeface="ＭＳ Ｐゴシック" charset="0"/>
              </a:rPr>
              <a:t>electronics</a:t>
            </a:r>
            <a:endParaRPr lang="en-US" sz="1800" dirty="0">
              <a:latin typeface="Arial" charset="0"/>
              <a:ea typeface="ＭＳ Ｐゴシック" charset="0"/>
            </a:endParaRPr>
          </a:p>
        </p:txBody>
      </p:sp>
      <p:grpSp>
        <p:nvGrpSpPr>
          <p:cNvPr id="8" name="Group 39"/>
          <p:cNvGrpSpPr>
            <a:grpSpLocks/>
          </p:cNvGrpSpPr>
          <p:nvPr/>
        </p:nvGrpSpPr>
        <p:grpSpPr bwMode="auto">
          <a:xfrm>
            <a:off x="4495800" y="914400"/>
            <a:ext cx="2438400" cy="2657475"/>
            <a:chOff x="4473575" y="3733800"/>
            <a:chExt cx="2438400" cy="2657475"/>
          </a:xfrm>
        </p:grpSpPr>
        <p:sp>
          <p:nvSpPr>
            <p:cNvPr id="9" name="Text Box 30"/>
            <p:cNvSpPr txBox="1">
              <a:spLocks noChangeArrowheads="1"/>
            </p:cNvSpPr>
            <p:nvPr/>
          </p:nvSpPr>
          <p:spPr bwMode="auto">
            <a:xfrm>
              <a:off x="4473575" y="5867400"/>
              <a:ext cx="1589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660066"/>
                  </a:solidFill>
                </a:rPr>
                <a:t>NPDGamma</a:t>
              </a:r>
            </a:p>
            <a:p>
              <a:pPr algn="ctr"/>
              <a:r>
                <a:rPr lang="en-US" sz="1400">
                  <a:solidFill>
                    <a:srgbClr val="660066"/>
                  </a:solidFill>
                </a:rPr>
                <a:t>windings</a:t>
              </a:r>
            </a:p>
          </p:txBody>
        </p:sp>
        <p:sp>
          <p:nvSpPr>
            <p:cNvPr id="10" name="Oval 36"/>
            <p:cNvSpPr>
              <a:spLocks noChangeArrowheads="1"/>
            </p:cNvSpPr>
            <p:nvPr/>
          </p:nvSpPr>
          <p:spPr bwMode="auto">
            <a:xfrm>
              <a:off x="5002213" y="4978400"/>
              <a:ext cx="644525"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 name="Oval 37"/>
            <p:cNvSpPr>
              <a:spLocks noChangeArrowheads="1"/>
            </p:cNvSpPr>
            <p:nvPr/>
          </p:nvSpPr>
          <p:spPr bwMode="auto">
            <a:xfrm>
              <a:off x="5114925" y="4876800"/>
              <a:ext cx="642938"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2" name="Oval 38"/>
            <p:cNvSpPr>
              <a:spLocks noChangeArrowheads="1"/>
            </p:cNvSpPr>
            <p:nvPr/>
          </p:nvSpPr>
          <p:spPr bwMode="auto">
            <a:xfrm>
              <a:off x="5227638" y="47752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 name="Oval 39"/>
            <p:cNvSpPr>
              <a:spLocks noChangeArrowheads="1"/>
            </p:cNvSpPr>
            <p:nvPr/>
          </p:nvSpPr>
          <p:spPr bwMode="auto">
            <a:xfrm>
              <a:off x="5354638" y="46482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 name="Oval 40"/>
            <p:cNvSpPr>
              <a:spLocks noChangeArrowheads="1"/>
            </p:cNvSpPr>
            <p:nvPr/>
          </p:nvSpPr>
          <p:spPr bwMode="auto">
            <a:xfrm>
              <a:off x="5465763" y="45466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5" name="Oval 41"/>
            <p:cNvSpPr>
              <a:spLocks noChangeArrowheads="1"/>
            </p:cNvSpPr>
            <p:nvPr/>
          </p:nvSpPr>
          <p:spPr bwMode="auto">
            <a:xfrm>
              <a:off x="5578475" y="4445000"/>
              <a:ext cx="641350"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6" name="Oval 42"/>
            <p:cNvSpPr>
              <a:spLocks noChangeArrowheads="1"/>
            </p:cNvSpPr>
            <p:nvPr/>
          </p:nvSpPr>
          <p:spPr bwMode="auto">
            <a:xfrm>
              <a:off x="5688013" y="4343400"/>
              <a:ext cx="644525"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7" name="Oval 43"/>
            <p:cNvSpPr>
              <a:spLocks noChangeArrowheads="1"/>
            </p:cNvSpPr>
            <p:nvPr/>
          </p:nvSpPr>
          <p:spPr bwMode="auto">
            <a:xfrm>
              <a:off x="5800725" y="4241800"/>
              <a:ext cx="642938"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8" name="Oval 44"/>
            <p:cNvSpPr>
              <a:spLocks noChangeArrowheads="1"/>
            </p:cNvSpPr>
            <p:nvPr/>
          </p:nvSpPr>
          <p:spPr bwMode="auto">
            <a:xfrm>
              <a:off x="5913438" y="4140200"/>
              <a:ext cx="642937"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9" name="Oval 45"/>
            <p:cNvSpPr>
              <a:spLocks noChangeArrowheads="1"/>
            </p:cNvSpPr>
            <p:nvPr/>
          </p:nvSpPr>
          <p:spPr bwMode="auto">
            <a:xfrm>
              <a:off x="6024563" y="4038600"/>
              <a:ext cx="644525" cy="582613"/>
            </a:xfrm>
            <a:prstGeom prst="ellipse">
              <a:avLst/>
            </a:pr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20" name="Group 43"/>
            <p:cNvGrpSpPr>
              <a:grpSpLocks/>
            </p:cNvGrpSpPr>
            <p:nvPr/>
          </p:nvGrpSpPr>
          <p:grpSpPr bwMode="auto">
            <a:xfrm>
              <a:off x="4676775" y="3733800"/>
              <a:ext cx="2235200" cy="2133600"/>
              <a:chOff x="838200" y="4114800"/>
              <a:chExt cx="1676400" cy="1600200"/>
            </a:xfrm>
          </p:grpSpPr>
          <p:sp>
            <p:nvSpPr>
              <p:cNvPr id="21" name="Oval 35"/>
              <p:cNvSpPr>
                <a:spLocks noChangeArrowheads="1"/>
              </p:cNvSpPr>
              <p:nvPr/>
            </p:nvSpPr>
            <p:spPr bwMode="auto">
              <a:xfrm>
                <a:off x="838200" y="4800600"/>
                <a:ext cx="914400" cy="914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Arc 21"/>
              <p:cNvSpPr/>
              <p:nvPr/>
            </p:nvSpPr>
            <p:spPr bwMode="auto">
              <a:xfrm>
                <a:off x="1600200" y="4114800"/>
                <a:ext cx="914400" cy="914400"/>
              </a:xfrm>
              <a:prstGeom prst="arc">
                <a:avLst>
                  <a:gd name="adj1" fmla="val 13605329"/>
                  <a:gd name="adj2" fmla="val 2739946"/>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23" name="Straight Connector 39"/>
              <p:cNvCxnSpPr>
                <a:cxnSpLocks noChangeShapeType="1"/>
                <a:stCxn id="22" idx="2"/>
                <a:endCxn id="21" idx="5"/>
              </p:cNvCxnSpPr>
              <p:nvPr/>
            </p:nvCxnSpPr>
            <p:spPr bwMode="auto">
              <a:xfrm rot="10800000" flipV="1">
                <a:off x="1618689" y="4899023"/>
                <a:ext cx="758222" cy="6820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4" name="Straight Connector 42"/>
              <p:cNvCxnSpPr>
                <a:cxnSpLocks noChangeShapeType="1"/>
                <a:stCxn id="22" idx="0"/>
                <a:endCxn id="21" idx="1"/>
              </p:cNvCxnSpPr>
              <p:nvPr/>
            </p:nvCxnSpPr>
            <p:spPr bwMode="auto">
              <a:xfrm rot="10800000" flipV="1">
                <a:off x="972112" y="4238959"/>
                <a:ext cx="772055" cy="6955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grpSp>
        <p:nvGrpSpPr>
          <p:cNvPr id="25" name="Group 57"/>
          <p:cNvGrpSpPr>
            <a:grpSpLocks/>
          </p:cNvGrpSpPr>
          <p:nvPr/>
        </p:nvGrpSpPr>
        <p:grpSpPr bwMode="auto">
          <a:xfrm>
            <a:off x="6705600" y="914400"/>
            <a:ext cx="2235200" cy="2657475"/>
            <a:chOff x="6835775" y="3733800"/>
            <a:chExt cx="2235200" cy="2657475"/>
          </a:xfrm>
        </p:grpSpPr>
        <p:grpSp>
          <p:nvGrpSpPr>
            <p:cNvPr id="26" name="Group 20"/>
            <p:cNvGrpSpPr>
              <a:grpSpLocks/>
            </p:cNvGrpSpPr>
            <p:nvPr/>
          </p:nvGrpSpPr>
          <p:grpSpPr bwMode="auto">
            <a:xfrm>
              <a:off x="7119938" y="3975100"/>
              <a:ext cx="1741488" cy="1558925"/>
              <a:chOff x="1677" y="3162"/>
              <a:chExt cx="908" cy="736"/>
            </a:xfrm>
          </p:grpSpPr>
          <p:sp>
            <p:nvSpPr>
              <p:cNvPr id="33" name="Freeform 21"/>
              <p:cNvSpPr>
                <a:spLocks/>
              </p:cNvSpPr>
              <p:nvPr/>
            </p:nvSpPr>
            <p:spPr bwMode="auto">
              <a:xfrm>
                <a:off x="1696" y="3164"/>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4" name="Freeform 22"/>
              <p:cNvSpPr>
                <a:spLocks/>
              </p:cNvSpPr>
              <p:nvPr/>
            </p:nvSpPr>
            <p:spPr bwMode="auto">
              <a:xfrm>
                <a:off x="1747"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5" name="Freeform 23"/>
              <p:cNvSpPr>
                <a:spLocks/>
              </p:cNvSpPr>
              <p:nvPr/>
            </p:nvSpPr>
            <p:spPr bwMode="auto">
              <a:xfrm>
                <a:off x="1795"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6" name="Freeform 24"/>
              <p:cNvSpPr>
                <a:spLocks/>
              </p:cNvSpPr>
              <p:nvPr/>
            </p:nvSpPr>
            <p:spPr bwMode="auto">
              <a:xfrm>
                <a:off x="1843"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7" name="Freeform 25"/>
              <p:cNvSpPr>
                <a:spLocks/>
              </p:cNvSpPr>
              <p:nvPr/>
            </p:nvSpPr>
            <p:spPr bwMode="auto">
              <a:xfrm>
                <a:off x="1891"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8" name="Freeform 26"/>
              <p:cNvSpPr>
                <a:spLocks/>
              </p:cNvSpPr>
              <p:nvPr/>
            </p:nvSpPr>
            <p:spPr bwMode="auto">
              <a:xfrm>
                <a:off x="1939"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9" name="Freeform 27"/>
              <p:cNvSpPr>
                <a:spLocks/>
              </p:cNvSpPr>
              <p:nvPr/>
            </p:nvSpPr>
            <p:spPr bwMode="auto">
              <a:xfrm>
                <a:off x="1987" y="3162"/>
                <a:ext cx="578" cy="734"/>
              </a:xfrm>
              <a:custGeom>
                <a:avLst/>
                <a:gdLst>
                  <a:gd name="T0" fmla="*/ 0 w 578"/>
                  <a:gd name="T1" fmla="*/ 734 h 734"/>
                  <a:gd name="T2" fmla="*/ 0 w 578"/>
                  <a:gd name="T3" fmla="*/ 481 h 734"/>
                  <a:gd name="T4" fmla="*/ 578 w 578"/>
                  <a:gd name="T5" fmla="*/ 0 h 734"/>
                  <a:gd name="T6" fmla="*/ 578 w 578"/>
                  <a:gd name="T7" fmla="*/ 252 h 734"/>
                  <a:gd name="T8" fmla="*/ 0 w 578"/>
                  <a:gd name="T9" fmla="*/ 734 h 734"/>
                  <a:gd name="T10" fmla="*/ 0 60000 65536"/>
                  <a:gd name="T11" fmla="*/ 0 60000 65536"/>
                  <a:gd name="T12" fmla="*/ 0 60000 65536"/>
                  <a:gd name="T13" fmla="*/ 0 60000 65536"/>
                  <a:gd name="T14" fmla="*/ 0 60000 65536"/>
                  <a:gd name="T15" fmla="*/ 0 w 578"/>
                  <a:gd name="T16" fmla="*/ 0 h 734"/>
                  <a:gd name="T17" fmla="*/ 578 w 578"/>
                  <a:gd name="T18" fmla="*/ 734 h 734"/>
                </a:gdLst>
                <a:ahLst/>
                <a:cxnLst>
                  <a:cxn ang="T10">
                    <a:pos x="T0" y="T1"/>
                  </a:cxn>
                  <a:cxn ang="T11">
                    <a:pos x="T2" y="T3"/>
                  </a:cxn>
                  <a:cxn ang="T12">
                    <a:pos x="T4" y="T5"/>
                  </a:cxn>
                  <a:cxn ang="T13">
                    <a:pos x="T6" y="T7"/>
                  </a:cxn>
                  <a:cxn ang="T14">
                    <a:pos x="T8" y="T9"/>
                  </a:cxn>
                </a:cxnLst>
                <a:rect l="T15" t="T16" r="T17" b="T18"/>
                <a:pathLst>
                  <a:path w="578" h="734">
                    <a:moveTo>
                      <a:pt x="0" y="734"/>
                    </a:moveTo>
                    <a:lnTo>
                      <a:pt x="0" y="481"/>
                    </a:lnTo>
                    <a:lnTo>
                      <a:pt x="578" y="0"/>
                    </a:lnTo>
                    <a:lnTo>
                      <a:pt x="578" y="252"/>
                    </a:lnTo>
                    <a:lnTo>
                      <a:pt x="0" y="734"/>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0" name="Freeform 28"/>
              <p:cNvSpPr>
                <a:spLocks/>
              </p:cNvSpPr>
              <p:nvPr/>
            </p:nvSpPr>
            <p:spPr bwMode="auto">
              <a:xfrm>
                <a:off x="2007" y="3180"/>
                <a:ext cx="578" cy="692"/>
              </a:xfrm>
              <a:custGeom>
                <a:avLst/>
                <a:gdLst>
                  <a:gd name="T0" fmla="*/ 0 w 578"/>
                  <a:gd name="T1" fmla="*/ 692 h 692"/>
                  <a:gd name="T2" fmla="*/ 2 w 578"/>
                  <a:gd name="T3" fmla="*/ 478 h 692"/>
                  <a:gd name="T4" fmla="*/ 578 w 578"/>
                  <a:gd name="T5" fmla="*/ 0 h 692"/>
                  <a:gd name="T6" fmla="*/ 578 w 578"/>
                  <a:gd name="T7" fmla="*/ 210 h 692"/>
                  <a:gd name="T8" fmla="*/ 0 w 578"/>
                  <a:gd name="T9" fmla="*/ 692 h 692"/>
                  <a:gd name="T10" fmla="*/ 0 60000 65536"/>
                  <a:gd name="T11" fmla="*/ 0 60000 65536"/>
                  <a:gd name="T12" fmla="*/ 0 60000 65536"/>
                  <a:gd name="T13" fmla="*/ 0 60000 65536"/>
                  <a:gd name="T14" fmla="*/ 0 60000 65536"/>
                  <a:gd name="T15" fmla="*/ 0 w 578"/>
                  <a:gd name="T16" fmla="*/ 0 h 692"/>
                  <a:gd name="T17" fmla="*/ 578 w 578"/>
                  <a:gd name="T18" fmla="*/ 692 h 692"/>
                </a:gdLst>
                <a:ahLst/>
                <a:cxnLst>
                  <a:cxn ang="T10">
                    <a:pos x="T0" y="T1"/>
                  </a:cxn>
                  <a:cxn ang="T11">
                    <a:pos x="T2" y="T3"/>
                  </a:cxn>
                  <a:cxn ang="T12">
                    <a:pos x="T4" y="T5"/>
                  </a:cxn>
                  <a:cxn ang="T13">
                    <a:pos x="T6" y="T7"/>
                  </a:cxn>
                  <a:cxn ang="T14">
                    <a:pos x="T8" y="T9"/>
                  </a:cxn>
                </a:cxnLst>
                <a:rect l="T15" t="T16" r="T17" b="T18"/>
                <a:pathLst>
                  <a:path w="578" h="692">
                    <a:moveTo>
                      <a:pt x="0" y="692"/>
                    </a:moveTo>
                    <a:lnTo>
                      <a:pt x="2" y="478"/>
                    </a:lnTo>
                    <a:lnTo>
                      <a:pt x="578" y="0"/>
                    </a:lnTo>
                    <a:lnTo>
                      <a:pt x="578" y="210"/>
                    </a:lnTo>
                    <a:lnTo>
                      <a:pt x="0" y="692"/>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1" name="Freeform 29"/>
              <p:cNvSpPr>
                <a:spLocks/>
              </p:cNvSpPr>
              <p:nvPr/>
            </p:nvSpPr>
            <p:spPr bwMode="auto">
              <a:xfrm>
                <a:off x="1677" y="3180"/>
                <a:ext cx="578" cy="692"/>
              </a:xfrm>
              <a:custGeom>
                <a:avLst/>
                <a:gdLst>
                  <a:gd name="T0" fmla="*/ 0 w 578"/>
                  <a:gd name="T1" fmla="*/ 692 h 692"/>
                  <a:gd name="T2" fmla="*/ 2 w 578"/>
                  <a:gd name="T3" fmla="*/ 478 h 692"/>
                  <a:gd name="T4" fmla="*/ 578 w 578"/>
                  <a:gd name="T5" fmla="*/ 0 h 692"/>
                  <a:gd name="T6" fmla="*/ 578 w 578"/>
                  <a:gd name="T7" fmla="*/ 210 h 692"/>
                  <a:gd name="T8" fmla="*/ 0 w 578"/>
                  <a:gd name="T9" fmla="*/ 692 h 692"/>
                  <a:gd name="T10" fmla="*/ 0 60000 65536"/>
                  <a:gd name="T11" fmla="*/ 0 60000 65536"/>
                  <a:gd name="T12" fmla="*/ 0 60000 65536"/>
                  <a:gd name="T13" fmla="*/ 0 60000 65536"/>
                  <a:gd name="T14" fmla="*/ 0 60000 65536"/>
                  <a:gd name="T15" fmla="*/ 0 w 578"/>
                  <a:gd name="T16" fmla="*/ 0 h 692"/>
                  <a:gd name="T17" fmla="*/ 578 w 578"/>
                  <a:gd name="T18" fmla="*/ 692 h 692"/>
                </a:gdLst>
                <a:ahLst/>
                <a:cxnLst>
                  <a:cxn ang="T10">
                    <a:pos x="T0" y="T1"/>
                  </a:cxn>
                  <a:cxn ang="T11">
                    <a:pos x="T2" y="T3"/>
                  </a:cxn>
                  <a:cxn ang="T12">
                    <a:pos x="T4" y="T5"/>
                  </a:cxn>
                  <a:cxn ang="T13">
                    <a:pos x="T6" y="T7"/>
                  </a:cxn>
                  <a:cxn ang="T14">
                    <a:pos x="T8" y="T9"/>
                  </a:cxn>
                </a:cxnLst>
                <a:rect l="T15" t="T16" r="T17" b="T18"/>
                <a:pathLst>
                  <a:path w="578" h="692">
                    <a:moveTo>
                      <a:pt x="0" y="692"/>
                    </a:moveTo>
                    <a:lnTo>
                      <a:pt x="2" y="478"/>
                    </a:lnTo>
                    <a:lnTo>
                      <a:pt x="578" y="0"/>
                    </a:lnTo>
                    <a:lnTo>
                      <a:pt x="578" y="210"/>
                    </a:lnTo>
                    <a:lnTo>
                      <a:pt x="0" y="692"/>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
          <p:nvSpPr>
            <p:cNvPr id="27" name="Text Box 31"/>
            <p:cNvSpPr txBox="1">
              <a:spLocks noChangeArrowheads="1"/>
            </p:cNvSpPr>
            <p:nvPr/>
          </p:nvSpPr>
          <p:spPr bwMode="auto">
            <a:xfrm>
              <a:off x="6937375" y="5867400"/>
              <a:ext cx="116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FF0000"/>
                  </a:solidFill>
                </a:rPr>
                <a:t>n-</a:t>
              </a:r>
              <a:r>
                <a:rPr lang="en-US" sz="1400" baseline="30000">
                  <a:solidFill>
                    <a:srgbClr val="FF0000"/>
                  </a:solidFill>
                </a:rPr>
                <a:t>3</a:t>
              </a:r>
              <a:r>
                <a:rPr lang="en-US" sz="1400">
                  <a:solidFill>
                    <a:srgbClr val="FF0000"/>
                  </a:solidFill>
                </a:rPr>
                <a:t>He</a:t>
              </a:r>
            </a:p>
            <a:p>
              <a:pPr algn="ctr"/>
              <a:r>
                <a:rPr lang="en-US" sz="1400">
                  <a:solidFill>
                    <a:srgbClr val="FF0000"/>
                  </a:solidFill>
                </a:rPr>
                <a:t>windings</a:t>
              </a:r>
            </a:p>
          </p:txBody>
        </p:sp>
        <p:grpSp>
          <p:nvGrpSpPr>
            <p:cNvPr id="28" name="Group 44"/>
            <p:cNvGrpSpPr>
              <a:grpSpLocks/>
            </p:cNvGrpSpPr>
            <p:nvPr/>
          </p:nvGrpSpPr>
          <p:grpSpPr bwMode="auto">
            <a:xfrm>
              <a:off x="6835775" y="3733800"/>
              <a:ext cx="2235200" cy="2133600"/>
              <a:chOff x="838200" y="4114800"/>
              <a:chExt cx="1676400" cy="1600200"/>
            </a:xfrm>
          </p:grpSpPr>
          <p:sp>
            <p:nvSpPr>
              <p:cNvPr id="29" name="Oval 45"/>
              <p:cNvSpPr>
                <a:spLocks noChangeArrowheads="1"/>
              </p:cNvSpPr>
              <p:nvPr/>
            </p:nvSpPr>
            <p:spPr bwMode="auto">
              <a:xfrm>
                <a:off x="838200" y="4800600"/>
                <a:ext cx="914400" cy="914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Arc 29"/>
              <p:cNvSpPr/>
              <p:nvPr/>
            </p:nvSpPr>
            <p:spPr bwMode="auto">
              <a:xfrm>
                <a:off x="1600200" y="4114800"/>
                <a:ext cx="914400" cy="914400"/>
              </a:xfrm>
              <a:prstGeom prst="arc">
                <a:avLst>
                  <a:gd name="adj1" fmla="val 13605329"/>
                  <a:gd name="adj2" fmla="val 2739946"/>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cxnSp>
            <p:nvCxnSpPr>
              <p:cNvPr id="31" name="Straight Connector 47"/>
              <p:cNvCxnSpPr>
                <a:cxnSpLocks noChangeShapeType="1"/>
                <a:stCxn id="30" idx="2"/>
                <a:endCxn id="29" idx="5"/>
              </p:cNvCxnSpPr>
              <p:nvPr/>
            </p:nvCxnSpPr>
            <p:spPr bwMode="auto">
              <a:xfrm rot="10800000" flipV="1">
                <a:off x="1618689" y="4899023"/>
                <a:ext cx="758222" cy="6820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2" name="Straight Connector 48"/>
              <p:cNvCxnSpPr>
                <a:cxnSpLocks noChangeShapeType="1"/>
                <a:stCxn id="30" idx="0"/>
                <a:endCxn id="29" idx="1"/>
              </p:cNvCxnSpPr>
              <p:nvPr/>
            </p:nvCxnSpPr>
            <p:spPr bwMode="auto">
              <a:xfrm rot="10800000" flipV="1">
                <a:off x="972112" y="4238959"/>
                <a:ext cx="772055" cy="6955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grpSp>
      <p:pic>
        <p:nvPicPr>
          <p:cNvPr id="43" name="Picture 42" descr="IMAG011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74" y="3994728"/>
            <a:ext cx="3222473" cy="2391892"/>
          </a:xfrm>
          <a:prstGeom prst="rect">
            <a:avLst/>
          </a:prstGeom>
        </p:spPr>
      </p:pic>
      <p:sp>
        <p:nvSpPr>
          <p:cNvPr id="45" name="Date Placeholder 44"/>
          <p:cNvSpPr>
            <a:spLocks noGrp="1"/>
          </p:cNvSpPr>
          <p:nvPr>
            <p:ph type="dt" sz="half" idx="10"/>
          </p:nvPr>
        </p:nvSpPr>
        <p:spPr/>
        <p:txBody>
          <a:bodyPr/>
          <a:lstStyle/>
          <a:p>
            <a:r>
              <a:rPr lang="en-CA" smtClean="0"/>
              <a:t>2013-05-22</a:t>
            </a:r>
            <a:endParaRPr lang="en-US"/>
          </a:p>
        </p:txBody>
      </p:sp>
      <p:sp>
        <p:nvSpPr>
          <p:cNvPr id="46" name="Footer Placeholder 45"/>
          <p:cNvSpPr>
            <a:spLocks noGrp="1"/>
          </p:cNvSpPr>
          <p:nvPr>
            <p:ph type="ftr" sz="quarter" idx="11"/>
          </p:nvPr>
        </p:nvSpPr>
        <p:spPr/>
        <p:txBody>
          <a:bodyPr/>
          <a:lstStyle/>
          <a:p>
            <a:r>
              <a:rPr lang="en-US" smtClean="0"/>
              <a:t>ISINN-21, Alushta, Ukraine</a:t>
            </a:r>
            <a:endParaRPr lang="en-US"/>
          </a:p>
        </p:txBody>
      </p:sp>
      <p:sp>
        <p:nvSpPr>
          <p:cNvPr id="47" name="Slide Number Placeholder 46"/>
          <p:cNvSpPr>
            <a:spLocks noGrp="1"/>
          </p:cNvSpPr>
          <p:nvPr>
            <p:ph type="sldNum" sz="quarter" idx="12"/>
          </p:nvPr>
        </p:nvSpPr>
        <p:spPr/>
        <p:txBody>
          <a:bodyPr/>
          <a:lstStyle/>
          <a:p>
            <a:fld id="{89BA9E80-DA99-844D-986A-8D691D11CFE6}" type="slidenum">
              <a:rPr lang="en-US" smtClean="0"/>
              <a:t>32</a:t>
            </a:fld>
            <a:r>
              <a:rPr lang="en-US" smtClean="0"/>
              <a:t>/39</a:t>
            </a:r>
            <a:endParaRPr lang="en-US" dirty="0"/>
          </a:p>
        </p:txBody>
      </p:sp>
    </p:spTree>
    <p:extLst>
      <p:ext uri="{BB962C8B-B14F-4D97-AF65-F5344CB8AC3E}">
        <p14:creationId xmlns:p14="http://schemas.microsoft.com/office/powerpoint/2010/main" val="32754751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p:cNvSpPr>
            <a:spLocks noGrp="1"/>
          </p:cNvSpPr>
          <p:nvPr>
            <p:ph type="title"/>
          </p:nvPr>
        </p:nvSpPr>
        <p:spPr/>
        <p:txBody>
          <a:bodyPr/>
          <a:lstStyle/>
          <a:p>
            <a:r>
              <a:rPr lang="en-US" dirty="0" smtClean="0"/>
              <a:t>n-</a:t>
            </a:r>
            <a:r>
              <a:rPr lang="en-US" baseline="30000" dirty="0" smtClean="0"/>
              <a:t>3</a:t>
            </a:r>
            <a:r>
              <a:rPr lang="en-US" dirty="0" smtClean="0"/>
              <a:t>He target / ion chamber</a:t>
            </a:r>
            <a:endParaRPr lang="en-US" dirty="0"/>
          </a:p>
        </p:txBody>
      </p:sp>
      <p:sp>
        <p:nvSpPr>
          <p:cNvPr id="15362" name="Content Placeholder 5"/>
          <p:cNvSpPr>
            <a:spLocks noGrp="1"/>
          </p:cNvSpPr>
          <p:nvPr>
            <p:ph idx="1"/>
          </p:nvPr>
        </p:nvSpPr>
        <p:spPr/>
        <p:txBody>
          <a:bodyPr/>
          <a:lstStyle/>
          <a:p>
            <a:r>
              <a:rPr lang="en-US" smtClean="0"/>
              <a:t>Chamber all aluminum except for the knife edges.</a:t>
            </a:r>
          </a:p>
          <a:p>
            <a:pPr lvl="1"/>
            <a:r>
              <a:rPr lang="en-US" smtClean="0"/>
              <a:t>4 feedthrough ports (153 readout channels)</a:t>
            </a:r>
          </a:p>
          <a:p>
            <a:pPr lvl="1"/>
            <a:r>
              <a:rPr lang="en-US" smtClean="0"/>
              <a:t>2 HV ports + 2 gas inlets/outlets </a:t>
            </a:r>
          </a:p>
          <a:p>
            <a:pPr lvl="1"/>
            <a:r>
              <a:rPr lang="en-US" smtClean="0"/>
              <a:t>12 inch aluminum windows (0.9 mm thick). </a:t>
            </a:r>
          </a:p>
          <a:p>
            <a:r>
              <a:rPr lang="en-US" smtClean="0"/>
              <a:t>Macor wire frames</a:t>
            </a:r>
          </a:p>
          <a:p>
            <a:pPr lvl="1"/>
            <a:r>
              <a:rPr lang="en-US" smtClean="0"/>
              <a:t>Platinum-gold thick film wire solder pads</a:t>
            </a:r>
          </a:p>
          <a:p>
            <a:r>
              <a:rPr lang="en-US" smtClean="0"/>
              <a:t>Filled with 1 atm of 3He</a:t>
            </a:r>
            <a:endParaRPr lang="en-US"/>
          </a:p>
        </p:txBody>
      </p:sp>
      <p:pic>
        <p:nvPicPr>
          <p:cNvPr id="15363" name="Picture 4" descr="CIMG036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400" y="3657600"/>
            <a:ext cx="51403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ReviewSlides.tif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2200" y="3657600"/>
            <a:ext cx="2743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ReviewSlides.tiff"/>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70600" y="1044120"/>
            <a:ext cx="299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33</a:t>
            </a:fld>
            <a:r>
              <a:rPr lang="en-US" smtClean="0"/>
              <a:t>/39</a:t>
            </a:r>
            <a:endParaRPr lang="en-US" dirty="0"/>
          </a:p>
        </p:txBody>
      </p:sp>
    </p:spTree>
    <p:extLst>
      <p:ext uri="{BB962C8B-B14F-4D97-AF65-F5344CB8AC3E}">
        <p14:creationId xmlns:p14="http://schemas.microsoft.com/office/powerpoint/2010/main" val="18330047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normAutofit/>
          </a:bodyPr>
          <a:lstStyle/>
          <a:p>
            <a:r>
              <a:rPr lang="en-US" smtClean="0"/>
              <a:t>Asymmetry Measurement – Statistics</a:t>
            </a:r>
            <a:endParaRPr lang="en-US"/>
          </a:p>
        </p:txBody>
      </p:sp>
      <p:sp>
        <p:nvSpPr>
          <p:cNvPr id="3" name="Text Placeholder 2"/>
          <p:cNvSpPr>
            <a:spLocks noGrp="1"/>
          </p:cNvSpPr>
          <p:nvPr>
            <p:ph idx="1"/>
          </p:nvPr>
        </p:nvSpPr>
        <p:spPr>
          <a:xfrm>
            <a:off x="457200" y="868947"/>
            <a:ext cx="4343400" cy="5257218"/>
          </a:xfrm>
        </p:spPr>
        <p:txBody>
          <a:bodyPr>
            <a:normAutofit fontScale="85000" lnSpcReduction="10000"/>
          </a:bodyPr>
          <a:lstStyle/>
          <a:p>
            <a:r>
              <a:rPr lang="en-US" dirty="0" smtClean="0"/>
              <a:t>PV Physics asymmetry is extracted from weighted average of </a:t>
            </a:r>
            <a:br>
              <a:rPr lang="en-US" dirty="0" smtClean="0"/>
            </a:br>
            <a:r>
              <a:rPr lang="en-US" dirty="0" smtClean="0"/>
              <a:t>single-wire spin asymmetries</a:t>
            </a:r>
            <a:br>
              <a:rPr lang="en-US" dirty="0" smtClean="0"/>
            </a:br>
            <a:endParaRPr lang="en-US" dirty="0" smtClean="0"/>
          </a:p>
          <a:p>
            <a:r>
              <a:rPr lang="en-US" dirty="0" smtClean="0"/>
              <a:t>Two Monte Carlo simulations:</a:t>
            </a:r>
          </a:p>
          <a:p>
            <a:pPr marL="914400" lvl="1" indent="-457200">
              <a:buFont typeface="+mj-lt"/>
              <a:buAutoNum type="arabicPeriod"/>
            </a:pPr>
            <a:r>
              <a:rPr lang="en-US" dirty="0" smtClean="0"/>
              <a:t>a code based on GEANT4</a:t>
            </a:r>
          </a:p>
          <a:p>
            <a:pPr marL="914400" lvl="1" indent="-457200">
              <a:buFont typeface="+mj-lt"/>
              <a:buAutoNum type="arabicPeriod"/>
            </a:pPr>
            <a:r>
              <a:rPr lang="en-US" dirty="0" smtClean="0"/>
              <a:t>a stand-alone code </a:t>
            </a:r>
            <a:br>
              <a:rPr lang="en-US" dirty="0" smtClean="0"/>
            </a:br>
            <a:r>
              <a:rPr lang="en-US" dirty="0" smtClean="0"/>
              <a:t>including wire correlations</a:t>
            </a:r>
            <a:br>
              <a:rPr lang="en-US" dirty="0" smtClean="0"/>
            </a:br>
            <a:r>
              <a:rPr lang="en-US" dirty="0" smtClean="0"/>
              <a:t/>
            </a:r>
            <a:br>
              <a:rPr lang="en-US" dirty="0" smtClean="0"/>
            </a:br>
            <a:r>
              <a:rPr lang="en-US" dirty="0" smtClean="0"/>
              <a:t/>
            </a:r>
            <a:br>
              <a:rPr lang="en-US" dirty="0" smtClean="0"/>
            </a:br>
            <a:endParaRPr lang="en-US" dirty="0" smtClean="0"/>
          </a:p>
          <a:p>
            <a:pPr marL="0" indent="0">
              <a:buNone/>
            </a:pPr>
            <a:r>
              <a:rPr lang="en-US" dirty="0" smtClean="0"/>
              <a:t>  </a:t>
            </a:r>
            <a:r>
              <a:rPr lang="en-US" dirty="0" smtClean="0">
                <a:solidFill>
                  <a:schemeClr val="tx2"/>
                </a:solidFill>
              </a:rPr>
              <a:t> 	</a:t>
            </a:r>
            <a:r>
              <a:rPr lang="en-US" sz="2200" dirty="0" smtClean="0">
                <a:solidFill>
                  <a:schemeClr val="tx2"/>
                </a:solidFill>
              </a:rPr>
              <a:t>N  = 1.5x10</a:t>
            </a:r>
            <a:r>
              <a:rPr lang="en-US" sz="2200" baseline="30000" dirty="0" smtClean="0">
                <a:solidFill>
                  <a:schemeClr val="tx2"/>
                </a:solidFill>
              </a:rPr>
              <a:t>10</a:t>
            </a:r>
            <a:r>
              <a:rPr lang="en-US" sz="2200" dirty="0" smtClean="0">
                <a:solidFill>
                  <a:schemeClr val="tx2"/>
                </a:solidFill>
              </a:rPr>
              <a:t> n/s   flux (chopped)</a:t>
            </a:r>
            <a:br>
              <a:rPr lang="en-US" sz="2200" dirty="0" smtClean="0">
                <a:solidFill>
                  <a:schemeClr val="tx2"/>
                </a:solidFill>
              </a:rPr>
            </a:br>
            <a:r>
              <a:rPr lang="en-US" sz="2200" dirty="0" smtClean="0">
                <a:solidFill>
                  <a:schemeClr val="tx2"/>
                </a:solidFill>
              </a:rPr>
              <a:t>             x 10</a:t>
            </a:r>
            <a:r>
              <a:rPr lang="en-US" sz="2200" baseline="30000" dirty="0" smtClean="0">
                <a:solidFill>
                  <a:schemeClr val="tx2"/>
                </a:solidFill>
              </a:rPr>
              <a:t>7</a:t>
            </a:r>
            <a:r>
              <a:rPr lang="en-US" sz="2200" dirty="0" smtClean="0">
                <a:solidFill>
                  <a:schemeClr val="tx2"/>
                </a:solidFill>
              </a:rPr>
              <a:t> s       (116 days)</a:t>
            </a:r>
          </a:p>
          <a:p>
            <a:pPr marL="0" indent="0">
              <a:buNone/>
            </a:pPr>
            <a:r>
              <a:rPr lang="en-US" sz="2200" dirty="0" smtClean="0">
                <a:solidFill>
                  <a:schemeClr val="tx2"/>
                </a:solidFill>
              </a:rPr>
              <a:t>    	P  = 96.2%	neutron polarization</a:t>
            </a:r>
          </a:p>
          <a:p>
            <a:pPr marL="0" indent="0">
              <a:buNone/>
            </a:pPr>
            <a:r>
              <a:rPr lang="en-US" sz="2200" dirty="0" smtClean="0">
                <a:solidFill>
                  <a:schemeClr val="tx2"/>
                </a:solidFill>
                <a:sym typeface="Symbol" charset="0"/>
              </a:rPr>
              <a:t>    	</a:t>
            </a:r>
            <a:r>
              <a:rPr lang="en-US" sz="2200" baseline="-25000" dirty="0" smtClean="0">
                <a:solidFill>
                  <a:schemeClr val="tx2"/>
                </a:solidFill>
                <a:sym typeface="Symbol" charset="0"/>
              </a:rPr>
              <a:t>d</a:t>
            </a:r>
            <a:r>
              <a:rPr lang="en-US" sz="2200" dirty="0" smtClean="0">
                <a:solidFill>
                  <a:schemeClr val="tx2"/>
                </a:solidFill>
                <a:sym typeface="Symbol" charset="0"/>
              </a:rPr>
              <a:t> = 6	        detector inefficiency</a:t>
            </a:r>
          </a:p>
          <a:p>
            <a:r>
              <a:rPr lang="en-US" dirty="0" smtClean="0">
                <a:sym typeface="Symbol" charset="0"/>
              </a:rPr>
              <a:t>15% measurement in 1 beam cycle (without contingency), </a:t>
            </a:r>
            <a:br>
              <a:rPr lang="en-US" dirty="0" smtClean="0">
                <a:sym typeface="Symbol" charset="0"/>
              </a:rPr>
            </a:br>
            <a:r>
              <a:rPr lang="en-US" dirty="0" smtClean="0">
                <a:sym typeface="Symbol" charset="0"/>
              </a:rPr>
              <a:t>assuming    </a:t>
            </a:r>
            <a:r>
              <a:rPr lang="en-US" dirty="0" err="1" smtClean="0">
                <a:sym typeface="Symbol" charset="0"/>
              </a:rPr>
              <a:t>A</a:t>
            </a:r>
            <a:r>
              <a:rPr lang="en-US" baseline="-25000" dirty="0" err="1" smtClean="0">
                <a:sym typeface="Symbol" charset="0"/>
              </a:rPr>
              <a:t>z</a:t>
            </a:r>
            <a:r>
              <a:rPr lang="en-US" dirty="0" smtClean="0">
                <a:sym typeface="Symbol" charset="0"/>
              </a:rPr>
              <a:t>= 1.15 x 10</a:t>
            </a:r>
            <a:r>
              <a:rPr lang="en-US" baseline="30000" dirty="0" smtClean="0">
                <a:sym typeface="Symbol" charset="0"/>
              </a:rPr>
              <a:t>-7</a:t>
            </a:r>
          </a:p>
          <a:p>
            <a:endParaRPr lang="en-US" dirty="0"/>
          </a:p>
        </p:txBody>
      </p:sp>
      <p:pic>
        <p:nvPicPr>
          <p:cNvPr id="1024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t="7407" r="8131"/>
          <a:stretch>
            <a:fillRect/>
          </a:stretch>
        </p:blipFill>
        <p:spPr bwMode="auto">
          <a:xfrm>
            <a:off x="4800600" y="4343400"/>
            <a:ext cx="33369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3"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t="13992" r="13412"/>
          <a:stretch>
            <a:fillRect/>
          </a:stretch>
        </p:blipFill>
        <p:spPr bwMode="auto">
          <a:xfrm>
            <a:off x="4419600" y="971550"/>
            <a:ext cx="45529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14" descr="TP_tmp.png"/>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688110" y="3269208"/>
            <a:ext cx="2897700" cy="548214"/>
          </a:xfrm>
          <a:prstGeom prst="rect">
            <a:avLst/>
          </a:prstGeom>
          <a:solidFill>
            <a:schemeClr val="tx2">
              <a:lumMod val="20000"/>
              <a:lumOff val="80000"/>
            </a:schemeClr>
          </a:solidFill>
          <a:ln/>
          <a:effectLst/>
          <a:extLst>
            <a:ext uri="{53640926-AAD7-44d8-BBD7-CCE9431645EC}">
              <a14:shadowObscured xmlns:a14="http://schemas.microsoft.com/office/drawing/2010/main"/>
            </a:ext>
          </a:extLst>
        </p:spPr>
      </p:pic>
      <p:sp>
        <p:nvSpPr>
          <p:cNvPr id="6" name="Date Placeholder 5"/>
          <p:cNvSpPr>
            <a:spLocks noGrp="1"/>
          </p:cNvSpPr>
          <p:nvPr>
            <p:ph type="dt" sz="half" idx="10"/>
          </p:nvPr>
        </p:nvSpPr>
        <p:spPr/>
        <p:txBody>
          <a:bodyPr/>
          <a:lstStyle/>
          <a:p>
            <a:r>
              <a:rPr lang="en-CA" smtClean="0"/>
              <a:t>2013-05-22</a:t>
            </a:r>
            <a:endParaRPr lang="en-US"/>
          </a:p>
        </p:txBody>
      </p:sp>
      <p:sp>
        <p:nvSpPr>
          <p:cNvPr id="17" name="Footer Placeholder 16"/>
          <p:cNvSpPr>
            <a:spLocks noGrp="1"/>
          </p:cNvSpPr>
          <p:nvPr>
            <p:ph type="ftr" sz="quarter" idx="11"/>
          </p:nvPr>
        </p:nvSpPr>
        <p:spPr/>
        <p:txBody>
          <a:bodyPr/>
          <a:lstStyle/>
          <a:p>
            <a:r>
              <a:rPr lang="en-US" smtClean="0"/>
              <a:t>ISINN-21, Alushta, Ukraine</a:t>
            </a:r>
            <a:endParaRPr lang="en-US"/>
          </a:p>
        </p:txBody>
      </p:sp>
      <p:sp>
        <p:nvSpPr>
          <p:cNvPr id="18" name="Slide Number Placeholder 17"/>
          <p:cNvSpPr>
            <a:spLocks noGrp="1"/>
          </p:cNvSpPr>
          <p:nvPr>
            <p:ph type="sldNum" sz="quarter" idx="12"/>
          </p:nvPr>
        </p:nvSpPr>
        <p:spPr/>
        <p:txBody>
          <a:bodyPr/>
          <a:lstStyle/>
          <a:p>
            <a:fld id="{89BA9E80-DA99-844D-986A-8D691D11CFE6}" type="slidenum">
              <a:rPr lang="en-US" smtClean="0"/>
              <a:t>34</a:t>
            </a:fld>
            <a:r>
              <a:rPr lang="en-US" smtClean="0"/>
              <a:t>/39</a:t>
            </a:r>
            <a:endParaRPr lang="en-US" dirty="0"/>
          </a:p>
        </p:txBody>
      </p:sp>
    </p:spTree>
    <p:extLst>
      <p:ext uri="{BB962C8B-B14F-4D97-AF65-F5344CB8AC3E}">
        <p14:creationId xmlns:p14="http://schemas.microsoft.com/office/powerpoint/2010/main" val="19704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ounded Rectangle 2"/>
          <p:cNvSpPr>
            <a:spLocks noChangeArrowheads="1"/>
          </p:cNvSpPr>
          <p:nvPr/>
        </p:nvSpPr>
        <p:spPr bwMode="auto">
          <a:xfrm>
            <a:off x="827088" y="3775075"/>
            <a:ext cx="7021512" cy="315913"/>
          </a:xfrm>
          <a:prstGeom prst="roundRect">
            <a:avLst>
              <a:gd name="adj" fmla="val 16667"/>
            </a:avLst>
          </a:prstGeom>
          <a:solidFill>
            <a:srgbClr val="C6D9F1"/>
          </a:solidFill>
          <a:ln w="9525">
            <a:solidFill>
              <a:srgbClr val="FFFFFF"/>
            </a:solidFill>
            <a:round/>
            <a:headEnd/>
            <a:tailEnd/>
          </a:ln>
        </p:spPr>
        <p:txBody>
          <a:bodyPr/>
          <a:lstStyle/>
          <a:p>
            <a:endParaRPr lang="en-US"/>
          </a:p>
        </p:txBody>
      </p:sp>
      <p:sp>
        <p:nvSpPr>
          <p:cNvPr id="12290" name="Title 1"/>
          <p:cNvSpPr>
            <a:spLocks noGrp="1"/>
          </p:cNvSpPr>
          <p:nvPr>
            <p:ph type="title"/>
          </p:nvPr>
        </p:nvSpPr>
        <p:spPr/>
        <p:txBody>
          <a:bodyPr/>
          <a:lstStyle/>
          <a:p>
            <a:r>
              <a:rPr lang="en-US" smtClean="0"/>
              <a:t>Systematic Uncertainties</a:t>
            </a:r>
            <a:endParaRPr lang="en-US"/>
          </a:p>
        </p:txBody>
      </p:sp>
      <p:sp>
        <p:nvSpPr>
          <p:cNvPr id="12291" name="Content Placeholder 3"/>
          <p:cNvSpPr>
            <a:spLocks noGrp="1"/>
          </p:cNvSpPr>
          <p:nvPr>
            <p:ph idx="1"/>
          </p:nvPr>
        </p:nvSpPr>
        <p:spPr/>
        <p:txBody>
          <a:bodyPr/>
          <a:lstStyle/>
          <a:p>
            <a:r>
              <a:rPr lang="en-US" sz="2000" dirty="0" smtClean="0">
                <a:solidFill>
                  <a:schemeClr val="tx2"/>
                </a:solidFill>
              </a:rPr>
              <a:t>Beam fluctuations, polarization, RFSF efficiency:</a:t>
            </a:r>
          </a:p>
          <a:p>
            <a:r>
              <a:rPr lang="en-US" sz="2000" dirty="0" err="1" smtClean="0">
                <a:solidFill>
                  <a:schemeClr val="tx2"/>
                </a:solidFill>
              </a:rPr>
              <a:t>k</a:t>
            </a:r>
            <a:r>
              <a:rPr lang="en-US" sz="2000" baseline="-25000" dirty="0" err="1" smtClean="0">
                <a:solidFill>
                  <a:schemeClr val="tx2"/>
                </a:solidFill>
              </a:rPr>
              <a:t>n</a:t>
            </a:r>
            <a:r>
              <a:rPr lang="en-US" sz="2000" dirty="0" err="1" smtClean="0">
                <a:solidFill>
                  <a:schemeClr val="tx2"/>
                </a:solidFill>
              </a:rPr>
              <a:t>r</a:t>
            </a:r>
            <a:r>
              <a:rPr lang="en-US" sz="2000" dirty="0" smtClean="0">
                <a:solidFill>
                  <a:schemeClr val="tx2"/>
                </a:solidFill>
              </a:rPr>
              <a:t> ~ 10</a:t>
            </a:r>
            <a:r>
              <a:rPr lang="en-US" sz="2000" baseline="30000" dirty="0" smtClean="0">
                <a:solidFill>
                  <a:schemeClr val="tx2"/>
                </a:solidFill>
              </a:rPr>
              <a:t>-5</a:t>
            </a:r>
            <a:r>
              <a:rPr lang="en-US" sz="2000" dirty="0" smtClean="0">
                <a:solidFill>
                  <a:schemeClr val="tx2"/>
                </a:solidFill>
              </a:rPr>
              <a:t>   small for cold neutrons</a:t>
            </a:r>
          </a:p>
          <a:p>
            <a:r>
              <a:rPr lang="en-US" sz="2000" dirty="0" smtClean="0">
                <a:solidFill>
                  <a:schemeClr val="tx2"/>
                </a:solidFill>
              </a:rPr>
              <a:t>PC asymmetries minimized with longitudinal polarization</a:t>
            </a:r>
          </a:p>
          <a:p>
            <a:r>
              <a:rPr lang="en-US" sz="2000" dirty="0" smtClean="0">
                <a:solidFill>
                  <a:schemeClr val="tx2"/>
                </a:solidFill>
              </a:rPr>
              <a:t>Alignment of field, beam, and chamber to 10 mrad is achievable</a:t>
            </a:r>
          </a:p>
          <a:p>
            <a:r>
              <a:rPr lang="en-US" sz="2000" dirty="0" smtClean="0">
                <a:solidFill>
                  <a:schemeClr val="tx2"/>
                </a:solidFill>
              </a:rPr>
              <a:t>Unlike    n p -&gt; d </a:t>
            </a:r>
            <a:r>
              <a:rPr lang="en-US" sz="2000" dirty="0" smtClean="0">
                <a:solidFill>
                  <a:schemeClr val="tx2"/>
                </a:solidFill>
                <a:latin typeface="cmmi10"/>
                <a:ea typeface="cmmi10"/>
                <a:cs typeface="cmmi10"/>
              </a:rPr>
              <a:t>°</a:t>
            </a:r>
            <a:r>
              <a:rPr lang="en-US" sz="2000" dirty="0" smtClean="0">
                <a:solidFill>
                  <a:schemeClr val="tx2"/>
                </a:solidFill>
              </a:rPr>
              <a:t>    or   n d -&gt; t </a:t>
            </a:r>
            <a:r>
              <a:rPr lang="en-US" sz="2000" dirty="0" smtClean="0">
                <a:solidFill>
                  <a:schemeClr val="tx2"/>
                </a:solidFill>
                <a:latin typeface="cmmi10"/>
                <a:ea typeface="cmmi10"/>
                <a:cs typeface="cmmi10"/>
              </a:rPr>
              <a:t>°</a:t>
            </a:r>
            <a:r>
              <a:rPr lang="en-US" sz="2000" dirty="0" smtClean="0">
                <a:solidFill>
                  <a:schemeClr val="tx2"/>
                </a:solidFill>
              </a:rPr>
              <a:t>,</a:t>
            </a:r>
            <a:br>
              <a:rPr lang="en-US" sz="2000" dirty="0" smtClean="0">
                <a:solidFill>
                  <a:schemeClr val="tx2"/>
                </a:solidFill>
              </a:rPr>
            </a:br>
            <a:r>
              <a:rPr lang="en-US" sz="2000" dirty="0" smtClean="0">
                <a:solidFill>
                  <a:schemeClr val="tx2"/>
                </a:solidFill>
              </a:rPr>
              <a:t>  n-</a:t>
            </a:r>
            <a:r>
              <a:rPr lang="en-US" sz="2000" baseline="30000" dirty="0" smtClean="0">
                <a:solidFill>
                  <a:schemeClr val="tx2"/>
                </a:solidFill>
              </a:rPr>
              <a:t>3</a:t>
            </a:r>
            <a:r>
              <a:rPr lang="en-US" sz="2000" dirty="0" smtClean="0">
                <a:solidFill>
                  <a:schemeClr val="tx2"/>
                </a:solidFill>
              </a:rPr>
              <a:t>He is very insensitive to gammas   (only Compton electrons)</a:t>
            </a:r>
          </a:p>
          <a:p>
            <a:endParaRPr lang="en-US" dirty="0"/>
          </a:p>
        </p:txBody>
      </p:sp>
      <p:pic>
        <p:nvPicPr>
          <p:cNvPr id="12292" name="Picture 2" descr="TP_tmp"/>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21400" y="990867"/>
            <a:ext cx="203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3" name="Group 1"/>
          <p:cNvGrpSpPr>
            <a:grpSpLocks/>
          </p:cNvGrpSpPr>
          <p:nvPr/>
        </p:nvGrpSpPr>
        <p:grpSpPr bwMode="auto">
          <a:xfrm>
            <a:off x="762000" y="3387725"/>
            <a:ext cx="7620000" cy="2555875"/>
            <a:chOff x="0" y="3048000"/>
            <a:chExt cx="9144000" cy="3067050"/>
          </a:xfrm>
        </p:grpSpPr>
        <p:pic>
          <p:nvPicPr>
            <p:cNvPr id="12297" name="Picture 2" descr="Picture 1.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3048000"/>
              <a:ext cx="9144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descr="Picture 1.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5649860"/>
              <a:ext cx="838200" cy="36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5" name="Picture 10" descr="Picture 21.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937500" y="3657600"/>
            <a:ext cx="520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Picture 10.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8153400" y="3954463"/>
            <a:ext cx="180975" cy="211137"/>
          </a:xfrm>
          <a:prstGeom prst="rect">
            <a:avLst/>
          </a:prstGeom>
          <a:solidFill>
            <a:srgbClr val="C6D9F1"/>
          </a:solidFill>
          <a:ln>
            <a:noFill/>
          </a:ln>
        </p:spPr>
      </p:pic>
      <p:sp>
        <p:nvSpPr>
          <p:cNvPr id="4" name="Date Placeholder 3"/>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35</a:t>
            </a:fld>
            <a:r>
              <a:rPr lang="en-US" smtClean="0"/>
              <a:t>/39</a:t>
            </a:r>
            <a:endParaRPr lang="en-US" dirty="0"/>
          </a:p>
        </p:txBody>
      </p:sp>
    </p:spTree>
    <p:extLst>
      <p:ext uri="{BB962C8B-B14F-4D97-AF65-F5344CB8AC3E}">
        <p14:creationId xmlns:p14="http://schemas.microsoft.com/office/powerpoint/2010/main" val="17881199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t>Assembly in the FnPB cave</a:t>
            </a:r>
            <a:endParaRPr lang="en-US"/>
          </a:p>
        </p:txBody>
      </p:sp>
      <p:pic>
        <p:nvPicPr>
          <p:cNvPr id="16386" name="Picture 2" descr="fnpb_cad_npdg.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025800"/>
            <a:ext cx="676592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npb_cad_remov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0" y="1025800"/>
            <a:ext cx="676592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541588" y="3481663"/>
            <a:ext cx="982662" cy="1008062"/>
            <a:chOff x="2541588" y="3370263"/>
            <a:chExt cx="982285" cy="1008062"/>
          </a:xfrm>
        </p:grpSpPr>
        <p:sp>
          <p:nvSpPr>
            <p:cNvPr id="16" name="Dodecagon 15"/>
            <p:cNvSpPr/>
            <p:nvPr/>
          </p:nvSpPr>
          <p:spPr bwMode="auto">
            <a:xfrm>
              <a:off x="2541588" y="3590925"/>
              <a:ext cx="46019" cy="46038"/>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Dodecagon 11"/>
            <p:cNvSpPr/>
            <p:nvPr/>
          </p:nvSpPr>
          <p:spPr bwMode="auto">
            <a:xfrm>
              <a:off x="3308056" y="337026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Dodecagon 12"/>
            <p:cNvSpPr/>
            <p:nvPr/>
          </p:nvSpPr>
          <p:spPr bwMode="auto">
            <a:xfrm>
              <a:off x="3138259" y="3370263"/>
              <a:ext cx="44433"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Dodecagon 13"/>
            <p:cNvSpPr/>
            <p:nvPr/>
          </p:nvSpPr>
          <p:spPr bwMode="auto">
            <a:xfrm>
              <a:off x="2966875" y="337026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Dodecagon 14"/>
            <p:cNvSpPr/>
            <p:nvPr/>
          </p:nvSpPr>
          <p:spPr bwMode="auto">
            <a:xfrm>
              <a:off x="2797077" y="337026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Dodecagon 19"/>
            <p:cNvSpPr/>
            <p:nvPr/>
          </p:nvSpPr>
          <p:spPr bwMode="auto">
            <a:xfrm>
              <a:off x="3477854" y="337026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Dodecagon 32"/>
            <p:cNvSpPr/>
            <p:nvPr/>
          </p:nvSpPr>
          <p:spPr bwMode="auto">
            <a:xfrm>
              <a:off x="2541588" y="405606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Dodecagon 34"/>
            <p:cNvSpPr/>
            <p:nvPr/>
          </p:nvSpPr>
          <p:spPr bwMode="auto">
            <a:xfrm>
              <a:off x="3308056" y="429101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Dodecagon 35"/>
            <p:cNvSpPr/>
            <p:nvPr/>
          </p:nvSpPr>
          <p:spPr bwMode="auto">
            <a:xfrm>
              <a:off x="3138259" y="4291013"/>
              <a:ext cx="44433"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Dodecagon 36"/>
            <p:cNvSpPr/>
            <p:nvPr/>
          </p:nvSpPr>
          <p:spPr bwMode="auto">
            <a:xfrm>
              <a:off x="2966875" y="429101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Dodecagon 37"/>
            <p:cNvSpPr/>
            <p:nvPr/>
          </p:nvSpPr>
          <p:spPr bwMode="auto">
            <a:xfrm>
              <a:off x="2797077" y="4291013"/>
              <a:ext cx="4602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Dodecagon 41"/>
            <p:cNvSpPr/>
            <p:nvPr/>
          </p:nvSpPr>
          <p:spPr bwMode="auto">
            <a:xfrm>
              <a:off x="3477854" y="4291013"/>
              <a:ext cx="46019"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p:cNvSpPr/>
            <p:nvPr/>
          </p:nvSpPr>
          <p:spPr bwMode="auto">
            <a:xfrm>
              <a:off x="3012894" y="3435350"/>
              <a:ext cx="123777" cy="942975"/>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grpSp>
        <p:nvGrpSpPr>
          <p:cNvPr id="3" name="Group 2"/>
          <p:cNvGrpSpPr>
            <a:grpSpLocks/>
          </p:cNvGrpSpPr>
          <p:nvPr/>
        </p:nvGrpSpPr>
        <p:grpSpPr bwMode="auto">
          <a:xfrm>
            <a:off x="3567113" y="3481663"/>
            <a:ext cx="1825625" cy="1123950"/>
            <a:chOff x="3567113" y="3370263"/>
            <a:chExt cx="1825625" cy="1123950"/>
          </a:xfrm>
        </p:grpSpPr>
        <p:sp>
          <p:nvSpPr>
            <p:cNvPr id="17" name="Dodecagon 16"/>
            <p:cNvSpPr/>
            <p:nvPr/>
          </p:nvSpPr>
          <p:spPr bwMode="auto">
            <a:xfrm>
              <a:off x="3989388"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Dodecagon 17"/>
            <p:cNvSpPr/>
            <p:nvPr/>
          </p:nvSpPr>
          <p:spPr bwMode="auto">
            <a:xfrm>
              <a:off x="3819525" y="337026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Dodecagon 18"/>
            <p:cNvSpPr/>
            <p:nvPr/>
          </p:nvSpPr>
          <p:spPr bwMode="auto">
            <a:xfrm>
              <a:off x="3648075"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Dodecagon 20"/>
            <p:cNvSpPr/>
            <p:nvPr/>
          </p:nvSpPr>
          <p:spPr bwMode="auto">
            <a:xfrm>
              <a:off x="4670425"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Dodecagon 21"/>
            <p:cNvSpPr/>
            <p:nvPr/>
          </p:nvSpPr>
          <p:spPr bwMode="auto">
            <a:xfrm>
              <a:off x="4500563"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Dodecagon 22"/>
            <p:cNvSpPr/>
            <p:nvPr/>
          </p:nvSpPr>
          <p:spPr bwMode="auto">
            <a:xfrm>
              <a:off x="4329113"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Dodecagon 23"/>
            <p:cNvSpPr/>
            <p:nvPr/>
          </p:nvSpPr>
          <p:spPr bwMode="auto">
            <a:xfrm>
              <a:off x="4159250"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Dodecagon 25"/>
            <p:cNvSpPr/>
            <p:nvPr/>
          </p:nvSpPr>
          <p:spPr bwMode="auto">
            <a:xfrm>
              <a:off x="5181600" y="337026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Dodecagon 26"/>
            <p:cNvSpPr/>
            <p:nvPr/>
          </p:nvSpPr>
          <p:spPr bwMode="auto">
            <a:xfrm>
              <a:off x="5011738" y="337026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Dodecagon 27"/>
            <p:cNvSpPr/>
            <p:nvPr/>
          </p:nvSpPr>
          <p:spPr bwMode="auto">
            <a:xfrm>
              <a:off x="4840288" y="337026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Dodecagon 38"/>
            <p:cNvSpPr/>
            <p:nvPr/>
          </p:nvSpPr>
          <p:spPr bwMode="auto">
            <a:xfrm>
              <a:off x="3989388"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Dodecagon 39"/>
            <p:cNvSpPr/>
            <p:nvPr/>
          </p:nvSpPr>
          <p:spPr bwMode="auto">
            <a:xfrm>
              <a:off x="3819525" y="429101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Dodecagon 40"/>
            <p:cNvSpPr/>
            <p:nvPr/>
          </p:nvSpPr>
          <p:spPr bwMode="auto">
            <a:xfrm>
              <a:off x="3648075"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Dodecagon 42"/>
            <p:cNvSpPr/>
            <p:nvPr/>
          </p:nvSpPr>
          <p:spPr bwMode="auto">
            <a:xfrm>
              <a:off x="4670425"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Dodecagon 43"/>
            <p:cNvSpPr/>
            <p:nvPr/>
          </p:nvSpPr>
          <p:spPr bwMode="auto">
            <a:xfrm>
              <a:off x="4500563"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Dodecagon 44"/>
            <p:cNvSpPr/>
            <p:nvPr/>
          </p:nvSpPr>
          <p:spPr bwMode="auto">
            <a:xfrm>
              <a:off x="4329113"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Dodecagon 45"/>
            <p:cNvSpPr/>
            <p:nvPr/>
          </p:nvSpPr>
          <p:spPr bwMode="auto">
            <a:xfrm>
              <a:off x="4159250"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Dodecagon 46"/>
            <p:cNvSpPr/>
            <p:nvPr/>
          </p:nvSpPr>
          <p:spPr bwMode="auto">
            <a:xfrm>
              <a:off x="5181600" y="4291013"/>
              <a:ext cx="46038"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Dodecagon 47"/>
            <p:cNvSpPr/>
            <p:nvPr/>
          </p:nvSpPr>
          <p:spPr bwMode="auto">
            <a:xfrm>
              <a:off x="5011738" y="4291013"/>
              <a:ext cx="44450"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Dodecagon 48"/>
            <p:cNvSpPr/>
            <p:nvPr/>
          </p:nvSpPr>
          <p:spPr bwMode="auto">
            <a:xfrm>
              <a:off x="4840288" y="4291013"/>
              <a:ext cx="46037" cy="46037"/>
            </a:xfrm>
            <a:prstGeom prst="dodecago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p:cNvSpPr/>
            <p:nvPr/>
          </p:nvSpPr>
          <p:spPr bwMode="auto">
            <a:xfrm>
              <a:off x="3638550" y="4244975"/>
              <a:ext cx="1754188"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3" name="Rectangle 52"/>
            <p:cNvSpPr/>
            <p:nvPr/>
          </p:nvSpPr>
          <p:spPr bwMode="auto">
            <a:xfrm>
              <a:off x="3638550" y="3416300"/>
              <a:ext cx="15986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4" name="Rectangle 53"/>
            <p:cNvSpPr/>
            <p:nvPr/>
          </p:nvSpPr>
          <p:spPr bwMode="auto">
            <a:xfrm>
              <a:off x="3806825" y="4448175"/>
              <a:ext cx="1079500"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5" name="Rectangle 54"/>
            <p:cNvSpPr/>
            <p:nvPr/>
          </p:nvSpPr>
          <p:spPr bwMode="auto">
            <a:xfrm rot="5400000">
              <a:off x="3767137" y="4341813"/>
              <a:ext cx="2397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6" name="Rectangle 55"/>
            <p:cNvSpPr/>
            <p:nvPr/>
          </p:nvSpPr>
          <p:spPr bwMode="auto">
            <a:xfrm rot="5400000">
              <a:off x="4698206" y="4342607"/>
              <a:ext cx="239713" cy="44450"/>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8" name="Rectangle 57"/>
            <p:cNvSpPr/>
            <p:nvPr/>
          </p:nvSpPr>
          <p:spPr bwMode="auto">
            <a:xfrm rot="5400000">
              <a:off x="3567112" y="4173538"/>
              <a:ext cx="1889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9" name="Rectangle 58"/>
            <p:cNvSpPr/>
            <p:nvPr/>
          </p:nvSpPr>
          <p:spPr bwMode="auto">
            <a:xfrm rot="5400000">
              <a:off x="3917950" y="4173538"/>
              <a:ext cx="188913" cy="46037"/>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0" name="Rectangle 59"/>
            <p:cNvSpPr/>
            <p:nvPr/>
          </p:nvSpPr>
          <p:spPr bwMode="auto">
            <a:xfrm rot="5400000">
              <a:off x="4087812" y="4173538"/>
              <a:ext cx="1889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1" name="Rectangle 60"/>
            <p:cNvSpPr/>
            <p:nvPr/>
          </p:nvSpPr>
          <p:spPr bwMode="auto">
            <a:xfrm rot="5400000">
              <a:off x="4510087" y="4173538"/>
              <a:ext cx="188913" cy="46038"/>
            </a:xfrm>
            <a:prstGeom prst="rect">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2" name="Rectangle 61"/>
            <p:cNvSpPr/>
            <p:nvPr/>
          </p:nvSpPr>
          <p:spPr bwMode="auto">
            <a:xfrm>
              <a:off x="3567113" y="3590925"/>
              <a:ext cx="517525" cy="511175"/>
            </a:xfrm>
            <a:prstGeom prst="rect">
              <a:avLst/>
            </a:prstGeom>
            <a:noFill/>
            <a:ln>
              <a:solidFill>
                <a:srgbClr val="3366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3" name="Rectangle 62"/>
            <p:cNvSpPr/>
            <p:nvPr/>
          </p:nvSpPr>
          <p:spPr bwMode="auto">
            <a:xfrm>
              <a:off x="3567113" y="3590925"/>
              <a:ext cx="517525" cy="146050"/>
            </a:xfrm>
            <a:prstGeom prst="rect">
              <a:avLst/>
            </a:prstGeom>
            <a:solidFill>
              <a:srgbClr val="3366F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4" name="Rectangle 63"/>
            <p:cNvSpPr/>
            <p:nvPr/>
          </p:nvSpPr>
          <p:spPr bwMode="auto">
            <a:xfrm>
              <a:off x="3567113" y="3956050"/>
              <a:ext cx="517525" cy="146050"/>
            </a:xfrm>
            <a:prstGeom prst="rect">
              <a:avLst/>
            </a:prstGeom>
            <a:solidFill>
              <a:srgbClr val="3366F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5" name="Rectangle 64"/>
            <p:cNvSpPr/>
            <p:nvPr/>
          </p:nvSpPr>
          <p:spPr bwMode="auto">
            <a:xfrm>
              <a:off x="4152900" y="3660775"/>
              <a:ext cx="474663" cy="371475"/>
            </a:xfrm>
            <a:prstGeom prst="rect">
              <a:avLst/>
            </a:prstGeom>
            <a:solidFill>
              <a:srgbClr val="000090"/>
            </a:solidFill>
            <a:ln>
              <a:solidFill>
                <a:srgbClr val="00009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6" name="Rectangle 65"/>
            <p:cNvSpPr/>
            <p:nvPr/>
          </p:nvSpPr>
          <p:spPr bwMode="auto">
            <a:xfrm flipH="1">
              <a:off x="4152900" y="3590925"/>
              <a:ext cx="68263" cy="511175"/>
            </a:xfrm>
            <a:prstGeom prst="rect">
              <a:avLst/>
            </a:prstGeom>
            <a:solidFill>
              <a:srgbClr val="000090"/>
            </a:solidFill>
            <a:ln>
              <a:solidFill>
                <a:srgbClr val="00009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7" name="Rectangle 66"/>
            <p:cNvSpPr/>
            <p:nvPr/>
          </p:nvSpPr>
          <p:spPr bwMode="auto">
            <a:xfrm flipH="1">
              <a:off x="4559300" y="3590925"/>
              <a:ext cx="68263" cy="511175"/>
            </a:xfrm>
            <a:prstGeom prst="rect">
              <a:avLst/>
            </a:prstGeom>
            <a:solidFill>
              <a:srgbClr val="000090"/>
            </a:solidFill>
            <a:ln>
              <a:solidFill>
                <a:srgbClr val="00009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9" name="Rectangle 68"/>
            <p:cNvSpPr/>
            <p:nvPr/>
          </p:nvSpPr>
          <p:spPr bwMode="auto">
            <a:xfrm>
              <a:off x="5268913" y="3462338"/>
              <a:ext cx="123825" cy="782637"/>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70" name="Rectangle 69"/>
            <p:cNvSpPr/>
            <p:nvPr/>
          </p:nvSpPr>
          <p:spPr bwMode="auto">
            <a:xfrm>
              <a:off x="4097338" y="3462338"/>
              <a:ext cx="55562" cy="103187"/>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71" name="Rectangle 70"/>
            <p:cNvSpPr/>
            <p:nvPr/>
          </p:nvSpPr>
          <p:spPr bwMode="auto">
            <a:xfrm>
              <a:off x="4097338" y="4141788"/>
              <a:ext cx="55562" cy="103187"/>
            </a:xfrm>
            <a:prstGeom prst="rect">
              <a:avLst/>
            </a:prstGeom>
            <a:solidFill>
              <a:srgbClr val="66006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sp>
        <p:nvSpPr>
          <p:cNvPr id="7" name="Date Placeholder 6"/>
          <p:cNvSpPr>
            <a:spLocks noGrp="1"/>
          </p:cNvSpPr>
          <p:nvPr>
            <p:ph type="dt" sz="half" idx="10"/>
          </p:nvPr>
        </p:nvSpPr>
        <p:spPr/>
        <p:txBody>
          <a:bodyPr/>
          <a:lstStyle/>
          <a:p>
            <a:r>
              <a:rPr lang="en-CA" smtClean="0"/>
              <a:t>2013-05-22</a:t>
            </a:r>
            <a:endParaRPr lang="en-US"/>
          </a:p>
        </p:txBody>
      </p:sp>
      <p:sp>
        <p:nvSpPr>
          <p:cNvPr id="9" name="Footer Placeholder 8"/>
          <p:cNvSpPr>
            <a:spLocks noGrp="1"/>
          </p:cNvSpPr>
          <p:nvPr>
            <p:ph type="ftr" sz="quarter" idx="11"/>
          </p:nvPr>
        </p:nvSpPr>
        <p:spPr/>
        <p:txBody>
          <a:bodyPr/>
          <a:lstStyle/>
          <a:p>
            <a:r>
              <a:rPr lang="en-US" smtClean="0"/>
              <a:t>ISINN-21, Alushta, Ukraine</a:t>
            </a:r>
            <a:endParaRPr lang="en-US"/>
          </a:p>
        </p:txBody>
      </p:sp>
      <p:sp>
        <p:nvSpPr>
          <p:cNvPr id="10" name="Slide Number Placeholder 9"/>
          <p:cNvSpPr>
            <a:spLocks noGrp="1"/>
          </p:cNvSpPr>
          <p:nvPr>
            <p:ph type="sldNum" sz="quarter" idx="12"/>
          </p:nvPr>
        </p:nvSpPr>
        <p:spPr/>
        <p:txBody>
          <a:bodyPr/>
          <a:lstStyle/>
          <a:p>
            <a:fld id="{89BA9E80-DA99-844D-986A-8D691D11CFE6}" type="slidenum">
              <a:rPr lang="en-US" smtClean="0"/>
              <a:t>36</a:t>
            </a:fld>
            <a:r>
              <a:rPr lang="en-US" smtClean="0"/>
              <a:t>/39</a:t>
            </a:r>
            <a:endParaRPr lang="en-US" dirty="0"/>
          </a:p>
        </p:txBody>
      </p:sp>
    </p:spTree>
    <p:extLst>
      <p:ext uri="{BB962C8B-B14F-4D97-AF65-F5344CB8AC3E}">
        <p14:creationId xmlns:p14="http://schemas.microsoft.com/office/powerpoint/2010/main" val="3372597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p:txBody>
          <a:bodyPr/>
          <a:lstStyle/>
          <a:p>
            <a:r>
              <a:rPr lang="en-US" smtClean="0"/>
              <a:t>Commissioning / run plan</a:t>
            </a:r>
            <a:endParaRPr lang="en-US"/>
          </a:p>
        </p:txBody>
      </p:sp>
      <p:sp>
        <p:nvSpPr>
          <p:cNvPr id="2" name="Content Placeholder 1"/>
          <p:cNvSpPr>
            <a:spLocks noGrp="1"/>
          </p:cNvSpPr>
          <p:nvPr>
            <p:ph idx="1"/>
          </p:nvPr>
        </p:nvSpPr>
        <p:spPr>
          <a:xfrm>
            <a:off x="457200" y="4333420"/>
            <a:ext cx="8229600" cy="1792743"/>
          </a:xfrm>
        </p:spPr>
        <p:txBody>
          <a:bodyPr numCol="2" spcCol="91440">
            <a:normAutofit fontScale="85000" lnSpcReduction="20000"/>
          </a:bodyPr>
          <a:lstStyle/>
          <a:p>
            <a:pPr marL="457200" indent="-457200">
              <a:buFont typeface="+mj-lt"/>
              <a:buAutoNum type="arabicPeriod"/>
            </a:pPr>
            <a:r>
              <a:rPr lang="en-US" dirty="0" smtClean="0">
                <a:solidFill>
                  <a:srgbClr val="4A452A"/>
                </a:solidFill>
              </a:rPr>
              <a:t>Scan beam profile upstream</a:t>
            </a:r>
            <a:br>
              <a:rPr lang="en-US" dirty="0" smtClean="0">
                <a:solidFill>
                  <a:srgbClr val="4A452A"/>
                </a:solidFill>
              </a:rPr>
            </a:br>
            <a:r>
              <a:rPr lang="en-US" dirty="0" smtClean="0">
                <a:solidFill>
                  <a:srgbClr val="4A452A"/>
                </a:solidFill>
              </a:rPr>
              <a:t>and transfer centroid to crosshairs</a:t>
            </a:r>
          </a:p>
          <a:p>
            <a:pPr marL="457200" indent="-457200">
              <a:buFont typeface="+mj-lt"/>
              <a:buAutoNum type="arabicPeriod"/>
            </a:pPr>
            <a:r>
              <a:rPr lang="en-US" dirty="0" smtClean="0">
                <a:solidFill>
                  <a:srgbClr val="4A452A"/>
                </a:solidFill>
              </a:rPr>
              <a:t>Scan beam profile downstream</a:t>
            </a:r>
          </a:p>
          <a:p>
            <a:pPr marL="457200" indent="-457200">
              <a:buFont typeface="+mj-lt"/>
              <a:buAutoNum type="arabicPeriod"/>
            </a:pPr>
            <a:r>
              <a:rPr lang="en-US" dirty="0" smtClean="0">
                <a:solidFill>
                  <a:srgbClr val="4A452A"/>
                </a:solidFill>
              </a:rPr>
              <a:t>Align theodolite to crosshairs</a:t>
            </a:r>
          </a:p>
          <a:p>
            <a:pPr marL="457200" indent="-457200">
              <a:buFont typeface="+mj-lt"/>
              <a:buAutoNum type="arabicPeriod"/>
            </a:pPr>
            <a:r>
              <a:rPr lang="en-US" dirty="0" smtClean="0">
                <a:solidFill>
                  <a:srgbClr val="4A452A"/>
                </a:solidFill>
              </a:rPr>
              <a:t>Align B-field to theodolite</a:t>
            </a:r>
          </a:p>
          <a:p>
            <a:pPr marL="457200" indent="-457200">
              <a:buFont typeface="+mj-lt"/>
              <a:buAutoNum type="arabicPeriod"/>
            </a:pPr>
            <a:r>
              <a:rPr lang="en-US" dirty="0" smtClean="0">
                <a:solidFill>
                  <a:srgbClr val="4A452A"/>
                </a:solidFill>
              </a:rPr>
              <a:t>Field map in RFSR/Target region</a:t>
            </a:r>
          </a:p>
          <a:p>
            <a:pPr marL="457200" indent="-457200">
              <a:buFont typeface="+mj-lt"/>
              <a:buAutoNum type="arabicPeriod"/>
            </a:pPr>
            <a:r>
              <a:rPr lang="en-US" dirty="0" smtClean="0">
                <a:solidFill>
                  <a:srgbClr val="4A452A"/>
                </a:solidFill>
              </a:rPr>
              <a:t>Align the position / angle of target with theodolite / autocollimator</a:t>
            </a:r>
          </a:p>
          <a:p>
            <a:pPr marL="457200" indent="-457200">
              <a:buFont typeface="+mj-lt"/>
              <a:buAutoNum type="arabicPeriod"/>
            </a:pPr>
            <a:r>
              <a:rPr lang="en-US" dirty="0" smtClean="0">
                <a:solidFill>
                  <a:srgbClr val="4A452A"/>
                </a:solidFill>
              </a:rPr>
              <a:t>Tune RSFR / measure polarization</a:t>
            </a:r>
          </a:p>
          <a:p>
            <a:pPr marL="457200" indent="-457200">
              <a:buFont typeface="+mj-lt"/>
              <a:buAutoNum type="arabicPeriod"/>
            </a:pPr>
            <a:r>
              <a:rPr lang="en-US" dirty="0" smtClean="0">
                <a:solidFill>
                  <a:srgbClr val="4A452A"/>
                </a:solidFill>
              </a:rPr>
              <a:t>Measure physics asymmetry</a:t>
            </a:r>
          </a:p>
        </p:txBody>
      </p:sp>
      <p:pic>
        <p:nvPicPr>
          <p:cNvPr id="5" name="Picture 4" descr="commissioning_a_install.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mmissioning_b_map.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mmissioning_c1_profil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missioning_c2_profile.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mmissioning_d_theodolite.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mmissioning_e_tri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mmissioning_f_aligntc.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mmissioning_g_tunesf.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mmissioning_h_run.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14338" y="990600"/>
            <a:ext cx="8331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CA" smtClean="0"/>
              <a:t>2013-05-22</a:t>
            </a:r>
            <a:endParaRPr lang="en-US"/>
          </a:p>
        </p:txBody>
      </p:sp>
      <p:sp>
        <p:nvSpPr>
          <p:cNvPr id="4" name="Footer Placeholder 3"/>
          <p:cNvSpPr>
            <a:spLocks noGrp="1"/>
          </p:cNvSpPr>
          <p:nvPr>
            <p:ph type="ftr" sz="quarter" idx="11"/>
          </p:nvPr>
        </p:nvSpPr>
        <p:spPr/>
        <p:txBody>
          <a:bodyPr/>
          <a:lstStyle/>
          <a:p>
            <a:r>
              <a:rPr lang="en-US" smtClean="0"/>
              <a:t>ISINN-21, Alushta, Ukraine</a:t>
            </a:r>
            <a:endParaRPr lang="en-US"/>
          </a:p>
        </p:txBody>
      </p:sp>
      <p:sp>
        <p:nvSpPr>
          <p:cNvPr id="16" name="Slide Number Placeholder 15"/>
          <p:cNvSpPr>
            <a:spLocks noGrp="1"/>
          </p:cNvSpPr>
          <p:nvPr>
            <p:ph type="sldNum" sz="quarter" idx="12"/>
          </p:nvPr>
        </p:nvSpPr>
        <p:spPr/>
        <p:txBody>
          <a:bodyPr/>
          <a:lstStyle/>
          <a:p>
            <a:fld id="{89BA9E80-DA99-844D-986A-8D691D11CFE6}" type="slidenum">
              <a:rPr lang="en-US" smtClean="0"/>
              <a:t>37</a:t>
            </a:fld>
            <a:r>
              <a:rPr lang="en-US" smtClean="0"/>
              <a:t>/39</a:t>
            </a:r>
            <a:endParaRPr lang="en-US" dirty="0"/>
          </a:p>
        </p:txBody>
      </p:sp>
    </p:spTree>
    <p:extLst>
      <p:ext uri="{BB962C8B-B14F-4D97-AF65-F5344CB8AC3E}">
        <p14:creationId xmlns:p14="http://schemas.microsoft.com/office/powerpoint/2010/main" val="613490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normAutofit fontScale="90000"/>
          </a:bodyPr>
          <a:lstStyle/>
          <a:p>
            <a:r>
              <a:rPr lang="en-US" dirty="0" smtClean="0"/>
              <a:t>    Summary               n-3He collaboration</a:t>
            </a:r>
            <a:endParaRPr lang="en-US" dirty="0"/>
          </a:p>
        </p:txBody>
      </p:sp>
      <p:sp>
        <p:nvSpPr>
          <p:cNvPr id="19458" name="Content Placeholder 6"/>
          <p:cNvSpPr>
            <a:spLocks noGrp="1"/>
          </p:cNvSpPr>
          <p:nvPr>
            <p:ph sz="half" idx="1"/>
          </p:nvPr>
        </p:nvSpPr>
        <p:spPr/>
        <p:txBody>
          <a:bodyPr>
            <a:normAutofit/>
          </a:bodyPr>
          <a:lstStyle/>
          <a:p>
            <a:r>
              <a:rPr lang="en-US" sz="2000" dirty="0" smtClean="0">
                <a:solidFill>
                  <a:srgbClr val="4F81BD"/>
                </a:solidFill>
              </a:rPr>
              <a:t>NPDGamma</a:t>
            </a:r>
            <a:r>
              <a:rPr lang="en-US" sz="2000" dirty="0" smtClean="0"/>
              <a:t> is the cleanest measurement of f</a:t>
            </a:r>
            <a:r>
              <a:rPr lang="en-US" sz="2000" baseline="-25000" dirty="0" smtClean="0">
                <a:latin typeface="cmmi10"/>
                <a:ea typeface="cmmi10"/>
                <a:cs typeface="cmmi10"/>
              </a:rPr>
              <a:t>¼</a:t>
            </a:r>
            <a:r>
              <a:rPr lang="en-US" sz="2000" dirty="0" smtClean="0"/>
              <a:t> </a:t>
            </a:r>
            <a:r>
              <a:rPr lang="en-US" sz="2000" baseline="30000" dirty="0" smtClean="0"/>
              <a:t> </a:t>
            </a:r>
            <a:r>
              <a:rPr lang="en-US" sz="2000" dirty="0" smtClean="0"/>
              <a:t>coupling</a:t>
            </a:r>
          </a:p>
          <a:p>
            <a:r>
              <a:rPr lang="en-US" sz="2000" dirty="0" smtClean="0"/>
              <a:t>Preliminary result:  </a:t>
            </a:r>
            <a:r>
              <a:rPr lang="en-US" sz="2000" dirty="0" smtClean="0">
                <a:solidFill>
                  <a:srgbClr val="4F81BD"/>
                </a:solidFill>
                <a:latin typeface="cmmi10"/>
                <a:ea typeface="cmmi10"/>
                <a:cs typeface="cmmi10"/>
              </a:rPr>
              <a:t>±</a:t>
            </a:r>
            <a:r>
              <a:rPr lang="en-US" sz="2000" dirty="0" smtClean="0">
                <a:solidFill>
                  <a:srgbClr val="4F81BD"/>
                </a:solidFill>
              </a:rPr>
              <a:t>A = 4.4x10</a:t>
            </a:r>
            <a:r>
              <a:rPr lang="en-US" sz="2000" baseline="30000" dirty="0" smtClean="0">
                <a:solidFill>
                  <a:srgbClr val="4F81BD"/>
                </a:solidFill>
              </a:rPr>
              <a:t>-8</a:t>
            </a:r>
          </a:p>
          <a:p>
            <a:r>
              <a:rPr lang="en-US" sz="2000" dirty="0" smtClean="0"/>
              <a:t>Expect </a:t>
            </a:r>
            <a:r>
              <a:rPr lang="en-US" sz="2000" dirty="0" smtClean="0">
                <a:solidFill>
                  <a:schemeClr val="accent1"/>
                </a:solidFill>
                <a:latin typeface="cmmi10"/>
                <a:ea typeface="cmmi10"/>
                <a:cs typeface="cmmi10"/>
              </a:rPr>
              <a:t>±</a:t>
            </a:r>
            <a:r>
              <a:rPr lang="en-US" sz="2000" dirty="0" smtClean="0">
                <a:solidFill>
                  <a:schemeClr val="accent1"/>
                </a:solidFill>
              </a:rPr>
              <a:t>A </a:t>
            </a:r>
            <a:r>
              <a:rPr lang="en-US" sz="2000" dirty="0">
                <a:solidFill>
                  <a:schemeClr val="accent1"/>
                </a:solidFill>
              </a:rPr>
              <a:t>= </a:t>
            </a:r>
            <a:r>
              <a:rPr lang="en-US" sz="2000" dirty="0" smtClean="0">
                <a:solidFill>
                  <a:schemeClr val="accent1"/>
                </a:solidFill>
              </a:rPr>
              <a:t>1x10</a:t>
            </a:r>
            <a:r>
              <a:rPr lang="en-US" sz="2000" baseline="30000" dirty="0">
                <a:solidFill>
                  <a:schemeClr val="accent1"/>
                </a:solidFill>
              </a:rPr>
              <a:t>-</a:t>
            </a:r>
            <a:r>
              <a:rPr lang="en-US" sz="2000" baseline="30000" dirty="0" smtClean="0">
                <a:solidFill>
                  <a:schemeClr val="accent1"/>
                </a:solidFill>
              </a:rPr>
              <a:t>8</a:t>
            </a:r>
            <a:r>
              <a:rPr lang="en-US" sz="2000" dirty="0" smtClean="0"/>
              <a:t> by June 2014</a:t>
            </a:r>
            <a:endParaRPr lang="en-US" sz="2000" dirty="0"/>
          </a:p>
          <a:p>
            <a:pPr marL="0" indent="0">
              <a:buNone/>
            </a:pPr>
            <a:endParaRPr lang="en-US" sz="2000" dirty="0"/>
          </a:p>
          <a:p>
            <a:r>
              <a:rPr lang="en-US" sz="2000" dirty="0" smtClean="0">
                <a:solidFill>
                  <a:srgbClr val="4F81BD"/>
                </a:solidFill>
              </a:rPr>
              <a:t>n-</a:t>
            </a:r>
            <a:r>
              <a:rPr lang="en-US" sz="2000" baseline="30000" dirty="0" smtClean="0">
                <a:solidFill>
                  <a:srgbClr val="4F81BD"/>
                </a:solidFill>
              </a:rPr>
              <a:t>3</a:t>
            </a:r>
            <a:r>
              <a:rPr lang="en-US" sz="2000" dirty="0" smtClean="0">
                <a:solidFill>
                  <a:srgbClr val="4F81BD"/>
                </a:solidFill>
              </a:rPr>
              <a:t>He </a:t>
            </a:r>
            <a:r>
              <a:rPr lang="en-US" sz="2000" dirty="0" smtClean="0"/>
              <a:t>is the last measurement needed to characterize the Hadronic Weak Interaction</a:t>
            </a:r>
          </a:p>
          <a:p>
            <a:r>
              <a:rPr lang="en-US" sz="2000" dirty="0" smtClean="0">
                <a:solidFill>
                  <a:srgbClr val="4F81BD"/>
                </a:solidFill>
              </a:rPr>
              <a:t>15%</a:t>
            </a:r>
            <a:r>
              <a:rPr lang="en-US" sz="2000" dirty="0" smtClean="0"/>
              <a:t> projected uncertainty </a:t>
            </a:r>
            <a:br>
              <a:rPr lang="en-US" sz="2000" dirty="0" smtClean="0"/>
            </a:br>
            <a:r>
              <a:rPr lang="en-US" sz="2000" dirty="0" smtClean="0"/>
              <a:t>will be the most accurate</a:t>
            </a:r>
            <a:br>
              <a:rPr lang="en-US" sz="2000" dirty="0" smtClean="0"/>
            </a:br>
            <a:r>
              <a:rPr lang="en-US" sz="2000" dirty="0" smtClean="0"/>
              <a:t>HWI experiment in a</a:t>
            </a:r>
            <a:br>
              <a:rPr lang="en-US" sz="2000" dirty="0" smtClean="0"/>
            </a:br>
            <a:r>
              <a:rPr lang="en-US" sz="2000" dirty="0" smtClean="0"/>
              <a:t>few-body system</a:t>
            </a:r>
          </a:p>
          <a:p>
            <a:r>
              <a:rPr lang="en-US" sz="2000" dirty="0" smtClean="0"/>
              <a:t>FnPB beam time scheduled</a:t>
            </a:r>
            <a:br>
              <a:rPr lang="en-US" sz="2000" dirty="0" smtClean="0"/>
            </a:br>
            <a:r>
              <a:rPr lang="en-US" sz="2000" dirty="0" smtClean="0"/>
              <a:t>from June 2014 – Dec 2015</a:t>
            </a:r>
            <a:endParaRPr lang="en-US" sz="2000" dirty="0"/>
          </a:p>
        </p:txBody>
      </p:sp>
      <p:graphicFrame>
        <p:nvGraphicFramePr>
          <p:cNvPr id="19459" name="Object 5"/>
          <p:cNvGraphicFramePr>
            <a:graphicFrameLocks noChangeAspect="1"/>
          </p:cNvGraphicFramePr>
          <p:nvPr>
            <p:extLst>
              <p:ext uri="{D42A27DB-BD31-4B8C-83A1-F6EECF244321}">
                <p14:modId xmlns:p14="http://schemas.microsoft.com/office/powerpoint/2010/main" val="3508825358"/>
              </p:ext>
            </p:extLst>
          </p:nvPr>
        </p:nvGraphicFramePr>
        <p:xfrm>
          <a:off x="4535488" y="993775"/>
          <a:ext cx="4456112" cy="5097463"/>
        </p:xfrm>
        <a:graphic>
          <a:graphicData uri="http://schemas.openxmlformats.org/presentationml/2006/ole">
            <mc:AlternateContent xmlns:mc="http://schemas.openxmlformats.org/markup-compatibility/2006">
              <mc:Choice xmlns:v="urn:schemas-microsoft-com:vml" Requires="v">
                <p:oleObj spid="_x0000_s126995" name="Worksheet" r:id="rId3" imgW="7251700" imgH="8293100" progId="Excel.Sheet.8">
                  <p:embed/>
                </p:oleObj>
              </mc:Choice>
              <mc:Fallback>
                <p:oleObj name="Worksheet" r:id="rId3" imgW="7251700" imgH="8293100" progId="Excel.Sheet.8">
                  <p:embed/>
                  <p:pic>
                    <p:nvPicPr>
                      <p:cNvPr id="0" name=""/>
                      <p:cNvPicPr>
                        <a:picLocks noChangeAspect="1" noChangeArrowheads="1"/>
                      </p:cNvPicPr>
                      <p:nvPr/>
                    </p:nvPicPr>
                    <p:blipFill>
                      <a:blip r:embed="rId4"/>
                      <a:srcRect/>
                      <a:stretch>
                        <a:fillRect/>
                      </a:stretch>
                    </p:blipFill>
                    <p:spPr bwMode="auto">
                      <a:xfrm>
                        <a:off x="4535488" y="993775"/>
                        <a:ext cx="4456112"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Date Placeholder 3"/>
          <p:cNvSpPr>
            <a:spLocks noGrp="1"/>
          </p:cNvSpPr>
          <p:nvPr>
            <p:ph type="dt" sz="half" idx="10"/>
          </p:nvPr>
        </p:nvSpPr>
        <p:spPr/>
        <p:txBody>
          <a:bodyPr/>
          <a:lstStyle/>
          <a:p>
            <a:r>
              <a:rPr lang="en-CA" smtClean="0"/>
              <a:t>2013-05-22</a:t>
            </a:r>
            <a:endParaRPr lang="en-US"/>
          </a:p>
        </p:txBody>
      </p:sp>
      <p:sp>
        <p:nvSpPr>
          <p:cNvPr id="5" name="Footer Placeholder 4"/>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38</a:t>
            </a:fld>
            <a:r>
              <a:rPr lang="en-US" smtClean="0"/>
              <a:t>/39</a:t>
            </a:r>
            <a:endParaRPr lang="en-US" dirty="0"/>
          </a:p>
        </p:txBody>
      </p:sp>
    </p:spTree>
    <p:extLst>
      <p:ext uri="{BB962C8B-B14F-4D97-AF65-F5344CB8AC3E}">
        <p14:creationId xmlns:p14="http://schemas.microsoft.com/office/powerpoint/2010/main" val="36048473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pic>
        <p:nvPicPr>
          <p:cNvPr id="7" name="Content Placeholder 6" descr="prom and parties 015.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428901" y="4153212"/>
            <a:ext cx="3578088" cy="2216774"/>
          </a:xfrm>
        </p:spPr>
      </p:pic>
      <p:pic>
        <p:nvPicPr>
          <p:cNvPr id="8" name="Picture 7" descr="P101226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6179" y="851739"/>
            <a:ext cx="5510810" cy="3179126"/>
          </a:xfrm>
          <a:prstGeom prst="rect">
            <a:avLst/>
          </a:prstGeom>
        </p:spPr>
      </p:pic>
      <p:pic>
        <p:nvPicPr>
          <p:cNvPr id="9" name="Content Placeholder 9" descr="flores-crawfor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258" y="4164649"/>
            <a:ext cx="3174872" cy="2205337"/>
          </a:xfrm>
          <a:prstGeom prst="rect">
            <a:avLst/>
          </a:prstGeom>
        </p:spPr>
      </p:pic>
      <p:sp>
        <p:nvSpPr>
          <p:cNvPr id="10" name="Text Placeholder 9"/>
          <p:cNvSpPr>
            <a:spLocks noGrp="1"/>
          </p:cNvSpPr>
          <p:nvPr>
            <p:ph type="body" idx="4294967295"/>
          </p:nvPr>
        </p:nvSpPr>
        <p:spPr>
          <a:xfrm>
            <a:off x="191258" y="883474"/>
            <a:ext cx="3174872" cy="3147391"/>
          </a:xfrm>
          <a:solidFill>
            <a:srgbClr val="B9CDE5"/>
          </a:solidFill>
        </p:spPr>
        <p:txBody>
          <a:bodyPr numCol="2">
            <a:noAutofit/>
          </a:bodyPr>
          <a:lstStyle/>
          <a:p>
            <a:pPr marL="0" indent="0">
              <a:lnSpc>
                <a:spcPct val="70000"/>
              </a:lnSpc>
              <a:buNone/>
            </a:pPr>
            <a:r>
              <a:rPr lang="en-US" sz="1400" dirty="0" smtClean="0"/>
              <a:t>Yunchang Shin</a:t>
            </a:r>
          </a:p>
          <a:p>
            <a:pPr marL="0" indent="0">
              <a:lnSpc>
                <a:spcPct val="70000"/>
              </a:lnSpc>
              <a:buNone/>
            </a:pPr>
            <a:endParaRPr lang="en-US" sz="800" dirty="0" smtClean="0"/>
          </a:p>
          <a:p>
            <a:pPr marL="0" indent="0">
              <a:lnSpc>
                <a:spcPct val="70000"/>
              </a:lnSpc>
              <a:buNone/>
            </a:pPr>
            <a:r>
              <a:rPr lang="en-US" sz="1400" dirty="0" smtClean="0"/>
              <a:t>Elise Martin</a:t>
            </a:r>
          </a:p>
          <a:p>
            <a:pPr marL="0" indent="0">
              <a:lnSpc>
                <a:spcPct val="70000"/>
              </a:lnSpc>
              <a:buNone/>
            </a:pPr>
            <a:r>
              <a:rPr lang="en-US" sz="1400" dirty="0" smtClean="0"/>
              <a:t>Daniel Wagner</a:t>
            </a:r>
          </a:p>
          <a:p>
            <a:pPr marL="0" indent="0">
              <a:lnSpc>
                <a:spcPct val="70000"/>
              </a:lnSpc>
              <a:buNone/>
            </a:pPr>
            <a:r>
              <a:rPr lang="en-US" sz="1400" dirty="0" smtClean="0"/>
              <a:t>Binita Hona</a:t>
            </a:r>
          </a:p>
          <a:p>
            <a:pPr marL="0" indent="0">
              <a:lnSpc>
                <a:spcPct val="70000"/>
              </a:lnSpc>
              <a:buNone/>
            </a:pPr>
            <a:r>
              <a:rPr lang="en-US" sz="1400" dirty="0" smtClean="0"/>
              <a:t>Andrew McNamara</a:t>
            </a:r>
          </a:p>
          <a:p>
            <a:pPr marL="0" indent="0">
              <a:lnSpc>
                <a:spcPct val="70000"/>
              </a:lnSpc>
              <a:buNone/>
            </a:pPr>
            <a:r>
              <a:rPr lang="en-US" sz="1400" dirty="0" smtClean="0"/>
              <a:t>Michael Brown</a:t>
            </a:r>
          </a:p>
          <a:p>
            <a:pPr marL="0" indent="0">
              <a:lnSpc>
                <a:spcPct val="70000"/>
              </a:lnSpc>
              <a:buNone/>
            </a:pPr>
            <a:endParaRPr lang="en-US" sz="800" dirty="0" smtClean="0"/>
          </a:p>
          <a:p>
            <a:pPr marL="0" indent="0">
              <a:lnSpc>
                <a:spcPct val="70000"/>
              </a:lnSpc>
              <a:buNone/>
            </a:pPr>
            <a:r>
              <a:rPr lang="en-US" sz="1400" dirty="0" smtClean="0"/>
              <a:t>Josh Henry</a:t>
            </a:r>
          </a:p>
          <a:p>
            <a:pPr marL="0" indent="0">
              <a:lnSpc>
                <a:spcPct val="70000"/>
              </a:lnSpc>
              <a:buNone/>
            </a:pPr>
            <a:r>
              <a:rPr lang="en-US" sz="1400" dirty="0" smtClean="0"/>
              <a:t>Mary Estes</a:t>
            </a:r>
          </a:p>
          <a:p>
            <a:pPr marL="0" indent="0">
              <a:lnSpc>
                <a:spcPct val="70000"/>
              </a:lnSpc>
              <a:buNone/>
            </a:pPr>
            <a:r>
              <a:rPr lang="en-US" sz="1400" dirty="0" smtClean="0"/>
              <a:t>Adam Ruff</a:t>
            </a:r>
          </a:p>
          <a:p>
            <a:pPr marL="0" indent="0">
              <a:lnSpc>
                <a:spcPct val="70000"/>
              </a:lnSpc>
              <a:buNone/>
            </a:pPr>
            <a:r>
              <a:rPr lang="en-US" sz="1400" dirty="0" smtClean="0"/>
              <a:t>Haynes Wood</a:t>
            </a:r>
          </a:p>
          <a:p>
            <a:pPr marL="0" indent="0">
              <a:lnSpc>
                <a:spcPct val="70000"/>
              </a:lnSpc>
              <a:buNone/>
            </a:pPr>
            <a:r>
              <a:rPr lang="en-US" sz="1400" dirty="0" smtClean="0"/>
              <a:t>Chris Menard</a:t>
            </a:r>
          </a:p>
          <a:p>
            <a:pPr marL="0" indent="0">
              <a:lnSpc>
                <a:spcPct val="70000"/>
              </a:lnSpc>
              <a:buNone/>
            </a:pPr>
            <a:r>
              <a:rPr lang="en-US" sz="1400" dirty="0" smtClean="0"/>
              <a:t>Roel Flores</a:t>
            </a:r>
          </a:p>
          <a:p>
            <a:pPr marL="0" indent="0">
              <a:lnSpc>
                <a:spcPct val="70000"/>
              </a:lnSpc>
              <a:buNone/>
            </a:pPr>
            <a:r>
              <a:rPr lang="en-US" sz="1400" dirty="0" smtClean="0"/>
              <a:t>Charles Fieseler</a:t>
            </a:r>
          </a:p>
          <a:p>
            <a:pPr marL="0" indent="0">
              <a:lnSpc>
                <a:spcPct val="70000"/>
              </a:lnSpc>
              <a:buNone/>
            </a:pPr>
            <a:r>
              <a:rPr lang="en-US" sz="1400" dirty="0" smtClean="0"/>
              <a:t>Robert Milburn</a:t>
            </a:r>
          </a:p>
          <a:p>
            <a:pPr marL="0" indent="0">
              <a:lnSpc>
                <a:spcPct val="70000"/>
              </a:lnSpc>
              <a:buNone/>
            </a:pPr>
            <a:r>
              <a:rPr lang="en-US" sz="1400" dirty="0" smtClean="0"/>
              <a:t>Jodie Lusby</a:t>
            </a:r>
          </a:p>
          <a:p>
            <a:pPr marL="0" indent="0">
              <a:lnSpc>
                <a:spcPct val="70000"/>
              </a:lnSpc>
              <a:buNone/>
            </a:pPr>
            <a:r>
              <a:rPr lang="en-US" sz="1400" dirty="0" smtClean="0"/>
              <a:t>Kayla Craycraft</a:t>
            </a:r>
          </a:p>
          <a:p>
            <a:pPr marL="0" indent="0">
              <a:lnSpc>
                <a:spcPct val="70000"/>
              </a:lnSpc>
              <a:buNone/>
            </a:pPr>
            <a:r>
              <a:rPr lang="en-US" sz="1400" dirty="0" smtClean="0"/>
              <a:t>Anna Butler</a:t>
            </a:r>
          </a:p>
          <a:p>
            <a:pPr marL="0" indent="0">
              <a:lnSpc>
                <a:spcPct val="70000"/>
              </a:lnSpc>
              <a:buNone/>
            </a:pPr>
            <a:r>
              <a:rPr lang="en-US" sz="1400" dirty="0" smtClean="0"/>
              <a:t>William Berry</a:t>
            </a:r>
          </a:p>
          <a:p>
            <a:pPr marL="0" indent="0">
              <a:lnSpc>
                <a:spcPct val="70000"/>
              </a:lnSpc>
              <a:buNone/>
            </a:pPr>
            <a:r>
              <a:rPr lang="en-US" sz="1400" dirty="0" smtClean="0"/>
              <a:t>Mario Fugal</a:t>
            </a:r>
          </a:p>
          <a:p>
            <a:pPr marL="0" indent="0">
              <a:lnSpc>
                <a:spcPct val="70000"/>
              </a:lnSpc>
              <a:buNone/>
            </a:pPr>
            <a:r>
              <a:rPr lang="en-US" sz="1400" dirty="0" smtClean="0"/>
              <a:t>Justin Tomey</a:t>
            </a:r>
          </a:p>
          <a:p>
            <a:pPr marL="0" indent="0">
              <a:lnSpc>
                <a:spcPct val="70000"/>
              </a:lnSpc>
              <a:buNone/>
            </a:pPr>
            <a:r>
              <a:rPr lang="en-US" sz="1400" dirty="0" smtClean="0"/>
              <a:t>Will Bates</a:t>
            </a:r>
          </a:p>
          <a:p>
            <a:pPr marL="0" indent="0">
              <a:lnSpc>
                <a:spcPct val="70000"/>
              </a:lnSpc>
              <a:buNone/>
            </a:pPr>
            <a:r>
              <a:rPr lang="en-US" sz="1400" dirty="0" smtClean="0"/>
              <a:t>Edward Goodman</a:t>
            </a:r>
          </a:p>
          <a:p>
            <a:pPr marL="0" indent="0">
              <a:lnSpc>
                <a:spcPct val="70000"/>
              </a:lnSpc>
              <a:buNone/>
            </a:pPr>
            <a:r>
              <a:rPr lang="en-US" sz="1400" dirty="0" smtClean="0"/>
              <a:t>Forrest Simmons</a:t>
            </a:r>
          </a:p>
          <a:p>
            <a:pPr marL="0" indent="0">
              <a:lnSpc>
                <a:spcPct val="70000"/>
              </a:lnSpc>
              <a:buNone/>
            </a:pPr>
            <a:r>
              <a:rPr lang="en-US" sz="1400" dirty="0" smtClean="0"/>
              <a:t>Brad Irvin</a:t>
            </a:r>
          </a:p>
          <a:p>
            <a:pPr marL="0" indent="0">
              <a:lnSpc>
                <a:spcPct val="70000"/>
              </a:lnSpc>
              <a:buNone/>
            </a:pPr>
            <a:r>
              <a:rPr lang="en-US" sz="1400" dirty="0" smtClean="0"/>
              <a:t>Alec Gilbert</a:t>
            </a:r>
          </a:p>
          <a:p>
            <a:pPr marL="0" indent="0">
              <a:lnSpc>
                <a:spcPct val="70000"/>
              </a:lnSpc>
              <a:buNone/>
            </a:pPr>
            <a:endParaRPr lang="en-US" sz="1400" dirty="0" smtClean="0"/>
          </a:p>
          <a:p>
            <a:pPr marL="0" indent="0">
              <a:lnSpc>
                <a:spcPct val="70000"/>
              </a:lnSpc>
              <a:buNone/>
            </a:pPr>
            <a:r>
              <a:rPr lang="en-US" sz="1400" dirty="0" smtClean="0"/>
              <a:t>Dustin Doss</a:t>
            </a:r>
          </a:p>
          <a:p>
            <a:pPr marL="0" indent="0">
              <a:lnSpc>
                <a:spcPct val="70000"/>
              </a:lnSpc>
              <a:buNone/>
            </a:pPr>
            <a:r>
              <a:rPr lang="en-US" sz="1400" dirty="0" smtClean="0"/>
              <a:t>Joseph Natter</a:t>
            </a:r>
          </a:p>
          <a:p>
            <a:pPr marL="0" indent="0">
              <a:lnSpc>
                <a:spcPct val="70000"/>
              </a:lnSpc>
              <a:buNone/>
            </a:pPr>
            <a:r>
              <a:rPr lang="en-US" sz="1400" dirty="0" smtClean="0"/>
              <a:t>Deborah Ferguson</a:t>
            </a:r>
          </a:p>
          <a:p>
            <a:pPr marL="0" indent="0">
              <a:lnSpc>
                <a:spcPct val="70000"/>
              </a:lnSpc>
              <a:buNone/>
            </a:pPr>
            <a:r>
              <a:rPr lang="en-US" sz="1400" dirty="0" smtClean="0"/>
              <a:t>Rebecca Schladt</a:t>
            </a:r>
          </a:p>
          <a:p>
            <a:pPr marL="0" indent="0">
              <a:lnSpc>
                <a:spcPct val="70000"/>
              </a:lnSpc>
              <a:buNone/>
            </a:pPr>
            <a:r>
              <a:rPr lang="en-US" sz="1400" dirty="0" smtClean="0"/>
              <a:t>Mykalin Jones</a:t>
            </a:r>
          </a:p>
          <a:p>
            <a:pPr marL="0" indent="0">
              <a:lnSpc>
                <a:spcPct val="70000"/>
              </a:lnSpc>
              <a:buNone/>
            </a:pPr>
            <a:endParaRPr lang="en-US" sz="1400" dirty="0"/>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96179" y="4164649"/>
            <a:ext cx="1775658" cy="2205337"/>
          </a:xfrm>
          <a:prstGeom prst="rect">
            <a:avLst/>
          </a:prstGeom>
        </p:spPr>
      </p:pic>
      <p:sp>
        <p:nvSpPr>
          <p:cNvPr id="3" name="Date Placeholder 2"/>
          <p:cNvSpPr>
            <a:spLocks noGrp="1"/>
          </p:cNvSpPr>
          <p:nvPr>
            <p:ph type="dt" sz="half" idx="10"/>
          </p:nvPr>
        </p:nvSpPr>
        <p:spPr/>
        <p:txBody>
          <a:bodyPr/>
          <a:lstStyle/>
          <a:p>
            <a:r>
              <a:rPr lang="en-CA" smtClean="0"/>
              <a:t>2013-05-22</a:t>
            </a:r>
            <a:endParaRPr lang="en-US"/>
          </a:p>
        </p:txBody>
      </p:sp>
      <p:sp>
        <p:nvSpPr>
          <p:cNvPr id="12" name="Footer Placeholder 11"/>
          <p:cNvSpPr>
            <a:spLocks noGrp="1"/>
          </p:cNvSpPr>
          <p:nvPr>
            <p:ph type="ftr" sz="quarter" idx="11"/>
          </p:nvPr>
        </p:nvSpPr>
        <p:spPr/>
        <p:txBody>
          <a:bodyPr/>
          <a:lstStyle/>
          <a:p>
            <a:r>
              <a:rPr lang="en-US" smtClean="0"/>
              <a:t>ISINN-21, Alushta, Ukraine</a:t>
            </a:r>
            <a:endParaRPr lang="en-US"/>
          </a:p>
        </p:txBody>
      </p:sp>
      <p:sp>
        <p:nvSpPr>
          <p:cNvPr id="13" name="Slide Number Placeholder 12"/>
          <p:cNvSpPr>
            <a:spLocks noGrp="1"/>
          </p:cNvSpPr>
          <p:nvPr>
            <p:ph type="sldNum" sz="quarter" idx="12"/>
          </p:nvPr>
        </p:nvSpPr>
        <p:spPr/>
        <p:txBody>
          <a:bodyPr/>
          <a:lstStyle/>
          <a:p>
            <a:fld id="{89BA9E80-DA99-844D-986A-8D691D11CFE6}" type="slidenum">
              <a:rPr lang="en-US" smtClean="0"/>
              <a:t>39</a:t>
            </a:fld>
            <a:r>
              <a:rPr lang="en-US" smtClean="0"/>
              <a:t>/39</a:t>
            </a:r>
            <a:endParaRPr lang="en-US" dirty="0"/>
          </a:p>
        </p:txBody>
      </p:sp>
    </p:spTree>
    <p:extLst>
      <p:ext uri="{BB962C8B-B14F-4D97-AF65-F5344CB8AC3E}">
        <p14:creationId xmlns:p14="http://schemas.microsoft.com/office/powerpoint/2010/main" val="26093419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dirty="0" smtClean="0">
                <a:cs typeface="+mj-cs"/>
              </a:rPr>
              <a:t>DDH Potential</a:t>
            </a:r>
          </a:p>
        </p:txBody>
      </p:sp>
      <p:grpSp>
        <p:nvGrpSpPr>
          <p:cNvPr id="2" name="Group 1"/>
          <p:cNvGrpSpPr/>
          <p:nvPr/>
        </p:nvGrpSpPr>
        <p:grpSpPr>
          <a:xfrm>
            <a:off x="2958306" y="1127125"/>
            <a:ext cx="5855229" cy="3175000"/>
            <a:chOff x="898525" y="762000"/>
            <a:chExt cx="7026275" cy="3810000"/>
          </a:xfrm>
        </p:grpSpPr>
        <p:sp>
          <p:nvSpPr>
            <p:cNvPr id="8194" name="Rectangle 15"/>
            <p:cNvSpPr>
              <a:spLocks noChangeArrowheads="1"/>
            </p:cNvSpPr>
            <p:nvPr/>
          </p:nvSpPr>
          <p:spPr bwMode="auto">
            <a:xfrm>
              <a:off x="2438400" y="1143000"/>
              <a:ext cx="5486400" cy="1447800"/>
            </a:xfrm>
            <a:prstGeom prst="rect">
              <a:avLst/>
            </a:prstGeom>
            <a:solidFill>
              <a:schemeClr val="accent1">
                <a:lumMod val="40000"/>
                <a:lumOff val="60000"/>
              </a:schemeClr>
            </a:solidFill>
            <a:ln w="9525">
              <a:noFill/>
              <a:miter lim="800000"/>
              <a:headEnd/>
              <a:tailEnd/>
            </a:ln>
          </p:spPr>
          <p:txBody>
            <a:bodyPr wrap="none" anchor="ctr"/>
            <a:lstStyle/>
            <a:p>
              <a:endParaRPr lang="en-US"/>
            </a:p>
          </p:txBody>
        </p:sp>
        <p:pic>
          <p:nvPicPr>
            <p:cNvPr id="8195" name="Picture 6" descr="TP_tmp"/>
            <p:cNvPicPr>
              <a:picLocks noChangeAspect="1" noChangeArrowheads="1"/>
            </p:cNvPicPr>
            <p:nvPr>
              <p:custDataLst>
                <p:tags r:id="rId3"/>
              </p:custDataLst>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24400" y="1219200"/>
              <a:ext cx="9144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TP_tmp"/>
            <p:cNvPicPr>
              <a:picLocks noChangeAspect="1" noChangeArrowheads="1"/>
            </p:cNvPicPr>
            <p:nvPr>
              <p:custDataLst>
                <p:tags r:id="rId4"/>
              </p:custDataLst>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7000" y="1219200"/>
              <a:ext cx="3048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TP_tmp"/>
            <p:cNvPicPr>
              <a:picLocks noChangeAspect="1" noChangeArrowheads="1"/>
            </p:cNvPicPr>
            <p:nvPr>
              <p:custDataLst>
                <p:tags r:id="rId5"/>
              </p:custDataLst>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90800" y="1676400"/>
              <a:ext cx="1320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TP_tmp"/>
            <p:cNvPicPr>
              <a:picLocks noChangeAspect="1" noChangeArrowheads="1"/>
            </p:cNvPicPr>
            <p:nvPr>
              <p:custDataLst>
                <p:tags r:id="rId6"/>
              </p:custDataLst>
            </p:nvPr>
          </p:nvPicPr>
          <p:blipFill>
            <a:blip r:embed="rId30" cstate="screen">
              <a:clrChange>
                <a:clrFrom>
                  <a:srgbClr val="FFFFFF"/>
                </a:clrFrom>
                <a:clrTo>
                  <a:srgbClr val="FFFFFF">
                    <a:alpha val="0"/>
                  </a:srgbClr>
                </a:clrTo>
              </a:clrChange>
              <a:lum contrast="2000"/>
              <a:extLst>
                <a:ext uri="{28A0092B-C50C-407E-A947-70E740481C1C}">
                  <a14:useLocalDpi xmlns:a14="http://schemas.microsoft.com/office/drawing/2010/main"/>
                </a:ext>
              </a:extLst>
            </a:blip>
            <a:srcRect/>
            <a:stretch>
              <a:fillRect/>
            </a:stretch>
          </p:blipFill>
          <p:spPr bwMode="auto">
            <a:xfrm>
              <a:off x="4521200" y="1676400"/>
              <a:ext cx="1320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TP_tmp"/>
            <p:cNvPicPr>
              <a:picLocks noChangeAspect="1" noChangeArrowheads="1"/>
            </p:cNvPicPr>
            <p:nvPr>
              <p:custDataLst>
                <p:tags r:id="rId7"/>
              </p:custDataLst>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24600" y="1676400"/>
              <a:ext cx="1320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 descr="TP_tmp"/>
            <p:cNvPicPr>
              <a:picLocks noChangeAspect="1" noChangeArrowheads="1"/>
            </p:cNvPicPr>
            <p:nvPr>
              <p:custDataLst>
                <p:tags r:id="rId8"/>
              </p:custDataLst>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67200" y="2133600"/>
              <a:ext cx="2286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7" descr="TP_tmp"/>
            <p:cNvPicPr>
              <a:picLocks noChangeAspect="1" noChangeArrowheads="1"/>
            </p:cNvPicPr>
            <p:nvPr>
              <p:custDataLst>
                <p:tags r:id="rId9"/>
              </p:custDataLst>
            </p:nvPr>
          </p:nvPicPr>
          <p:blipFill>
            <a:blip r:embed="rId32" cstate="screen">
              <a:extLst>
                <a:ext uri="{28A0092B-C50C-407E-A947-70E740481C1C}">
                  <a14:useLocalDpi xmlns:a14="http://schemas.microsoft.com/office/drawing/2010/main"/>
                </a:ext>
              </a:extLst>
            </a:blip>
            <a:srcRect/>
            <a:stretch>
              <a:fillRect/>
            </a:stretch>
          </p:blipFill>
          <p:spPr bwMode="auto">
            <a:xfrm>
              <a:off x="2971800" y="762000"/>
              <a:ext cx="254000"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9" descr="TP_tmp"/>
            <p:cNvPicPr>
              <a:picLocks noChangeAspect="1" noChangeArrowheads="1"/>
            </p:cNvPicPr>
            <p:nvPr>
              <p:custDataLst>
                <p:tags r:id="rId10"/>
              </p:custDataLst>
            </p:nvPr>
          </p:nvPicPr>
          <p:blipFill>
            <a:blip r:embed="rId33" cstate="screen">
              <a:extLst>
                <a:ext uri="{28A0092B-C50C-407E-A947-70E740481C1C}">
                  <a14:useLocalDpi xmlns:a14="http://schemas.microsoft.com/office/drawing/2010/main"/>
                </a:ext>
              </a:extLst>
            </a:blip>
            <a:srcRect/>
            <a:stretch>
              <a:fillRect/>
            </a:stretch>
          </p:blipFill>
          <p:spPr bwMode="auto">
            <a:xfrm>
              <a:off x="3733800" y="762000"/>
              <a:ext cx="304800"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1" descr="TP_tmp"/>
            <p:cNvPicPr>
              <a:picLocks noChangeAspect="1" noChangeArrowheads="1"/>
            </p:cNvPicPr>
            <p:nvPr>
              <p:custDataLst>
                <p:tags r:id="rId11"/>
              </p:custDataLst>
            </p:nvPr>
          </p:nvPicPr>
          <p:blipFill>
            <a:blip r:embed="rId34" cstate="screen">
              <a:extLst>
                <a:ext uri="{28A0092B-C50C-407E-A947-70E740481C1C}">
                  <a14:useLocalDpi xmlns:a14="http://schemas.microsoft.com/office/drawing/2010/main"/>
                </a:ext>
              </a:extLst>
            </a:blip>
            <a:srcRect/>
            <a:stretch>
              <a:fillRect/>
            </a:stretch>
          </p:blipFill>
          <p:spPr bwMode="auto">
            <a:xfrm>
              <a:off x="4953000" y="762000"/>
              <a:ext cx="5588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3" descr="TP_tmp"/>
            <p:cNvPicPr>
              <a:picLocks noChangeAspect="1" noChangeArrowheads="1"/>
            </p:cNvPicPr>
            <p:nvPr>
              <p:custDataLst>
                <p:tags r:id="rId12"/>
              </p:custDataLst>
            </p:nvPr>
          </p:nvPicPr>
          <p:blipFill>
            <a:blip r:embed="rId35" cstate="screen">
              <a:extLst>
                <a:ext uri="{28A0092B-C50C-407E-A947-70E740481C1C}">
                  <a14:useLocalDpi xmlns:a14="http://schemas.microsoft.com/office/drawing/2010/main"/>
                </a:ext>
              </a:extLst>
            </a:blip>
            <a:srcRect/>
            <a:stretch>
              <a:fillRect/>
            </a:stretch>
          </p:blipFill>
          <p:spPr bwMode="auto">
            <a:xfrm>
              <a:off x="6477000" y="762000"/>
              <a:ext cx="406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5" descr="TP_tmp"/>
            <p:cNvPicPr>
              <a:picLocks noChangeAspect="1" noChangeArrowheads="1"/>
            </p:cNvPicPr>
            <p:nvPr>
              <p:custDataLst>
                <p:tags r:id="rId13"/>
              </p:custDataLst>
            </p:nvPr>
          </p:nvPicPr>
          <p:blipFill>
            <a:blip r:embed="rId36" cstate="screen">
              <a:extLst>
                <a:ext uri="{28A0092B-C50C-407E-A947-70E740481C1C}">
                  <a14:useLocalDpi xmlns:a14="http://schemas.microsoft.com/office/drawing/2010/main"/>
                </a:ext>
              </a:extLst>
            </a:blip>
            <a:srcRect/>
            <a:stretch>
              <a:fillRect/>
            </a:stretch>
          </p:blipFill>
          <p:spPr bwMode="auto">
            <a:xfrm>
              <a:off x="1524000" y="1219200"/>
              <a:ext cx="8128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28" descr="TP_tmp"/>
            <p:cNvPicPr>
              <a:picLocks noChangeAspect="1" noChangeArrowheads="1"/>
            </p:cNvPicPr>
            <p:nvPr>
              <p:custDataLst>
                <p:tags r:id="rId14"/>
              </p:custDataLst>
            </p:nvPr>
          </p:nvPicPr>
          <p:blipFill>
            <a:blip r:embed="rId37" cstate="screen">
              <a:extLst>
                <a:ext uri="{28A0092B-C50C-407E-A947-70E740481C1C}">
                  <a14:useLocalDpi xmlns:a14="http://schemas.microsoft.com/office/drawing/2010/main"/>
                </a:ext>
              </a:extLst>
            </a:blip>
            <a:srcRect/>
            <a:stretch>
              <a:fillRect/>
            </a:stretch>
          </p:blipFill>
          <p:spPr bwMode="auto">
            <a:xfrm>
              <a:off x="1524000" y="1752600"/>
              <a:ext cx="7874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29" descr="TP_tmp"/>
            <p:cNvPicPr>
              <a:picLocks noChangeAspect="1" noChangeArrowheads="1"/>
            </p:cNvPicPr>
            <p:nvPr>
              <p:custDataLst>
                <p:tags r:id="rId15"/>
              </p:custDataLst>
            </p:nvPr>
          </p:nvPicPr>
          <p:blipFill>
            <a:blip r:embed="rId38" cstate="screen">
              <a:extLst>
                <a:ext uri="{28A0092B-C50C-407E-A947-70E740481C1C}">
                  <a14:useLocalDpi xmlns:a14="http://schemas.microsoft.com/office/drawing/2010/main"/>
                </a:ext>
              </a:extLst>
            </a:blip>
            <a:srcRect/>
            <a:stretch>
              <a:fillRect/>
            </a:stretch>
          </p:blipFill>
          <p:spPr bwMode="auto">
            <a:xfrm>
              <a:off x="1524000" y="2286000"/>
              <a:ext cx="7874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30"/>
            <p:cNvSpPr txBox="1">
              <a:spLocks noChangeArrowheads="1"/>
            </p:cNvSpPr>
            <p:nvPr/>
          </p:nvSpPr>
          <p:spPr bwMode="auto">
            <a:xfrm rot="16200000">
              <a:off x="574676" y="1670774"/>
              <a:ext cx="113347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accent2"/>
                  </a:solidFill>
                </a:rPr>
                <a:t>isospin</a:t>
              </a:r>
            </a:p>
          </p:txBody>
        </p:sp>
        <p:sp>
          <p:nvSpPr>
            <p:cNvPr id="8209" name="Text Box 31"/>
            <p:cNvSpPr txBox="1">
              <a:spLocks noChangeArrowheads="1"/>
            </p:cNvSpPr>
            <p:nvPr/>
          </p:nvSpPr>
          <p:spPr bwMode="auto">
            <a:xfrm rot="-5400000">
              <a:off x="645318" y="3377407"/>
              <a:ext cx="963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accent2"/>
                  </a:solidFill>
                </a:rPr>
                <a:t>range</a:t>
              </a:r>
              <a:endParaRPr lang="en-US"/>
            </a:p>
          </p:txBody>
        </p:sp>
        <p:sp>
          <p:nvSpPr>
            <p:cNvPr id="8210" name="Rectangle 33"/>
            <p:cNvSpPr>
              <a:spLocks noChangeArrowheads="1"/>
            </p:cNvSpPr>
            <p:nvPr/>
          </p:nvSpPr>
          <p:spPr bwMode="auto">
            <a:xfrm>
              <a:off x="2438400" y="3124200"/>
              <a:ext cx="5486400" cy="1447800"/>
            </a:xfrm>
            <a:prstGeom prst="rect">
              <a:avLst/>
            </a:prstGeom>
            <a:solidFill>
              <a:schemeClr val="accent1">
                <a:lumMod val="40000"/>
                <a:lumOff val="60000"/>
              </a:schemeClr>
            </a:solidFill>
            <a:ln w="9525">
              <a:solidFill>
                <a:srgbClr val="FFFFFF"/>
              </a:solidFill>
              <a:miter lim="800000"/>
              <a:headEnd/>
              <a:tailEnd/>
            </a:ln>
          </p:spPr>
          <p:txBody>
            <a:bodyPr wrap="none" anchor="ctr"/>
            <a:lstStyle/>
            <a:p>
              <a:endParaRPr lang="en-US"/>
            </a:p>
          </p:txBody>
        </p:sp>
        <p:pic>
          <p:nvPicPr>
            <p:cNvPr id="8211" name="Picture 51" descr="TP_tmp"/>
            <p:cNvPicPr>
              <a:picLocks noChangeAspect="1" noChangeArrowheads="1"/>
            </p:cNvPicPr>
            <p:nvPr>
              <p:custDataLst>
                <p:tags r:id="rId16"/>
              </p:custDataLst>
            </p:nvPr>
          </p:nvPicPr>
          <p:blipFill>
            <a:blip r:embed="rId39" cstate="screen">
              <a:extLst>
                <a:ext uri="{28A0092B-C50C-407E-A947-70E740481C1C}">
                  <a14:useLocalDpi xmlns:a14="http://schemas.microsoft.com/office/drawing/2010/main"/>
                </a:ext>
              </a:extLst>
            </a:blip>
            <a:srcRect/>
            <a:stretch>
              <a:fillRect/>
            </a:stretch>
          </p:blipFill>
          <p:spPr bwMode="auto">
            <a:xfrm>
              <a:off x="1752600" y="3200400"/>
              <a:ext cx="355600" cy="17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54" descr="TP_tmp"/>
            <p:cNvPicPr>
              <a:picLocks noChangeAspect="1" noChangeArrowheads="1"/>
            </p:cNvPicPr>
            <p:nvPr>
              <p:custDataLst>
                <p:tags r:id="rId17"/>
              </p:custDataLst>
            </p:nvPr>
          </p:nvPicPr>
          <p:blipFill>
            <a:blip r:embed="rId40" cstate="screen">
              <a:extLst>
                <a:ext uri="{28A0092B-C50C-407E-A947-70E740481C1C}">
                  <a14:useLocalDpi xmlns:a14="http://schemas.microsoft.com/office/drawing/2010/main"/>
                </a:ext>
              </a:extLst>
            </a:blip>
            <a:srcRect/>
            <a:stretch>
              <a:fillRect/>
            </a:stretch>
          </p:blipFill>
          <p:spPr bwMode="auto">
            <a:xfrm>
              <a:off x="1447800" y="3733800"/>
              <a:ext cx="9144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55" descr="TP_tmp"/>
            <p:cNvPicPr>
              <a:picLocks noChangeAspect="1" noChangeArrowheads="1"/>
            </p:cNvPicPr>
            <p:nvPr>
              <p:custDataLst>
                <p:tags r:id="rId18"/>
              </p:custDataLst>
            </p:nvPr>
          </p:nvPicPr>
          <p:blipFill>
            <a:blip r:embed="rId41" cstate="screen">
              <a:extLst>
                <a:ext uri="{28A0092B-C50C-407E-A947-70E740481C1C}">
                  <a14:useLocalDpi xmlns:a14="http://schemas.microsoft.com/office/drawing/2010/main"/>
                </a:ext>
              </a:extLst>
            </a:blip>
            <a:srcRect/>
            <a:stretch>
              <a:fillRect/>
            </a:stretch>
          </p:blipFill>
          <p:spPr bwMode="auto">
            <a:xfrm>
              <a:off x="2971800" y="2743200"/>
              <a:ext cx="6350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56" descr="TP_tmp"/>
            <p:cNvPicPr>
              <a:picLocks noChangeAspect="1" noChangeArrowheads="1"/>
            </p:cNvPicPr>
            <p:nvPr>
              <p:custDataLst>
                <p:tags r:id="rId19"/>
              </p:custDataLst>
            </p:nvPr>
          </p:nvPicPr>
          <p:blipFill>
            <a:blip r:embed="rId42" cstate="screen">
              <a:extLst>
                <a:ext uri="{28A0092B-C50C-407E-A947-70E740481C1C}">
                  <a14:useLocalDpi xmlns:a14="http://schemas.microsoft.com/office/drawing/2010/main"/>
                </a:ext>
              </a:extLst>
            </a:blip>
            <a:srcRect/>
            <a:stretch>
              <a:fillRect/>
            </a:stretch>
          </p:blipFill>
          <p:spPr bwMode="auto">
            <a:xfrm>
              <a:off x="4953000" y="2743200"/>
              <a:ext cx="6096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57" descr="TP_tmp"/>
            <p:cNvPicPr>
              <a:picLocks noChangeAspect="1" noChangeArrowheads="1"/>
            </p:cNvPicPr>
            <p:nvPr>
              <p:custDataLst>
                <p:tags r:id="rId20"/>
              </p:custDataLst>
            </p:nvPr>
          </p:nvPicPr>
          <p:blipFill>
            <a:blip r:embed="rId42" cstate="screen">
              <a:extLst>
                <a:ext uri="{28A0092B-C50C-407E-A947-70E740481C1C}">
                  <a14:useLocalDpi xmlns:a14="http://schemas.microsoft.com/office/drawing/2010/main"/>
                </a:ext>
              </a:extLst>
            </a:blip>
            <a:srcRect/>
            <a:stretch>
              <a:fillRect/>
            </a:stretch>
          </p:blipFill>
          <p:spPr bwMode="auto">
            <a:xfrm>
              <a:off x="6477000" y="2743200"/>
              <a:ext cx="609600" cy="20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60" descr="TP_tmp"/>
            <p:cNvPicPr>
              <a:picLocks noChangeAspect="1" noChangeArrowheads="1"/>
            </p:cNvPicPr>
            <p:nvPr>
              <p:custDataLst>
                <p:tags r:id="rId21"/>
              </p:custDataLst>
            </p:nvPr>
          </p:nvPicPr>
          <p:blipFill>
            <a:blip r:embed="rId4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40000" y="3200400"/>
              <a:ext cx="22860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62" descr="TP_tmp"/>
            <p:cNvPicPr>
              <a:picLocks noChangeAspect="1" noChangeArrowheads="1"/>
            </p:cNvPicPr>
            <p:nvPr>
              <p:custDataLst>
                <p:tags r:id="rId22"/>
              </p:custDataLst>
            </p:nvPr>
          </p:nvPicPr>
          <p:blipFill>
            <a:blip r:embed="rId4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40000" y="3657600"/>
              <a:ext cx="2284413" cy="3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64" descr="TP_tmp"/>
            <p:cNvPicPr>
              <a:picLocks noChangeAspect="1" noChangeArrowheads="1"/>
            </p:cNvPicPr>
            <p:nvPr>
              <p:custDataLst>
                <p:tags r:id="rId23"/>
              </p:custDataLst>
            </p:nvPr>
          </p:nvPicPr>
          <p:blipFill>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78400" y="3657600"/>
              <a:ext cx="2366963" cy="3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66" descr="TP_tmp"/>
            <p:cNvPicPr>
              <a:picLocks noChangeAspect="1" noChangeArrowheads="1"/>
            </p:cNvPicPr>
            <p:nvPr>
              <p:custDataLst>
                <p:tags r:id="rId24"/>
              </p:custDataLst>
            </p:nvPr>
          </p:nvPicPr>
          <p:blipFill>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03788" y="4114800"/>
              <a:ext cx="2365375" cy="3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557" name="Picture 69"/>
          <p:cNvPicPr>
            <a:picLocks noChangeAspect="1" noChangeArrowheads="1"/>
          </p:cNvPicPr>
          <p:nvPr/>
        </p:nvPicPr>
        <p:blipFill>
          <a:blip r:embed="rId47" cstate="screen">
            <a:extLst>
              <a:ext uri="{28A0092B-C50C-407E-A947-70E740481C1C}">
                <a14:useLocalDpi xmlns:a14="http://schemas.microsoft.com/office/drawing/2010/main"/>
              </a:ext>
            </a:extLst>
          </a:blip>
          <a:srcRect b="12920"/>
          <a:stretch>
            <a:fillRect/>
          </a:stretch>
        </p:blipFill>
        <p:spPr bwMode="auto">
          <a:xfrm>
            <a:off x="1520825" y="4822434"/>
            <a:ext cx="1214438"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558" name="Picture 70"/>
          <p:cNvPicPr>
            <a:picLocks noChangeAspect="1" noChangeArrowheads="1"/>
          </p:cNvPicPr>
          <p:nvPr/>
        </p:nvPicPr>
        <p:blipFill>
          <a:blip r:embed="rId48" cstate="screen">
            <a:extLst>
              <a:ext uri="{28A0092B-C50C-407E-A947-70E740481C1C}">
                <a14:useLocalDpi xmlns:a14="http://schemas.microsoft.com/office/drawing/2010/main"/>
              </a:ext>
            </a:extLst>
          </a:blip>
          <a:srcRect b="18076"/>
          <a:stretch>
            <a:fillRect/>
          </a:stretch>
        </p:blipFill>
        <p:spPr bwMode="auto">
          <a:xfrm>
            <a:off x="304800" y="4533509"/>
            <a:ext cx="121602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559" name="Picture 71"/>
          <p:cNvPicPr>
            <a:picLocks noChangeAspect="1" noChangeArrowheads="1"/>
          </p:cNvPicPr>
          <p:nvPr/>
        </p:nvPicPr>
        <p:blipFill>
          <a:blip r:embed="rId49" cstate="screen">
            <a:extLst>
              <a:ext uri="{28A0092B-C50C-407E-A947-70E740481C1C}">
                <a14:useLocalDpi xmlns:a14="http://schemas.microsoft.com/office/drawing/2010/main"/>
              </a:ext>
            </a:extLst>
          </a:blip>
          <a:srcRect t="4536" b="23781"/>
          <a:stretch>
            <a:fillRect/>
          </a:stretch>
        </p:blipFill>
        <p:spPr bwMode="auto">
          <a:xfrm>
            <a:off x="4542610" y="4648200"/>
            <a:ext cx="3886200"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3556" name="Picture 68"/>
          <p:cNvPicPr>
            <a:picLocks noChangeAspect="1" noChangeArrowheads="1"/>
          </p:cNvPicPr>
          <p:nvPr/>
        </p:nvPicPr>
        <p:blipFill>
          <a:blip r:embed="rId50" cstate="screen">
            <a:extLst>
              <a:ext uri="{28A0092B-C50C-407E-A947-70E740481C1C}">
                <a14:useLocalDpi xmlns:a14="http://schemas.microsoft.com/office/drawing/2010/main"/>
              </a:ext>
            </a:extLst>
          </a:blip>
          <a:srcRect b="18367"/>
          <a:stretch>
            <a:fillRect/>
          </a:stretch>
        </p:blipFill>
        <p:spPr bwMode="auto">
          <a:xfrm>
            <a:off x="2837921" y="4564466"/>
            <a:ext cx="12033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24" name="Text Box 76"/>
          <p:cNvSpPr txBox="1">
            <a:spLocks noChangeArrowheads="1"/>
          </p:cNvSpPr>
          <p:nvPr/>
        </p:nvSpPr>
        <p:spPr bwMode="auto">
          <a:xfrm>
            <a:off x="533400" y="5555066"/>
            <a:ext cx="33813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804000"/>
                </a:solidFill>
              </a:rPr>
              <a:t>Desplanques, Donoghue, Holstein, </a:t>
            </a:r>
          </a:p>
          <a:p>
            <a:r>
              <a:rPr lang="en-US" sz="1600">
                <a:solidFill>
                  <a:srgbClr val="804000"/>
                </a:solidFill>
              </a:rPr>
              <a:t>Annals of Physics 124, 449 (1980)</a:t>
            </a:r>
          </a:p>
        </p:txBody>
      </p:sp>
      <p:grpSp>
        <p:nvGrpSpPr>
          <p:cNvPr id="53" name="Group 52"/>
          <p:cNvGrpSpPr/>
          <p:nvPr/>
        </p:nvGrpSpPr>
        <p:grpSpPr>
          <a:xfrm>
            <a:off x="36300" y="1466795"/>
            <a:ext cx="2548780" cy="2478653"/>
            <a:chOff x="762000" y="3048000"/>
            <a:chExt cx="3173413" cy="2985239"/>
          </a:xfrm>
        </p:grpSpPr>
        <p:grpSp>
          <p:nvGrpSpPr>
            <p:cNvPr id="54" name="Group 8"/>
            <p:cNvGrpSpPr>
              <a:grpSpLocks/>
            </p:cNvGrpSpPr>
            <p:nvPr/>
          </p:nvGrpSpPr>
          <p:grpSpPr bwMode="auto">
            <a:xfrm>
              <a:off x="762000" y="3048000"/>
              <a:ext cx="3173413" cy="2339975"/>
              <a:chOff x="146" y="2256"/>
              <a:chExt cx="1712" cy="1376"/>
            </a:xfrm>
          </p:grpSpPr>
          <p:sp>
            <p:nvSpPr>
              <p:cNvPr id="57" name="Oval 9"/>
              <p:cNvSpPr>
                <a:spLocks noChangeArrowheads="1"/>
              </p:cNvSpPr>
              <p:nvPr/>
            </p:nvSpPr>
            <p:spPr bwMode="auto">
              <a:xfrm>
                <a:off x="770" y="2867"/>
                <a:ext cx="162" cy="91"/>
              </a:xfrm>
              <a:prstGeom prst="ellipse">
                <a:avLst/>
              </a:prstGeom>
              <a:solidFill>
                <a:srgbClr val="FF5050"/>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p>
            </p:txBody>
          </p:sp>
          <p:sp>
            <p:nvSpPr>
              <p:cNvPr id="58" name="Oval 10"/>
              <p:cNvSpPr>
                <a:spLocks noChangeArrowheads="1"/>
              </p:cNvSpPr>
              <p:nvPr/>
            </p:nvSpPr>
            <p:spPr bwMode="auto">
              <a:xfrm>
                <a:off x="1202" y="2867"/>
                <a:ext cx="162" cy="87"/>
              </a:xfrm>
              <a:prstGeom prst="ellipse">
                <a:avLst/>
              </a:prstGeom>
              <a:solidFill>
                <a:srgbClr val="00FFFF"/>
              </a:solid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p>
            </p:txBody>
          </p:sp>
          <p:sp>
            <p:nvSpPr>
              <p:cNvPr id="59" name="Line 11"/>
              <p:cNvSpPr>
                <a:spLocks noChangeShapeType="1"/>
              </p:cNvSpPr>
              <p:nvPr/>
            </p:nvSpPr>
            <p:spPr bwMode="auto">
              <a:xfrm flipH="1">
                <a:off x="553" y="2954"/>
                <a:ext cx="271" cy="4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0" name="Line 12"/>
              <p:cNvSpPr>
                <a:spLocks noChangeShapeType="1"/>
              </p:cNvSpPr>
              <p:nvPr/>
            </p:nvSpPr>
            <p:spPr bwMode="auto">
              <a:xfrm>
                <a:off x="1310" y="2954"/>
                <a:ext cx="325" cy="46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1" name="Line 13"/>
              <p:cNvSpPr>
                <a:spLocks noChangeShapeType="1"/>
              </p:cNvSpPr>
              <p:nvPr/>
            </p:nvSpPr>
            <p:spPr bwMode="auto">
              <a:xfrm>
                <a:off x="553" y="2400"/>
                <a:ext cx="271" cy="4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2" name="Line 14"/>
              <p:cNvSpPr>
                <a:spLocks noChangeShapeType="1"/>
              </p:cNvSpPr>
              <p:nvPr/>
            </p:nvSpPr>
            <p:spPr bwMode="auto">
              <a:xfrm flipH="1">
                <a:off x="1310" y="2406"/>
                <a:ext cx="325" cy="46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 name="Text Box 15"/>
              <p:cNvSpPr txBox="1">
                <a:spLocks noChangeArrowheads="1"/>
              </p:cNvSpPr>
              <p:nvPr/>
            </p:nvSpPr>
            <p:spPr bwMode="auto">
              <a:xfrm>
                <a:off x="283" y="2256"/>
                <a:ext cx="20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p>
            </p:txBody>
          </p:sp>
          <p:sp>
            <p:nvSpPr>
              <p:cNvPr id="64" name="Text Box 16"/>
              <p:cNvSpPr txBox="1">
                <a:spLocks noChangeArrowheads="1"/>
              </p:cNvSpPr>
              <p:nvPr/>
            </p:nvSpPr>
            <p:spPr bwMode="auto">
              <a:xfrm>
                <a:off x="1635" y="2262"/>
                <a:ext cx="200"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endParaRPr lang="en-US" sz="1800"/>
              </a:p>
            </p:txBody>
          </p:sp>
          <p:sp>
            <p:nvSpPr>
              <p:cNvPr id="65" name="Text Box 17"/>
              <p:cNvSpPr txBox="1">
                <a:spLocks noChangeArrowheads="1"/>
              </p:cNvSpPr>
              <p:nvPr/>
            </p:nvSpPr>
            <p:spPr bwMode="auto">
              <a:xfrm>
                <a:off x="283" y="3410"/>
                <a:ext cx="200"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endParaRPr lang="en-US" sz="1800"/>
              </a:p>
            </p:txBody>
          </p:sp>
          <p:sp>
            <p:nvSpPr>
              <p:cNvPr id="66" name="Text Box 18"/>
              <p:cNvSpPr txBox="1">
                <a:spLocks noChangeArrowheads="1"/>
              </p:cNvSpPr>
              <p:nvPr/>
            </p:nvSpPr>
            <p:spPr bwMode="auto">
              <a:xfrm>
                <a:off x="1635" y="3416"/>
                <a:ext cx="20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Comic Sans MS" charset="0"/>
                  </a:rPr>
                  <a:t>N</a:t>
                </a:r>
                <a:endParaRPr lang="en-US" sz="1800"/>
              </a:p>
            </p:txBody>
          </p:sp>
          <p:sp>
            <p:nvSpPr>
              <p:cNvPr id="67" name="Text Box 19"/>
              <p:cNvSpPr txBox="1">
                <a:spLocks noChangeArrowheads="1"/>
              </p:cNvSpPr>
              <p:nvPr/>
            </p:nvSpPr>
            <p:spPr bwMode="auto">
              <a:xfrm>
                <a:off x="672" y="3025"/>
                <a:ext cx="834"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ts val="1200"/>
                  </a:lnSpc>
                  <a:defRPr/>
                </a:pPr>
                <a:r>
                  <a:rPr lang="en-US" sz="1800" dirty="0">
                    <a:latin typeface="Comic Sans MS" charset="0"/>
                  </a:rPr>
                  <a:t>Meson </a:t>
                </a:r>
              </a:p>
              <a:p>
                <a:pPr algn="ctr" eaLnBrk="1" hangingPunct="1">
                  <a:lnSpc>
                    <a:spcPts val="1200"/>
                  </a:lnSpc>
                  <a:defRPr/>
                </a:pPr>
                <a:r>
                  <a:rPr lang="en-US" sz="1800" dirty="0">
                    <a:latin typeface="Comic Sans MS" charset="0"/>
                  </a:rPr>
                  <a:t>exchange</a:t>
                </a:r>
              </a:p>
            </p:txBody>
          </p:sp>
          <p:sp>
            <p:nvSpPr>
              <p:cNvPr id="68" name="Text Box 20"/>
              <p:cNvSpPr txBox="1">
                <a:spLocks noChangeArrowheads="1"/>
              </p:cNvSpPr>
              <p:nvPr/>
            </p:nvSpPr>
            <p:spPr bwMode="auto">
              <a:xfrm>
                <a:off x="146" y="2735"/>
                <a:ext cx="573"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b="1">
                    <a:latin typeface="Comic Sans MS" charset="0"/>
                  </a:rPr>
                  <a:t>STRONG</a:t>
                </a:r>
              </a:p>
              <a:p>
                <a:pPr algn="ctr" eaLnBrk="1" hangingPunct="1">
                  <a:defRPr/>
                </a:pPr>
                <a:r>
                  <a:rPr lang="en-US" sz="1600" b="1">
                    <a:latin typeface="Comic Sans MS" charset="0"/>
                  </a:rPr>
                  <a:t>(PC)</a:t>
                </a:r>
              </a:p>
            </p:txBody>
          </p:sp>
          <p:sp>
            <p:nvSpPr>
              <p:cNvPr id="69" name="Text Box 21"/>
              <p:cNvSpPr txBox="1">
                <a:spLocks noChangeArrowheads="1"/>
              </p:cNvSpPr>
              <p:nvPr/>
            </p:nvSpPr>
            <p:spPr bwMode="auto">
              <a:xfrm>
                <a:off x="1429" y="2736"/>
                <a:ext cx="429"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b="1">
                    <a:latin typeface="Comic Sans MS" charset="0"/>
                  </a:rPr>
                  <a:t>WEAK</a:t>
                </a:r>
              </a:p>
              <a:p>
                <a:pPr algn="ctr" eaLnBrk="1" hangingPunct="1">
                  <a:defRPr/>
                </a:pPr>
                <a:r>
                  <a:rPr lang="en-US" sz="1600" b="1">
                    <a:latin typeface="Comic Sans MS" charset="0"/>
                  </a:rPr>
                  <a:t>(PV)</a:t>
                </a:r>
              </a:p>
            </p:txBody>
          </p:sp>
          <p:sp>
            <p:nvSpPr>
              <p:cNvPr id="70" name="Line 22"/>
              <p:cNvSpPr>
                <a:spLocks noChangeShapeType="1"/>
              </p:cNvSpPr>
              <p:nvPr/>
            </p:nvSpPr>
            <p:spPr bwMode="auto">
              <a:xfrm>
                <a:off x="932" y="2896"/>
                <a:ext cx="27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71" name="Picture 23" descr="TP_tmp"/>
              <p:cNvPicPr>
                <a:picLocks noChangeAspect="1" noChangeArrowheads="1"/>
              </p:cNvPicPr>
              <p:nvPr>
                <p:custDataLst>
                  <p:tags r:id="rId2"/>
                </p:custDataLst>
              </p:nvPr>
            </p:nvPicPr>
            <p:blipFill>
              <a:blip r:embed="rId51" cstate="screen">
                <a:extLst>
                  <a:ext uri="{28A0092B-C50C-407E-A947-70E740481C1C}">
                    <a14:useLocalDpi xmlns:a14="http://schemas.microsoft.com/office/drawing/2010/main"/>
                  </a:ext>
                </a:extLst>
              </a:blip>
              <a:srcRect/>
              <a:stretch>
                <a:fillRect/>
              </a:stretch>
            </p:blipFill>
            <p:spPr bwMode="auto">
              <a:xfrm>
                <a:off x="884" y="2750"/>
                <a:ext cx="374" cy="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 name="Picture 24" descr="TP_tmp"/>
            <p:cNvPicPr>
              <a:picLocks noChangeAspect="1" noChangeArrowheads="1"/>
            </p:cNvPicPr>
            <p:nvPr>
              <p:custDataLst>
                <p:tags r:id="rId1"/>
              </p:custDataLst>
            </p:nvPr>
          </p:nvPicPr>
          <p:blipFill>
            <a:blip r:embed="rId5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3689" y="5293464"/>
              <a:ext cx="2273300" cy="7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228238" y="966293"/>
            <a:ext cx="2686252" cy="461665"/>
          </a:xfrm>
          <a:prstGeom prst="rect">
            <a:avLst/>
          </a:prstGeom>
          <a:noFill/>
        </p:spPr>
        <p:txBody>
          <a:bodyPr wrap="none" rtlCol="0">
            <a:spAutoFit/>
          </a:bodyPr>
          <a:lstStyle/>
          <a:p>
            <a:r>
              <a:rPr lang="en-US" sz="2400" dirty="0" smtClean="0">
                <a:solidFill>
                  <a:schemeClr val="accent2"/>
                </a:solidFill>
              </a:rPr>
              <a:t>PV </a:t>
            </a:r>
            <a:r>
              <a:rPr lang="en-US" sz="2400" dirty="0">
                <a:solidFill>
                  <a:schemeClr val="accent2"/>
                </a:solidFill>
              </a:rPr>
              <a:t>meson exchange</a:t>
            </a:r>
          </a:p>
        </p:txBody>
      </p:sp>
      <p:sp>
        <p:nvSpPr>
          <p:cNvPr id="6" name="Date Placeholder 5"/>
          <p:cNvSpPr>
            <a:spLocks noGrp="1"/>
          </p:cNvSpPr>
          <p:nvPr>
            <p:ph type="dt" sz="half" idx="10"/>
          </p:nvPr>
        </p:nvSpPr>
        <p:spPr/>
        <p:txBody>
          <a:bodyPr/>
          <a:lstStyle/>
          <a:p>
            <a:r>
              <a:rPr lang="en-CA" smtClean="0"/>
              <a:t>2013-05-22</a:t>
            </a:r>
            <a:endParaRPr lang="en-US"/>
          </a:p>
        </p:txBody>
      </p:sp>
      <p:sp>
        <p:nvSpPr>
          <p:cNvPr id="8" name="Footer Placeholder 7"/>
          <p:cNvSpPr>
            <a:spLocks noGrp="1"/>
          </p:cNvSpPr>
          <p:nvPr>
            <p:ph type="ftr" sz="quarter" idx="11"/>
          </p:nvPr>
        </p:nvSpPr>
        <p:spPr/>
        <p:txBody>
          <a:bodyPr/>
          <a:lstStyle/>
          <a:p>
            <a:r>
              <a:rPr lang="en-US" smtClean="0"/>
              <a:t>ISINN-21, Alushta, Ukraine</a:t>
            </a:r>
            <a:endParaRPr lang="en-US"/>
          </a:p>
        </p:txBody>
      </p:sp>
      <p:sp>
        <p:nvSpPr>
          <p:cNvPr id="9" name="Slide Number Placeholder 8"/>
          <p:cNvSpPr>
            <a:spLocks noGrp="1"/>
          </p:cNvSpPr>
          <p:nvPr>
            <p:ph type="sldNum" sz="quarter" idx="12"/>
          </p:nvPr>
        </p:nvSpPr>
        <p:spPr/>
        <p:txBody>
          <a:bodyPr/>
          <a:lstStyle/>
          <a:p>
            <a:fld id="{89BA9E80-DA99-844D-986A-8D691D11CFE6}" type="slidenum">
              <a:rPr lang="en-US" smtClean="0"/>
              <a:t>4</a:t>
            </a:fld>
            <a:r>
              <a:rPr lang="en-US" smtClean="0"/>
              <a:t>/39</a:t>
            </a:r>
            <a:endParaRPr lang="en-US" dirty="0"/>
          </a:p>
        </p:txBody>
      </p:sp>
    </p:spTree>
    <p:extLst>
      <p:ext uri="{BB962C8B-B14F-4D97-AF65-F5344CB8AC3E}">
        <p14:creationId xmlns:p14="http://schemas.microsoft.com/office/powerpoint/2010/main" val="28448654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2"/>
          <p:cNvSpPr>
            <a:spLocks noChangeArrowheads="1"/>
          </p:cNvSpPr>
          <p:nvPr/>
        </p:nvSpPr>
        <p:spPr bwMode="auto">
          <a:xfrm>
            <a:off x="3848100" y="1447800"/>
            <a:ext cx="4648200" cy="1447800"/>
          </a:xfrm>
          <a:prstGeom prst="rect">
            <a:avLst/>
          </a:prstGeom>
          <a:solidFill>
            <a:schemeClr val="accent1">
              <a:lumMod val="40000"/>
              <a:lumOff val="60000"/>
            </a:schemeClr>
          </a:solidFill>
          <a:ln w="9525">
            <a:noFill/>
            <a:miter lim="800000"/>
            <a:headEnd/>
            <a:tailEnd/>
          </a:ln>
        </p:spPr>
        <p:txBody>
          <a:bodyPr wrap="none" anchor="ctr"/>
          <a:lstStyle/>
          <a:p>
            <a:endParaRPr lang="en-US"/>
          </a:p>
        </p:txBody>
      </p:sp>
      <p:sp>
        <p:nvSpPr>
          <p:cNvPr id="29699"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Danilov </a:t>
            </a:r>
            <a:r>
              <a:rPr lang="en-US" dirty="0" smtClean="0">
                <a:latin typeface="Arial" charset="0"/>
                <a:ea typeface="ＭＳ Ｐゴシック" charset="0"/>
                <a:cs typeface="ＭＳ Ｐゴシック" charset="0"/>
              </a:rPr>
              <a:t>parameters / EFT</a:t>
            </a:r>
            <a:endParaRPr lang="en-US" dirty="0">
              <a:latin typeface="Arial" charset="0"/>
              <a:ea typeface="ＭＳ Ｐゴシック" charset="0"/>
              <a:cs typeface="ＭＳ Ｐゴシック" charset="0"/>
            </a:endParaRPr>
          </a:p>
        </p:txBody>
      </p:sp>
      <p:pic>
        <p:nvPicPr>
          <p:cNvPr id="29700"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9687" y="3916680"/>
            <a:ext cx="3300413" cy="1857375"/>
          </a:xfrm>
          <a:prstGeom prst="rect">
            <a:avLst/>
          </a:prstGeom>
          <a:solidFill>
            <a:schemeClr val="accent3">
              <a:lumMod val="60000"/>
              <a:lumOff val="40000"/>
            </a:schemeClr>
          </a:solidFill>
          <a:ln>
            <a:noFill/>
          </a:ln>
        </p:spPr>
      </p:pic>
      <p:pic>
        <p:nvPicPr>
          <p:cNvPr id="29701" name="Picture 4" descr="TP_tmp"/>
          <p:cNvPicPr>
            <a:picLocks noChangeAspect="1" noChangeArrowheads="1"/>
          </p:cNvPicPr>
          <p:nvPr>
            <p:custDataLst>
              <p:tags r:id="rId1"/>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5029200" y="4572000"/>
            <a:ext cx="226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TP_tmp"/>
          <p:cNvPicPr>
            <a:picLocks noChangeAspect="1" noChangeArrowheads="1"/>
          </p:cNvPicPr>
          <p:nvPr>
            <p:custDataLst>
              <p:tags r:id="rId2"/>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5029200" y="397764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TP_tmp"/>
          <p:cNvPicPr>
            <a:picLocks noChangeAspect="1" noChangeArrowheads="1"/>
          </p:cNvPicPr>
          <p:nvPr>
            <p:custDataLst>
              <p:tags r:id="rId3"/>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029200" y="5271135"/>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7"/>
          <p:cNvSpPr>
            <a:spLocks noGrp="1" noChangeArrowheads="1"/>
          </p:cNvSpPr>
          <p:nvPr>
            <p:ph type="body" sz="half" idx="1"/>
          </p:nvPr>
        </p:nvSpPr>
        <p:spPr>
          <a:xfrm>
            <a:off x="304800" y="1143000"/>
            <a:ext cx="4114800" cy="5083175"/>
          </a:xfrm>
        </p:spPr>
        <p:txBody>
          <a:bodyPr/>
          <a:lstStyle/>
          <a:p>
            <a:pPr eaLnBrk="1" hangingPunct="1"/>
            <a:r>
              <a:rPr lang="en-US" sz="2000" dirty="0" smtClean="0">
                <a:solidFill>
                  <a:schemeClr val="tx1"/>
                </a:solidFill>
                <a:latin typeface="Arial" charset="0"/>
                <a:ea typeface="ＭＳ Ｐゴシック" charset="0"/>
                <a:cs typeface="ＭＳ Ｐゴシック" charset="0"/>
              </a:rPr>
              <a:t>Elastic </a:t>
            </a:r>
            <a:r>
              <a:rPr lang="en-US" sz="2000" dirty="0">
                <a:solidFill>
                  <a:schemeClr val="tx1"/>
                </a:solidFill>
                <a:latin typeface="Arial" charset="0"/>
                <a:ea typeface="ＭＳ Ｐゴシック" charset="0"/>
                <a:cs typeface="ＭＳ Ｐゴシック" charset="0"/>
              </a:rPr>
              <a:t>NN </a:t>
            </a:r>
            <a:r>
              <a:rPr lang="en-US" sz="2000" dirty="0" smtClean="0">
                <a:solidFill>
                  <a:schemeClr val="tx1"/>
                </a:solidFill>
                <a:latin typeface="Arial" charset="0"/>
                <a:ea typeface="ＭＳ Ｐゴシック" charset="0"/>
                <a:cs typeface="ＭＳ Ｐゴシック" charset="0"/>
              </a:rPr>
              <a:t>scattering</a:t>
            </a:r>
            <a:br>
              <a:rPr lang="en-US" sz="2000" dirty="0" smtClean="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	S-P transition (PV)</a:t>
            </a:r>
            <a:endParaRPr lang="en-US" sz="2000" dirty="0">
              <a:solidFill>
                <a:schemeClr val="tx1"/>
              </a:solidFill>
              <a:latin typeface="Arial" charset="0"/>
              <a:ea typeface="ＭＳ Ｐゴシック" charset="0"/>
              <a:cs typeface="ＭＳ Ｐゴシック" charset="0"/>
            </a:endParaRPr>
          </a:p>
          <a:p>
            <a:pPr marL="0" indent="0" eaLnBrk="1" hangingPunct="1">
              <a:buNone/>
            </a:pPr>
            <a:r>
              <a:rPr lang="en-US" sz="2000" dirty="0" smtClean="0">
                <a:solidFill>
                  <a:schemeClr val="accent2"/>
                </a:solidFill>
                <a:latin typeface="Arial" charset="0"/>
                <a:ea typeface="ＭＳ Ｐゴシック" charset="0"/>
                <a:cs typeface="ＭＳ Ｐゴシック" charset="0"/>
              </a:rPr>
              <a:t>	S</a:t>
            </a:r>
            <a:r>
              <a:rPr lang="en-US" sz="2000" dirty="0">
                <a:solidFill>
                  <a:schemeClr val="accent2"/>
                </a:solidFill>
                <a:latin typeface="Arial" charset="0"/>
                <a:ea typeface="ＭＳ Ｐゴシック" charset="0"/>
                <a:cs typeface="ＭＳ Ｐゴシック" charset="0"/>
              </a:rPr>
              <a:t>=1/2+1/2 </a:t>
            </a:r>
            <a:r>
              <a:rPr lang="en-US" sz="2000" dirty="0" smtClean="0">
                <a:solidFill>
                  <a:schemeClr val="accent2"/>
                </a:solidFill>
                <a:latin typeface="Arial" charset="0"/>
                <a:ea typeface="ＭＳ Ｐゴシック" charset="0"/>
                <a:cs typeface="ＭＳ Ｐゴシック" charset="0"/>
              </a:rPr>
              <a:t>,   </a:t>
            </a:r>
            <a:r>
              <a:rPr lang="en-US" sz="2000" dirty="0">
                <a:solidFill>
                  <a:schemeClr val="accent2"/>
                </a:solidFill>
                <a:latin typeface="Arial" charset="0"/>
                <a:ea typeface="ＭＳ Ｐゴシック" charset="0"/>
                <a:cs typeface="ＭＳ Ｐゴシック" charset="0"/>
              </a:rPr>
              <a:t>I=1/2+1/</a:t>
            </a:r>
            <a:r>
              <a:rPr lang="en-US" sz="2000" dirty="0" smtClean="0">
                <a:solidFill>
                  <a:schemeClr val="accent2"/>
                </a:solidFill>
                <a:latin typeface="Arial" charset="0"/>
                <a:ea typeface="ＭＳ Ｐゴシック" charset="0"/>
                <a:cs typeface="ＭＳ Ｐゴシック" charset="0"/>
              </a:rPr>
              <a:t>2</a:t>
            </a:r>
            <a:br>
              <a:rPr lang="en-US" sz="2000" dirty="0" smtClean="0">
                <a:solidFill>
                  <a:schemeClr val="accent2"/>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  	Antisymmetric in  </a:t>
            </a:r>
            <a:r>
              <a:rPr lang="en-US" sz="2000" dirty="0" smtClean="0">
                <a:latin typeface="Arial" charset="0"/>
                <a:ea typeface="ＭＳ Ｐゴシック" charset="0"/>
                <a:cs typeface="ＭＳ Ｐゴシック" charset="0"/>
              </a:rPr>
              <a:t>L, S, I</a:t>
            </a:r>
          </a:p>
          <a:p>
            <a:pPr marL="0" indent="0">
              <a:buNone/>
            </a:pPr>
            <a:r>
              <a:rPr lang="en-US" sz="2000" dirty="0" smtClean="0">
                <a:solidFill>
                  <a:schemeClr val="tx1"/>
                </a:solidFill>
                <a:latin typeface="Arial" charset="0"/>
                <a:ea typeface="ＭＳ Ｐゴシック" charset="0"/>
                <a:cs typeface="ＭＳ Ｐゴシック" charset="0"/>
              </a:rPr>
              <a:t>	Conservation of    </a:t>
            </a:r>
            <a:r>
              <a:rPr lang="en-US" sz="2000" dirty="0" smtClean="0">
                <a:latin typeface="Arial" charset="0"/>
                <a:ea typeface="ＭＳ Ｐゴシック" charset="0"/>
                <a:cs typeface="ＭＳ Ｐゴシック" charset="0"/>
              </a:rPr>
              <a:t>J</a:t>
            </a:r>
            <a:r>
              <a:rPr lang="en-US" sz="2000" dirty="0" smtClean="0">
                <a:solidFill>
                  <a:schemeClr val="tx1"/>
                </a:solidFill>
                <a:latin typeface="Arial" charset="0"/>
                <a:ea typeface="ＭＳ Ｐゴシック" charset="0"/>
                <a:cs typeface="ＭＳ Ｐゴシック" charset="0"/>
              </a:rPr>
              <a:t> </a:t>
            </a:r>
            <a:endParaRPr lang="en-US" sz="2000" dirty="0">
              <a:solidFill>
                <a:schemeClr val="tx1"/>
              </a:solidFill>
              <a:latin typeface="Arial" charset="0"/>
              <a:ea typeface="ＭＳ Ｐゴシック" charset="0"/>
              <a:cs typeface="ＭＳ Ｐゴシック" charset="0"/>
            </a:endParaRPr>
          </a:p>
          <a:p>
            <a:pPr eaLnBrk="1" hangingPunct="1"/>
            <a:r>
              <a:rPr lang="en-US" sz="2000" dirty="0" smtClean="0">
                <a:solidFill>
                  <a:schemeClr val="tx1"/>
                </a:solidFill>
                <a:latin typeface="Arial" charset="0"/>
                <a:ea typeface="ＭＳ Ｐゴシック" charset="0"/>
                <a:cs typeface="ＭＳ Ｐゴシック" charset="0"/>
              </a:rPr>
              <a:t>Equivalent to Effective </a:t>
            </a:r>
            <a:br>
              <a:rPr lang="en-US" sz="2000" dirty="0" smtClean="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Field Theory (EFT)</a:t>
            </a:r>
            <a:r>
              <a:rPr lang="en-US" sz="2000" dirty="0">
                <a:solidFill>
                  <a:schemeClr val="tx1"/>
                </a:solidFill>
                <a:latin typeface="Arial" charset="0"/>
                <a:ea typeface="ＭＳ Ｐゴシック" charset="0"/>
                <a:cs typeface="ＭＳ Ｐゴシック" charset="0"/>
              </a:rPr>
              <a:t/>
            </a:r>
            <a:br>
              <a:rPr lang="en-US" sz="2000" dirty="0">
                <a:solidFill>
                  <a:schemeClr val="tx1"/>
                </a:solidFill>
                <a:latin typeface="Arial" charset="0"/>
                <a:ea typeface="ＭＳ Ｐゴシック" charset="0"/>
                <a:cs typeface="ＭＳ Ｐゴシック" charset="0"/>
              </a:rPr>
            </a:br>
            <a:r>
              <a:rPr lang="en-US" sz="2000" dirty="0" smtClean="0">
                <a:solidFill>
                  <a:schemeClr val="tx1"/>
                </a:solidFill>
                <a:latin typeface="Arial" charset="0"/>
                <a:ea typeface="ＭＳ Ｐゴシック" charset="0"/>
                <a:cs typeface="ＭＳ Ｐゴシック" charset="0"/>
              </a:rPr>
              <a:t>in low </a:t>
            </a:r>
            <a:r>
              <a:rPr lang="en-US" sz="2000" dirty="0">
                <a:solidFill>
                  <a:schemeClr val="tx1"/>
                </a:solidFill>
                <a:latin typeface="Arial" charset="0"/>
                <a:ea typeface="ＭＳ Ｐゴシック" charset="0"/>
                <a:cs typeface="ＭＳ Ｐゴシック" charset="0"/>
              </a:rPr>
              <a:t>energy </a:t>
            </a:r>
            <a:r>
              <a:rPr lang="en-US" sz="2000" dirty="0" smtClean="0">
                <a:solidFill>
                  <a:schemeClr val="tx1"/>
                </a:solidFill>
                <a:latin typeface="Arial" charset="0"/>
                <a:ea typeface="ＭＳ Ｐゴシック" charset="0"/>
                <a:cs typeface="ＭＳ Ｐゴシック" charset="0"/>
              </a:rPr>
              <a:t>limit</a:t>
            </a:r>
            <a:endParaRPr lang="en-US" sz="1600" dirty="0">
              <a:solidFill>
                <a:schemeClr val="tx1"/>
              </a:solidFill>
              <a:latin typeface="Arial" charset="0"/>
              <a:ea typeface="ＭＳ Ｐゴシック" charset="0"/>
              <a:cs typeface="ＭＳ Ｐゴシック" charset="0"/>
            </a:endParaRPr>
          </a:p>
        </p:txBody>
      </p:sp>
      <p:pic>
        <p:nvPicPr>
          <p:cNvPr id="29705" name="Picture 9" descr="TP_tmp"/>
          <p:cNvPicPr>
            <a:picLocks noChangeAspect="1" noChangeArrowheads="1"/>
          </p:cNvPicPr>
          <p:nvPr>
            <p:custDataLst>
              <p:tags r:id="rId4"/>
            </p:custDataLst>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38900" y="2438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2" descr="TP_tmp"/>
          <p:cNvPicPr>
            <a:picLocks noChangeAspect="1" noChangeArrowheads="1"/>
          </p:cNvPicPr>
          <p:nvPr>
            <p:custDataLst>
              <p:tags r:id="rId5"/>
            </p:custDataLst>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10100" y="2438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6" descr="TP_tmp"/>
          <p:cNvPicPr>
            <a:picLocks noChangeAspect="1" noChangeArrowheads="1"/>
          </p:cNvPicPr>
          <p:nvPr>
            <p:custDataLst>
              <p:tags r:id="rId6"/>
            </p:custDataLst>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4800" y="1524000"/>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7" descr="TP_tmp"/>
          <p:cNvPicPr>
            <a:picLocks noChangeAspect="1" noChangeArrowheads="1"/>
          </p:cNvPicPr>
          <p:nvPr>
            <p:custDataLst>
              <p:tags r:id="rId7"/>
            </p:custDataLst>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72300" y="1524000"/>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Line 19"/>
          <p:cNvSpPr>
            <a:spLocks noChangeShapeType="1"/>
          </p:cNvSpPr>
          <p:nvPr/>
        </p:nvSpPr>
        <p:spPr bwMode="auto">
          <a:xfrm>
            <a:off x="4838700" y="1828800"/>
            <a:ext cx="304800" cy="533400"/>
          </a:xfrm>
          <a:prstGeom prst="line">
            <a:avLst/>
          </a:prstGeom>
          <a:noFill/>
          <a:ln w="9525">
            <a:solidFill>
              <a:schemeClr val="tx2"/>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710" name="Line 20"/>
          <p:cNvSpPr>
            <a:spLocks noChangeShapeType="1"/>
          </p:cNvSpPr>
          <p:nvPr/>
        </p:nvSpPr>
        <p:spPr bwMode="auto">
          <a:xfrm flipH="1">
            <a:off x="5448300" y="1828800"/>
            <a:ext cx="609600" cy="533400"/>
          </a:xfrm>
          <a:prstGeom prst="line">
            <a:avLst/>
          </a:prstGeom>
          <a:noFill/>
          <a:ln w="9525">
            <a:solidFill>
              <a:schemeClr val="tx2"/>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711" name="Line 21"/>
          <p:cNvSpPr>
            <a:spLocks noChangeShapeType="1"/>
          </p:cNvSpPr>
          <p:nvPr/>
        </p:nvSpPr>
        <p:spPr bwMode="auto">
          <a:xfrm flipH="1">
            <a:off x="7277100" y="1828800"/>
            <a:ext cx="304800" cy="533400"/>
          </a:xfrm>
          <a:prstGeom prst="line">
            <a:avLst/>
          </a:prstGeom>
          <a:noFill/>
          <a:ln w="9525">
            <a:solidFill>
              <a:schemeClr val="tx2"/>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712" name="Text Box 26"/>
          <p:cNvSpPr txBox="1">
            <a:spLocks noChangeArrowheads="1"/>
          </p:cNvSpPr>
          <p:nvPr/>
        </p:nvSpPr>
        <p:spPr bwMode="auto">
          <a:xfrm>
            <a:off x="4813300" y="5851525"/>
            <a:ext cx="3233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804000"/>
                </a:solidFill>
              </a:rPr>
              <a:t>C.-P. Liu, PRC 75, 065501 (2007)</a:t>
            </a:r>
          </a:p>
        </p:txBody>
      </p:sp>
      <p:pic>
        <p:nvPicPr>
          <p:cNvPr id="29713" name="Picture 1042" descr="TP_tmp"/>
          <p:cNvPicPr>
            <a:picLocks noChangeAspect="1" noChangeArrowheads="1"/>
          </p:cNvPicPr>
          <p:nvPr>
            <p:custDataLst>
              <p:tags r:id="rId8"/>
            </p:custDataLst>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76900" y="1524000"/>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1044" descr="TP_tmp"/>
          <p:cNvPicPr>
            <a:picLocks noChangeAspect="1" noChangeArrowheads="1"/>
          </p:cNvPicPr>
          <p:nvPr>
            <p:custDataLst>
              <p:tags r:id="rId9"/>
            </p:custDataLst>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99000" y="2006600"/>
            <a:ext cx="228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Picture 1046" descr="TP_tmp"/>
          <p:cNvPicPr>
            <a:picLocks noChangeAspect="1" noChangeArrowheads="1"/>
          </p:cNvPicPr>
          <p:nvPr>
            <p:custDataLst>
              <p:tags r:id="rId10"/>
            </p:custDataLst>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54700" y="2032000"/>
            <a:ext cx="203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1048" descr="TP_tmp"/>
          <p:cNvPicPr>
            <a:picLocks noChangeAspect="1" noChangeArrowheads="1"/>
          </p:cNvPicPr>
          <p:nvPr>
            <p:custDataLst>
              <p:tags r:id="rId11"/>
            </p:custDataLst>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54850" y="2012950"/>
            <a:ext cx="24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5</a:t>
            </a:fld>
            <a:r>
              <a:rPr lang="en-US" smtClean="0"/>
              <a:t>/39</a:t>
            </a:r>
            <a:endParaRPr lang="en-US" dirty="0"/>
          </a:p>
        </p:txBody>
      </p:sp>
    </p:spTree>
    <p:extLst>
      <p:ext uri="{BB962C8B-B14F-4D97-AF65-F5344CB8AC3E}">
        <p14:creationId xmlns:p14="http://schemas.microsoft.com/office/powerpoint/2010/main" val="22380003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v_tpep_pv.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3288" y="838200"/>
            <a:ext cx="4278312"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p:txBody>
          <a:bodyPr/>
          <a:lstStyle/>
          <a:p>
            <a:r>
              <a:rPr lang="en-US">
                <a:latin typeface="Arial" charset="0"/>
                <a:ea typeface="ＭＳ Ｐゴシック" charset="0"/>
                <a:cs typeface="ＭＳ Ｐゴシック" charset="0"/>
              </a:rPr>
              <a:t>EFT NN potential revisited to NNLO</a:t>
            </a:r>
          </a:p>
        </p:txBody>
      </p:sp>
      <p:sp>
        <p:nvSpPr>
          <p:cNvPr id="22531" name="Content Placeholder 2"/>
          <p:cNvSpPr>
            <a:spLocks noGrp="1"/>
          </p:cNvSpPr>
          <p:nvPr>
            <p:ph sz="half" idx="1"/>
          </p:nvPr>
        </p:nvSpPr>
        <p:spPr>
          <a:xfrm>
            <a:off x="304800" y="893763"/>
            <a:ext cx="4724400" cy="2230437"/>
          </a:xfrm>
        </p:spPr>
        <p:txBody>
          <a:bodyPr/>
          <a:lstStyle/>
          <a:p>
            <a:r>
              <a:rPr lang="en-US" sz="2000" dirty="0">
                <a:latin typeface="Arial" charset="0"/>
                <a:ea typeface="ＭＳ Ｐゴシック" charset="0"/>
                <a:cs typeface="ＭＳ Ｐゴシック" charset="0"/>
              </a:rPr>
              <a:t>Viviani et al., preliminary (PAVI 11)</a:t>
            </a:r>
          </a:p>
          <a:p>
            <a:pPr lvl="1"/>
            <a:r>
              <a:rPr lang="en-US" sz="1600" dirty="0">
                <a:latin typeface="Arial" charset="0"/>
                <a:ea typeface="ＭＳ Ｐゴシック" charset="0"/>
              </a:rPr>
              <a:t>(a)       Q</a:t>
            </a:r>
            <a:r>
              <a:rPr lang="en-US" sz="1600" baseline="30000" dirty="0">
                <a:latin typeface="Arial" charset="0"/>
                <a:ea typeface="ＭＳ Ｐゴシック" charset="0"/>
              </a:rPr>
              <a:t>0   </a:t>
            </a:r>
            <a:r>
              <a:rPr lang="en-US" sz="1600" dirty="0">
                <a:latin typeface="Arial" charset="0"/>
                <a:ea typeface="ＭＳ Ｐゴシック" charset="0"/>
              </a:rPr>
              <a:t> h</a:t>
            </a:r>
            <a:r>
              <a:rPr lang="en-US" sz="1600" baseline="30000" dirty="0">
                <a:latin typeface="Arial" charset="0"/>
                <a:ea typeface="ＭＳ Ｐゴシック" charset="0"/>
              </a:rPr>
              <a:t>1</a:t>
            </a:r>
            <a:r>
              <a:rPr lang="en-US" sz="1600" baseline="-25000" dirty="0">
                <a:latin typeface="Arial" charset="0"/>
                <a:ea typeface="ＭＳ Ｐゴシック" charset="0"/>
              </a:rPr>
              <a:t>π </a:t>
            </a:r>
            <a:r>
              <a:rPr lang="en-US" sz="1600" dirty="0">
                <a:latin typeface="Arial" charset="0"/>
                <a:ea typeface="ＭＳ Ｐゴシック" charset="0"/>
              </a:rPr>
              <a:t>         		g</a:t>
            </a:r>
            <a:r>
              <a:rPr lang="en-US" sz="1600" baseline="-25000" dirty="0">
                <a:latin typeface="Arial" charset="0"/>
                <a:ea typeface="ＭＳ Ｐゴシック" charset="0"/>
              </a:rPr>
              <a:t>π</a:t>
            </a:r>
            <a:r>
              <a:rPr lang="en-US" sz="1600" dirty="0">
                <a:latin typeface="Arial" charset="0"/>
                <a:ea typeface="ＭＳ Ｐゴシック" charset="0"/>
              </a:rPr>
              <a:t>(r)</a:t>
            </a:r>
          </a:p>
          <a:p>
            <a:pPr lvl="1"/>
            <a:r>
              <a:rPr lang="en-US" sz="1600" dirty="0">
                <a:latin typeface="Arial" charset="0"/>
                <a:ea typeface="ＭＳ Ｐゴシック" charset="0"/>
              </a:rPr>
              <a:t>(CT)    Q</a:t>
            </a:r>
            <a:r>
              <a:rPr lang="en-US" sz="1600" baseline="30000" dirty="0">
                <a:latin typeface="Arial" charset="0"/>
                <a:ea typeface="ＭＳ Ｐゴシック" charset="0"/>
              </a:rPr>
              <a:t>1</a:t>
            </a:r>
            <a:r>
              <a:rPr lang="en-US" sz="1600" dirty="0">
                <a:latin typeface="Arial" charset="0"/>
                <a:ea typeface="ＭＳ Ｐゴシック" charset="0"/>
              </a:rPr>
              <a:t>   C</a:t>
            </a:r>
            <a:r>
              <a:rPr lang="en-US" sz="1600" baseline="-25000" dirty="0">
                <a:latin typeface="Arial" charset="0"/>
                <a:ea typeface="ＭＳ Ｐゴシック" charset="0"/>
              </a:rPr>
              <a:t>1,2,3,4,5 </a:t>
            </a:r>
            <a:r>
              <a:rPr lang="en-US" sz="1600" dirty="0">
                <a:latin typeface="Arial" charset="0"/>
                <a:ea typeface="ＭＳ Ｐゴシック" charset="0"/>
              </a:rPr>
              <a:t> 		 Z(r)</a:t>
            </a:r>
          </a:p>
          <a:p>
            <a:pPr lvl="1"/>
            <a:r>
              <a:rPr lang="en-US" sz="1600" dirty="0">
                <a:latin typeface="Arial" charset="0"/>
                <a:ea typeface="ＭＳ Ｐゴシック" charset="0"/>
              </a:rPr>
              <a:t>(</a:t>
            </a:r>
            <a:r>
              <a:rPr lang="en-US" sz="1600" dirty="0" err="1">
                <a:latin typeface="Arial" charset="0"/>
                <a:ea typeface="ＭＳ Ｐゴシック" charset="0"/>
              </a:rPr>
              <a:t>b,c</a:t>
            </a:r>
            <a:r>
              <a:rPr lang="en-US" sz="1600" dirty="0">
                <a:latin typeface="Arial" charset="0"/>
                <a:ea typeface="ＭＳ Ｐゴシック" charset="0"/>
              </a:rPr>
              <a:t>)    Q</a:t>
            </a:r>
            <a:r>
              <a:rPr lang="en-US" sz="1600" baseline="30000" dirty="0">
                <a:latin typeface="Arial" charset="0"/>
                <a:ea typeface="ＭＳ Ｐゴシック" charset="0"/>
              </a:rPr>
              <a:t>2</a:t>
            </a:r>
            <a:r>
              <a:rPr lang="en-US" sz="1600" dirty="0">
                <a:latin typeface="Arial" charset="0"/>
                <a:ea typeface="ＭＳ Ｐゴシック" charset="0"/>
              </a:rPr>
              <a:t>   zero</a:t>
            </a:r>
          </a:p>
          <a:p>
            <a:pPr lvl="1"/>
            <a:r>
              <a:rPr lang="en-US" sz="1600" dirty="0">
                <a:latin typeface="Arial" charset="0"/>
                <a:ea typeface="ＭＳ Ｐゴシック" charset="0"/>
              </a:rPr>
              <a:t>(</a:t>
            </a:r>
            <a:r>
              <a:rPr lang="en-US" sz="1600" dirty="0" err="1">
                <a:latin typeface="Arial" charset="0"/>
                <a:ea typeface="ＭＳ Ｐゴシック" charset="0"/>
              </a:rPr>
              <a:t>e,h</a:t>
            </a:r>
            <a:r>
              <a:rPr lang="en-US" sz="1600" dirty="0">
                <a:latin typeface="Arial" charset="0"/>
                <a:ea typeface="ＭＳ Ｐゴシック" charset="0"/>
              </a:rPr>
              <a:t>)    Q</a:t>
            </a:r>
            <a:r>
              <a:rPr lang="en-US" sz="1600" baseline="30000" dirty="0">
                <a:latin typeface="Arial" charset="0"/>
                <a:ea typeface="ＭＳ Ｐゴシック" charset="0"/>
              </a:rPr>
              <a:t>2 </a:t>
            </a:r>
            <a:r>
              <a:rPr lang="en-US" sz="1600" dirty="0">
                <a:latin typeface="Arial" charset="0"/>
                <a:ea typeface="ＭＳ Ｐゴシック" charset="0"/>
              </a:rPr>
              <a:t>   </a:t>
            </a:r>
            <a:r>
              <a:rPr lang="en-US" sz="1600" dirty="0" err="1">
                <a:latin typeface="Arial" charset="0"/>
                <a:ea typeface="ＭＳ Ｐゴシック" charset="0"/>
              </a:rPr>
              <a:t>renorm</a:t>
            </a:r>
            <a:r>
              <a:rPr lang="en-US" sz="1600" dirty="0">
                <a:latin typeface="Arial" charset="0"/>
                <a:ea typeface="ＭＳ Ｐゴシック" charset="0"/>
              </a:rPr>
              <a:t>./absorb in  h</a:t>
            </a:r>
            <a:r>
              <a:rPr lang="en-US" sz="1600" baseline="30000" dirty="0">
                <a:latin typeface="Arial" charset="0"/>
                <a:ea typeface="ＭＳ Ｐゴシック" charset="0"/>
              </a:rPr>
              <a:t>1</a:t>
            </a:r>
            <a:r>
              <a:rPr lang="en-US" sz="1600" baseline="-25000" dirty="0">
                <a:latin typeface="Arial" charset="0"/>
                <a:ea typeface="ＭＳ Ｐゴシック" charset="0"/>
              </a:rPr>
              <a:t>π</a:t>
            </a:r>
          </a:p>
          <a:p>
            <a:pPr lvl="1"/>
            <a:r>
              <a:rPr lang="en-US" sz="1600" dirty="0">
                <a:latin typeface="Arial" charset="0"/>
                <a:ea typeface="ＭＳ Ｐゴシック" charset="0"/>
              </a:rPr>
              <a:t>(d),      Q</a:t>
            </a:r>
            <a:r>
              <a:rPr lang="en-US" sz="1600" baseline="30000" dirty="0">
                <a:latin typeface="Arial" charset="0"/>
                <a:ea typeface="ＭＳ Ｐゴシック" charset="0"/>
              </a:rPr>
              <a:t>2</a:t>
            </a:r>
            <a:r>
              <a:rPr lang="en-US" sz="1600" dirty="0">
                <a:latin typeface="Arial" charset="0"/>
                <a:ea typeface="ＭＳ Ｐゴシック" charset="0"/>
              </a:rPr>
              <a:t>   h</a:t>
            </a:r>
            <a:r>
              <a:rPr lang="en-US" sz="1600" baseline="30000" dirty="0">
                <a:latin typeface="Arial" charset="0"/>
                <a:ea typeface="ＭＳ Ｐゴシック" charset="0"/>
              </a:rPr>
              <a:t>1</a:t>
            </a:r>
            <a:r>
              <a:rPr lang="en-US" sz="1600" baseline="-25000" dirty="0">
                <a:latin typeface="Arial" charset="0"/>
                <a:ea typeface="ＭＳ Ｐゴシック" charset="0"/>
              </a:rPr>
              <a:t>π+</a:t>
            </a:r>
            <a:r>
              <a:rPr lang="en-US" sz="1600" dirty="0">
                <a:latin typeface="Arial" charset="0"/>
                <a:ea typeface="ＭＳ Ｐゴシック" charset="0"/>
              </a:rPr>
              <a:t>C</a:t>
            </a:r>
            <a:r>
              <a:rPr lang="en-US" sz="1600" baseline="-25000" dirty="0">
                <a:latin typeface="Arial" charset="0"/>
                <a:ea typeface="ＭＳ Ｐゴシック" charset="0"/>
              </a:rPr>
              <a:t>3</a:t>
            </a:r>
            <a:r>
              <a:rPr lang="en-US" sz="1600" dirty="0">
                <a:latin typeface="Arial" charset="0"/>
                <a:ea typeface="ＭＳ Ｐゴシック" charset="0"/>
              </a:rPr>
              <a:t> (triangle)  	   L(r)</a:t>
            </a:r>
          </a:p>
          <a:p>
            <a:pPr lvl="1"/>
            <a:r>
              <a:rPr lang="en-US" sz="1600" dirty="0">
                <a:latin typeface="Arial" charset="0"/>
                <a:ea typeface="ＭＳ Ｐゴシック" charset="0"/>
              </a:rPr>
              <a:t>(</a:t>
            </a:r>
            <a:r>
              <a:rPr lang="en-US" sz="1600" dirty="0" err="1">
                <a:latin typeface="Arial" charset="0"/>
                <a:ea typeface="ＭＳ Ｐゴシック" charset="0"/>
              </a:rPr>
              <a:t>f,g,g</a:t>
            </a:r>
            <a:r>
              <a:rPr lang="en-US" sz="1600" dirty="0">
                <a:latin typeface="Arial" charset="0"/>
                <a:ea typeface="ＭＳ Ｐゴシック" charset="0"/>
              </a:rPr>
              <a:t>’) Q</a:t>
            </a:r>
            <a:r>
              <a:rPr lang="en-US" sz="1600" baseline="30000" dirty="0">
                <a:latin typeface="Arial" charset="0"/>
                <a:ea typeface="ＭＳ Ｐゴシック" charset="0"/>
              </a:rPr>
              <a:t>2</a:t>
            </a:r>
            <a:r>
              <a:rPr lang="en-US" sz="1600" dirty="0">
                <a:latin typeface="Arial" charset="0"/>
                <a:ea typeface="ＭＳ Ｐゴシック" charset="0"/>
              </a:rPr>
              <a:t>   h</a:t>
            </a:r>
            <a:r>
              <a:rPr lang="en-US" sz="1600" baseline="30000" dirty="0">
                <a:latin typeface="Arial" charset="0"/>
                <a:ea typeface="ＭＳ Ｐゴシック" charset="0"/>
              </a:rPr>
              <a:t>1</a:t>
            </a:r>
            <a:r>
              <a:rPr lang="en-US" sz="1600" baseline="-25000" dirty="0">
                <a:latin typeface="Arial" charset="0"/>
                <a:ea typeface="ＭＳ Ｐゴシック" charset="0"/>
              </a:rPr>
              <a:t>π</a:t>
            </a:r>
            <a:r>
              <a:rPr lang="en-US" sz="1600" dirty="0">
                <a:latin typeface="Arial" charset="0"/>
                <a:ea typeface="ＭＳ Ｐゴシック" charset="0"/>
              </a:rPr>
              <a:t>       (box)      H(r)+L(r)</a:t>
            </a:r>
            <a:endParaRPr lang="en-US" sz="2000" baseline="-25000" dirty="0">
              <a:latin typeface="Arial" charset="0"/>
              <a:ea typeface="ＭＳ Ｐゴシック" charset="0"/>
            </a:endParaRPr>
          </a:p>
        </p:txBody>
      </p:sp>
      <p:pic>
        <p:nvPicPr>
          <p:cNvPr id="22532" name="Picture 5" descr="Picture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8818" y="3124200"/>
            <a:ext cx="3394364" cy="30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8"/>
          <p:cNvSpPr txBox="1">
            <a:spLocks noChangeArrowheads="1"/>
          </p:cNvSpPr>
          <p:nvPr/>
        </p:nvSpPr>
        <p:spPr bwMode="auto">
          <a:xfrm>
            <a:off x="2457450" y="5410200"/>
            <a:ext cx="6610350" cy="584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A</a:t>
            </a:r>
            <a:r>
              <a:rPr lang="en-US" sz="1600" baseline="-25000"/>
              <a:t>z</a:t>
            </a:r>
            <a:r>
              <a:rPr lang="en-US" sz="1600" baseline="30000"/>
              <a:t>n3He</a:t>
            </a:r>
            <a:r>
              <a:rPr lang="en-US" sz="1600"/>
              <a:t> (prelim) using N3LO (Emtem &amp; Macheleidt) + 3N N2LO (Navratil)   </a:t>
            </a:r>
          </a:p>
          <a:p>
            <a:r>
              <a:rPr lang="en-US" sz="1600">
                <a:solidFill>
                  <a:schemeClr val="accent2"/>
                </a:solidFill>
              </a:rPr>
              <a:t>Λ = 500:   </a:t>
            </a:r>
            <a:r>
              <a:rPr lang="en-US" sz="1600" b="1">
                <a:solidFill>
                  <a:schemeClr val="accent2"/>
                </a:solidFill>
              </a:rPr>
              <a:t>a</a:t>
            </a:r>
            <a:r>
              <a:rPr lang="en-US" sz="1600" b="1" baseline="-25000">
                <a:solidFill>
                  <a:schemeClr val="accent2"/>
                </a:solidFill>
              </a:rPr>
              <a:t>0</a:t>
            </a:r>
            <a:r>
              <a:rPr lang="en-US" sz="1600">
                <a:solidFill>
                  <a:schemeClr val="accent2"/>
                </a:solidFill>
              </a:rPr>
              <a:t>=-0.15   </a:t>
            </a:r>
            <a:r>
              <a:rPr lang="en-US" sz="1600" b="1">
                <a:solidFill>
                  <a:schemeClr val="accent2"/>
                </a:solidFill>
              </a:rPr>
              <a:t>a</a:t>
            </a:r>
            <a:r>
              <a:rPr lang="en-US" sz="1600" b="1" baseline="-25000">
                <a:solidFill>
                  <a:schemeClr val="accent2"/>
                </a:solidFill>
              </a:rPr>
              <a:t>1</a:t>
            </a:r>
            <a:r>
              <a:rPr lang="en-US" sz="1600">
                <a:solidFill>
                  <a:schemeClr val="accent2"/>
                </a:solidFill>
              </a:rPr>
              <a:t>=.026   </a:t>
            </a:r>
            <a:r>
              <a:rPr lang="en-US" sz="1600" b="1">
                <a:solidFill>
                  <a:schemeClr val="accent2"/>
                </a:solidFill>
              </a:rPr>
              <a:t>a</a:t>
            </a:r>
            <a:r>
              <a:rPr lang="en-US" sz="1600" b="1" baseline="-25000">
                <a:solidFill>
                  <a:schemeClr val="accent2"/>
                </a:solidFill>
              </a:rPr>
              <a:t>2</a:t>
            </a:r>
            <a:r>
              <a:rPr lang="en-US" sz="1600">
                <a:solidFill>
                  <a:schemeClr val="accent2"/>
                </a:solidFill>
              </a:rPr>
              <a:t>=.021   </a:t>
            </a:r>
            <a:r>
              <a:rPr lang="en-US" sz="1600" b="1">
                <a:solidFill>
                  <a:schemeClr val="accent2"/>
                </a:solidFill>
              </a:rPr>
              <a:t>a</a:t>
            </a:r>
            <a:r>
              <a:rPr lang="en-US" sz="1600" b="1" baseline="-25000">
                <a:solidFill>
                  <a:schemeClr val="accent2"/>
                </a:solidFill>
              </a:rPr>
              <a:t>3</a:t>
            </a:r>
            <a:r>
              <a:rPr lang="en-US" sz="1600">
                <a:solidFill>
                  <a:schemeClr val="accent2"/>
                </a:solidFill>
              </a:rPr>
              <a:t>=0.11   </a:t>
            </a:r>
            <a:r>
              <a:rPr lang="en-US" sz="1600" b="1">
                <a:solidFill>
                  <a:schemeClr val="accent2"/>
                </a:solidFill>
              </a:rPr>
              <a:t>a</a:t>
            </a:r>
            <a:r>
              <a:rPr lang="en-US" sz="1600" b="1" baseline="-25000">
                <a:solidFill>
                  <a:schemeClr val="accent2"/>
                </a:solidFill>
              </a:rPr>
              <a:t>4</a:t>
            </a:r>
            <a:r>
              <a:rPr lang="en-US" sz="1600">
                <a:solidFill>
                  <a:schemeClr val="accent2"/>
                </a:solidFill>
              </a:rPr>
              <a:t>=-.043   </a:t>
            </a:r>
            <a:r>
              <a:rPr lang="en-US" sz="1600" b="1">
                <a:solidFill>
                  <a:schemeClr val="accent2"/>
                </a:solidFill>
              </a:rPr>
              <a:t>a</a:t>
            </a:r>
            <a:r>
              <a:rPr lang="en-US" sz="1600" b="1" baseline="-25000">
                <a:solidFill>
                  <a:schemeClr val="accent2"/>
                </a:solidFill>
              </a:rPr>
              <a:t>5</a:t>
            </a:r>
            <a:r>
              <a:rPr lang="en-US" sz="1600">
                <a:solidFill>
                  <a:schemeClr val="accent2"/>
                </a:solidFill>
              </a:rPr>
              <a:t>=-.0022</a:t>
            </a:r>
          </a:p>
        </p:txBody>
      </p:sp>
      <p:sp>
        <p:nvSpPr>
          <p:cNvPr id="4" name="Date Placeholder 3"/>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6</a:t>
            </a:fld>
            <a:r>
              <a:rPr lang="en-US" smtClean="0"/>
              <a:t>/39</a:t>
            </a:r>
            <a:endParaRPr lang="en-US" dirty="0"/>
          </a:p>
        </p:txBody>
      </p:sp>
    </p:spTree>
    <p:extLst>
      <p:ext uri="{BB962C8B-B14F-4D97-AF65-F5344CB8AC3E}">
        <p14:creationId xmlns:p14="http://schemas.microsoft.com/office/powerpoint/2010/main" val="29684678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8"/>
          <p:cNvGrpSpPr>
            <a:grpSpLocks/>
          </p:cNvGrpSpPr>
          <p:nvPr/>
        </p:nvGrpSpPr>
        <p:grpSpPr bwMode="auto">
          <a:xfrm>
            <a:off x="779873" y="3848100"/>
            <a:ext cx="3425609" cy="2631104"/>
            <a:chOff x="0" y="2424"/>
            <a:chExt cx="1854" cy="1424"/>
          </a:xfrm>
        </p:grpSpPr>
        <p:pic>
          <p:nvPicPr>
            <p:cNvPr id="31760" name="Picture 3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24"/>
              <a:ext cx="1854"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1" name="Text Box 40"/>
            <p:cNvSpPr txBox="1">
              <a:spLocks noChangeArrowheads="1"/>
            </p:cNvSpPr>
            <p:nvPr/>
          </p:nvSpPr>
          <p:spPr bwMode="auto">
            <a:xfrm>
              <a:off x="770" y="3409"/>
              <a:ext cx="9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rPr>
                <a:t>p-p and nuclei</a:t>
              </a:r>
            </a:p>
          </p:txBody>
        </p:sp>
      </p:grpSp>
      <p:grpSp>
        <p:nvGrpSpPr>
          <p:cNvPr id="31747" name="Group 41"/>
          <p:cNvGrpSpPr>
            <a:grpSpLocks/>
          </p:cNvGrpSpPr>
          <p:nvPr/>
        </p:nvGrpSpPr>
        <p:grpSpPr bwMode="auto">
          <a:xfrm>
            <a:off x="4846524" y="3827463"/>
            <a:ext cx="3408979" cy="2649581"/>
            <a:chOff x="3915" y="2411"/>
            <a:chExt cx="1845" cy="1434"/>
          </a:xfrm>
        </p:grpSpPr>
        <p:pic>
          <p:nvPicPr>
            <p:cNvPr id="31758"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5" y="2411"/>
              <a:ext cx="1845" cy="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Text Box 43"/>
            <p:cNvSpPr txBox="1">
              <a:spLocks noChangeArrowheads="1"/>
            </p:cNvSpPr>
            <p:nvPr/>
          </p:nvSpPr>
          <p:spPr bwMode="auto">
            <a:xfrm>
              <a:off x="4926" y="3402"/>
              <a:ext cx="7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a:latin typeface="Times" charset="0"/>
                </a:rPr>
                <a:t>Anapole</a:t>
              </a:r>
            </a:p>
          </p:txBody>
        </p:sp>
      </p:grpSp>
      <p:sp>
        <p:nvSpPr>
          <p:cNvPr id="31749" name="Rectangle 51"/>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Existing </a:t>
            </a:r>
            <a:r>
              <a:rPr lang="en-US" dirty="0" smtClean="0">
                <a:latin typeface="Arial" charset="0"/>
                <a:ea typeface="ＭＳ Ｐゴシック" charset="0"/>
                <a:cs typeface="ＭＳ Ｐゴシック" charset="0"/>
              </a:rPr>
              <a:t>HPV data</a:t>
            </a:r>
            <a:endParaRPr lang="en-US" dirty="0">
              <a:latin typeface="Arial" charset="0"/>
              <a:ea typeface="ＭＳ Ｐゴシック" charset="0"/>
              <a:cs typeface="ＭＳ Ｐゴシック" charset="0"/>
            </a:endParaRPr>
          </a:p>
        </p:txBody>
      </p:sp>
      <p:sp>
        <p:nvSpPr>
          <p:cNvPr id="31750" name="Rectangle 52"/>
          <p:cNvSpPr>
            <a:spLocks noGrp="1" noChangeArrowheads="1"/>
          </p:cNvSpPr>
          <p:nvPr>
            <p:ph type="body" sz="half" idx="1"/>
          </p:nvPr>
        </p:nvSpPr>
        <p:spPr/>
        <p:txBody>
          <a:bodyPr/>
          <a:lstStyle/>
          <a:p>
            <a:pPr eaLnBrk="1" hangingPunct="1"/>
            <a:r>
              <a:rPr lang="en-US" sz="2000" dirty="0">
                <a:solidFill>
                  <a:schemeClr val="tx1"/>
                </a:solidFill>
                <a:latin typeface="Arial" charset="0"/>
                <a:ea typeface="ＭＳ Ｐゴシック" charset="0"/>
                <a:cs typeface="ＭＳ Ｐゴシック" charset="0"/>
              </a:rPr>
              <a:t>p-p scat. 15, 45 MeV  </a:t>
            </a:r>
            <a:r>
              <a:rPr lang="en-US" sz="2000" dirty="0" err="1">
                <a:solidFill>
                  <a:schemeClr val="accent2"/>
                </a:solidFill>
                <a:latin typeface="Arial" charset="0"/>
                <a:ea typeface="ＭＳ Ｐゴシック" charset="0"/>
                <a:cs typeface="ＭＳ Ｐゴシック" charset="0"/>
              </a:rPr>
              <a:t>A</a:t>
            </a:r>
            <a:r>
              <a:rPr lang="en-US" sz="2000" baseline="-25000" dirty="0" err="1">
                <a:solidFill>
                  <a:schemeClr val="accent2"/>
                </a:solidFill>
                <a:latin typeface="Arial" charset="0"/>
                <a:ea typeface="ＭＳ Ｐゴシック" charset="0"/>
                <a:cs typeface="ＭＳ Ｐゴシック" charset="0"/>
              </a:rPr>
              <a:t>z</a:t>
            </a:r>
            <a:r>
              <a:rPr lang="en-US" sz="2000" baseline="30000" dirty="0" err="1">
                <a:solidFill>
                  <a:schemeClr val="accent2"/>
                </a:solidFill>
                <a:latin typeface="Arial" charset="0"/>
                <a:ea typeface="ＭＳ Ｐゴシック" charset="0"/>
                <a:cs typeface="ＭＳ Ｐゴシック" charset="0"/>
              </a:rPr>
              <a:t>pp</a:t>
            </a:r>
            <a:endParaRPr lang="en-US" sz="2000" dirty="0">
              <a:solidFill>
                <a:schemeClr val="accent2"/>
              </a:solidFill>
              <a:latin typeface="Arial" charset="0"/>
              <a:ea typeface="ＭＳ Ｐゴシック" charset="0"/>
              <a:cs typeface="ＭＳ Ｐゴシック" charset="0"/>
            </a:endParaRPr>
          </a:p>
          <a:p>
            <a:pPr eaLnBrk="1" hangingPunct="1"/>
            <a:r>
              <a:rPr lang="en-US" sz="2000" dirty="0">
                <a:solidFill>
                  <a:schemeClr val="tx1"/>
                </a:solidFill>
                <a:latin typeface="Arial" charset="0"/>
                <a:ea typeface="ＭＳ Ｐゴシック" charset="0"/>
                <a:cs typeface="ＭＳ Ｐゴシック" charset="0"/>
                <a:sym typeface="Symbol" charset="0"/>
              </a:rPr>
              <a:t>p- scat. 46 MeV	 </a:t>
            </a:r>
            <a:r>
              <a:rPr lang="en-US" sz="2000" dirty="0" smtClean="0">
                <a:solidFill>
                  <a:schemeClr val="tx1"/>
                </a:solidFill>
                <a:latin typeface="Arial" charset="0"/>
                <a:ea typeface="ＭＳ Ｐゴシック" charset="0"/>
                <a:cs typeface="ＭＳ Ｐゴシック" charset="0"/>
                <a:sym typeface="Symbol" charset="0"/>
              </a:rPr>
              <a:t>      </a:t>
            </a:r>
            <a:r>
              <a:rPr lang="en-US" sz="2000" dirty="0" err="1">
                <a:latin typeface="Arial" charset="0"/>
                <a:ea typeface="ＭＳ Ｐゴシック" charset="0"/>
                <a:cs typeface="ＭＳ Ｐゴシック" charset="0"/>
                <a:sym typeface="Symbol" charset="0"/>
              </a:rPr>
              <a:t>A</a:t>
            </a:r>
            <a:r>
              <a:rPr lang="en-US" sz="2000" baseline="-25000" dirty="0" err="1">
                <a:latin typeface="Arial" charset="0"/>
                <a:ea typeface="ＭＳ Ｐゴシック" charset="0"/>
                <a:cs typeface="ＭＳ Ｐゴシック" charset="0"/>
                <a:sym typeface="Symbol" charset="0"/>
              </a:rPr>
              <a:t>z</a:t>
            </a:r>
            <a:r>
              <a:rPr lang="en-US" sz="2000" baseline="30000" dirty="0" err="1">
                <a:latin typeface="Arial" charset="0"/>
                <a:ea typeface="ＭＳ Ｐゴシック" charset="0"/>
                <a:cs typeface="ＭＳ Ｐゴシック" charset="0"/>
                <a:sym typeface="Symbol" charset="0"/>
              </a:rPr>
              <a:t>pp</a:t>
            </a:r>
            <a:endParaRPr lang="en-US" sz="2000" dirty="0">
              <a:latin typeface="Arial" charset="0"/>
              <a:ea typeface="ＭＳ Ｐゴシック" charset="0"/>
              <a:cs typeface="ＭＳ Ｐゴシック" charset="0"/>
            </a:endParaRPr>
          </a:p>
          <a:p>
            <a:pPr eaLnBrk="1" hangingPunct="1"/>
            <a:r>
              <a:rPr lang="en-US" sz="2000" dirty="0">
                <a:solidFill>
                  <a:schemeClr val="tx1"/>
                </a:solidFill>
                <a:latin typeface="Arial" charset="0"/>
                <a:ea typeface="ＭＳ Ｐゴシック" charset="0"/>
                <a:cs typeface="ＭＳ Ｐゴシック" charset="0"/>
              </a:rPr>
              <a:t>p-p scat. 220 </a:t>
            </a:r>
            <a:r>
              <a:rPr lang="en-US" sz="2000" dirty="0" smtClean="0">
                <a:solidFill>
                  <a:schemeClr val="tx1"/>
                </a:solidFill>
                <a:latin typeface="Arial" charset="0"/>
                <a:ea typeface="ＭＳ Ｐゴシック" charset="0"/>
                <a:cs typeface="ＭＳ Ｐゴシック" charset="0"/>
              </a:rPr>
              <a:t>MeV    </a:t>
            </a:r>
            <a:r>
              <a:rPr lang="en-US" sz="2000" dirty="0" smtClean="0">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sym typeface="Symbol" charset="0"/>
              </a:rPr>
              <a:t>A</a:t>
            </a:r>
            <a:r>
              <a:rPr lang="en-US" sz="2000" baseline="-25000" dirty="0" err="1">
                <a:latin typeface="Arial" charset="0"/>
                <a:ea typeface="ＭＳ Ｐゴシック" charset="0"/>
                <a:cs typeface="ＭＳ Ｐゴシック" charset="0"/>
                <a:sym typeface="Symbol" charset="0"/>
              </a:rPr>
              <a:t>z</a:t>
            </a:r>
            <a:r>
              <a:rPr lang="en-US" sz="2000" baseline="30000" dirty="0" err="1">
                <a:latin typeface="Arial" charset="0"/>
                <a:ea typeface="ＭＳ Ｐゴシック" charset="0"/>
                <a:cs typeface="ＭＳ Ｐゴシック" charset="0"/>
                <a:sym typeface="Symbol" charset="0"/>
              </a:rPr>
              <a:t>pp</a:t>
            </a:r>
            <a:endParaRPr lang="en-US" sz="2000" dirty="0">
              <a:latin typeface="Arial" charset="0"/>
              <a:ea typeface="ＭＳ Ｐゴシック" charset="0"/>
              <a:cs typeface="ＭＳ Ｐゴシック" charset="0"/>
            </a:endParaRPr>
          </a:p>
          <a:p>
            <a:pPr eaLnBrk="1" hangingPunct="1"/>
            <a:r>
              <a:rPr lang="en-US" sz="2000" dirty="0" err="1">
                <a:solidFill>
                  <a:schemeClr val="tx1"/>
                </a:solidFill>
                <a:latin typeface="Arial" charset="0"/>
                <a:ea typeface="ＭＳ Ｐゴシック" charset="0"/>
                <a:cs typeface="ＭＳ Ｐゴシック" charset="0"/>
              </a:rPr>
              <a:t>n+p</a:t>
            </a:r>
            <a:r>
              <a:rPr lang="en-US" sz="2000" dirty="0" err="1">
                <a:solidFill>
                  <a:schemeClr val="tx1"/>
                </a:solidFill>
                <a:latin typeface="Symbol" charset="0"/>
                <a:ea typeface="ＭＳ Ｐゴシック" charset="0"/>
                <a:cs typeface="ＭＳ Ｐゴシック" charset="0"/>
                <a:sym typeface="Symbol" charset="0"/>
              </a:rPr>
              <a:t></a:t>
            </a:r>
            <a:r>
              <a:rPr lang="en-US" sz="2000" dirty="0" err="1">
                <a:solidFill>
                  <a:schemeClr val="tx1"/>
                </a:solidFill>
                <a:latin typeface="Arial" charset="0"/>
                <a:ea typeface="ＭＳ Ｐゴシック" charset="0"/>
                <a:cs typeface="ＭＳ Ｐゴシック" charset="0"/>
              </a:rPr>
              <a:t>d</a:t>
            </a:r>
            <a:r>
              <a:rPr lang="en-US" sz="2000" dirty="0">
                <a:solidFill>
                  <a:schemeClr val="tx1"/>
                </a:solidFill>
                <a:latin typeface="Arial" charset="0"/>
                <a:ea typeface="ＭＳ Ｐゴシック" charset="0"/>
                <a:cs typeface="ＭＳ Ｐゴシック" charset="0"/>
              </a:rPr>
              <a:t>+</a:t>
            </a:r>
            <a:r>
              <a:rPr lang="en-US" sz="2000" dirty="0">
                <a:solidFill>
                  <a:schemeClr val="tx1"/>
                </a:solidFill>
                <a:latin typeface="Symbol" charset="0"/>
                <a:ea typeface="ＭＳ Ｐゴシック" charset="0"/>
                <a:cs typeface="ＭＳ Ｐゴシック" charset="0"/>
                <a:sym typeface="Symbol" charset="0"/>
              </a:rPr>
              <a:t></a:t>
            </a:r>
            <a:r>
              <a:rPr lang="en-US" sz="2000" dirty="0">
                <a:solidFill>
                  <a:schemeClr val="tx1"/>
                </a:solidFill>
                <a:latin typeface="Arial" charset="0"/>
                <a:ea typeface="ＭＳ Ｐゴシック" charset="0"/>
                <a:cs typeface="ＭＳ Ｐゴシック" charset="0"/>
              </a:rPr>
              <a:t>   circ. pol</a:t>
            </a:r>
            <a:r>
              <a:rPr lang="en-US" sz="2000" dirty="0" smtClean="0">
                <a:solidFill>
                  <a:schemeClr val="tx1"/>
                </a:solidFill>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P</a:t>
            </a:r>
            <a:r>
              <a:rPr lang="en-US" sz="2000" baseline="-25000" dirty="0" err="1">
                <a:latin typeface="Symbol" charset="0"/>
                <a:ea typeface="ＭＳ Ｐゴシック" charset="0"/>
                <a:cs typeface="ＭＳ Ｐゴシック" charset="0"/>
                <a:sym typeface="Symbol" charset="0"/>
              </a:rPr>
              <a:t></a:t>
            </a:r>
            <a:r>
              <a:rPr lang="en-US" sz="2000" baseline="30000" dirty="0" err="1">
                <a:latin typeface="Arial" charset="0"/>
                <a:ea typeface="ＭＳ Ｐゴシック" charset="0"/>
                <a:cs typeface="ＭＳ Ｐゴシック" charset="0"/>
              </a:rPr>
              <a:t>d</a:t>
            </a:r>
            <a:endParaRPr lang="en-US" sz="2000" baseline="-25000" dirty="0">
              <a:latin typeface="Symbol" charset="0"/>
              <a:ea typeface="ＭＳ Ｐゴシック" charset="0"/>
              <a:cs typeface="ＭＳ Ｐゴシック" charset="0"/>
              <a:sym typeface="Symbol" charset="0"/>
            </a:endParaRPr>
          </a:p>
          <a:p>
            <a:pPr eaLnBrk="1" hangingPunct="1"/>
            <a:r>
              <a:rPr lang="en-US" sz="2000" dirty="0" err="1">
                <a:solidFill>
                  <a:schemeClr val="tx1"/>
                </a:solidFill>
                <a:latin typeface="Arial" charset="0"/>
                <a:ea typeface="ＭＳ Ｐゴシック" charset="0"/>
                <a:cs typeface="ＭＳ Ｐゴシック" charset="0"/>
              </a:rPr>
              <a:t>n+p</a:t>
            </a:r>
            <a:r>
              <a:rPr lang="en-US" sz="2000" dirty="0" err="1">
                <a:solidFill>
                  <a:schemeClr val="tx1"/>
                </a:solidFill>
                <a:latin typeface="Symbol" charset="0"/>
                <a:ea typeface="ＭＳ Ｐゴシック" charset="0"/>
                <a:cs typeface="ＭＳ Ｐゴシック" charset="0"/>
                <a:sym typeface="Symbol" charset="0"/>
              </a:rPr>
              <a:t></a:t>
            </a:r>
            <a:r>
              <a:rPr lang="en-US" sz="2000" dirty="0" err="1">
                <a:solidFill>
                  <a:schemeClr val="tx1"/>
                </a:solidFill>
                <a:latin typeface="Arial" charset="0"/>
                <a:ea typeface="ＭＳ Ｐゴシック" charset="0"/>
                <a:cs typeface="ＭＳ Ｐゴシック" charset="0"/>
              </a:rPr>
              <a:t>d</a:t>
            </a:r>
            <a:r>
              <a:rPr lang="en-US" sz="2000" dirty="0">
                <a:solidFill>
                  <a:schemeClr val="tx1"/>
                </a:solidFill>
                <a:latin typeface="Arial" charset="0"/>
                <a:ea typeface="ＭＳ Ｐゴシック" charset="0"/>
                <a:cs typeface="ＭＳ Ｐゴシック" charset="0"/>
              </a:rPr>
              <a:t>+</a:t>
            </a:r>
            <a:r>
              <a:rPr lang="en-US" sz="2000" dirty="0">
                <a:solidFill>
                  <a:schemeClr val="tx1"/>
                </a:solidFill>
                <a:latin typeface="Symbol" charset="0"/>
                <a:ea typeface="ＭＳ Ｐゴシック" charset="0"/>
                <a:cs typeface="ＭＳ Ｐゴシック" charset="0"/>
                <a:sym typeface="Symbol" charset="0"/>
              </a:rPr>
              <a:t></a:t>
            </a:r>
            <a:r>
              <a:rPr lang="en-US" sz="2000" dirty="0">
                <a:solidFill>
                  <a:schemeClr val="tx1"/>
                </a:solidFill>
                <a:latin typeface="Arial" charset="0"/>
                <a:ea typeface="ＭＳ Ｐゴシック" charset="0"/>
                <a:cs typeface="ＭＳ Ｐゴシック" charset="0"/>
              </a:rPr>
              <a:t>   </a:t>
            </a:r>
            <a:r>
              <a:rPr lang="en-US" sz="2000" dirty="0" err="1">
                <a:solidFill>
                  <a:schemeClr val="tx1"/>
                </a:solidFill>
                <a:latin typeface="Arial" charset="0"/>
                <a:ea typeface="ＭＳ Ｐゴシック" charset="0"/>
                <a:cs typeface="ＭＳ Ｐゴシック" charset="0"/>
              </a:rPr>
              <a:t>asym</a:t>
            </a:r>
            <a:r>
              <a:rPr lang="en-US" sz="2000" dirty="0">
                <a:solidFill>
                  <a:schemeClr val="tx1"/>
                </a:solidFill>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A</a:t>
            </a:r>
            <a:r>
              <a:rPr lang="en-US" sz="2000" baseline="-25000" dirty="0" err="1">
                <a:latin typeface="Symbol" charset="0"/>
                <a:ea typeface="ＭＳ Ｐゴシック" charset="0"/>
                <a:cs typeface="ＭＳ Ｐゴシック" charset="0"/>
                <a:sym typeface="Symbol" charset="0"/>
              </a:rPr>
              <a:t></a:t>
            </a:r>
            <a:r>
              <a:rPr lang="en-US" sz="2000" baseline="30000" dirty="0" err="1">
                <a:latin typeface="Arial" charset="0"/>
                <a:ea typeface="ＭＳ Ｐゴシック" charset="0"/>
                <a:cs typeface="ＭＳ Ｐゴシック" charset="0"/>
              </a:rPr>
              <a:t>d</a:t>
            </a:r>
            <a:endParaRPr lang="en-US" sz="2000" baseline="-25000" dirty="0">
              <a:latin typeface="Symbol" charset="0"/>
              <a:ea typeface="ＭＳ Ｐゴシック" charset="0"/>
              <a:cs typeface="ＭＳ Ｐゴシック" charset="0"/>
              <a:sym typeface="Symbol" charset="0"/>
            </a:endParaRPr>
          </a:p>
          <a:p>
            <a:pPr eaLnBrk="1" hangingPunct="1"/>
            <a:r>
              <a:rPr lang="en-US" sz="2000" dirty="0">
                <a:solidFill>
                  <a:schemeClr val="tx1"/>
                </a:solidFill>
                <a:latin typeface="Arial" charset="0"/>
                <a:ea typeface="ＭＳ Ｐゴシック" charset="0"/>
                <a:cs typeface="ＭＳ Ｐゴシック" charset="0"/>
                <a:sym typeface="Symbol" charset="0"/>
              </a:rPr>
              <a:t>n-</a:t>
            </a:r>
            <a:r>
              <a:rPr lang="en-US" sz="2000" dirty="0">
                <a:solidFill>
                  <a:schemeClr val="tx1"/>
                </a:solidFill>
                <a:latin typeface="Symbol" charset="0"/>
                <a:ea typeface="ＭＳ Ｐゴシック" charset="0"/>
                <a:cs typeface="ＭＳ Ｐゴシック" charset="0"/>
                <a:sym typeface="Symbol" charset="0"/>
              </a:rPr>
              <a:t></a:t>
            </a:r>
            <a:r>
              <a:rPr lang="en-US" sz="2000" dirty="0">
                <a:solidFill>
                  <a:schemeClr val="tx1"/>
                </a:solidFill>
                <a:latin typeface="Arial" charset="0"/>
                <a:ea typeface="ＭＳ Ｐゴシック" charset="0"/>
                <a:cs typeface="ＭＳ Ｐゴシック" charset="0"/>
                <a:sym typeface="Symbol" charset="0"/>
              </a:rPr>
              <a:t>   spin rot.	</a:t>
            </a:r>
            <a:r>
              <a:rPr lang="en-US" sz="2000" dirty="0" smtClean="0">
                <a:solidFill>
                  <a:schemeClr val="tx1"/>
                </a:solidFill>
                <a:latin typeface="Arial" charset="0"/>
                <a:ea typeface="ＭＳ Ｐゴシック" charset="0"/>
                <a:cs typeface="ＭＳ Ｐゴシック" charset="0"/>
                <a:sym typeface="Symbol" charset="0"/>
              </a:rPr>
              <a:t>   </a:t>
            </a:r>
            <a:r>
              <a:rPr lang="en-US" sz="2000" dirty="0" err="1">
                <a:latin typeface="Arial" charset="0"/>
                <a:ea typeface="ＭＳ Ｐゴシック" charset="0"/>
                <a:cs typeface="ＭＳ Ｐゴシック" charset="0"/>
                <a:sym typeface="Symbol" charset="0"/>
              </a:rPr>
              <a:t>d</a:t>
            </a:r>
            <a:r>
              <a:rPr lang="en-US" sz="2000" dirty="0" err="1">
                <a:latin typeface="Symbol" charset="0"/>
                <a:ea typeface="ＭＳ Ｐゴシック" charset="0"/>
                <a:cs typeface="ＭＳ Ｐゴシック" charset="0"/>
                <a:sym typeface="Symbol" charset="0"/>
              </a:rPr>
              <a:t></a:t>
            </a:r>
            <a:r>
              <a:rPr lang="en-US" sz="2000" baseline="30000" dirty="0" err="1">
                <a:latin typeface="Arial" charset="0"/>
                <a:ea typeface="ＭＳ Ｐゴシック" charset="0"/>
                <a:cs typeface="ＭＳ Ｐゴシック" charset="0"/>
                <a:sym typeface="Symbol" charset="0"/>
              </a:rPr>
              <a:t>n</a:t>
            </a:r>
            <a:r>
              <a:rPr lang="en-US" sz="2000" baseline="30000" dirty="0">
                <a:latin typeface="Symbol" charset="0"/>
                <a:ea typeface="ＭＳ Ｐゴシック" charset="0"/>
                <a:cs typeface="ＭＳ Ｐゴシック" charset="0"/>
                <a:sym typeface="Symbol" charset="0"/>
              </a:rPr>
              <a:t></a:t>
            </a:r>
            <a:r>
              <a:rPr lang="en-US" sz="2000" dirty="0">
                <a:latin typeface="Arial" charset="0"/>
                <a:ea typeface="ＭＳ Ｐゴシック" charset="0"/>
                <a:cs typeface="ＭＳ Ｐゴシック" charset="0"/>
                <a:sym typeface="Symbol" charset="0"/>
              </a:rPr>
              <a:t>/</a:t>
            </a:r>
            <a:r>
              <a:rPr lang="en-US" sz="2000" dirty="0" err="1">
                <a:latin typeface="Arial" charset="0"/>
                <a:ea typeface="ＭＳ Ｐゴシック" charset="0"/>
                <a:cs typeface="ＭＳ Ｐゴシック" charset="0"/>
                <a:sym typeface="Symbol" charset="0"/>
              </a:rPr>
              <a:t>dz</a:t>
            </a:r>
            <a:r>
              <a:rPr lang="en-US" sz="2000" dirty="0">
                <a:latin typeface="Arial" charset="0"/>
                <a:ea typeface="ＭＳ Ｐゴシック" charset="0"/>
                <a:cs typeface="ＭＳ Ｐゴシック" charset="0"/>
                <a:sym typeface="Symbol" charset="0"/>
              </a:rPr>
              <a:t> </a:t>
            </a:r>
            <a:endParaRPr lang="en-US" sz="2000" i="1" dirty="0">
              <a:latin typeface="Arial" charset="0"/>
              <a:ea typeface="ＭＳ Ｐゴシック" charset="0"/>
              <a:cs typeface="ＭＳ Ｐゴシック" charset="0"/>
              <a:sym typeface="Symbol" charset="0"/>
            </a:endParaRPr>
          </a:p>
          <a:p>
            <a:pPr eaLnBrk="1" hangingPunct="1"/>
            <a:endParaRPr lang="en-US" sz="2000" dirty="0">
              <a:solidFill>
                <a:schemeClr val="tx1"/>
              </a:solidFill>
              <a:latin typeface="Arial" charset="0"/>
              <a:ea typeface="ＭＳ Ｐゴシック" charset="0"/>
              <a:cs typeface="ＭＳ Ｐゴシック" charset="0"/>
            </a:endParaRPr>
          </a:p>
        </p:txBody>
      </p:sp>
      <p:sp>
        <p:nvSpPr>
          <p:cNvPr id="31751" name="Rectangle 53"/>
          <p:cNvSpPr>
            <a:spLocks noGrp="1" noChangeArrowheads="1"/>
          </p:cNvSpPr>
          <p:nvPr>
            <p:ph type="body" sz="half" idx="2"/>
          </p:nvPr>
        </p:nvSpPr>
        <p:spPr/>
        <p:txBody>
          <a:bodyPr/>
          <a:lstStyle/>
          <a:p>
            <a:pPr eaLnBrk="1" hangingPunct="1"/>
            <a:r>
              <a:rPr lang="en-US" sz="2000" baseline="30000" dirty="0">
                <a:latin typeface="Arial" charset="0"/>
                <a:ea typeface="ＭＳ Ｐゴシック" charset="0"/>
                <a:cs typeface="ＭＳ Ｐゴシック" charset="0"/>
                <a:sym typeface="Symbol" charset="0"/>
              </a:rPr>
              <a:t>18</a:t>
            </a:r>
            <a:r>
              <a:rPr lang="en-US" sz="2000" dirty="0">
                <a:latin typeface="Arial" charset="0"/>
                <a:ea typeface="ＭＳ Ｐゴシック" charset="0"/>
                <a:cs typeface="ＭＳ Ｐゴシック" charset="0"/>
                <a:sym typeface="Symbol" charset="0"/>
              </a:rPr>
              <a:t>F</a:t>
            </a:r>
            <a:r>
              <a:rPr lang="en-US" sz="2000" dirty="0">
                <a:solidFill>
                  <a:schemeClr val="tx1"/>
                </a:solidFill>
                <a:latin typeface="Arial" charset="0"/>
                <a:ea typeface="ＭＳ Ｐゴシック" charset="0"/>
                <a:cs typeface="ＭＳ Ｐゴシック" charset="0"/>
                <a:sym typeface="Symbol" charset="0"/>
              </a:rPr>
              <a:t>	</a:t>
            </a:r>
            <a:r>
              <a:rPr lang="en-US" sz="2000" dirty="0" err="1">
                <a:solidFill>
                  <a:schemeClr val="tx1"/>
                </a:solidFill>
                <a:latin typeface="Arial" charset="0"/>
                <a:ea typeface="ＭＳ Ｐゴシック" charset="0"/>
                <a:cs typeface="ＭＳ Ｐゴシック" charset="0"/>
                <a:sym typeface="Symbol" charset="0"/>
              </a:rPr>
              <a:t>asym</a:t>
            </a:r>
            <a:r>
              <a:rPr lang="en-US" sz="2000" dirty="0">
                <a:solidFill>
                  <a:schemeClr val="tx1"/>
                </a:solidFill>
                <a:latin typeface="Arial" charset="0"/>
                <a:ea typeface="ＭＳ Ｐゴシック" charset="0"/>
                <a:cs typeface="ＭＳ Ｐゴシック" charset="0"/>
                <a:sym typeface="Symbol" charset="0"/>
              </a:rPr>
              <a:t>. I =1</a:t>
            </a:r>
          </a:p>
          <a:p>
            <a:pPr eaLnBrk="1" hangingPunct="1"/>
            <a:r>
              <a:rPr lang="en-US" sz="2000" baseline="30000" dirty="0">
                <a:latin typeface="Arial" charset="0"/>
                <a:ea typeface="ＭＳ Ｐゴシック" charset="0"/>
                <a:cs typeface="ＭＳ Ｐゴシック" charset="0"/>
                <a:sym typeface="Symbol" charset="0"/>
              </a:rPr>
              <a:t>19</a:t>
            </a:r>
            <a:r>
              <a:rPr lang="en-US" sz="2000" dirty="0">
                <a:latin typeface="Arial" charset="0"/>
                <a:ea typeface="ＭＳ Ｐゴシック" charset="0"/>
                <a:cs typeface="ＭＳ Ｐゴシック" charset="0"/>
                <a:sym typeface="Symbol" charset="0"/>
              </a:rPr>
              <a:t>F, </a:t>
            </a:r>
            <a:r>
              <a:rPr lang="en-US" sz="2000" baseline="30000" dirty="0">
                <a:latin typeface="Arial" charset="0"/>
                <a:ea typeface="ＭＳ Ｐゴシック" charset="0"/>
                <a:cs typeface="ＭＳ Ｐゴシック" charset="0"/>
                <a:sym typeface="Symbol" charset="0"/>
              </a:rPr>
              <a:t>41</a:t>
            </a:r>
            <a:r>
              <a:rPr lang="en-US" sz="2000" dirty="0">
                <a:latin typeface="Arial" charset="0"/>
                <a:ea typeface="ＭＳ Ｐゴシック" charset="0"/>
                <a:cs typeface="ＭＳ Ｐゴシック" charset="0"/>
                <a:sym typeface="Symbol" charset="0"/>
              </a:rPr>
              <a:t>K, </a:t>
            </a:r>
            <a:r>
              <a:rPr lang="en-US" sz="2000" baseline="30000" dirty="0">
                <a:latin typeface="Arial" charset="0"/>
                <a:ea typeface="ＭＳ Ｐゴシック" charset="0"/>
                <a:cs typeface="ＭＳ Ｐゴシック" charset="0"/>
                <a:sym typeface="Symbol" charset="0"/>
              </a:rPr>
              <a:t>175</a:t>
            </a:r>
            <a:r>
              <a:rPr lang="en-US" sz="2000" dirty="0">
                <a:latin typeface="Arial" charset="0"/>
                <a:ea typeface="ＭＳ Ｐゴシック" charset="0"/>
                <a:cs typeface="ＭＳ Ｐゴシック" charset="0"/>
                <a:sym typeface="Symbol" charset="0"/>
              </a:rPr>
              <a:t>Lu, </a:t>
            </a:r>
            <a:r>
              <a:rPr lang="en-US" sz="2000" baseline="30000" dirty="0">
                <a:latin typeface="Arial" charset="0"/>
                <a:ea typeface="ＭＳ Ｐゴシック" charset="0"/>
                <a:cs typeface="ＭＳ Ｐゴシック" charset="0"/>
                <a:sym typeface="Symbol" charset="0"/>
              </a:rPr>
              <a:t>181</a:t>
            </a:r>
            <a:r>
              <a:rPr lang="en-US" sz="2000" dirty="0">
                <a:latin typeface="Arial" charset="0"/>
                <a:ea typeface="ＭＳ Ｐゴシック" charset="0"/>
                <a:cs typeface="ＭＳ Ｐゴシック" charset="0"/>
                <a:sym typeface="Symbol" charset="0"/>
              </a:rPr>
              <a:t>Ta </a:t>
            </a:r>
            <a:r>
              <a:rPr lang="en-US" sz="2000" dirty="0" err="1">
                <a:solidFill>
                  <a:schemeClr val="tx1"/>
                </a:solidFill>
                <a:latin typeface="Arial" charset="0"/>
                <a:ea typeface="ＭＳ Ｐゴシック" charset="0"/>
                <a:cs typeface="ＭＳ Ｐゴシック" charset="0"/>
                <a:sym typeface="Symbol" charset="0"/>
              </a:rPr>
              <a:t>asym</a:t>
            </a:r>
            <a:r>
              <a:rPr lang="en-US" sz="2000" dirty="0">
                <a:solidFill>
                  <a:schemeClr val="tx1"/>
                </a:solidFill>
                <a:latin typeface="Arial" charset="0"/>
                <a:ea typeface="ＭＳ Ｐゴシック" charset="0"/>
                <a:cs typeface="ＭＳ Ｐゴシック" charset="0"/>
                <a:sym typeface="Symbol" charset="0"/>
              </a:rPr>
              <a:t>.</a:t>
            </a:r>
          </a:p>
          <a:p>
            <a:pPr eaLnBrk="1" hangingPunct="1"/>
            <a:r>
              <a:rPr lang="en-US" sz="2000" baseline="30000" dirty="0" smtClean="0">
                <a:latin typeface="Arial" charset="0"/>
                <a:ea typeface="ＭＳ Ｐゴシック" charset="0"/>
                <a:cs typeface="ＭＳ Ｐゴシック" charset="0"/>
              </a:rPr>
              <a:t>21</a:t>
            </a:r>
            <a:r>
              <a:rPr lang="en-US" sz="2000" dirty="0" smtClean="0">
                <a:latin typeface="Arial" charset="0"/>
                <a:ea typeface="ＭＳ Ｐゴシック" charset="0"/>
                <a:cs typeface="ＭＳ Ｐゴシック" charset="0"/>
              </a:rPr>
              <a:t>Ne</a:t>
            </a:r>
            <a:r>
              <a:rPr lang="en-US" sz="2000" dirty="0" smtClean="0">
                <a:solidFill>
                  <a:schemeClr val="tx1"/>
                </a:solidFill>
                <a:latin typeface="Arial" charset="0"/>
                <a:ea typeface="ＭＳ Ｐゴシック" charset="0"/>
                <a:cs typeface="ＭＳ Ｐゴシック" charset="0"/>
              </a:rPr>
              <a:t> (even-odd)</a:t>
            </a:r>
          </a:p>
          <a:p>
            <a:pPr eaLnBrk="1" hangingPunct="1"/>
            <a:r>
              <a:rPr lang="en-US" sz="2000" baseline="30000" dirty="0" smtClean="0">
                <a:latin typeface="Arial" charset="0"/>
                <a:ea typeface="ＭＳ Ｐゴシック" charset="0"/>
                <a:cs typeface="ＭＳ Ｐゴシック" charset="0"/>
                <a:sym typeface="Symbol" charset="0"/>
              </a:rPr>
              <a:t>133</a:t>
            </a:r>
            <a:r>
              <a:rPr lang="en-US" sz="2000" dirty="0" smtClean="0">
                <a:latin typeface="Arial" charset="0"/>
                <a:ea typeface="ＭＳ Ｐゴシック" charset="0"/>
                <a:cs typeface="ＭＳ Ｐゴシック" charset="0"/>
                <a:sym typeface="Symbol" charset="0"/>
              </a:rPr>
              <a:t>Cs</a:t>
            </a:r>
            <a:r>
              <a:rPr lang="en-US" sz="2000" dirty="0">
                <a:latin typeface="Arial" charset="0"/>
                <a:ea typeface="ＭＳ Ｐゴシック" charset="0"/>
                <a:cs typeface="ＭＳ Ｐゴシック" charset="0"/>
                <a:sym typeface="Symbol" charset="0"/>
              </a:rPr>
              <a:t>, </a:t>
            </a:r>
            <a:r>
              <a:rPr lang="en-US" sz="2000" baseline="30000" dirty="0">
                <a:latin typeface="Arial" charset="0"/>
                <a:ea typeface="ＭＳ Ｐゴシック" charset="0"/>
                <a:cs typeface="ＭＳ Ｐゴシック" charset="0"/>
                <a:sym typeface="Symbol" charset="0"/>
              </a:rPr>
              <a:t>205</a:t>
            </a:r>
            <a:r>
              <a:rPr lang="en-US" sz="2000" dirty="0">
                <a:latin typeface="Arial" charset="0"/>
                <a:ea typeface="ＭＳ Ｐゴシック" charset="0"/>
                <a:cs typeface="ＭＳ Ｐゴシック" charset="0"/>
                <a:sym typeface="Symbol" charset="0"/>
              </a:rPr>
              <a:t>Tl </a:t>
            </a:r>
            <a:r>
              <a:rPr lang="en-US" sz="2000" dirty="0" err="1">
                <a:solidFill>
                  <a:schemeClr val="tx1"/>
                </a:solidFill>
                <a:latin typeface="Arial" charset="0"/>
                <a:ea typeface="ＭＳ Ｐゴシック" charset="0"/>
                <a:cs typeface="ＭＳ Ｐゴシック" charset="0"/>
                <a:sym typeface="Symbol" charset="0"/>
              </a:rPr>
              <a:t>anapole</a:t>
            </a:r>
            <a:r>
              <a:rPr lang="en-US" sz="2000" dirty="0">
                <a:solidFill>
                  <a:schemeClr val="tx1"/>
                </a:solidFill>
                <a:latin typeface="Arial" charset="0"/>
                <a:ea typeface="ＭＳ Ｐゴシック" charset="0"/>
                <a:cs typeface="ＭＳ Ｐゴシック" charset="0"/>
                <a:sym typeface="Symbol" charset="0"/>
              </a:rPr>
              <a:t> moment</a:t>
            </a:r>
          </a:p>
          <a:p>
            <a:pPr eaLnBrk="1" hangingPunct="1">
              <a:buFont typeface="Wingdings" charset="0"/>
              <a:buNone/>
            </a:pPr>
            <a:r>
              <a:rPr lang="en-US" sz="2000" dirty="0" smtClean="0">
                <a:solidFill>
                  <a:schemeClr val="tx1"/>
                </a:solidFill>
                <a:latin typeface="Arial" charset="0"/>
                <a:ea typeface="ＭＳ Ｐゴシック" charset="0"/>
                <a:cs typeface="ＭＳ Ｐゴシック" charset="0"/>
              </a:rPr>
              <a:t>GOAL </a:t>
            </a:r>
            <a:r>
              <a:rPr lang="en-US" sz="2000" dirty="0">
                <a:solidFill>
                  <a:schemeClr val="tx1"/>
                </a:solidFill>
                <a:latin typeface="Arial" charset="0"/>
                <a:ea typeface="ＭＳ Ｐゴシック" charset="0"/>
                <a:cs typeface="ＭＳ Ｐゴシック" charset="0"/>
              </a:rPr>
              <a:t>– resolve coupling</a:t>
            </a:r>
            <a:br>
              <a:rPr lang="en-US" sz="2000" dirty="0">
                <a:solidFill>
                  <a:schemeClr val="tx1"/>
                </a:solidFill>
                <a:latin typeface="Arial" charset="0"/>
                <a:ea typeface="ＭＳ Ｐゴシック" charset="0"/>
                <a:cs typeface="ＭＳ Ｐゴシック" charset="0"/>
              </a:rPr>
            </a:br>
            <a:r>
              <a:rPr lang="en-US" sz="2000" dirty="0">
                <a:solidFill>
                  <a:schemeClr val="tx1"/>
                </a:solidFill>
                <a:latin typeface="Arial" charset="0"/>
                <a:ea typeface="ＭＳ Ｐゴシック" charset="0"/>
                <a:cs typeface="ＭＳ Ｐゴシック" charset="0"/>
              </a:rPr>
              <a:t>constants from few-body</a:t>
            </a:r>
            <a:br>
              <a:rPr lang="en-US" sz="2000" dirty="0">
                <a:solidFill>
                  <a:schemeClr val="tx1"/>
                </a:solidFill>
                <a:latin typeface="Arial" charset="0"/>
                <a:ea typeface="ＭＳ Ｐゴシック" charset="0"/>
                <a:cs typeface="ＭＳ Ｐゴシック" charset="0"/>
              </a:rPr>
            </a:br>
            <a:r>
              <a:rPr lang="en-US" sz="2000" dirty="0">
                <a:solidFill>
                  <a:schemeClr val="tx1"/>
                </a:solidFill>
                <a:latin typeface="Arial" charset="0"/>
                <a:ea typeface="ＭＳ Ｐゴシック" charset="0"/>
                <a:cs typeface="ＭＳ Ｐゴシック" charset="0"/>
              </a:rPr>
              <a:t>PV experiments only</a:t>
            </a:r>
          </a:p>
        </p:txBody>
      </p:sp>
      <p:grpSp>
        <p:nvGrpSpPr>
          <p:cNvPr id="9" name="Group 8"/>
          <p:cNvGrpSpPr/>
          <p:nvPr/>
        </p:nvGrpSpPr>
        <p:grpSpPr>
          <a:xfrm>
            <a:off x="758019" y="3194972"/>
            <a:ext cx="3451926" cy="2752452"/>
            <a:chOff x="758019" y="3194972"/>
            <a:chExt cx="3451926" cy="2752452"/>
          </a:xfrm>
        </p:grpSpPr>
        <p:sp>
          <p:nvSpPr>
            <p:cNvPr id="2" name="TextBox 1"/>
            <p:cNvSpPr txBox="1"/>
            <p:nvPr/>
          </p:nvSpPr>
          <p:spPr>
            <a:xfrm>
              <a:off x="758019" y="3194972"/>
              <a:ext cx="3451926" cy="584776"/>
            </a:xfrm>
            <a:prstGeom prst="rect">
              <a:avLst/>
            </a:prstGeom>
            <a:noFill/>
          </p:spPr>
          <p:txBody>
            <a:bodyPr wrap="none" rtlCol="0">
              <a:spAutoFit/>
            </a:bodyPr>
            <a:lstStyle/>
            <a:p>
              <a:r>
                <a:rPr lang="en-US" sz="1600" dirty="0" err="1" smtClean="0"/>
                <a:t>Wasem</a:t>
              </a:r>
              <a:r>
                <a:rPr lang="en-US" sz="1600" dirty="0" smtClean="0"/>
                <a:t>, Phys. Rev</a:t>
              </a:r>
              <a:r>
                <a:rPr lang="en-US" sz="1600" dirty="0"/>
                <a:t>. </a:t>
              </a:r>
              <a:r>
                <a:rPr lang="en-US" sz="1600" dirty="0" smtClean="0"/>
                <a:t>C </a:t>
              </a:r>
              <a:r>
                <a:rPr lang="en-US" sz="1600" b="1" dirty="0" smtClean="0"/>
                <a:t>85</a:t>
              </a:r>
              <a:r>
                <a:rPr lang="en-US" sz="1600" dirty="0" smtClean="0"/>
                <a:t> </a:t>
              </a:r>
              <a:r>
                <a:rPr lang="en-US" sz="1600" dirty="0"/>
                <a:t>(</a:t>
              </a:r>
              <a:r>
                <a:rPr lang="en-US" sz="1600" dirty="0">
                  <a:solidFill>
                    <a:srgbClr val="C0504D"/>
                  </a:solidFill>
                </a:rPr>
                <a:t>2012</a:t>
              </a:r>
              <a:r>
                <a:rPr lang="en-US" sz="1600" dirty="0"/>
                <a:t>) </a:t>
              </a:r>
              <a:r>
                <a:rPr lang="en-US" sz="1600" dirty="0" smtClean="0"/>
                <a:t>022501</a:t>
              </a:r>
              <a:endParaRPr lang="en-US" sz="1600" dirty="0"/>
            </a:p>
            <a:p>
              <a:r>
                <a:rPr lang="en-CA" sz="1600" i="1" dirty="0" smtClean="0"/>
                <a:t>      </a:t>
              </a:r>
              <a:r>
                <a:rPr lang="el-GR" sz="1600" i="1" dirty="0" smtClean="0"/>
                <a:t>h</a:t>
              </a:r>
              <a:r>
                <a:rPr lang="el-GR" sz="1600" i="1" baseline="30000" dirty="0" smtClean="0"/>
                <a:t>1</a:t>
              </a:r>
              <a:r>
                <a:rPr lang="el-GR" sz="1600" i="1" baseline="-25000" dirty="0" smtClean="0"/>
                <a:t>πNN</a:t>
              </a:r>
              <a:r>
                <a:rPr lang="en-CA" sz="1600" i="1" baseline="-25000" dirty="0" smtClean="0"/>
                <a:t> </a:t>
              </a:r>
              <a:r>
                <a:rPr lang="el-GR" sz="1600" i="1" dirty="0" smtClean="0"/>
                <a:t>=</a:t>
              </a:r>
              <a:r>
                <a:rPr lang="en-CA" sz="1600" i="1" dirty="0" smtClean="0"/>
                <a:t> (</a:t>
              </a:r>
              <a:r>
                <a:rPr lang="el-GR" sz="1600" i="1" dirty="0" smtClean="0"/>
                <a:t>1.099 </a:t>
              </a:r>
              <a:r>
                <a:rPr lang="el-GR" sz="1600" i="1" dirty="0"/>
                <a:t>±</a:t>
              </a:r>
              <a:r>
                <a:rPr lang="el-GR" sz="1600" i="1" dirty="0" smtClean="0"/>
                <a:t>0.505</a:t>
              </a:r>
              <a:r>
                <a:rPr lang="en-US" sz="1600" i="1" baseline="30000" dirty="0"/>
                <a:t>+0.058 </a:t>
              </a:r>
              <a:r>
                <a:rPr lang="en-CA" sz="1600" i="1" dirty="0" smtClean="0"/>
                <a:t>) </a:t>
              </a:r>
              <a:r>
                <a:rPr lang="el-GR" sz="1600" i="1" dirty="0" smtClean="0"/>
                <a:t>x10</a:t>
              </a:r>
              <a:r>
                <a:rPr lang="el-GR" sz="1600" i="1" baseline="30000" dirty="0"/>
                <a:t>-</a:t>
              </a:r>
              <a:r>
                <a:rPr lang="el-GR" sz="1600" i="1" baseline="30000" dirty="0" smtClean="0"/>
                <a:t>7</a:t>
              </a:r>
              <a:endParaRPr lang="en-US" sz="1600" dirty="0"/>
            </a:p>
          </p:txBody>
        </p:sp>
        <p:grpSp>
          <p:nvGrpSpPr>
            <p:cNvPr id="5" name="Group 4"/>
            <p:cNvGrpSpPr/>
            <p:nvPr/>
          </p:nvGrpSpPr>
          <p:grpSpPr>
            <a:xfrm>
              <a:off x="2038535" y="3926602"/>
              <a:ext cx="152866" cy="2020822"/>
              <a:chOff x="2016155" y="3915412"/>
              <a:chExt cx="152866" cy="2020822"/>
            </a:xfrm>
          </p:grpSpPr>
          <p:sp>
            <p:nvSpPr>
              <p:cNvPr id="20" name="Rectangle 22"/>
              <p:cNvSpPr>
                <a:spLocks noChangeArrowheads="1"/>
              </p:cNvSpPr>
              <p:nvPr/>
            </p:nvSpPr>
            <p:spPr bwMode="auto">
              <a:xfrm>
                <a:off x="2016155" y="3915412"/>
                <a:ext cx="152866" cy="2020822"/>
              </a:xfrm>
              <a:prstGeom prst="rect">
                <a:avLst/>
              </a:prstGeom>
              <a:solidFill>
                <a:srgbClr val="C3D69B">
                  <a:alpha val="80000"/>
                </a:srgbClr>
              </a:solidFill>
              <a:ln w="9525">
                <a:noFill/>
                <a:miter lim="800000"/>
                <a:headEnd/>
                <a:tailEnd/>
              </a:ln>
            </p:spPr>
            <p:txBody>
              <a:bodyPr wrap="none" anchor="ctr"/>
              <a:lstStyle/>
              <a:p>
                <a:endParaRPr lang="en-US"/>
              </a:p>
            </p:txBody>
          </p:sp>
          <p:cxnSp>
            <p:nvCxnSpPr>
              <p:cNvPr id="4" name="Straight Connector 3"/>
              <p:cNvCxnSpPr/>
              <p:nvPr/>
            </p:nvCxnSpPr>
            <p:spPr>
              <a:xfrm>
                <a:off x="2103644" y="3915412"/>
                <a:ext cx="0" cy="202082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7" name="Straight Arrow Connector 6"/>
            <p:cNvCxnSpPr/>
            <p:nvPr/>
          </p:nvCxnSpPr>
          <p:spPr>
            <a:xfrm>
              <a:off x="1946990" y="3702803"/>
              <a:ext cx="134275" cy="1452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785686" y="3433209"/>
              <a:ext cx="557649" cy="338554"/>
            </a:xfrm>
            <a:prstGeom prst="rect">
              <a:avLst/>
            </a:prstGeom>
            <a:noFill/>
          </p:spPr>
          <p:txBody>
            <a:bodyPr wrap="none" rtlCol="0">
              <a:spAutoFit/>
            </a:bodyPr>
            <a:lstStyle/>
            <a:p>
              <a:r>
                <a:rPr lang="en-US" sz="1600" i="1" baseline="-25000" dirty="0" smtClean="0"/>
                <a:t>-0.064</a:t>
              </a:r>
              <a:r>
                <a:rPr lang="el-GR" sz="1600" i="1" dirty="0" smtClean="0"/>
                <a:t> </a:t>
              </a:r>
              <a:endParaRPr lang="en-US" sz="1600" dirty="0"/>
            </a:p>
          </p:txBody>
        </p:sp>
      </p:grpSp>
      <p:sp>
        <p:nvSpPr>
          <p:cNvPr id="8" name="Date Placeholder 7"/>
          <p:cNvSpPr>
            <a:spLocks noGrp="1"/>
          </p:cNvSpPr>
          <p:nvPr>
            <p:ph type="dt" sz="half" idx="10"/>
          </p:nvPr>
        </p:nvSpPr>
        <p:spPr/>
        <p:txBody>
          <a:bodyPr/>
          <a:lstStyle/>
          <a:p>
            <a:r>
              <a:rPr lang="en-CA" smtClean="0"/>
              <a:t>2013-05-22</a:t>
            </a:r>
            <a:endParaRPr lang="en-US"/>
          </a:p>
        </p:txBody>
      </p:sp>
      <p:sp>
        <p:nvSpPr>
          <p:cNvPr id="11" name="Footer Placeholder 10"/>
          <p:cNvSpPr>
            <a:spLocks noGrp="1"/>
          </p:cNvSpPr>
          <p:nvPr>
            <p:ph type="ftr" sz="quarter" idx="11"/>
          </p:nvPr>
        </p:nvSpPr>
        <p:spPr/>
        <p:txBody>
          <a:bodyPr/>
          <a:lstStyle/>
          <a:p>
            <a:r>
              <a:rPr lang="en-US" smtClean="0"/>
              <a:t>ISINN-21, Alushta, Ukraine</a:t>
            </a:r>
            <a:endParaRPr lang="en-US"/>
          </a:p>
        </p:txBody>
      </p:sp>
      <p:sp>
        <p:nvSpPr>
          <p:cNvPr id="12" name="Slide Number Placeholder 11"/>
          <p:cNvSpPr>
            <a:spLocks noGrp="1"/>
          </p:cNvSpPr>
          <p:nvPr>
            <p:ph type="sldNum" sz="quarter" idx="12"/>
          </p:nvPr>
        </p:nvSpPr>
        <p:spPr/>
        <p:txBody>
          <a:bodyPr/>
          <a:lstStyle/>
          <a:p>
            <a:fld id="{89BA9E80-DA99-844D-986A-8D691D11CFE6}" type="slidenum">
              <a:rPr lang="en-US" smtClean="0"/>
              <a:t>7</a:t>
            </a:fld>
            <a:r>
              <a:rPr lang="en-US" smtClean="0"/>
              <a:t>/39</a:t>
            </a:r>
            <a:endParaRPr lang="en-US" dirty="0"/>
          </a:p>
        </p:txBody>
      </p:sp>
    </p:spTree>
    <p:extLst>
      <p:ext uri="{BB962C8B-B14F-4D97-AF65-F5344CB8AC3E}">
        <p14:creationId xmlns:p14="http://schemas.microsoft.com/office/powerpoint/2010/main" val="3695143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Extraction of DDH couplings</a:t>
            </a:r>
          </a:p>
        </p:txBody>
      </p:sp>
      <p:graphicFrame>
        <p:nvGraphicFramePr>
          <p:cNvPr id="87043" name="Group 3"/>
          <p:cNvGraphicFramePr>
            <a:graphicFrameLocks noGrp="1"/>
          </p:cNvGraphicFramePr>
          <p:nvPr/>
        </p:nvGraphicFramePr>
        <p:xfrm>
          <a:off x="381000" y="990600"/>
          <a:ext cx="5486400" cy="2308416"/>
        </p:xfrm>
        <a:graphic>
          <a:graphicData uri="http://schemas.openxmlformats.org/drawingml/2006/table">
            <a:tbl>
              <a:tblPr/>
              <a:tblGrid>
                <a:gridCol w="590550"/>
                <a:gridCol w="684213"/>
                <a:gridCol w="712787"/>
                <a:gridCol w="858838"/>
                <a:gridCol w="647700"/>
                <a:gridCol w="661987"/>
                <a:gridCol w="681038"/>
                <a:gridCol w="649287"/>
              </a:tblGrid>
              <a:tr h="352425">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8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np A</a:t>
                      </a:r>
                      <a:r>
                        <a:rPr kumimoji="0" lang="en-US" sz="14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a:t>
                      </a:r>
                      <a:endParaRPr kumimoji="0" lang="en-US" sz="1400" b="1" i="0" u="none" strike="noStrike" cap="none" normalizeH="0" baseline="0">
                        <a:ln>
                          <a:noFill/>
                        </a:ln>
                        <a:solidFill>
                          <a:srgbClr val="B90007"/>
                        </a:solidFill>
                        <a:effectLst/>
                        <a:latin typeface="Arial" charset="0"/>
                        <a:ea typeface="ＭＳ Ｐゴシック" charset="0"/>
                        <a:cs typeface="ＭＳ Ｐゴシック" charset="0"/>
                      </a:endParaRP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AFCAB"/>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nD A</a:t>
                      </a:r>
                      <a:r>
                        <a:rPr kumimoji="0" lang="en-US" sz="14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a:t>
                      </a:r>
                      <a:endParaRPr kumimoji="0" lang="en-US" sz="1400" b="1" i="0" u="none" strike="noStrike" cap="none" normalizeH="0" baseline="0">
                        <a:ln>
                          <a:noFill/>
                        </a:ln>
                        <a:solidFill>
                          <a:srgbClr val="B90007"/>
                        </a:solidFill>
                        <a:effectLst/>
                        <a:latin typeface="Arial" charset="0"/>
                        <a:ea typeface="ＭＳ Ｐゴシック" charset="0"/>
                        <a:cs typeface="ＭＳ Ｐゴシック" charset="0"/>
                        <a:sym typeface="Symbol" charset="0"/>
                      </a:endParaRPr>
                    </a:p>
                  </a:txBody>
                  <a:tcPr marL="81469" marR="81469" marT="40734" marB="40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AFCAB"/>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n</a:t>
                      </a:r>
                      <a:r>
                        <a:rPr kumimoji="0" lang="en-US" sz="1400" b="1" i="0" u="none" strike="noStrike" cap="none" normalizeH="0" baseline="30000">
                          <a:ln>
                            <a:noFill/>
                          </a:ln>
                          <a:solidFill>
                            <a:srgbClr val="B90007"/>
                          </a:solidFill>
                          <a:effectLst/>
                          <a:latin typeface="Arial" charset="0"/>
                          <a:ea typeface="ＭＳ Ｐゴシック" charset="0"/>
                          <a:cs typeface="ＭＳ Ｐゴシック" charset="0"/>
                        </a:rPr>
                        <a:t>3</a:t>
                      </a: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He A</a:t>
                      </a:r>
                      <a:r>
                        <a:rPr kumimoji="0" lang="en-US" sz="14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p</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AFCAB"/>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np </a:t>
                      </a: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B8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n</a:t>
                      </a: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 </a:t>
                      </a: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 </a:t>
                      </a: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B8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pp A</a:t>
                      </a:r>
                      <a:r>
                        <a:rPr kumimoji="0" lang="en-US" sz="14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z</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AEE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p</a:t>
                      </a: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sym typeface="Symbol" charset="0"/>
                        </a:rPr>
                        <a:t></a:t>
                      </a:r>
                      <a:r>
                        <a:rPr kumimoji="0" lang="en-US" sz="1400" b="1" i="0" u="none" strike="noStrike" cap="none" normalizeH="0" baseline="0">
                          <a:ln>
                            <a:noFill/>
                          </a:ln>
                          <a:solidFill>
                            <a:srgbClr val="B90007"/>
                          </a:solidFill>
                          <a:effectLst/>
                          <a:latin typeface="Arial" charset="0"/>
                          <a:ea typeface="ＭＳ Ｐゴシック" charset="0"/>
                          <a:cs typeface="ＭＳ Ｐゴシック" charset="0"/>
                        </a:rPr>
                        <a:t> A</a:t>
                      </a:r>
                      <a:r>
                        <a:rPr kumimoji="0" lang="en-US" sz="1400" b="1" i="0" u="none" strike="noStrike" cap="none" normalizeH="0" baseline="-25000">
                          <a:ln>
                            <a:noFill/>
                          </a:ln>
                          <a:solidFill>
                            <a:srgbClr val="B90007"/>
                          </a:solidFill>
                          <a:effectLst/>
                          <a:latin typeface="Arial" charset="0"/>
                          <a:ea typeface="ＭＳ Ｐゴシック" charset="0"/>
                          <a:cs typeface="ＭＳ Ｐゴシック" charset="0"/>
                          <a:sym typeface="Symbol" charset="0"/>
                        </a:rPr>
                        <a:t>z</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AEEFF"/>
                    </a:solidFill>
                  </a:tcPr>
                </a:tc>
              </a:tr>
              <a:tr h="325438">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600" b="1" i="1" u="none" strike="noStrike" cap="none" normalizeH="0" baseline="0">
                          <a:ln>
                            <a:noFill/>
                          </a:ln>
                          <a:solidFill>
                            <a:srgbClr val="B90007"/>
                          </a:solidFill>
                          <a:effectLst/>
                          <a:latin typeface="Times New Roman" charset="0"/>
                          <a:ea typeface="ＭＳ Ｐゴシック" charset="0"/>
                          <a:cs typeface="ＭＳ Ｐゴシック" charset="0"/>
                        </a:rPr>
                        <a:t> f</a:t>
                      </a:r>
                      <a:r>
                        <a:rPr kumimoji="0" lang="en-US" sz="1600" b="1" i="0" u="none" strike="noStrike" cap="none" normalizeH="0" baseline="-25000">
                          <a:ln>
                            <a:noFill/>
                          </a:ln>
                          <a:solidFill>
                            <a:srgbClr val="B90007"/>
                          </a:solidFill>
                          <a:effectLst/>
                          <a:latin typeface="Symbol" charset="0"/>
                          <a:ea typeface="ＭＳ Ｐゴシック" charset="0"/>
                          <a:cs typeface="ＭＳ Ｐゴシック" charset="0"/>
                        </a:rPr>
                        <a:t>p</a:t>
                      </a:r>
                    </a:p>
                  </a:txBody>
                  <a:tcPr marL="81469" marR="81469" marT="40734" marB="40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-0.11</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0.92</a:t>
                      </a:r>
                    </a:p>
                  </a:txBody>
                  <a:tcPr marL="81469" marR="81469" marT="40734" marB="40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-0.18</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-3.12</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-0.97</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-0.34</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325438">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6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rgbClr val="B90007"/>
                          </a:solidFill>
                          <a:effectLst/>
                          <a:latin typeface="UniversalMath1 BT" charset="0"/>
                          <a:ea typeface="ＭＳ Ｐゴシック" charset="0"/>
                          <a:cs typeface="ＭＳ Ｐゴシック" charset="0"/>
                        </a:rPr>
                        <a:t>r</a:t>
                      </a:r>
                      <a:r>
                        <a:rPr kumimoji="0" lang="en-US" sz="1600" b="1" i="0" u="none" strike="noStrike" cap="none" normalizeH="0" baseline="30000">
                          <a:ln>
                            <a:noFill/>
                          </a:ln>
                          <a:solidFill>
                            <a:srgbClr val="B90007"/>
                          </a:solidFill>
                          <a:effectLst/>
                          <a:latin typeface="Comic Sans MS" charset="0"/>
                          <a:ea typeface="ＭＳ Ｐゴシック" charset="0"/>
                          <a:cs typeface="ＭＳ Ｐゴシック" charset="0"/>
                        </a:rPr>
                        <a:t>0</a:t>
                      </a:r>
                    </a:p>
                  </a:txBody>
                  <a:tcPr marL="81469" marR="81469" marT="40734" marB="40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-0.50</a:t>
                      </a:r>
                    </a:p>
                  </a:txBody>
                  <a:tcPr marL="81469" marR="81469" marT="40734" marB="40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-0.14</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-0. 23</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-0.32</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0.08</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0.14</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325438">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6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rgbClr val="B90007"/>
                          </a:solidFill>
                          <a:effectLst/>
                          <a:latin typeface="UniversalMath1 BT" charset="0"/>
                          <a:ea typeface="ＭＳ Ｐゴシック" charset="0"/>
                          <a:cs typeface="ＭＳ Ｐゴシック" charset="0"/>
                        </a:rPr>
                        <a:t>r</a:t>
                      </a:r>
                      <a:r>
                        <a:rPr kumimoji="0" lang="en-US" sz="1600" b="1" i="0" u="none" strike="noStrike" cap="none" normalizeH="0" baseline="30000">
                          <a:ln>
                            <a:noFill/>
                          </a:ln>
                          <a:solidFill>
                            <a:srgbClr val="B90007"/>
                          </a:solidFill>
                          <a:effectLst/>
                          <a:latin typeface="Comic Sans MS" charset="0"/>
                          <a:ea typeface="ＭＳ Ｐゴシック" charset="0"/>
                          <a:cs typeface="ＭＳ Ｐゴシック" charset="0"/>
                        </a:rPr>
                        <a:t>1</a:t>
                      </a:r>
                    </a:p>
                  </a:txBody>
                  <a:tcPr marL="81469" marR="81469" marT="40734" marB="40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-0.001</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0.10</a:t>
                      </a:r>
                    </a:p>
                  </a:txBody>
                  <a:tcPr marL="81469" marR="81469" marT="40734" marB="40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0.027</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0.11</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0.08</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0.05</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325438">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6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rgbClr val="B90007"/>
                          </a:solidFill>
                          <a:effectLst/>
                          <a:latin typeface="Symbol" charset="0"/>
                          <a:ea typeface="ＭＳ Ｐゴシック" charset="0"/>
                          <a:cs typeface="ＭＳ Ｐゴシック" charset="0"/>
                        </a:rPr>
                        <a:t>r</a:t>
                      </a:r>
                      <a:r>
                        <a:rPr kumimoji="0" lang="en-US" sz="1600" b="1" i="0" u="none" strike="noStrike" cap="none" normalizeH="0" baseline="30000">
                          <a:ln>
                            <a:noFill/>
                          </a:ln>
                          <a:solidFill>
                            <a:srgbClr val="B90007"/>
                          </a:solidFill>
                          <a:effectLst/>
                          <a:latin typeface="Comic Sans MS" charset="0"/>
                          <a:ea typeface="ＭＳ Ｐゴシック" charset="0"/>
                          <a:cs typeface="ＭＳ Ｐゴシック" charset="0"/>
                        </a:rPr>
                        <a:t>2</a:t>
                      </a:r>
                    </a:p>
                  </a:txBody>
                  <a:tcPr marL="81469" marR="81469" marT="40734" marB="40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0.05</a:t>
                      </a:r>
                    </a:p>
                  </a:txBody>
                  <a:tcPr marL="81469" marR="81469" marT="40734" marB="40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0.0012</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-0.25</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0.03</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325438">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6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rgbClr val="B90007"/>
                          </a:solidFill>
                          <a:effectLst/>
                          <a:latin typeface="UniversalMath1 BT" charset="0"/>
                          <a:ea typeface="ＭＳ Ｐゴシック" charset="0"/>
                          <a:cs typeface="ＭＳ Ｐゴシック" charset="0"/>
                          <a:sym typeface="Symbol" charset="0"/>
                        </a:rPr>
                        <a:t></a:t>
                      </a:r>
                      <a:r>
                        <a:rPr kumimoji="0" lang="en-US" sz="1600" b="1" i="0" u="none" strike="noStrike" cap="none" normalizeH="0" baseline="30000">
                          <a:ln>
                            <a:noFill/>
                          </a:ln>
                          <a:solidFill>
                            <a:srgbClr val="B90007"/>
                          </a:solidFill>
                          <a:effectLst/>
                          <a:latin typeface="Comic Sans MS" charset="0"/>
                          <a:ea typeface="ＭＳ Ｐゴシック" charset="0"/>
                          <a:cs typeface="ＭＳ Ｐゴシック" charset="0"/>
                        </a:rPr>
                        <a:t>0</a:t>
                      </a:r>
                    </a:p>
                  </a:txBody>
                  <a:tcPr marL="81469" marR="81469" marT="40734" marB="40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-0.16</a:t>
                      </a:r>
                    </a:p>
                  </a:txBody>
                  <a:tcPr marL="81469" marR="81469" marT="40734" marB="40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-0.13</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-0. 23</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-0.22</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-0.07</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0.06</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8FF"/>
                    </a:solidFill>
                  </a:tcPr>
                </a:tc>
              </a:tr>
              <a:tr h="325438">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6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rgbClr val="B90007"/>
                          </a:solidFill>
                          <a:effectLst/>
                          <a:latin typeface="UniversalMath1 BT" charset="0"/>
                          <a:ea typeface="ＭＳ Ｐゴシック" charset="0"/>
                          <a:cs typeface="ＭＳ Ｐゴシック" charset="0"/>
                          <a:sym typeface="Symbol" charset="0"/>
                        </a:rPr>
                        <a:t></a:t>
                      </a:r>
                      <a:r>
                        <a:rPr kumimoji="0" lang="en-US" sz="1600" b="1" i="0" u="none" strike="noStrike" cap="none" normalizeH="0" baseline="30000">
                          <a:ln>
                            <a:noFill/>
                          </a:ln>
                          <a:solidFill>
                            <a:srgbClr val="B90007"/>
                          </a:solidFill>
                          <a:effectLst/>
                          <a:latin typeface="Comic Sans MS" charset="0"/>
                          <a:ea typeface="ＭＳ Ｐゴシック" charset="0"/>
                          <a:cs typeface="ＭＳ Ｐゴシック" charset="0"/>
                        </a:rPr>
                        <a:t>1</a:t>
                      </a:r>
                    </a:p>
                  </a:txBody>
                  <a:tcPr marL="81469" marR="81469" marT="40734" marB="40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-0.003</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-0.002</a:t>
                      </a:r>
                    </a:p>
                  </a:txBody>
                  <a:tcPr marL="81469" marR="81469" marT="40734" marB="40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0.05</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8FED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4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0.22</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CB6"/>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 0.07</a:t>
                      </a:r>
                    </a:p>
                  </a:txBody>
                  <a:tcPr marL="81469" marR="81469" marT="40734" marB="40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BF8FF"/>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400" b="0" i="0" u="none" strike="noStrike" cap="none" normalizeH="0" baseline="0">
                          <a:ln>
                            <a:noFill/>
                          </a:ln>
                          <a:solidFill>
                            <a:schemeClr val="accent2"/>
                          </a:solidFill>
                          <a:effectLst/>
                          <a:latin typeface="Arial" charset="0"/>
                          <a:ea typeface="ＭＳ Ｐゴシック" charset="0"/>
                          <a:cs typeface="ＭＳ Ｐゴシック" charset="0"/>
                        </a:rPr>
                        <a:t>0.06</a:t>
                      </a:r>
                    </a:p>
                  </a:txBody>
                  <a:tcPr marL="81469" marR="81469" marT="40734" marB="40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BF8FF"/>
                    </a:solidFill>
                  </a:tcPr>
                </a:tc>
              </a:tr>
            </a:tbl>
          </a:graphicData>
        </a:graphic>
      </p:graphicFrame>
      <p:pic>
        <p:nvPicPr>
          <p:cNvPr id="33869" name="Picture 79" descr="TP_tmp"/>
          <p:cNvPicPr>
            <a:picLocks noChangeAspect="1" noChangeArrowheads="1"/>
          </p:cNvPicPr>
          <p:nvPr>
            <p:custDataLst>
              <p:tags r:id="rId1"/>
            </p:custDataLst>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25" y="3582988"/>
            <a:ext cx="8043863"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70" name="Group 80"/>
          <p:cNvGrpSpPr>
            <a:grpSpLocks/>
          </p:cNvGrpSpPr>
          <p:nvPr/>
        </p:nvGrpSpPr>
        <p:grpSpPr bwMode="auto">
          <a:xfrm>
            <a:off x="682625" y="4349750"/>
            <a:ext cx="2879725" cy="400050"/>
            <a:chOff x="430" y="2740"/>
            <a:chExt cx="1814" cy="252"/>
          </a:xfrm>
        </p:grpSpPr>
        <p:sp>
          <p:nvSpPr>
            <p:cNvPr id="33886" name="Oval 81"/>
            <p:cNvSpPr>
              <a:spLocks noChangeArrowheads="1"/>
            </p:cNvSpPr>
            <p:nvPr/>
          </p:nvSpPr>
          <p:spPr bwMode="auto">
            <a:xfrm>
              <a:off x="430" y="2740"/>
              <a:ext cx="370" cy="252"/>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87" name="Oval 82"/>
            <p:cNvSpPr>
              <a:spLocks noChangeArrowheads="1"/>
            </p:cNvSpPr>
            <p:nvPr/>
          </p:nvSpPr>
          <p:spPr bwMode="auto">
            <a:xfrm>
              <a:off x="1874" y="2740"/>
              <a:ext cx="370" cy="252"/>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3" name="Group 83"/>
          <p:cNvGrpSpPr>
            <a:grpSpLocks/>
          </p:cNvGrpSpPr>
          <p:nvPr/>
        </p:nvGrpSpPr>
        <p:grpSpPr bwMode="auto">
          <a:xfrm>
            <a:off x="682625" y="5173663"/>
            <a:ext cx="2879725" cy="400050"/>
            <a:chOff x="430" y="2740"/>
            <a:chExt cx="1814" cy="252"/>
          </a:xfrm>
        </p:grpSpPr>
        <p:sp>
          <p:nvSpPr>
            <p:cNvPr id="33884" name="Oval 84"/>
            <p:cNvSpPr>
              <a:spLocks noChangeArrowheads="1"/>
            </p:cNvSpPr>
            <p:nvPr/>
          </p:nvSpPr>
          <p:spPr bwMode="auto">
            <a:xfrm>
              <a:off x="430" y="2740"/>
              <a:ext cx="370" cy="252"/>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85" name="Oval 85"/>
            <p:cNvSpPr>
              <a:spLocks noChangeArrowheads="1"/>
            </p:cNvSpPr>
            <p:nvPr/>
          </p:nvSpPr>
          <p:spPr bwMode="auto">
            <a:xfrm>
              <a:off x="1874" y="2740"/>
              <a:ext cx="370" cy="252"/>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4" name="Group 86"/>
          <p:cNvGrpSpPr>
            <a:grpSpLocks/>
          </p:cNvGrpSpPr>
          <p:nvPr/>
        </p:nvGrpSpPr>
        <p:grpSpPr bwMode="auto">
          <a:xfrm>
            <a:off x="682625" y="5702300"/>
            <a:ext cx="2879725" cy="400050"/>
            <a:chOff x="430" y="3592"/>
            <a:chExt cx="1814" cy="252"/>
          </a:xfrm>
        </p:grpSpPr>
        <p:sp>
          <p:nvSpPr>
            <p:cNvPr id="33881" name="Oval 87"/>
            <p:cNvSpPr>
              <a:spLocks noChangeArrowheads="1"/>
            </p:cNvSpPr>
            <p:nvPr/>
          </p:nvSpPr>
          <p:spPr bwMode="auto">
            <a:xfrm>
              <a:off x="430" y="3592"/>
              <a:ext cx="370" cy="252"/>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82" name="Oval 88"/>
            <p:cNvSpPr>
              <a:spLocks noChangeArrowheads="1"/>
            </p:cNvSpPr>
            <p:nvPr/>
          </p:nvSpPr>
          <p:spPr bwMode="auto">
            <a:xfrm>
              <a:off x="1874" y="3592"/>
              <a:ext cx="370" cy="252"/>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3883" name="Oval 89"/>
            <p:cNvSpPr>
              <a:spLocks noChangeArrowheads="1"/>
            </p:cNvSpPr>
            <p:nvPr/>
          </p:nvSpPr>
          <p:spPr bwMode="auto">
            <a:xfrm>
              <a:off x="1155" y="3592"/>
              <a:ext cx="370" cy="252"/>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
        <p:nvSpPr>
          <p:cNvPr id="33873" name="Text Box 90"/>
          <p:cNvSpPr txBox="1">
            <a:spLocks noChangeArrowheads="1"/>
          </p:cNvSpPr>
          <p:nvPr/>
        </p:nvSpPr>
        <p:spPr bwMode="auto">
          <a:xfrm>
            <a:off x="6025272" y="2698640"/>
            <a:ext cx="3092619" cy="61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en-US" sz="1600" dirty="0">
                <a:solidFill>
                  <a:schemeClr val="tx2"/>
                </a:solidFill>
              </a:rPr>
              <a:t>n-</a:t>
            </a:r>
            <a:r>
              <a:rPr lang="en-US" sz="1600" baseline="30000" dirty="0">
                <a:solidFill>
                  <a:schemeClr val="tx2"/>
                </a:solidFill>
              </a:rPr>
              <a:t>3</a:t>
            </a:r>
            <a:r>
              <a:rPr lang="en-US" sz="1600" dirty="0">
                <a:solidFill>
                  <a:schemeClr val="tx2"/>
                </a:solidFill>
              </a:rPr>
              <a:t>He:  M. Viviani (PISA</a:t>
            </a:r>
            <a:r>
              <a:rPr lang="en-US" sz="1600" dirty="0" smtClean="0">
                <a:solidFill>
                  <a:schemeClr val="tx2"/>
                </a:solidFill>
              </a:rPr>
              <a:t>),</a:t>
            </a:r>
          </a:p>
          <a:p>
            <a:pPr>
              <a:lnSpc>
                <a:spcPct val="80000"/>
              </a:lnSpc>
              <a:spcBef>
                <a:spcPct val="50000"/>
              </a:spcBef>
            </a:pPr>
            <a:r>
              <a:rPr lang="en-US" sz="1600" dirty="0">
                <a:solidFill>
                  <a:schemeClr val="tx2"/>
                </a:solidFill>
              </a:rPr>
              <a:t>Phys</a:t>
            </a:r>
            <a:r>
              <a:rPr lang="en-US" sz="1600" dirty="0" smtClean="0">
                <a:solidFill>
                  <a:schemeClr val="tx2"/>
                </a:solidFill>
              </a:rPr>
              <a:t>. Rev</a:t>
            </a:r>
            <a:r>
              <a:rPr lang="en-US" sz="1600" dirty="0">
                <a:solidFill>
                  <a:schemeClr val="tx2"/>
                </a:solidFill>
              </a:rPr>
              <a:t>. </a:t>
            </a:r>
            <a:r>
              <a:rPr lang="en-US" sz="1600" dirty="0" smtClean="0">
                <a:solidFill>
                  <a:schemeClr val="tx2"/>
                </a:solidFill>
              </a:rPr>
              <a:t>C </a:t>
            </a:r>
            <a:r>
              <a:rPr lang="en-US" sz="1600" b="1" dirty="0" smtClean="0">
                <a:solidFill>
                  <a:schemeClr val="tx2"/>
                </a:solidFill>
              </a:rPr>
              <a:t>82</a:t>
            </a:r>
            <a:r>
              <a:rPr lang="en-US" sz="1600" dirty="0" smtClean="0">
                <a:solidFill>
                  <a:schemeClr val="tx2"/>
                </a:solidFill>
              </a:rPr>
              <a:t> </a:t>
            </a:r>
            <a:r>
              <a:rPr lang="en-US" sz="1600" dirty="0">
                <a:solidFill>
                  <a:schemeClr val="tx2"/>
                </a:solidFill>
              </a:rPr>
              <a:t>(</a:t>
            </a:r>
            <a:r>
              <a:rPr lang="en-US" sz="1600" dirty="0">
                <a:solidFill>
                  <a:schemeClr val="accent2"/>
                </a:solidFill>
              </a:rPr>
              <a:t>2010</a:t>
            </a:r>
            <a:r>
              <a:rPr lang="en-US" sz="1600" dirty="0">
                <a:solidFill>
                  <a:schemeClr val="tx2"/>
                </a:solidFill>
              </a:rPr>
              <a:t>) 044001 </a:t>
            </a:r>
          </a:p>
        </p:txBody>
      </p:sp>
      <p:grpSp>
        <p:nvGrpSpPr>
          <p:cNvPr id="33874" name="Group 19"/>
          <p:cNvGrpSpPr>
            <a:grpSpLocks/>
          </p:cNvGrpSpPr>
          <p:nvPr/>
        </p:nvGrpSpPr>
        <p:grpSpPr bwMode="auto">
          <a:xfrm>
            <a:off x="5999163" y="1371600"/>
            <a:ext cx="3144837" cy="1219200"/>
            <a:chOff x="5334000" y="990600"/>
            <a:chExt cx="3733800" cy="1447800"/>
          </a:xfrm>
        </p:grpSpPr>
        <p:pic>
          <p:nvPicPr>
            <p:cNvPr id="33877" name="Picture 2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990600"/>
              <a:ext cx="3733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78" name="Picture 2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64999" y="1600200"/>
              <a:ext cx="36718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79" name="Picture 2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55499" y="1295400"/>
              <a:ext cx="329080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80" name="Picture 2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79299" y="1981200"/>
              <a:ext cx="34432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3875" name="TextBox 20"/>
          <p:cNvSpPr txBox="1">
            <a:spLocks noChangeArrowheads="1"/>
          </p:cNvSpPr>
          <p:nvPr/>
        </p:nvSpPr>
        <p:spPr bwMode="auto">
          <a:xfrm>
            <a:off x="6934200" y="4876800"/>
            <a:ext cx="100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dA=1x10</a:t>
            </a:r>
            <a:r>
              <a:rPr lang="en-US" sz="1400" baseline="30000"/>
              <a:t>-8</a:t>
            </a:r>
            <a:endParaRPr lang="en-US" sz="1400"/>
          </a:p>
        </p:txBody>
      </p:sp>
      <p:sp>
        <p:nvSpPr>
          <p:cNvPr id="33876" name="TextBox 21"/>
          <p:cNvSpPr txBox="1">
            <a:spLocks noChangeArrowheads="1"/>
          </p:cNvSpPr>
          <p:nvPr/>
        </p:nvSpPr>
        <p:spPr bwMode="auto">
          <a:xfrm>
            <a:off x="6934200" y="4648200"/>
            <a:ext cx="100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dA=1x10</a:t>
            </a:r>
            <a:r>
              <a:rPr lang="en-US" sz="1400" baseline="30000"/>
              <a:t>-8</a:t>
            </a:r>
            <a:endParaRPr lang="en-US" sz="1400"/>
          </a:p>
        </p:txBody>
      </p:sp>
      <p:sp>
        <p:nvSpPr>
          <p:cNvPr id="6" name="Date Placeholder 5"/>
          <p:cNvSpPr>
            <a:spLocks noGrp="1"/>
          </p:cNvSpPr>
          <p:nvPr>
            <p:ph type="dt" sz="half" idx="10"/>
          </p:nvPr>
        </p:nvSpPr>
        <p:spPr/>
        <p:txBody>
          <a:bodyPr/>
          <a:lstStyle/>
          <a:p>
            <a:r>
              <a:rPr lang="en-CA" smtClean="0"/>
              <a:t>2013-05-22</a:t>
            </a:r>
            <a:endParaRPr lang="en-US"/>
          </a:p>
        </p:txBody>
      </p:sp>
      <p:sp>
        <p:nvSpPr>
          <p:cNvPr id="8" name="Footer Placeholder 7"/>
          <p:cNvSpPr>
            <a:spLocks noGrp="1"/>
          </p:cNvSpPr>
          <p:nvPr>
            <p:ph type="ftr" sz="quarter" idx="11"/>
          </p:nvPr>
        </p:nvSpPr>
        <p:spPr/>
        <p:txBody>
          <a:bodyPr/>
          <a:lstStyle/>
          <a:p>
            <a:r>
              <a:rPr lang="en-US" smtClean="0"/>
              <a:t>ISINN-21, Alushta, Ukraine</a:t>
            </a:r>
            <a:endParaRPr lang="en-US"/>
          </a:p>
        </p:txBody>
      </p:sp>
      <p:sp>
        <p:nvSpPr>
          <p:cNvPr id="9" name="Slide Number Placeholder 8"/>
          <p:cNvSpPr>
            <a:spLocks noGrp="1"/>
          </p:cNvSpPr>
          <p:nvPr>
            <p:ph type="sldNum" sz="quarter" idx="12"/>
          </p:nvPr>
        </p:nvSpPr>
        <p:spPr/>
        <p:txBody>
          <a:bodyPr/>
          <a:lstStyle/>
          <a:p>
            <a:fld id="{89BA9E80-DA99-844D-986A-8D691D11CFE6}" type="slidenum">
              <a:rPr lang="en-US" smtClean="0"/>
              <a:t>8</a:t>
            </a:fld>
            <a:r>
              <a:rPr lang="en-US" smtClean="0"/>
              <a:t>/39</a:t>
            </a:r>
            <a:endParaRPr lang="en-US" dirty="0"/>
          </a:p>
        </p:txBody>
      </p:sp>
    </p:spTree>
    <p:extLst>
      <p:ext uri="{BB962C8B-B14F-4D97-AF65-F5344CB8AC3E}">
        <p14:creationId xmlns:p14="http://schemas.microsoft.com/office/powerpoint/2010/main" val="8245897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dirty="0" smtClean="0">
                <a:cs typeface="+mj-cs"/>
              </a:rPr>
              <a:t>NPDGamma Collaboration</a:t>
            </a:r>
          </a:p>
        </p:txBody>
      </p:sp>
      <p:sp>
        <p:nvSpPr>
          <p:cNvPr id="40962" name="Rectangle 3"/>
          <p:cNvSpPr>
            <a:spLocks noChangeArrowheads="1"/>
          </p:cNvSpPr>
          <p:nvPr/>
        </p:nvSpPr>
        <p:spPr bwMode="auto">
          <a:xfrm>
            <a:off x="231775" y="924748"/>
            <a:ext cx="8680450" cy="1377950"/>
          </a:xfrm>
          <a:prstGeom prst="rect">
            <a:avLst/>
          </a:prstGeom>
          <a:solidFill>
            <a:schemeClr val="accent1">
              <a:lumMod val="40000"/>
              <a:lumOff val="60000"/>
            </a:schemeClr>
          </a:solidFill>
          <a:ln w="9525">
            <a:solidFill>
              <a:srgbClr val="000000"/>
            </a:solidFill>
            <a:miter lim="800000"/>
            <a:headEnd/>
            <a:tailEnd/>
          </a:ln>
        </p:spPr>
        <p:txBody>
          <a:bodyPr anchor="ctr">
            <a:spAutoFit/>
          </a:bodyPr>
          <a:lstStyle/>
          <a:p>
            <a:pPr algn="just"/>
            <a:r>
              <a:rPr lang="en-US" sz="1400" dirty="0">
                <a:solidFill>
                  <a:srgbClr val="000000"/>
                </a:solidFill>
              </a:rPr>
              <a:t>R. Alarcon</a:t>
            </a:r>
            <a:r>
              <a:rPr lang="en-US" sz="1400" baseline="30000" dirty="0">
                <a:solidFill>
                  <a:srgbClr val="000000"/>
                </a:solidFill>
              </a:rPr>
              <a:t>1</a:t>
            </a:r>
            <a:r>
              <a:rPr lang="en-US" sz="1400" dirty="0">
                <a:solidFill>
                  <a:srgbClr val="000000"/>
                </a:solidFill>
              </a:rPr>
              <a:t>, S. Balascuta</a:t>
            </a:r>
            <a:r>
              <a:rPr lang="en-US" sz="1400" baseline="30000" dirty="0">
                <a:solidFill>
                  <a:srgbClr val="000000"/>
                </a:solidFill>
              </a:rPr>
              <a:t>1</a:t>
            </a:r>
            <a:r>
              <a:rPr lang="en-US" sz="1400" dirty="0">
                <a:solidFill>
                  <a:srgbClr val="000000"/>
                </a:solidFill>
              </a:rPr>
              <a:t>, L. Barron-Palos</a:t>
            </a:r>
            <a:r>
              <a:rPr lang="en-US" sz="1400" baseline="30000" dirty="0">
                <a:solidFill>
                  <a:srgbClr val="000000"/>
                </a:solidFill>
              </a:rPr>
              <a:t>2</a:t>
            </a:r>
            <a:r>
              <a:rPr lang="en-US" sz="1400" dirty="0">
                <a:solidFill>
                  <a:srgbClr val="000000"/>
                </a:solidFill>
              </a:rPr>
              <a:t>,</a:t>
            </a:r>
            <a:r>
              <a:rPr lang="en-US" sz="1400" dirty="0">
                <a:solidFill>
                  <a:srgbClr val="FF0F12"/>
                </a:solidFill>
              </a:rPr>
              <a:t> </a:t>
            </a:r>
            <a:r>
              <a:rPr lang="en-US" sz="1400" dirty="0">
                <a:solidFill>
                  <a:srgbClr val="000000"/>
                </a:solidFill>
              </a:rPr>
              <a:t>S. Baeßler</a:t>
            </a:r>
            <a:r>
              <a:rPr lang="en-US" sz="1400" baseline="30000" dirty="0">
                <a:solidFill>
                  <a:srgbClr val="000000"/>
                </a:solidFill>
              </a:rPr>
              <a:t>3</a:t>
            </a:r>
            <a:r>
              <a:rPr lang="en-US" sz="1400" dirty="0">
                <a:solidFill>
                  <a:srgbClr val="000000"/>
                </a:solidFill>
              </a:rPr>
              <a:t>, D. Bowman</a:t>
            </a:r>
            <a:r>
              <a:rPr lang="en-US" sz="1400" baseline="30000" dirty="0">
                <a:solidFill>
                  <a:srgbClr val="000000"/>
                </a:solidFill>
              </a:rPr>
              <a:t>4</a:t>
            </a:r>
            <a:r>
              <a:rPr lang="en-US" sz="1400" dirty="0">
                <a:solidFill>
                  <a:srgbClr val="000000"/>
                </a:solidFill>
              </a:rPr>
              <a:t>, J. Calarco ,R. Carlini</a:t>
            </a:r>
            <a:r>
              <a:rPr lang="en-US" sz="1400" baseline="30000" dirty="0">
                <a:solidFill>
                  <a:srgbClr val="000000"/>
                </a:solidFill>
              </a:rPr>
              <a:t>5</a:t>
            </a:r>
            <a:r>
              <a:rPr lang="en-US" sz="1400" dirty="0">
                <a:solidFill>
                  <a:srgbClr val="000000"/>
                </a:solidFill>
              </a:rPr>
              <a:t>, W. Chen</a:t>
            </a:r>
            <a:r>
              <a:rPr lang="en-US" sz="1400" baseline="30000" dirty="0">
                <a:solidFill>
                  <a:srgbClr val="000000"/>
                </a:solidFill>
              </a:rPr>
              <a:t>6</a:t>
            </a:r>
            <a:r>
              <a:rPr lang="en-US" sz="1400" dirty="0">
                <a:solidFill>
                  <a:srgbClr val="000000"/>
                </a:solidFill>
              </a:rPr>
              <a:t>, </a:t>
            </a:r>
          </a:p>
          <a:p>
            <a:pPr algn="just"/>
            <a:r>
              <a:rPr lang="en-US" sz="1400" dirty="0">
                <a:solidFill>
                  <a:srgbClr val="000000"/>
                </a:solidFill>
              </a:rPr>
              <a:t>T. Chupp</a:t>
            </a:r>
            <a:r>
              <a:rPr lang="en-US" sz="1400" baseline="30000" dirty="0">
                <a:solidFill>
                  <a:srgbClr val="000000"/>
                </a:solidFill>
              </a:rPr>
              <a:t>7</a:t>
            </a:r>
            <a:r>
              <a:rPr lang="en-US" sz="1400" dirty="0">
                <a:solidFill>
                  <a:srgbClr val="000000"/>
                </a:solidFill>
              </a:rPr>
              <a:t>, C. Crawford</a:t>
            </a:r>
            <a:r>
              <a:rPr lang="en-US" sz="1400" baseline="30000" dirty="0">
                <a:solidFill>
                  <a:srgbClr val="000000"/>
                </a:solidFill>
              </a:rPr>
              <a:t>8</a:t>
            </a:r>
            <a:r>
              <a:rPr lang="en-US" sz="1400" dirty="0">
                <a:solidFill>
                  <a:srgbClr val="000000"/>
                </a:solidFill>
              </a:rPr>
              <a:t>, M. Dabaghyan</a:t>
            </a:r>
            <a:r>
              <a:rPr lang="en-US" sz="1400" baseline="30000" dirty="0">
                <a:solidFill>
                  <a:srgbClr val="000000"/>
                </a:solidFill>
              </a:rPr>
              <a:t>9</a:t>
            </a:r>
            <a:r>
              <a:rPr lang="en-US" sz="1400" dirty="0">
                <a:solidFill>
                  <a:srgbClr val="000000"/>
                </a:solidFill>
              </a:rPr>
              <a:t>, A. Danagoulian</a:t>
            </a:r>
            <a:r>
              <a:rPr lang="en-US" sz="1400" baseline="30000" dirty="0">
                <a:solidFill>
                  <a:srgbClr val="000000"/>
                </a:solidFill>
              </a:rPr>
              <a:t>10</a:t>
            </a:r>
            <a:r>
              <a:rPr lang="en-US" sz="1400" dirty="0">
                <a:solidFill>
                  <a:srgbClr val="000000"/>
                </a:solidFill>
              </a:rPr>
              <a:t>, M. Dawkins</a:t>
            </a:r>
            <a:r>
              <a:rPr lang="en-US" sz="1400" baseline="30000" dirty="0">
                <a:solidFill>
                  <a:srgbClr val="000000"/>
                </a:solidFill>
              </a:rPr>
              <a:t>11</a:t>
            </a:r>
            <a:r>
              <a:rPr lang="en-US" sz="1400" dirty="0">
                <a:solidFill>
                  <a:srgbClr val="000000"/>
                </a:solidFill>
              </a:rPr>
              <a:t>, N. </a:t>
            </a:r>
            <a:r>
              <a:rPr lang="en-US" sz="1400" dirty="0" smtClean="0">
                <a:solidFill>
                  <a:srgbClr val="000000"/>
                </a:solidFill>
              </a:rPr>
              <a:t>Fomin</a:t>
            </a:r>
            <a:r>
              <a:rPr lang="en-US" sz="1400" baseline="30000" dirty="0" smtClean="0">
                <a:solidFill>
                  <a:srgbClr val="000000"/>
                </a:solidFill>
              </a:rPr>
              <a:t>12</a:t>
            </a:r>
            <a:r>
              <a:rPr lang="en-US" sz="1400" dirty="0" smtClean="0">
                <a:solidFill>
                  <a:srgbClr val="000000"/>
                </a:solidFill>
              </a:rPr>
              <a:t>, </a:t>
            </a:r>
            <a:r>
              <a:rPr lang="en-US" sz="1400" dirty="0">
                <a:solidFill>
                  <a:srgbClr val="000000"/>
                </a:solidFill>
              </a:rPr>
              <a:t>S. Freedman</a:t>
            </a:r>
            <a:r>
              <a:rPr lang="en-US" sz="1400" baseline="30000" dirty="0">
                <a:solidFill>
                  <a:srgbClr val="000000"/>
                </a:solidFill>
              </a:rPr>
              <a:t>13</a:t>
            </a:r>
            <a:r>
              <a:rPr lang="en-US" sz="1400" dirty="0">
                <a:solidFill>
                  <a:srgbClr val="000000"/>
                </a:solidFill>
              </a:rPr>
              <a:t>, </a:t>
            </a:r>
          </a:p>
          <a:p>
            <a:pPr algn="just"/>
            <a:r>
              <a:rPr lang="en-US" sz="1400" dirty="0">
                <a:solidFill>
                  <a:srgbClr val="000000"/>
                </a:solidFill>
              </a:rPr>
              <a:t>T. Gentile</a:t>
            </a:r>
            <a:r>
              <a:rPr lang="en-US" sz="1400" baseline="30000" dirty="0">
                <a:solidFill>
                  <a:srgbClr val="000000"/>
                </a:solidFill>
              </a:rPr>
              <a:t>6</a:t>
            </a:r>
            <a:r>
              <a:rPr lang="en-US" sz="1400" dirty="0">
                <a:solidFill>
                  <a:srgbClr val="000000"/>
                </a:solidFill>
              </a:rPr>
              <a:t>, M. Gericke</a:t>
            </a:r>
            <a:r>
              <a:rPr lang="en-US" sz="1400" baseline="30000" dirty="0">
                <a:solidFill>
                  <a:srgbClr val="000000"/>
                </a:solidFill>
              </a:rPr>
              <a:t>14</a:t>
            </a:r>
            <a:r>
              <a:rPr lang="en-US" sz="1400" dirty="0">
                <a:solidFill>
                  <a:srgbClr val="000000"/>
                </a:solidFill>
              </a:rPr>
              <a:t> C. Gillis</a:t>
            </a:r>
            <a:r>
              <a:rPr lang="en-US" sz="1400" baseline="30000" dirty="0">
                <a:solidFill>
                  <a:srgbClr val="000000"/>
                </a:solidFill>
              </a:rPr>
              <a:t>11</a:t>
            </a:r>
            <a:r>
              <a:rPr lang="en-US" sz="1400" dirty="0">
                <a:solidFill>
                  <a:srgbClr val="000000"/>
                </a:solidFill>
              </a:rPr>
              <a:t>, G. Greene</a:t>
            </a:r>
            <a:r>
              <a:rPr lang="en-US" sz="1400" baseline="30000" dirty="0">
                <a:solidFill>
                  <a:srgbClr val="000000"/>
                </a:solidFill>
              </a:rPr>
              <a:t>4,12</a:t>
            </a:r>
            <a:r>
              <a:rPr lang="en-US" sz="1400" dirty="0">
                <a:solidFill>
                  <a:srgbClr val="000000"/>
                </a:solidFill>
              </a:rPr>
              <a:t>, F. Hersman</a:t>
            </a:r>
            <a:r>
              <a:rPr lang="en-US" sz="1400" baseline="30000" dirty="0">
                <a:solidFill>
                  <a:srgbClr val="000000"/>
                </a:solidFill>
              </a:rPr>
              <a:t>9</a:t>
            </a:r>
            <a:r>
              <a:rPr lang="en-US" sz="1400" dirty="0">
                <a:solidFill>
                  <a:srgbClr val="000000"/>
                </a:solidFill>
              </a:rPr>
              <a:t>, T. Ino</a:t>
            </a:r>
            <a:r>
              <a:rPr lang="en-US" sz="1400" baseline="30000" dirty="0">
                <a:solidFill>
                  <a:srgbClr val="000000"/>
                </a:solidFill>
              </a:rPr>
              <a:t>15</a:t>
            </a:r>
            <a:r>
              <a:rPr lang="en-US" sz="1400" dirty="0">
                <a:solidFill>
                  <a:srgbClr val="000000"/>
                </a:solidFill>
              </a:rPr>
              <a:t>, G. Jones</a:t>
            </a:r>
            <a:r>
              <a:rPr lang="en-US" sz="1400" baseline="30000" dirty="0">
                <a:solidFill>
                  <a:srgbClr val="000000"/>
                </a:solidFill>
              </a:rPr>
              <a:t>16</a:t>
            </a:r>
            <a:r>
              <a:rPr lang="en-US" sz="1400" dirty="0">
                <a:solidFill>
                  <a:srgbClr val="000000"/>
                </a:solidFill>
              </a:rPr>
              <a:t>, B. Lauss</a:t>
            </a:r>
            <a:r>
              <a:rPr lang="en-US" sz="1400" baseline="30000" dirty="0">
                <a:solidFill>
                  <a:srgbClr val="000000"/>
                </a:solidFill>
              </a:rPr>
              <a:t>17</a:t>
            </a:r>
            <a:r>
              <a:rPr lang="en-US" sz="1400" dirty="0">
                <a:solidFill>
                  <a:srgbClr val="000000"/>
                </a:solidFill>
              </a:rPr>
              <a:t>, W. Lee</a:t>
            </a:r>
            <a:r>
              <a:rPr lang="en-US" sz="1400" baseline="30000" dirty="0">
                <a:solidFill>
                  <a:srgbClr val="000000"/>
                </a:solidFill>
              </a:rPr>
              <a:t>18</a:t>
            </a:r>
            <a:r>
              <a:rPr lang="en-US" sz="1400" dirty="0">
                <a:solidFill>
                  <a:srgbClr val="000000"/>
                </a:solidFill>
              </a:rPr>
              <a:t>, M. M. Leuschner</a:t>
            </a:r>
            <a:r>
              <a:rPr lang="en-US" sz="1400" baseline="30000" dirty="0">
                <a:solidFill>
                  <a:srgbClr val="000000"/>
                </a:solidFill>
              </a:rPr>
              <a:t>11</a:t>
            </a:r>
            <a:r>
              <a:rPr lang="en-US" sz="1400" dirty="0">
                <a:solidFill>
                  <a:srgbClr val="000000"/>
                </a:solidFill>
              </a:rPr>
              <a:t>, W. Losowski</a:t>
            </a:r>
            <a:r>
              <a:rPr lang="en-US" sz="1400" baseline="30000" dirty="0">
                <a:solidFill>
                  <a:srgbClr val="000000"/>
                </a:solidFill>
              </a:rPr>
              <a:t>11</a:t>
            </a:r>
            <a:r>
              <a:rPr lang="en-US" sz="1400" dirty="0">
                <a:solidFill>
                  <a:srgbClr val="000000"/>
                </a:solidFill>
              </a:rPr>
              <a:t>, R. Mahurin</a:t>
            </a:r>
            <a:r>
              <a:rPr lang="en-US" sz="1400" baseline="30000" dirty="0">
                <a:solidFill>
                  <a:srgbClr val="000000"/>
                </a:solidFill>
              </a:rPr>
              <a:t>12</a:t>
            </a:r>
            <a:r>
              <a:rPr lang="en-US" sz="1400" dirty="0">
                <a:solidFill>
                  <a:srgbClr val="000000"/>
                </a:solidFill>
              </a:rPr>
              <a:t>, Y. Masuda</a:t>
            </a:r>
            <a:r>
              <a:rPr lang="en-US" sz="1400" baseline="30000" dirty="0">
                <a:solidFill>
                  <a:srgbClr val="000000"/>
                </a:solidFill>
              </a:rPr>
              <a:t>15</a:t>
            </a:r>
            <a:r>
              <a:rPr lang="en-US" sz="1400" dirty="0">
                <a:solidFill>
                  <a:srgbClr val="000000"/>
                </a:solidFill>
              </a:rPr>
              <a:t>, J. Mei</a:t>
            </a:r>
            <a:r>
              <a:rPr lang="en-US" sz="1400" baseline="30000" dirty="0">
                <a:solidFill>
                  <a:srgbClr val="000000"/>
                </a:solidFill>
              </a:rPr>
              <a:t>11</a:t>
            </a:r>
            <a:r>
              <a:rPr lang="en-US" sz="1400" dirty="0">
                <a:solidFill>
                  <a:srgbClr val="000000"/>
                </a:solidFill>
              </a:rPr>
              <a:t>, G. Mitchell</a:t>
            </a:r>
            <a:r>
              <a:rPr lang="en-US" sz="1400" baseline="30000" dirty="0">
                <a:solidFill>
                  <a:srgbClr val="000000"/>
                </a:solidFill>
              </a:rPr>
              <a:t>19</a:t>
            </a:r>
            <a:r>
              <a:rPr lang="en-US" sz="1400" dirty="0">
                <a:solidFill>
                  <a:srgbClr val="000000"/>
                </a:solidFill>
              </a:rPr>
              <a:t>, S. Muto</a:t>
            </a:r>
            <a:r>
              <a:rPr lang="en-US" sz="1400" baseline="30000" dirty="0">
                <a:solidFill>
                  <a:srgbClr val="000000"/>
                </a:solidFill>
              </a:rPr>
              <a:t>15</a:t>
            </a:r>
            <a:r>
              <a:rPr lang="en-US" sz="1400" dirty="0">
                <a:solidFill>
                  <a:srgbClr val="000000"/>
                </a:solidFill>
              </a:rPr>
              <a:t>, H. Nann</a:t>
            </a:r>
            <a:r>
              <a:rPr lang="en-US" sz="1400" baseline="30000" dirty="0">
                <a:solidFill>
                  <a:srgbClr val="000000"/>
                </a:solidFill>
              </a:rPr>
              <a:t>11</a:t>
            </a:r>
            <a:r>
              <a:rPr lang="en-US" sz="1400" dirty="0">
                <a:solidFill>
                  <a:srgbClr val="000000"/>
                </a:solidFill>
              </a:rPr>
              <a:t>, S. Page</a:t>
            </a:r>
            <a:r>
              <a:rPr lang="en-US" sz="1400" baseline="30000" dirty="0">
                <a:solidFill>
                  <a:srgbClr val="000000"/>
                </a:solidFill>
              </a:rPr>
              <a:t>14</a:t>
            </a:r>
            <a:r>
              <a:rPr lang="en-US" sz="1400" dirty="0">
                <a:solidFill>
                  <a:srgbClr val="000000"/>
                </a:solidFill>
              </a:rPr>
              <a:t>, D. </a:t>
            </a:r>
            <a:r>
              <a:rPr lang="en-US" sz="1400" dirty="0" err="1">
                <a:solidFill>
                  <a:srgbClr val="000000"/>
                </a:solidFill>
              </a:rPr>
              <a:t>Pocinic</a:t>
            </a:r>
            <a:r>
              <a:rPr lang="en-US" sz="1400" dirty="0">
                <a:solidFill>
                  <a:srgbClr val="000000"/>
                </a:solidFill>
              </a:rPr>
              <a:t>, S. Penttila</a:t>
            </a:r>
            <a:r>
              <a:rPr lang="en-US" sz="1400" baseline="30000" dirty="0">
                <a:solidFill>
                  <a:srgbClr val="000000"/>
                </a:solidFill>
              </a:rPr>
              <a:t>4</a:t>
            </a:r>
            <a:r>
              <a:rPr lang="en-US" sz="1400" dirty="0">
                <a:solidFill>
                  <a:srgbClr val="000000"/>
                </a:solidFill>
              </a:rPr>
              <a:t>, D. Ramsay</a:t>
            </a:r>
            <a:r>
              <a:rPr lang="en-US" sz="1400" baseline="30000" dirty="0">
                <a:solidFill>
                  <a:srgbClr val="000000"/>
                </a:solidFill>
              </a:rPr>
              <a:t>14,20</a:t>
            </a:r>
            <a:r>
              <a:rPr lang="en-US" sz="1400" dirty="0">
                <a:solidFill>
                  <a:srgbClr val="000000"/>
                </a:solidFill>
              </a:rPr>
              <a:t>, A. Salas Bacci</a:t>
            </a:r>
            <a:r>
              <a:rPr lang="en-US" sz="1400" baseline="30000" dirty="0">
                <a:solidFill>
                  <a:srgbClr val="000000"/>
                </a:solidFill>
              </a:rPr>
              <a:t>3</a:t>
            </a:r>
            <a:r>
              <a:rPr lang="en-US" sz="1400" dirty="0">
                <a:solidFill>
                  <a:srgbClr val="000000"/>
                </a:solidFill>
              </a:rPr>
              <a:t>, S. Santra</a:t>
            </a:r>
            <a:r>
              <a:rPr lang="en-US" sz="1400" baseline="30000" dirty="0">
                <a:solidFill>
                  <a:srgbClr val="000000"/>
                </a:solidFill>
              </a:rPr>
              <a:t>21</a:t>
            </a:r>
            <a:r>
              <a:rPr lang="en-US" sz="1400" dirty="0">
                <a:solidFill>
                  <a:srgbClr val="000000"/>
                </a:solidFill>
              </a:rPr>
              <a:t>, P.-N. Seo</a:t>
            </a:r>
            <a:r>
              <a:rPr lang="en-US" sz="1400" baseline="30000" dirty="0">
                <a:solidFill>
                  <a:srgbClr val="000000"/>
                </a:solidFill>
              </a:rPr>
              <a:t>22</a:t>
            </a:r>
            <a:r>
              <a:rPr lang="en-US" sz="1400" dirty="0">
                <a:solidFill>
                  <a:srgbClr val="000000"/>
                </a:solidFill>
              </a:rPr>
              <a:t>, E. Sharapov</a:t>
            </a:r>
            <a:r>
              <a:rPr lang="en-US" sz="1400" baseline="30000" dirty="0">
                <a:solidFill>
                  <a:srgbClr val="000000"/>
                </a:solidFill>
              </a:rPr>
              <a:t>23</a:t>
            </a:r>
            <a:r>
              <a:rPr lang="en-US" sz="1400" dirty="0">
                <a:solidFill>
                  <a:srgbClr val="000000"/>
                </a:solidFill>
              </a:rPr>
              <a:t>, M. Sharma</a:t>
            </a:r>
            <a:r>
              <a:rPr lang="en-US" sz="1400" baseline="30000" dirty="0">
                <a:solidFill>
                  <a:srgbClr val="000000"/>
                </a:solidFill>
              </a:rPr>
              <a:t>7</a:t>
            </a:r>
            <a:r>
              <a:rPr lang="en-US" sz="1400" dirty="0">
                <a:solidFill>
                  <a:srgbClr val="000000"/>
                </a:solidFill>
              </a:rPr>
              <a:t>, T. Smith</a:t>
            </a:r>
            <a:r>
              <a:rPr lang="en-US" sz="1400" baseline="30000" dirty="0">
                <a:solidFill>
                  <a:srgbClr val="000000"/>
                </a:solidFill>
              </a:rPr>
              <a:t>24</a:t>
            </a:r>
            <a:r>
              <a:rPr lang="en-US" sz="1400" dirty="0">
                <a:solidFill>
                  <a:srgbClr val="000000"/>
                </a:solidFill>
              </a:rPr>
              <a:t>, W. Snow</a:t>
            </a:r>
            <a:r>
              <a:rPr lang="en-US" sz="1400" baseline="30000" dirty="0">
                <a:solidFill>
                  <a:srgbClr val="000000"/>
                </a:solidFill>
              </a:rPr>
              <a:t>11</a:t>
            </a:r>
            <a:r>
              <a:rPr lang="en-US" sz="1400" dirty="0">
                <a:solidFill>
                  <a:srgbClr val="000000"/>
                </a:solidFill>
              </a:rPr>
              <a:t>, W. Wilburn</a:t>
            </a:r>
            <a:r>
              <a:rPr lang="en-US" sz="1400" baseline="30000" dirty="0">
                <a:solidFill>
                  <a:srgbClr val="000000"/>
                </a:solidFill>
              </a:rPr>
              <a:t>10</a:t>
            </a:r>
            <a:r>
              <a:rPr lang="en-US" sz="1400" dirty="0">
                <a:solidFill>
                  <a:srgbClr val="000000"/>
                </a:solidFill>
              </a:rPr>
              <a:t>, V. Yuan</a:t>
            </a:r>
            <a:r>
              <a:rPr lang="en-US" sz="1400" baseline="30000" dirty="0">
                <a:solidFill>
                  <a:srgbClr val="000000"/>
                </a:solidFill>
              </a:rPr>
              <a:t>10</a:t>
            </a:r>
            <a:endParaRPr lang="en-US" sz="1400" baseline="30000" dirty="0"/>
          </a:p>
        </p:txBody>
      </p:sp>
      <p:sp>
        <p:nvSpPr>
          <p:cNvPr id="40963" name="Rectangle 4"/>
          <p:cNvSpPr>
            <a:spLocks noChangeArrowheads="1"/>
          </p:cNvSpPr>
          <p:nvPr/>
        </p:nvSpPr>
        <p:spPr bwMode="auto">
          <a:xfrm>
            <a:off x="0" y="2482850"/>
            <a:ext cx="471328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aseline="30000" dirty="0">
                <a:solidFill>
                  <a:schemeClr val="accent2"/>
                </a:solidFill>
              </a:rPr>
              <a:t>1</a:t>
            </a:r>
            <a:r>
              <a:rPr lang="en-US" sz="1600" dirty="0">
                <a:solidFill>
                  <a:schemeClr val="accent2"/>
                </a:solidFill>
              </a:rPr>
              <a:t>Arizona State University</a:t>
            </a:r>
          </a:p>
          <a:p>
            <a:pPr algn="ctr"/>
            <a:r>
              <a:rPr lang="en-US" sz="1600" baseline="30000" dirty="0">
                <a:solidFill>
                  <a:schemeClr val="accent2"/>
                </a:solidFill>
              </a:rPr>
              <a:t>2</a:t>
            </a:r>
            <a:r>
              <a:rPr lang="en-US" sz="1600" dirty="0">
                <a:solidFill>
                  <a:schemeClr val="accent2"/>
                </a:solidFill>
              </a:rPr>
              <a:t>Universidad Nacional Autonoma de Mexico</a:t>
            </a:r>
          </a:p>
          <a:p>
            <a:pPr algn="ctr"/>
            <a:r>
              <a:rPr lang="en-US" sz="1600" baseline="30000" dirty="0">
                <a:solidFill>
                  <a:schemeClr val="accent2"/>
                </a:solidFill>
              </a:rPr>
              <a:t>3</a:t>
            </a:r>
            <a:r>
              <a:rPr lang="en-US" sz="1600" dirty="0">
                <a:solidFill>
                  <a:schemeClr val="accent2"/>
                </a:solidFill>
              </a:rPr>
              <a:t>University of Virginia </a:t>
            </a:r>
          </a:p>
          <a:p>
            <a:pPr algn="ctr"/>
            <a:r>
              <a:rPr lang="en-US" sz="1600" baseline="30000" dirty="0">
                <a:solidFill>
                  <a:schemeClr val="accent2"/>
                </a:solidFill>
              </a:rPr>
              <a:t>4</a:t>
            </a:r>
            <a:r>
              <a:rPr lang="en-US" sz="1600" dirty="0">
                <a:solidFill>
                  <a:schemeClr val="accent2"/>
                </a:solidFill>
              </a:rPr>
              <a:t>Oak Ridge National Laboratory</a:t>
            </a:r>
          </a:p>
          <a:p>
            <a:pPr algn="ctr"/>
            <a:r>
              <a:rPr lang="en-US" sz="1600" baseline="30000" dirty="0">
                <a:solidFill>
                  <a:schemeClr val="accent2"/>
                </a:solidFill>
              </a:rPr>
              <a:t>5</a:t>
            </a:r>
            <a:r>
              <a:rPr lang="en-US" sz="1600" dirty="0">
                <a:solidFill>
                  <a:schemeClr val="accent2"/>
                </a:solidFill>
              </a:rPr>
              <a:t>Thomas Jefferson National Laboratory</a:t>
            </a:r>
          </a:p>
          <a:p>
            <a:pPr algn="ctr"/>
            <a:r>
              <a:rPr lang="en-US" sz="1600" baseline="30000" dirty="0">
                <a:solidFill>
                  <a:schemeClr val="accent2"/>
                </a:solidFill>
              </a:rPr>
              <a:t>6</a:t>
            </a:r>
            <a:r>
              <a:rPr lang="en-US" sz="1600" dirty="0">
                <a:solidFill>
                  <a:schemeClr val="accent2"/>
                </a:solidFill>
              </a:rPr>
              <a:t>National Institute of Standards and Technology</a:t>
            </a:r>
          </a:p>
          <a:p>
            <a:pPr algn="ctr"/>
            <a:r>
              <a:rPr lang="en-US" sz="1600" baseline="30000" dirty="0">
                <a:solidFill>
                  <a:schemeClr val="accent2"/>
                </a:solidFill>
              </a:rPr>
              <a:t>7</a:t>
            </a:r>
            <a:r>
              <a:rPr lang="en-US" sz="1600" dirty="0">
                <a:solidFill>
                  <a:schemeClr val="accent2"/>
                </a:solidFill>
              </a:rPr>
              <a:t>Univeristy of Michigan, Ann Arbor</a:t>
            </a:r>
          </a:p>
          <a:p>
            <a:pPr algn="ctr"/>
            <a:r>
              <a:rPr lang="en-US" sz="1600" baseline="30000" dirty="0">
                <a:solidFill>
                  <a:schemeClr val="accent2"/>
                </a:solidFill>
              </a:rPr>
              <a:t>8</a:t>
            </a:r>
            <a:r>
              <a:rPr lang="en-US" sz="1600" dirty="0">
                <a:solidFill>
                  <a:schemeClr val="accent2"/>
                </a:solidFill>
              </a:rPr>
              <a:t>University of Kentucky</a:t>
            </a:r>
          </a:p>
          <a:p>
            <a:pPr algn="ctr"/>
            <a:r>
              <a:rPr lang="en-US" sz="1600" baseline="30000" dirty="0">
                <a:solidFill>
                  <a:schemeClr val="accent2"/>
                </a:solidFill>
              </a:rPr>
              <a:t>9</a:t>
            </a:r>
            <a:r>
              <a:rPr lang="en-US" sz="1600" dirty="0">
                <a:solidFill>
                  <a:schemeClr val="accent2"/>
                </a:solidFill>
              </a:rPr>
              <a:t>University of New Hampshire</a:t>
            </a:r>
          </a:p>
          <a:p>
            <a:pPr algn="ctr"/>
            <a:r>
              <a:rPr lang="en-US" sz="1600" baseline="30000" dirty="0">
                <a:solidFill>
                  <a:schemeClr val="accent2"/>
                </a:solidFill>
              </a:rPr>
              <a:t>10</a:t>
            </a:r>
            <a:r>
              <a:rPr lang="en-US" sz="1600" dirty="0">
                <a:solidFill>
                  <a:schemeClr val="accent2"/>
                </a:solidFill>
              </a:rPr>
              <a:t>Los Alamos National Laboratory</a:t>
            </a:r>
          </a:p>
          <a:p>
            <a:pPr algn="ctr"/>
            <a:r>
              <a:rPr lang="en-US" sz="1600" baseline="30000" dirty="0">
                <a:solidFill>
                  <a:schemeClr val="accent2"/>
                </a:solidFill>
              </a:rPr>
              <a:t>11</a:t>
            </a:r>
            <a:r>
              <a:rPr lang="en-US" sz="1600" dirty="0">
                <a:solidFill>
                  <a:schemeClr val="accent2"/>
                </a:solidFill>
              </a:rPr>
              <a:t>Indiana University</a:t>
            </a:r>
          </a:p>
          <a:p>
            <a:pPr algn="ctr"/>
            <a:r>
              <a:rPr lang="en-US" sz="1600" baseline="30000" dirty="0">
                <a:solidFill>
                  <a:schemeClr val="accent2"/>
                </a:solidFill>
              </a:rPr>
              <a:t>12</a:t>
            </a:r>
            <a:r>
              <a:rPr lang="en-US" sz="1600" dirty="0">
                <a:solidFill>
                  <a:schemeClr val="accent2"/>
                </a:solidFill>
              </a:rPr>
              <a:t>University of Tennessee</a:t>
            </a:r>
          </a:p>
          <a:p>
            <a:pPr algn="ctr"/>
            <a:r>
              <a:rPr lang="en-US" sz="1600" baseline="30000" dirty="0">
                <a:solidFill>
                  <a:schemeClr val="accent2"/>
                </a:solidFill>
              </a:rPr>
              <a:t>13</a:t>
            </a:r>
            <a:r>
              <a:rPr lang="en-US" sz="1600" dirty="0">
                <a:solidFill>
                  <a:schemeClr val="accent2"/>
                </a:solidFill>
              </a:rPr>
              <a:t>University of California at Berkeley</a:t>
            </a:r>
            <a:endParaRPr lang="en-US" sz="1600" baseline="30000" dirty="0">
              <a:solidFill>
                <a:schemeClr val="accent2"/>
              </a:solidFill>
            </a:endParaRPr>
          </a:p>
        </p:txBody>
      </p:sp>
      <p:sp>
        <p:nvSpPr>
          <p:cNvPr id="40964" name="Rectangle 4"/>
          <p:cNvSpPr>
            <a:spLocks noChangeArrowheads="1"/>
          </p:cNvSpPr>
          <p:nvPr/>
        </p:nvSpPr>
        <p:spPr bwMode="auto">
          <a:xfrm>
            <a:off x="4713288" y="2482850"/>
            <a:ext cx="443071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aseline="30000">
                <a:solidFill>
                  <a:schemeClr val="accent2"/>
                </a:solidFill>
              </a:rPr>
              <a:t>14</a:t>
            </a:r>
            <a:r>
              <a:rPr lang="en-US" sz="1600">
                <a:solidFill>
                  <a:schemeClr val="accent2"/>
                </a:solidFill>
              </a:rPr>
              <a:t>University of Manitoba, Canada</a:t>
            </a:r>
          </a:p>
          <a:p>
            <a:pPr algn="ctr"/>
            <a:r>
              <a:rPr lang="en-US" sz="1600" baseline="30000">
                <a:solidFill>
                  <a:schemeClr val="accent2"/>
                </a:solidFill>
              </a:rPr>
              <a:t>15</a:t>
            </a:r>
            <a:r>
              <a:rPr lang="en-US" sz="1600">
                <a:solidFill>
                  <a:schemeClr val="accent2"/>
                </a:solidFill>
              </a:rPr>
              <a:t>High Energy Accelerator Research </a:t>
            </a:r>
            <a:br>
              <a:rPr lang="en-US" sz="1600">
                <a:solidFill>
                  <a:schemeClr val="accent2"/>
                </a:solidFill>
              </a:rPr>
            </a:br>
            <a:r>
              <a:rPr lang="en-US" sz="1600">
                <a:solidFill>
                  <a:schemeClr val="accent2"/>
                </a:solidFill>
              </a:rPr>
              <a:t>Organization (KEK), Japan</a:t>
            </a:r>
          </a:p>
          <a:p>
            <a:pPr algn="ctr"/>
            <a:r>
              <a:rPr lang="en-US" sz="1600" baseline="30000">
                <a:solidFill>
                  <a:schemeClr val="accent2"/>
                </a:solidFill>
              </a:rPr>
              <a:t>16</a:t>
            </a:r>
            <a:r>
              <a:rPr lang="en-US" sz="1600">
                <a:solidFill>
                  <a:schemeClr val="accent2"/>
                </a:solidFill>
              </a:rPr>
              <a:t>Hamilton College</a:t>
            </a:r>
          </a:p>
          <a:p>
            <a:pPr algn="ctr"/>
            <a:r>
              <a:rPr lang="en-US" sz="1600" baseline="30000">
                <a:solidFill>
                  <a:schemeClr val="accent2"/>
                </a:solidFill>
              </a:rPr>
              <a:t>17</a:t>
            </a:r>
            <a:r>
              <a:rPr lang="en-US" sz="1600">
                <a:solidFill>
                  <a:schemeClr val="accent2"/>
                </a:solidFill>
              </a:rPr>
              <a:t>Paul Scherer Institute, Switzerland </a:t>
            </a:r>
          </a:p>
          <a:p>
            <a:pPr algn="ctr"/>
            <a:r>
              <a:rPr lang="en-US" sz="1600" baseline="30000">
                <a:solidFill>
                  <a:schemeClr val="accent2"/>
                </a:solidFill>
              </a:rPr>
              <a:t>18</a:t>
            </a:r>
            <a:r>
              <a:rPr lang="en-US" sz="1600">
                <a:solidFill>
                  <a:schemeClr val="accent2"/>
                </a:solidFill>
              </a:rPr>
              <a:t>Spallation Neutron Source</a:t>
            </a:r>
          </a:p>
          <a:p>
            <a:pPr algn="ctr"/>
            <a:r>
              <a:rPr lang="en-US" sz="1600" baseline="30000">
                <a:solidFill>
                  <a:schemeClr val="accent2"/>
                </a:solidFill>
              </a:rPr>
              <a:t>19</a:t>
            </a:r>
            <a:r>
              <a:rPr lang="en-US" sz="1600">
                <a:solidFill>
                  <a:schemeClr val="accent2"/>
                </a:solidFill>
              </a:rPr>
              <a:t>University of California at Davis</a:t>
            </a:r>
          </a:p>
          <a:p>
            <a:pPr algn="ctr"/>
            <a:r>
              <a:rPr lang="en-US" sz="1600" baseline="30000">
                <a:solidFill>
                  <a:schemeClr val="accent2"/>
                </a:solidFill>
              </a:rPr>
              <a:t>20</a:t>
            </a:r>
            <a:r>
              <a:rPr lang="en-US" sz="1600">
                <a:solidFill>
                  <a:schemeClr val="accent2"/>
                </a:solidFill>
              </a:rPr>
              <a:t>TRIUMF, Canada</a:t>
            </a:r>
          </a:p>
          <a:p>
            <a:pPr algn="ctr"/>
            <a:r>
              <a:rPr lang="en-US" sz="1600" baseline="30000">
                <a:solidFill>
                  <a:schemeClr val="accent2"/>
                </a:solidFill>
              </a:rPr>
              <a:t>21</a:t>
            </a:r>
            <a:r>
              <a:rPr lang="en-US" sz="1600">
                <a:solidFill>
                  <a:schemeClr val="accent2"/>
                </a:solidFill>
              </a:rPr>
              <a:t>Bhabha Atomic Research Center, India</a:t>
            </a:r>
          </a:p>
          <a:p>
            <a:pPr algn="ctr"/>
            <a:r>
              <a:rPr lang="en-US" sz="1600" baseline="30000">
                <a:solidFill>
                  <a:schemeClr val="accent2"/>
                </a:solidFill>
              </a:rPr>
              <a:t>22</a:t>
            </a:r>
            <a:r>
              <a:rPr lang="en-US" sz="1600">
                <a:solidFill>
                  <a:schemeClr val="accent2"/>
                </a:solidFill>
              </a:rPr>
              <a:t>Duke University</a:t>
            </a:r>
          </a:p>
          <a:p>
            <a:pPr algn="ctr"/>
            <a:r>
              <a:rPr lang="en-US" sz="1600" baseline="30000">
                <a:solidFill>
                  <a:schemeClr val="accent2"/>
                </a:solidFill>
              </a:rPr>
              <a:t>23</a:t>
            </a:r>
            <a:r>
              <a:rPr lang="en-US" sz="1600">
                <a:solidFill>
                  <a:schemeClr val="accent2"/>
                </a:solidFill>
              </a:rPr>
              <a:t>Joint Institute of Nuclear Research, </a:t>
            </a:r>
            <a:br>
              <a:rPr lang="en-US" sz="1600">
                <a:solidFill>
                  <a:schemeClr val="accent2"/>
                </a:solidFill>
              </a:rPr>
            </a:br>
            <a:r>
              <a:rPr lang="en-US" sz="1600">
                <a:solidFill>
                  <a:schemeClr val="accent2"/>
                </a:solidFill>
              </a:rPr>
              <a:t>Dubna, Russia</a:t>
            </a:r>
          </a:p>
          <a:p>
            <a:pPr algn="ctr"/>
            <a:r>
              <a:rPr lang="en-US" sz="1600" baseline="30000">
                <a:solidFill>
                  <a:schemeClr val="accent2"/>
                </a:solidFill>
              </a:rPr>
              <a:t>24</a:t>
            </a:r>
            <a:r>
              <a:rPr lang="en-US" sz="1600">
                <a:solidFill>
                  <a:schemeClr val="accent2"/>
                </a:solidFill>
              </a:rPr>
              <a:t>University of Dayton</a:t>
            </a:r>
            <a:endParaRPr lang="en-US" sz="1600" baseline="30000">
              <a:solidFill>
                <a:schemeClr val="accent2"/>
              </a:solidFill>
            </a:endParaRPr>
          </a:p>
        </p:txBody>
      </p:sp>
      <p:sp>
        <p:nvSpPr>
          <p:cNvPr id="4" name="Date Placeholder 3"/>
          <p:cNvSpPr>
            <a:spLocks noGrp="1"/>
          </p:cNvSpPr>
          <p:nvPr>
            <p:ph type="dt" sz="half" idx="10"/>
          </p:nvPr>
        </p:nvSpPr>
        <p:spPr/>
        <p:txBody>
          <a:bodyPr/>
          <a:lstStyle/>
          <a:p>
            <a:r>
              <a:rPr lang="en-CA" smtClean="0"/>
              <a:t>2013-05-22</a:t>
            </a:r>
            <a:endParaRPr lang="en-US"/>
          </a:p>
        </p:txBody>
      </p:sp>
      <p:sp>
        <p:nvSpPr>
          <p:cNvPr id="6" name="Footer Placeholder 5"/>
          <p:cNvSpPr>
            <a:spLocks noGrp="1"/>
          </p:cNvSpPr>
          <p:nvPr>
            <p:ph type="ftr" sz="quarter" idx="11"/>
          </p:nvPr>
        </p:nvSpPr>
        <p:spPr/>
        <p:txBody>
          <a:bodyPr/>
          <a:lstStyle/>
          <a:p>
            <a:r>
              <a:rPr lang="en-US" smtClean="0"/>
              <a:t>ISINN-21, Alushta, Ukraine</a:t>
            </a:r>
            <a:endParaRPr lang="en-US"/>
          </a:p>
        </p:txBody>
      </p:sp>
      <p:sp>
        <p:nvSpPr>
          <p:cNvPr id="7" name="Slide Number Placeholder 6"/>
          <p:cNvSpPr>
            <a:spLocks noGrp="1"/>
          </p:cNvSpPr>
          <p:nvPr>
            <p:ph type="sldNum" sz="quarter" idx="12"/>
          </p:nvPr>
        </p:nvSpPr>
        <p:spPr/>
        <p:txBody>
          <a:bodyPr/>
          <a:lstStyle/>
          <a:p>
            <a:fld id="{89BA9E80-DA99-844D-986A-8D691D11CFE6}" type="slidenum">
              <a:rPr lang="en-US" smtClean="0"/>
              <a:t>9</a:t>
            </a:fld>
            <a:r>
              <a:rPr lang="en-US" smtClean="0"/>
              <a:t>/39</a:t>
            </a:r>
            <a:endParaRPr lang="en-US" dirty="0"/>
          </a:p>
        </p:txBody>
      </p:sp>
    </p:spTree>
    <p:extLst>
      <p:ext uri="{BB962C8B-B14F-4D97-AF65-F5344CB8AC3E}">
        <p14:creationId xmlns:p14="http://schemas.microsoft.com/office/powerpoint/2010/main" val="282417801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CHRIS2@W89320TC64CT3PP7" val="3520"/>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color{red}&#10;\begin{document}&#10;$$\boldsymbol{ \frac{e^2}{M_W^2} / \frac{g^2}{m_\pi^2} \approx 10^{-7} }$$&#10;\end{document}"/>
  <p:tag name="EXTERNALNAME" val="TP_tmp"/>
  <p:tag name="BLEND" val="0"/>
  <p:tag name="TRANSPARENT" val="0"/>
  <p:tag name="RESOLUTION" val="1200"/>
  <p:tag name="WORKAROUNDTRANSPARENCYBUG" val="0"/>
  <p:tag name="ALLOWFONTSUBSTITUTION" val="0"/>
  <p:tag name="BITMAPFORMAT" val="png256"/>
  <p:tag name="ORIGWIDTH" val="86"/>
  <p:tag name="PICTUREFILESIZE" val="8904"/>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10;\pagestyle{empty}&#10;\begin{document}&#10;$\boldsymbol{\pi, \rho, \omega}$&#10;\end{document}"/>
  <p:tag name="EXTERNALNAME" val="TP_tmp"/>
  <p:tag name="BLEND" val="0"/>
  <p:tag name="TRANSPARENT" val="0"/>
  <p:tag name="RESOLUTION" val="1200"/>
  <p:tag name="WORKAROUNDTRANSPARENCYBUG" val="0"/>
  <p:tag name="ALLOWFONTSUBSTITUTION" val="0"/>
  <p:tag name="BITMAPFORMAT" val="pngmono"/>
  <p:tag name="ORIGWIDTH" val="31"/>
  <p:tag name="PICTUREFILESIZE" val="1342"/>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tau}_1\cdot \boldsymbol{\tau}_2)$&#10;\end{document}"/>
  <p:tag name="EXTERNALNAME" val="TP_tmp"/>
  <p:tag name="BLEND" val="0"/>
  <p:tag name="TRANSPARENT" val="0"/>
  <p:tag name="RESOLUTION" val="1200"/>
  <p:tag name="WORKAROUNDTRANSPARENCYBUG" val="0"/>
  <p:tag name="ALLOWFONTSUBSTITUTION" val="0"/>
  <p:tag name="BITMAPFORMAT" val="pngmono"/>
  <p:tag name="ORIGWIDTH" val="36"/>
  <p:tag name="PICTUREFILESIZE" val="1363"/>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1)$&#10;\end{document}"/>
  <p:tag name="EXTERNALNAME" val="TP_tmp"/>
  <p:tag name="BLEND" val="0"/>
  <p:tag name="TRANSPARENT" val="0"/>
  <p:tag name="RESOLUTION" val="1200"/>
  <p:tag name="WORKAROUNDTRANSPARENCYBUG" val="0"/>
  <p:tag name="ALLOWFONTSUBSTITUTION" val="0"/>
  <p:tag name="BITMAPFORMAT" val="pngmono"/>
  <p:tag name="ORIGWIDTH" val="12"/>
  <p:tag name="PICTUREFILESIZE" val="654"/>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i}{2}(\boldsymbol{\tau}_1\times \boldsymbol{\tau}_2)^3$&#10;\end{document}"/>
  <p:tag name="EXTERNALNAME" val="TP_tmp"/>
  <p:tag name="BLEND" val="0"/>
  <p:tag name="TRANSPARENT" val="0"/>
  <p:tag name="RESOLUTION" val="1200"/>
  <p:tag name="WORKAROUNDTRANSPARENCYBUG" val="0"/>
  <p:tag name="ALLOWFONTSUBSTITUTION" val="0"/>
  <p:tag name="BITMAPFORMAT" val="pngmono"/>
  <p:tag name="ORIGWIDTH" val="52"/>
  <p:tag name="PICTUREFILESIZE" val="2433"/>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1}{2}(\boldsymbol{\tau}_1\pm\boldsymbol{\tau}_2)^3$&#10;\end{document}"/>
  <p:tag name="EXTERNALNAME" val="TP_tmp"/>
  <p:tag name="BLEND" val="0"/>
  <p:tag name="TRANSPARENT" val="0"/>
  <p:tag name="RESOLUTION" val="1200"/>
  <p:tag name="WORKAROUNDTRANSPARENCYBUG" val="0"/>
  <p:tag name="ALLOWFONTSUBSTITUTION" val="0"/>
  <p:tag name="BITMAPFORMAT" val="pngmono"/>
  <p:tag name="ORIGWIDTH" val="52"/>
  <p:tag name="PICTUREFILESIZE" val="2061"/>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1}{2}(\boldsymbol{\tau}_1\pm\boldsymbol{\tau}_2)^3$&#10;\end{document}"/>
  <p:tag name="EXTERNALNAME" val="TP_tmp"/>
  <p:tag name="BLEND" val="0"/>
  <p:tag name="TRANSPARENT" val="0"/>
  <p:tag name="RESOLUTION" val="1200"/>
  <p:tag name="WORKAROUNDTRANSPARENCYBUG" val="0"/>
  <p:tag name="ALLOWFONTSUBSTITUTION" val="0"/>
  <p:tag name="BITMAPFORMAT" val="pngmono"/>
  <p:tag name="ORIGWIDTH" val="52"/>
  <p:tag name="PICTUREFILESIZE" val="2061"/>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frac{1}{2\sqrt{6}}(3\tau_1^3\tau_2^3-\boldsymbol{\tau}_1\cdot\boldsymbol{\tau}_2)$&#10;\end{document}"/>
  <p:tag name="EXTERNALNAME" val="TP_tmp"/>
  <p:tag name="BLEND" val="0"/>
  <p:tag name="TRANSPARENT" val="0"/>
  <p:tag name="RESOLUTION" val="1200"/>
  <p:tag name="WORKAROUNDTRANSPARENCYBUG" val="0"/>
  <p:tag name="ALLOWFONTSUBSTITUTION" val="0"/>
  <p:tag name="BITMAPFORMAT" val="pngmono"/>
  <p:tag name="ORIGWIDTH" val="90"/>
  <p:tag name="PICTUREFILESIZE" val="4278"/>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f_\pi$&#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558"/>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h^{'1}_\rho$&#10;\end{document}"/>
  <p:tag name="EXTERNALNAME" val="TP_tmp"/>
  <p:tag name="BLEND" val="0"/>
  <p:tag name="TRANSPARENT" val="0"/>
  <p:tag name="RESOLUTION" val="1200"/>
  <p:tag name="WORKAROUNDTRANSPARENCYBUG" val="0"/>
  <p:tag name="ALLOWFONTSUBSTITUTION" val="0"/>
  <p:tag name="BITMAPFORMAT" val="pngmono"/>
  <p:tag name="ORIGWIDTH" val="12"/>
  <p:tag name="PICTUREFILESIZE" val="85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color{red}&#10;\begin{document}&#10;$\boldsymbol{ -\vec k_\gamma }$&#10;\end{document}"/>
  <p:tag name="EXTERNALNAME" val="TP_tmp"/>
  <p:tag name="BLEND" val="0"/>
  <p:tag name="TRANSPARENT" val="0"/>
  <p:tag name="RESOLUTION" val="1200"/>
  <p:tag name="WORKAROUNDTRANSPARENCYBUG" val="0"/>
  <p:tag name="ALLOWFONTSUBSTITUTION" val="0"/>
  <p:tag name="BITMAPFORMAT" val="png256"/>
  <p:tag name="ORIGWIDTH" val="20"/>
  <p:tag name="PICTUREFILESIZE" val="214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h^{0,1,2}_\rho$&#10;\end{document}"/>
  <p:tag name="EXTERNALNAME" val="TP_tmp"/>
  <p:tag name="BLEND" val="0"/>
  <p:tag name="TRANSPARENT" val="0"/>
  <p:tag name="RESOLUTION" val="1200"/>
  <p:tag name="WORKAROUNDTRANSPARENCYBUG" val="0"/>
  <p:tag name="ALLOWFONTSUBSTITUTION" val="0"/>
  <p:tag name="BITMAPFORMAT" val="pngmono"/>
  <p:tag name="ORIGWIDTH" val="22"/>
  <p:tag name="PICTUREFILESIZE" val="1337"/>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h^{0,1}_\omega$&#10;\end{document}"/>
  <p:tag name="EXTERNALNAME" val="TP_tmp"/>
  <p:tag name="BLEND" val="0"/>
  <p:tag name="TRANSPARENT" val="0"/>
  <p:tag name="RESOLUTION" val="1200"/>
  <p:tag name="WORKAROUNDTRANSPARENCYBUG" val="0"/>
  <p:tag name="ALLOWFONTSUBSTITUTION" val="0"/>
  <p:tag name="BITMAPFORMAT" val="pngmono"/>
  <p:tag name="ORIGWIDTH" val="16"/>
  <p:tag name="PICTUREFILESIZE" val="1005"/>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Delta I=0$&#10;\end{document}"/>
  <p:tag name="EXTERNALNAME" val="TP_tmp"/>
  <p:tag name="BLEND" val="0"/>
  <p:tag name="TRANSPARENT" val="0"/>
  <p:tag name="RESOLUTION" val="1200"/>
  <p:tag name="WORKAROUNDTRANSPARENCYBUG" val="0"/>
  <p:tag name="ALLOWFONTSUBSTITUTION" val="0"/>
  <p:tag name="BITMAPFORMAT" val="pngmono"/>
  <p:tag name="ORIGWIDTH" val="32"/>
  <p:tag name="PICTUREFILESIZE" val="1064"/>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Delta I=1$&#10;\end{document}"/>
  <p:tag name="EXTERNALNAME" val="TP_tmp"/>
  <p:tag name="BLEND" val="0"/>
  <p:tag name="TRANSPARENT" val="0"/>
  <p:tag name="RESOLUTION" val="1200"/>
  <p:tag name="WORKAROUNDTRANSPARENCYBUG" val="0"/>
  <p:tag name="ALLOWFONTSUBSTITUTION" val="0"/>
  <p:tag name="BITMAPFORMAT" val="pngmono"/>
  <p:tag name="ORIGWIDTH" val="31"/>
  <p:tag name="PICTUREFILESIZE" val="883"/>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Delta I=2$&#10;\end{document}"/>
  <p:tag name="EXTERNALNAME" val="TP_tmp"/>
  <p:tag name="BLEND" val="0"/>
  <p:tag name="TRANSPARENT" val="0"/>
  <p:tag name="RESOLUTION" val="1200"/>
  <p:tag name="WORKAROUNDTRANSPARENCYBUG" val="0"/>
  <p:tag name="ALLOWFONTSUBSTITUTION" val="0"/>
  <p:tag name="BITMAPFORMAT" val="pngmono"/>
  <p:tag name="ORIGWIDTH" val="31"/>
  <p:tag name="PICTUREFILESIZE" val="1147"/>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m_\pi$&#10;\end{document}"/>
  <p:tag name="EXTERNALNAME" val="TP_tmp"/>
  <p:tag name="BLEND" val="0"/>
  <p:tag name="TRANSPARENT" val="0"/>
  <p:tag name="RESOLUTION" val="1200"/>
  <p:tag name="WORKAROUNDTRANSPARENCYBUG" val="0"/>
  <p:tag name="ALLOWFONTSUBSTITUTION" val="0"/>
  <p:tag name="BITMAPFORMAT" val="pngmono"/>
  <p:tag name="ORIGWIDTH" val="14"/>
  <p:tag name="PICTUREFILESIZE" val="733"/>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m_\rho{=}m_\omega$&#10;\end{document}&#10;"/>
  <p:tag name="EXTERNALNAME" val="TP_tmp"/>
  <p:tag name="BLEND" val="0"/>
  <p:tag name="TRANSPARENT" val="0"/>
  <p:tag name="RESOLUTION" val="1200"/>
  <p:tag name="WORKAROUNDTRANSPARENCYBUG" val="0"/>
  <p:tag name="ALLOWFONTSUBSTITUTION" val="0"/>
  <p:tag name="BITMAPFORMAT" val="pngmono"/>
  <p:tag name="ORIGWIDTH" val="36"/>
  <p:tag name="PICTUREFILESIZE" val="1365"/>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J=0$&#10;\end{document}"/>
  <p:tag name="EXTERNALNAME" val="TP_tmp"/>
  <p:tag name="BLEND" val="0"/>
  <p:tag name="TRANSPARENT" val="0"/>
  <p:tag name="RESOLUTION" val="1200"/>
  <p:tag name="WORKAROUNDTRANSPARENCYBUG" val="0"/>
  <p:tag name="ALLOWFONTSUBSTITUTION" val="0"/>
  <p:tag name="BITMAPFORMAT" val="pngmono"/>
  <p:tag name="ORIGWIDTH" val="25"/>
  <p:tag name="PICTUREFILESIZE" val="704"/>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J=1$&#10;\end{document}"/>
  <p:tag name="EXTERNALNAME" val="TP_tmp"/>
  <p:tag name="BLEND" val="0"/>
  <p:tag name="TRANSPARENT" val="0"/>
  <p:tag name="RESOLUTION" val="1200"/>
  <p:tag name="WORKAROUNDTRANSPARENCYBUG" val="0"/>
  <p:tag name="ALLOWFONTSUBSTITUTION" val="0"/>
  <p:tag name="BITMAPFORMAT" val="pngmono"/>
  <p:tag name="ORIGWIDTH" val="24"/>
  <p:tag name="PICTUREFILESIZE" val="564"/>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J=1$&#10;\end{document}"/>
  <p:tag name="EXTERNALNAME" val="TP_tmp"/>
  <p:tag name="BLEND" val="0"/>
  <p:tag name="TRANSPARENT" val="0"/>
  <p:tag name="RESOLUTION" val="1200"/>
  <p:tag name="WORKAROUNDTRANSPARENCYBUG" val="0"/>
  <p:tag name="ALLOWFONTSUBSTITUTION" val="0"/>
  <p:tag name="BITMAPFORMAT" val="pngmono"/>
  <p:tag name="ORIGWIDTH" val="24"/>
  <p:tag name="PICTUREFILESIZE" val="564"/>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color{blue}&#10;\begin{document}&#10;$\boldsymbol{ \vec s_n }$&#10;\end{document}"/>
  <p:tag name="EXTERNALNAME" val="TP_tmp"/>
  <p:tag name="BLEND" val="0"/>
  <p:tag name="TRANSPARENT" val="0"/>
  <p:tag name="RESOLUTION" val="1200"/>
  <p:tag name="WORKAROUNDTRANSPARENCYBUG" val="0"/>
  <p:tag name="ALLOWFONTSUBSTITUTION" val="0"/>
  <p:tag name="BITMAPFORMAT" val="png256"/>
  <p:tag name="ORIGWIDTH" val="11"/>
  <p:tag name="PICTUREFILESIZE" val="1782"/>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sigma_1+\boldsymbol\sigma_2)\left[\frac{\boldsymbol p_1-\boldsymbol p_2}{2M}, \frac{e^{-m_\pi r}}{4\pi r}\right]$&#10;\end{document}"/>
  <p:tag name="EXTERNALNAME" val="TP_tmp"/>
  <p:tag name="BLEND" val="0"/>
  <p:tag name="TRANSPARENT" val="0"/>
  <p:tag name="RESOLUTION" val="1200"/>
  <p:tag name="WORKAROUNDTRANSPARENCYBUG" val="0"/>
  <p:tag name="ALLOWFONTSUBSTITUTION" val="0"/>
  <p:tag name="BITMAPFORMAT" val="pngmono"/>
  <p:tag name="ORIGWIDTH" val="109"/>
  <p:tag name="PICTUREFILESIZE" val="5183"/>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sigma_1+\boldsymbol\sigma_2)\left[\frac{\boldsymbol p_1-\boldsymbol p_2}{2M}, \frac{e^{-m_\rho r}}{4\pi r}\right]$&#10;\end{document}"/>
  <p:tag name="EXTERNALNAME" val="TP_tmp"/>
  <p:tag name="BLEND" val="0"/>
  <p:tag name="TRANSPARENT" val="0"/>
  <p:tag name="RESOLUTION" val="1200"/>
  <p:tag name="WORKAROUNDTRANSPARENCYBUG" val="0"/>
  <p:tag name="ALLOWFONTSUBSTITUTION" val="0"/>
  <p:tag name="BITMAPFORMAT" val="pngmono"/>
  <p:tag name="ORIGWIDTH" val="109"/>
  <p:tag name="PICTUREFILESIZE" val="5213"/>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boldsymbol\sigma_1\pm\boldsymbol\sigma_2)\left\{\frac{\boldsymbol p_1-\boldsymbol p_2}{2M}, \frac{e^{-m_\rho r}}{4\pi r}\right\}$&#10;\end{document}"/>
  <p:tag name="EXTERNALNAME" val="TP_tmp"/>
  <p:tag name="BLEND" val="0"/>
  <p:tag name="TRANSPARENT" val="0"/>
  <p:tag name="RESOLUTION" val="1200"/>
  <p:tag name="WORKAROUNDTRANSPARENCYBUG" val="0"/>
  <p:tag name="ALLOWFONTSUBSTITUTION" val="0"/>
  <p:tag name="BITMAPFORMAT" val="pngmono"/>
  <p:tag name="ORIGWIDTH" val="113"/>
  <p:tag name="PICTUREFILESIZE" val="5989"/>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amsbsy}&#10;\begin{document}&#10;$i(\boldsymbol\sigma_1\times\boldsymbol\sigma_2)\left[\frac{\boldsymbol p_1-\boldsymbol p_2}{2M}, \frac{e^{-m_\rho r}}{4\pi r}\right]$&#10;\end{document}"/>
  <p:tag name="EXTERNALNAME" val="TP_tmp"/>
  <p:tag name="BLEND" val="0"/>
  <p:tag name="TRANSPARENT" val="0"/>
  <p:tag name="RESOLUTION" val="1200"/>
  <p:tag name="WORKAROUNDTRANSPARENCYBUG" val="0"/>
  <p:tag name="ALLOWFONTSUBSTITUTION" val="0"/>
  <p:tag name="BITMAPFORMAT" val="pngmono"/>
  <p:tag name="ORIGWIDTH" val="113"/>
  <p:tag name="PICTUREFILESIZE" val="5800"/>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1S_0 \longrightarrow ^3P_0,\quad I=1&#10;$$&#10;\end{document}"/>
  <p:tag name="EXTERNALNAME" val="TP_tmp"/>
  <p:tag name="BLEND" val="0"/>
  <p:tag name="TRANSPARENT" val="0"/>
  <p:tag name="RESOLUTION" val="1200"/>
  <p:tag name="WORKAROUNDTRANSPARENCYBUG" val="0"/>
  <p:tag name="ALLOWFONTSUBSTITUTION" val="0"/>
  <p:tag name="BITMAPFORMAT" val="pngmono"/>
  <p:tag name="ORIGWIDTH" val="89"/>
  <p:tag name="PICTUREFILESIZE" val="2461"/>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3S_1 \longrightarrow ^1P_1,\quad I=0&#10;$$&#10;\end{document}"/>
  <p:tag name="EXTERNALNAME" val="TP_tmp"/>
  <p:tag name="BLEND" val="0"/>
  <p:tag name="TRANSPARENT" val="0"/>
  <p:tag name="RESOLUTION" val="1200"/>
  <p:tag name="WORKAROUNDTRANSPARENCYBUG" val="0"/>
  <p:tag name="ALLOWFONTSUBSTITUTION" val="0"/>
  <p:tag name="BITMAPFORMAT" val="pngmono"/>
  <p:tag name="ORIGWIDTH" val="90"/>
  <p:tag name="PICTUREFILESIZE" val="2546"/>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3S_1 \longrightarrow ^3P_1,\quad I=1 \to 0&#10;$$&#10;\end{document}"/>
  <p:tag name="EXTERNALNAME" val="TP_tmp"/>
  <p:tag name="BLEND" val="0"/>
  <p:tag name="TRANSPARENT" val="0"/>
  <p:tag name="RESOLUTION" val="1200"/>
  <p:tag name="WORKAROUNDTRANSPARENCYBUG" val="0"/>
  <p:tag name="ALLOWFONTSUBSTITUTION" val="0"/>
  <p:tag name="BITMAPFORMAT" val="pngmono"/>
  <p:tag name="ORIGWIDTH" val="111"/>
  <p:tag name="PICTUREFILESIZE" val="3024"/>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S_0 (I=1)$&#10;\end{document}"/>
  <p:tag name="EXTERNALNAME" val="TP_tmp"/>
  <p:tag name="BLEND" val="0"/>
  <p:tag name="TRANSPARENT" val="0"/>
  <p:tag name="RESOLUTION" val="1200"/>
  <p:tag name="WORKAROUNDTRANSPARENCYBUG" val="0"/>
  <p:tag name="ALLOWFONTSUBSTITUTION" val="0"/>
  <p:tag name="BITMAPFORMAT" val="pngmono"/>
  <p:tag name="ORIGWIDTH" val="45"/>
  <p:tag name="PICTUREFILESIZE" val="1706"/>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3S_1 (I=0)$&#10;\end{document}"/>
  <p:tag name="EXTERNALNAME" val="TP_tmp"/>
  <p:tag name="BLEND" val="0"/>
  <p:tag name="TRANSPARENT" val="0"/>
  <p:tag name="RESOLUTION" val="1200"/>
  <p:tag name="WORKAROUNDTRANSPARENCYBUG" val="0"/>
  <p:tag name="ALLOWFONTSUBSTITUTION" val="0"/>
  <p:tag name="BITMAPFORMAT" val="pngmono"/>
  <p:tag name="ORIGWIDTH" val="45"/>
  <p:tag name="PICTUREFILESIZE" val="1922"/>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P_1 (I=0)$&#10;\end{document}"/>
  <p:tag name="EXTERNALNAME" val="TP_tmp"/>
  <p:tag name="BLEND" val="0"/>
  <p:tag name="TRANSPARENT" val="0"/>
  <p:tag name="RESOLUTION" val="1200"/>
  <p:tag name="WORKAROUNDTRANSPARENCYBUG" val="0"/>
  <p:tag name="ALLOWFONTSUBSTITUTION" val="0"/>
  <p:tag name="BITMAPFORMAT" val="pngmono"/>
  <p:tag name="ORIGWIDTH" val="46"/>
  <p:tag name="PICTUREFILESIZE" val="158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color{blue}&#10;\begin{document}&#10;$\boldsymbol{ \vec s_n }$&#10;\end{document}"/>
  <p:tag name="EXTERNALNAME" val="TP_tmp"/>
  <p:tag name="BLEND" val="0"/>
  <p:tag name="TRANSPARENT" val="0"/>
  <p:tag name="RESOLUTION" val="1200"/>
  <p:tag name="WORKAROUNDTRANSPARENCYBUG" val="0"/>
  <p:tag name="ALLOWFONTSUBSTITUTION" val="0"/>
  <p:tag name="BITMAPFORMAT" val="png256"/>
  <p:tag name="ORIGWIDTH" val="11"/>
  <p:tag name="PICTUREFILESIZE" val="1782"/>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3P_0 (I=1)$&#10;\end{document}"/>
  <p:tag name="EXTERNALNAME" val="TP_tmp"/>
  <p:tag name="BLEND" val="0"/>
  <p:tag name="TRANSPARENT" val="0"/>
  <p:tag name="RESOLUTION" val="1200"/>
  <p:tag name="WORKAROUNDTRANSPARENCYBUG" val="0"/>
  <p:tag name="ALLOWFONTSUBSTITUTION" val="0"/>
  <p:tag name="BITMAPFORMAT" val="pngmono"/>
  <p:tag name="ORIGWIDTH" val="46"/>
  <p:tag name="PICTUREFILESIZE" val="1755"/>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article}&#10;\pagestyle{empty}&#10;\begin{document}&#10;${}^3P_1 (I=1)$&#10;\end{document}"/>
  <p:tag name="EXTERNALNAME" val="TP_tmp"/>
  <p:tag name="BLEND" val="0"/>
  <p:tag name="TRANSPARENT" val="0"/>
  <p:tag name="KEEPFILES" val="0"/>
  <p:tag name="DEBUGPAUSE" val="0"/>
  <p:tag name="RESOLUTION" val="1200"/>
  <p:tag name="WORKAROUNDTRANSPARENCYBUG" val="0"/>
  <p:tag name="ALLOWFONTSUBSTITUTION" val="0"/>
  <p:tag name="BITMAPFORMAT" val="pngmono"/>
  <p:tag name="ORIGWIDTH" val="46"/>
  <p:tag name="PICTUREFILESIZE" val="1615"/>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usepackage[usenames]{color}&#10;\pagestyle{empty}&#10;\begin{document}&#10;&#10;\color[rgb]{0,0,0}&#10;$\lambda_t$&#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8"/>
  <p:tag name="PICTUREFILESIZE" val="1363"/>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usepackage[usenames]{color}&#10;\pagestyle{empty}&#10;\begin{document}&#10;&#10;\color[rgb]{0,0,0}&#10;$\rho_t$&#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6"/>
  <p:tag name="PICTUREFILESIZE" val="1183"/>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usepackage[usenames]{color}&#10;\pagestyle{empty}&#10;\begin{document}&#10;&#10;\color[rgb]{0,0,0}&#10;$\lambda_s$&#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9"/>
  <p:tag name="PICTUREFILESIZE" val="1501"/>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begin{tabular}{r@{}lr@{}lr@{}lr@{}l@{\quad}l}&#10; \multicolumn{2}{c}{$f_\pi$} &#10;&amp; \multicolumn{2}{c}{$h_\rho^0$}&#10;&amp; \multicolumn{2}{c}{$h_\rho^2$} &#10;&amp; \multicolumn{2}{c}{$h_\omega^0$}&#10;\\&#10;\hline &#10;4&amp;.6 &amp; -11&amp;.4 &amp; -9&amp;.5 &amp; -1&amp;.9 &amp; DDH Best Value \\&#10;0.0--&amp;11.4 &amp; -30.8--&amp;11.4 &amp; -11.--&amp;7.6 &amp; -10.3--&amp;5.7 &amp; DDH Reasonable Range \\&#10;\hline&#10;8&amp;.1\% &amp; 15&amp;.8\% &amp; 77&amp;.2\% &amp; 36&amp;.4\% &amp; present / DDH Range (\%) \\&#10;5&amp;.8 &amp; 14&amp;.0 &amp; 64&amp;.7 &amp; 36&amp;.4 &amp; present + npd$\gamma$ \\&#10;3&amp;.3 &amp; 13&amp;.8 &amp; 30&amp;.6 &amp; 35&amp;.0 &amp; present + n${}^3$He \\&#10;3&amp;.1 &amp; 13&amp;.4 &amp; 30&amp;.3 &amp; 34&amp;.0 &amp; present + npd$\gamma$ + n${}^3$He \\&#10;\hline&#10;8&amp;.2 &amp; 24&amp;.6 &amp; 132&amp;.6 &amp; 36&amp;.4 &amp; present few body + npd$\gamma$ \\&#10;6&amp;.7 &amp; 14&amp;.9 &amp; 33&amp;.0 &amp; 35&amp;.8 &amp; present few body + npd$\gamma$ + n${}^3$He \\&#10;\end{tabular}&#10;\end{document}"/>
  <p:tag name="EXTERNALNAME" val="TP_tmp"/>
  <p:tag name="BLEND" val="0"/>
  <p:tag name="TRANSPARENT" val="0"/>
  <p:tag name="RESOLUTION" val="1200"/>
  <p:tag name="WORKAROUNDTRANSPARENCYBUG" val="0"/>
  <p:tag name="ALLOWFONTSUBSTITUTION" val="0"/>
  <p:tag name="BITMAPFORMAT" val="pngmono"/>
  <p:tag name="ORIGWIDTH" val="365"/>
  <p:tag name="PICTUREFILESIZE" val="71620"/>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 \delta A = \frac{\sigma_d}{P\sqrt N} = 1.6\times10^{-8}$$&#10;\end{document}"/>
  <p:tag name="FILENAME" val="TP_tmp"/>
  <p:tag name="FORMAT" val="png16m"/>
  <p:tag name="RES" val="1200"/>
  <p:tag name="BLEND" val="0"/>
  <p:tag name="TRANSPARENT" val="0"/>
  <p:tag name="TBUG" val="0"/>
  <p:tag name="ALLOWFS" val="0"/>
  <p:tag name="ORIGWIDTH" val="111"/>
  <p:tag name="PICTUREFILESIZE" val="8720"/>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_{exp} = \frac{ A_b + PA}{1+A_pPA}$$&#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 name="ORIGWIDTH" val="174"/>
  <p:tag name="PICTUREFILESIZE" val="11670"/>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color{red}&#10;\begin{document}&#10;$\boldsymbol{ \vec k_\gamma }$&#10;\end{document}&#10;"/>
  <p:tag name="EXTERNALNAME" val="TP_tmp"/>
  <p:tag name="BLEND" val="0"/>
  <p:tag name="TRANSPARENT" val="0"/>
  <p:tag name="RESOLUTION" val="1200"/>
  <p:tag name="WORKAROUNDTRANSPARENCYBUG" val="0"/>
  <p:tag name="ALLOWFONTSUBSTITUTION" val="0"/>
  <p:tag name="BITMAPFORMAT" val="png256"/>
  <p:tag name="ORIGWIDTH" val="11"/>
  <p:tag name="PICTUREFILESIZE" val="191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begin{document}&#10;$\boldsymbol{ {\color{blue} \vec s_n} \cdot {\color{red} \vec k_\gamma} }$&#10;\end{document}&#10;"/>
  <p:tag name="EXTERNALNAME" val="TP_tmp"/>
  <p:tag name="BLEND" val="0"/>
  <p:tag name="TRANSPARENT" val="0"/>
  <p:tag name="RESOLUTION" val="1200"/>
  <p:tag name="WORKAROUNDTRANSPARENCYBUG" val="0"/>
  <p:tag name="ALLOWFONTSUBSTITUTION" val="0"/>
  <p:tag name="BITMAPFORMAT" val="png256"/>
  <p:tag name="ORIGWIDTH" val="31"/>
  <p:tag name="PICTUREFILESIZE" val="3025"/>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bsy,color}&#10;\pagestyle{empty}&#10;\begin{document}&#10;$\boldsymbol{ A_\gamma \approx }$ %{\color{blue} \vec s_n} \cdot {\color{red} \vec k_\gamma} }$&#10;\end{document}&#10;"/>
  <p:tag name="EXTERNALNAME" val="TP_tmp"/>
  <p:tag name="BLEND" val="0"/>
  <p:tag name="TRANSPARENT" val="0"/>
  <p:tag name="RESOLUTION" val="1200"/>
  <p:tag name="WORKAROUNDTRANSPARENCYBUG" val="0"/>
  <p:tag name="ALLOWFONTSUBSTITUTION" val="0"/>
  <p:tag name="BITMAPFORMAT" val="png256"/>
  <p:tag name="ORIGWIDTH" val="26"/>
  <p:tag name="PICTUREFILESIZE" val="249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A^{n^3He}_{n} = -0.189 f_\pi - 0.036 h_\rho^0 - 0.033 h_\omega^0$$&#10;&#10;\end{document}"/>
  <p:tag name="FILENAME" val="TP_tmp"/>
  <p:tag name="FORMAT" val="png16m"/>
  <p:tag name="RES" val="1200"/>
  <p:tag name="BLEND" val="0"/>
  <p:tag name="TRANSPARENT" val="0"/>
  <p:tag name="TBUG" val="0"/>
  <p:tag name="ALLOWFS" val="0"/>
  <p:tag name="ORIGWIDTH" val="173"/>
  <p:tag name="PICTUREFILESIZE" val="12106"/>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 f_\pi = (1.099\pm0.505 ^{+0.058}_{-0.064}\times10^{-7}$$&#10;&#10;\end{document}"/>
  <p:tag name="FILENAME" val="TP_tmp"/>
  <p:tag name="FORMAT" val="png16m"/>
  <p:tag name="RES" val="1200"/>
  <p:tag name="BLEND" val="0"/>
  <p:tag name="TRANSPARENT" val="0"/>
  <p:tag name="TBUG" val="0"/>
  <p:tag name="ALLOWFS" val="0"/>
  <p:tag name="ORIGWIDTH" val="143"/>
  <p:tag name="PICTUREFILESIZE" val="9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2999</TotalTime>
  <Words>2539</Words>
  <Application>Microsoft Macintosh PowerPoint</Application>
  <PresentationFormat>On-screen Show (4:3)</PresentationFormat>
  <Paragraphs>541</Paragraphs>
  <Slides>39</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Worksheet</vt:lpstr>
      <vt:lpstr>New Results from the NPDGamma Parity Violation Experiment  at the Spallation Neutron Source</vt:lpstr>
      <vt:lpstr>Hadronic Parity Violation – Outline</vt:lpstr>
      <vt:lpstr>Hadronic Weak Interaction in a nutshell</vt:lpstr>
      <vt:lpstr>DDH Potential</vt:lpstr>
      <vt:lpstr>Danilov parameters / EFT</vt:lpstr>
      <vt:lpstr>EFT NN potential revisited to NNLO</vt:lpstr>
      <vt:lpstr>Existing HPV data</vt:lpstr>
      <vt:lpstr>Extraction of DDH couplings</vt:lpstr>
      <vt:lpstr>NPDGamma Collaboration</vt:lpstr>
      <vt:lpstr>Experimental Layout</vt:lpstr>
      <vt:lpstr>Experimental setup at the FnPB</vt:lpstr>
      <vt:lpstr>Spallation neutron source</vt:lpstr>
      <vt:lpstr>Neutron Flux at the SNS FnPB</vt:lpstr>
      <vt:lpstr>Time-of-flight choppers</vt:lpstr>
      <vt:lpstr>Chopped &amp; folded spectrum</vt:lpstr>
      <vt:lpstr>Measurement of Beam Flux and Profile</vt:lpstr>
      <vt:lpstr>Nuclear interaction: neutron optics</vt:lpstr>
      <vt:lpstr>FnPB supermirror polarizer </vt:lpstr>
      <vt:lpstr>Polarimetry – 3He spin filter</vt:lpstr>
      <vt:lpstr>Longitudinal RF spin rotator</vt:lpstr>
      <vt:lpstr>Neutron beam monitors</vt:lpstr>
      <vt:lpstr>16L liquid para-hydrogen target</vt:lpstr>
      <vt:lpstr>Ortho vs. Para H2 neutron scattering</vt:lpstr>
      <vt:lpstr>Installation of the LH2 target in the FnPB</vt:lpstr>
      <vt:lpstr>CsI(Tl) Detector Array</vt:lpstr>
      <vt:lpstr>LH2 run at LANSCE – Fall 2006</vt:lpstr>
      <vt:lpstr>Chlorine PV asymmetry</vt:lpstr>
      <vt:lpstr>Aluminum Asymmetry</vt:lpstr>
      <vt:lpstr>Recent Hydrogen Data</vt:lpstr>
      <vt:lpstr>Systematic &amp; Statistical Uncertainties</vt:lpstr>
      <vt:lpstr>Experimental setup at the FnPB</vt:lpstr>
      <vt:lpstr>Transverse RFSR for n-3He Expt.</vt:lpstr>
      <vt:lpstr>n-3He target / ion chamber</vt:lpstr>
      <vt:lpstr>Asymmetry Measurement – Statistics</vt:lpstr>
      <vt:lpstr>Systematic Uncertainties</vt:lpstr>
      <vt:lpstr>Assembly in the FnPB cave</vt:lpstr>
      <vt:lpstr>Commissioning / run plan</vt:lpstr>
      <vt:lpstr>    Summary               n-3He collaboration</vt:lpstr>
      <vt:lpstr>Acknowledgements</vt:lpstr>
    </vt:vector>
  </TitlesOfParts>
  <Company>University of Kentucky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nuclear symmetries meet    classical electrodynamic symmetries  at the SNS. </dc:title>
  <dc:creator>Christopher Crawford</dc:creator>
  <cp:lastModifiedBy>Christopher Crawford</cp:lastModifiedBy>
  <cp:revision>143</cp:revision>
  <dcterms:created xsi:type="dcterms:W3CDTF">2012-10-04T07:13:44Z</dcterms:created>
  <dcterms:modified xsi:type="dcterms:W3CDTF">2013-05-19T13:19:41Z</dcterms:modified>
</cp:coreProperties>
</file>