
<file path=[Content_Types].xml><?xml version="1.0" encoding="utf-8"?>
<Types xmlns="http://schemas.openxmlformats.org/package/2006/content-types">
  <Default Extension="tiff" ContentType="image/tiff"/>
  <Default Extension="rels" ContentType="application/vnd.openxmlformats-package.relationships+xml"/>
  <Default Extension="xls" ContentType="application/vnd.ms-excel"/>
  <Default Extension="jpg" ContentType="image/jpeg"/>
  <Default Extension="xml" ContentType="application/xml"/>
  <Default Extension="jpeg" ContentType="image/jpeg"/>
  <Default Extension="wdp" ContentType="image/vnd.ms-photo"/>
  <Default Extension="vml" ContentType="application/vnd.openxmlformats-officedocument.vmlDrawing"/>
  <Default Extension="png" ContentType="image/png"/>
  <Default Extension="bin" ContentType="application/vnd.openxmlformats-officedocument.presentationml.printerSettings"/>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50.xml" ContentType="application/vnd.openxmlformats-officedocument.presentationml.tags+xml"/>
  <Override PartName="/ppt/notesSlides/notesSlide18.xml" ContentType="application/vnd.openxmlformats-officedocument.presentationml.notesSlide+xml"/>
  <Override PartName="/ppt/tags/tag5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1" r:id="rId1"/>
    <p:sldMasterId id="2147483840" r:id="rId2"/>
  </p:sldMasterIdLst>
  <p:notesMasterIdLst>
    <p:notesMasterId r:id="rId51"/>
  </p:notesMasterIdLst>
  <p:handoutMasterIdLst>
    <p:handoutMasterId r:id="rId52"/>
  </p:handoutMasterIdLst>
  <p:sldIdLst>
    <p:sldId id="256" r:id="rId3"/>
    <p:sldId id="269" r:id="rId4"/>
    <p:sldId id="414" r:id="rId5"/>
    <p:sldId id="415" r:id="rId6"/>
    <p:sldId id="416" r:id="rId7"/>
    <p:sldId id="367" r:id="rId8"/>
    <p:sldId id="288" r:id="rId9"/>
    <p:sldId id="338" r:id="rId10"/>
    <p:sldId id="339" r:id="rId11"/>
    <p:sldId id="431" r:id="rId12"/>
    <p:sldId id="427" r:id="rId13"/>
    <p:sldId id="293" r:id="rId14"/>
    <p:sldId id="262" r:id="rId15"/>
    <p:sldId id="276" r:id="rId16"/>
    <p:sldId id="278" r:id="rId17"/>
    <p:sldId id="279" r:id="rId18"/>
    <p:sldId id="344" r:id="rId19"/>
    <p:sldId id="292" r:id="rId20"/>
    <p:sldId id="417" r:id="rId21"/>
    <p:sldId id="280" r:id="rId22"/>
    <p:sldId id="345" r:id="rId23"/>
    <p:sldId id="281" r:id="rId24"/>
    <p:sldId id="282" r:id="rId25"/>
    <p:sldId id="283" r:id="rId26"/>
    <p:sldId id="350" r:id="rId27"/>
    <p:sldId id="285" r:id="rId28"/>
    <p:sldId id="286" r:id="rId29"/>
    <p:sldId id="413" r:id="rId30"/>
    <p:sldId id="353" r:id="rId31"/>
    <p:sldId id="355" r:id="rId32"/>
    <p:sldId id="352" r:id="rId33"/>
    <p:sldId id="411" r:id="rId34"/>
    <p:sldId id="426" r:id="rId35"/>
    <p:sldId id="428" r:id="rId36"/>
    <p:sldId id="430" r:id="rId37"/>
    <p:sldId id="419" r:id="rId38"/>
    <p:sldId id="433" r:id="rId39"/>
    <p:sldId id="434" r:id="rId40"/>
    <p:sldId id="435" r:id="rId41"/>
    <p:sldId id="436" r:id="rId42"/>
    <p:sldId id="437" r:id="rId43"/>
    <p:sldId id="420" r:id="rId44"/>
    <p:sldId id="421" r:id="rId45"/>
    <p:sldId id="422" r:id="rId46"/>
    <p:sldId id="423" r:id="rId47"/>
    <p:sldId id="412" r:id="rId48"/>
    <p:sldId id="425" r:id="rId49"/>
    <p:sldId id="432" r:id="rId50"/>
  </p:sldIdLst>
  <p:sldSz cx="9144000" cy="6858000" type="screen4x3"/>
  <p:notesSz cx="6858000" cy="9144000"/>
  <p:custDataLst>
    <p:tags r:id="rId5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7A9B187A-9904-AE44-B98B-4722B6FD26CE}">
          <p14:sldIdLst>
            <p14:sldId id="256"/>
            <p14:sldId id="269"/>
            <p14:sldId id="414"/>
            <p14:sldId id="415"/>
            <p14:sldId id="416"/>
            <p14:sldId id="367"/>
            <p14:sldId id="288"/>
            <p14:sldId id="338"/>
            <p14:sldId id="339"/>
            <p14:sldId id="431"/>
            <p14:sldId id="427"/>
          </p14:sldIdLst>
        </p14:section>
        <p14:section name="NPDGamma" id="{6636DB25-B9BC-B54E-9496-6B08CAAE1BC9}">
          <p14:sldIdLst>
            <p14:sldId id="293"/>
            <p14:sldId id="262"/>
            <p14:sldId id="276"/>
            <p14:sldId id="278"/>
            <p14:sldId id="279"/>
            <p14:sldId id="344"/>
            <p14:sldId id="292"/>
            <p14:sldId id="417"/>
            <p14:sldId id="280"/>
            <p14:sldId id="345"/>
            <p14:sldId id="281"/>
            <p14:sldId id="282"/>
            <p14:sldId id="283"/>
            <p14:sldId id="350"/>
            <p14:sldId id="285"/>
            <p14:sldId id="286"/>
            <p14:sldId id="413"/>
            <p14:sldId id="353"/>
            <p14:sldId id="355"/>
            <p14:sldId id="352"/>
            <p14:sldId id="411"/>
          </p14:sldIdLst>
        </p14:section>
        <p14:section name="n3He" id="{5AA06F50-5407-D241-966A-1F5628133782}">
          <p14:sldIdLst>
            <p14:sldId id="426"/>
            <p14:sldId id="428"/>
            <p14:sldId id="430"/>
            <p14:sldId id="419"/>
            <p14:sldId id="433"/>
            <p14:sldId id="434"/>
            <p14:sldId id="435"/>
            <p14:sldId id="436"/>
            <p14:sldId id="437"/>
            <p14:sldId id="420"/>
            <p14:sldId id="421"/>
            <p14:sldId id="422"/>
            <p14:sldId id="423"/>
            <p14:sldId id="412"/>
            <p14:sldId id="425"/>
            <p14:sldId id="43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B8E5E"/>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596" autoAdjust="0"/>
    <p:restoredTop sz="94176" autoAdjust="0"/>
  </p:normalViewPr>
  <p:slideViewPr>
    <p:cSldViewPr snapToGrid="0" snapToObjects="1">
      <p:cViewPr varScale="1">
        <p:scale>
          <a:sx n="121" d="100"/>
          <a:sy n="121" d="100"/>
        </p:scale>
        <p:origin x="-1144" y="-104"/>
      </p:cViewPr>
      <p:guideLst>
        <p:guide orient="horz" pos="2160"/>
        <p:guide pos="2880"/>
      </p:guideLst>
    </p:cSldViewPr>
  </p:slideViewPr>
  <p:outlineViewPr>
    <p:cViewPr>
      <p:scale>
        <a:sx n="33" d="100"/>
        <a:sy n="33" d="100"/>
      </p:scale>
      <p:origin x="0" y="31248"/>
    </p:cViewPr>
  </p:outlineViewPr>
  <p:notesTextViewPr>
    <p:cViewPr>
      <p:scale>
        <a:sx n="100" d="100"/>
        <a:sy n="100" d="100"/>
      </p:scale>
      <p:origin x="0" y="0"/>
    </p:cViewPr>
  </p:notesTextViewPr>
  <p:sorterViewPr>
    <p:cViewPr varScale="1">
      <p:scale>
        <a:sx n="100" d="100"/>
        <a:sy n="100" d="100"/>
      </p:scale>
      <p:origin x="0" y="64"/>
    </p:cViewPr>
  </p:sorterViewPr>
  <p:gridSpacing cx="76200" cy="76200"/>
</p:viewPr>
</file>

<file path=ppt/_rels/presentation.xml.rels><?xml version="1.0" encoding="UTF-8" standalone="yes"?>
<Relationships xmlns="http://schemas.openxmlformats.org/package/2006/relationships"><Relationship Id="rId39" Type="http://schemas.openxmlformats.org/officeDocument/2006/relationships/slide" Target="slides/slide37.xml"/><Relationship Id="rId7" Type="http://schemas.openxmlformats.org/officeDocument/2006/relationships/slide" Target="slides/slide5.xml"/><Relationship Id="rId43" Type="http://schemas.openxmlformats.org/officeDocument/2006/relationships/slide" Target="slides/slide41.xml"/><Relationship Id="rId25" Type="http://schemas.openxmlformats.org/officeDocument/2006/relationships/slide" Target="slides/slide23.xml"/><Relationship Id="rId10" Type="http://schemas.openxmlformats.org/officeDocument/2006/relationships/slide" Target="slides/slide8.xml"/><Relationship Id="rId50" Type="http://schemas.openxmlformats.org/officeDocument/2006/relationships/slide" Target="slides/slide48.xml"/><Relationship Id="rId17" Type="http://schemas.openxmlformats.org/officeDocument/2006/relationships/slide" Target="slides/slide15.xml"/><Relationship Id="rId9" Type="http://schemas.openxmlformats.org/officeDocument/2006/relationships/slide" Target="slides/slide7.xml"/><Relationship Id="rId18" Type="http://schemas.openxmlformats.org/officeDocument/2006/relationships/slide" Target="slides/slide16.xml"/><Relationship Id="rId27" Type="http://schemas.openxmlformats.org/officeDocument/2006/relationships/slide" Target="slides/slide25.xml"/><Relationship Id="rId14" Type="http://schemas.openxmlformats.org/officeDocument/2006/relationships/slide" Target="slides/slide12.xml"/><Relationship Id="rId4" Type="http://schemas.openxmlformats.org/officeDocument/2006/relationships/slide" Target="slides/slide2.xml"/><Relationship Id="rId28" Type="http://schemas.openxmlformats.org/officeDocument/2006/relationships/slide" Target="slides/slide26.xml"/><Relationship Id="rId45" Type="http://schemas.openxmlformats.org/officeDocument/2006/relationships/slide" Target="slides/slide43.xml"/><Relationship Id="rId58" Type="http://schemas.openxmlformats.org/officeDocument/2006/relationships/tableStyles" Target="tableStyles.xml"/><Relationship Id="rId42" Type="http://schemas.openxmlformats.org/officeDocument/2006/relationships/slide" Target="slides/slide40.xml"/><Relationship Id="rId6" Type="http://schemas.openxmlformats.org/officeDocument/2006/relationships/slide" Target="slides/slide4.xml"/><Relationship Id="rId49" Type="http://schemas.openxmlformats.org/officeDocument/2006/relationships/slide" Target="slides/slide47.xml"/><Relationship Id="rId44" Type="http://schemas.openxmlformats.org/officeDocument/2006/relationships/slide" Target="slides/slide42.xml"/><Relationship Id="rId19" Type="http://schemas.openxmlformats.org/officeDocument/2006/relationships/slide" Target="slides/slide17.xml"/><Relationship Id="rId38" Type="http://schemas.openxmlformats.org/officeDocument/2006/relationships/slide" Target="slides/slide36.xml"/><Relationship Id="rId20" Type="http://schemas.openxmlformats.org/officeDocument/2006/relationships/slide" Target="slides/slide18.xml"/><Relationship Id="rId2" Type="http://schemas.openxmlformats.org/officeDocument/2006/relationships/slideMaster" Target="slideMasters/slideMaster2.xml"/><Relationship Id="rId46" Type="http://schemas.openxmlformats.org/officeDocument/2006/relationships/slide" Target="slides/slide44.xml"/><Relationship Id="rId57" Type="http://schemas.openxmlformats.org/officeDocument/2006/relationships/theme" Target="theme/theme1.xml"/><Relationship Id="rId35" Type="http://schemas.openxmlformats.org/officeDocument/2006/relationships/slide" Target="slides/slide33.xml"/><Relationship Id="rId51" Type="http://schemas.openxmlformats.org/officeDocument/2006/relationships/notesMaster" Target="notesMasters/notesMaster1.xml"/><Relationship Id="rId55" Type="http://schemas.openxmlformats.org/officeDocument/2006/relationships/presProps" Target="presProps.xml"/><Relationship Id="rId31" Type="http://schemas.openxmlformats.org/officeDocument/2006/relationships/slide" Target="slides/slide29.xml"/><Relationship Id="rId34" Type="http://schemas.openxmlformats.org/officeDocument/2006/relationships/slide" Target="slides/slide32.xml"/><Relationship Id="rId40" Type="http://schemas.openxmlformats.org/officeDocument/2006/relationships/slide" Target="slides/slide38.xml"/><Relationship Id="rId36" Type="http://schemas.openxmlformats.org/officeDocument/2006/relationships/slide" Target="slides/slide34.xml"/><Relationship Id="rId1" Type="http://schemas.openxmlformats.org/officeDocument/2006/relationships/slideMaster" Target="slideMasters/slideMaster1.xml"/><Relationship Id="rId24" Type="http://schemas.openxmlformats.org/officeDocument/2006/relationships/slide" Target="slides/slide22.xml"/><Relationship Id="rId47" Type="http://schemas.openxmlformats.org/officeDocument/2006/relationships/slide" Target="slides/slide45.xml"/><Relationship Id="rId56" Type="http://schemas.openxmlformats.org/officeDocument/2006/relationships/viewProps" Target="viewProps.xml"/><Relationship Id="rId48" Type="http://schemas.openxmlformats.org/officeDocument/2006/relationships/slide" Target="slides/slide46.xml"/><Relationship Id="rId8" Type="http://schemas.openxmlformats.org/officeDocument/2006/relationships/slide" Target="slides/slide6.xml"/><Relationship Id="rId13" Type="http://schemas.openxmlformats.org/officeDocument/2006/relationships/slide" Target="slides/slide11.xml"/><Relationship Id="rId32" Type="http://schemas.openxmlformats.org/officeDocument/2006/relationships/slide" Target="slides/slide30.xml"/><Relationship Id="rId37" Type="http://schemas.openxmlformats.org/officeDocument/2006/relationships/slide" Target="slides/slide35.xml"/><Relationship Id="rId52" Type="http://schemas.openxmlformats.org/officeDocument/2006/relationships/handoutMaster" Target="handoutMasters/handoutMaster1.xml"/><Relationship Id="rId54" Type="http://schemas.openxmlformats.org/officeDocument/2006/relationships/tags" Target="tags/tag1.xml"/><Relationship Id="rId12" Type="http://schemas.openxmlformats.org/officeDocument/2006/relationships/slide" Target="slides/slide10.xml"/><Relationship Id="rId3" Type="http://schemas.openxmlformats.org/officeDocument/2006/relationships/slide" Target="slides/slide1.xml"/><Relationship Id="rId23" Type="http://schemas.openxmlformats.org/officeDocument/2006/relationships/slide" Target="slides/slide21.xml"/><Relationship Id="rId53" Type="http://schemas.openxmlformats.org/officeDocument/2006/relationships/printerSettings" Target="printerSettings/printerSettings1.bin"/><Relationship Id="rId26" Type="http://schemas.openxmlformats.org/officeDocument/2006/relationships/slide" Target="slides/slide24.xml"/><Relationship Id="rId30" Type="http://schemas.openxmlformats.org/officeDocument/2006/relationships/slide" Target="slides/slide28.xml"/><Relationship Id="rId11" Type="http://schemas.openxmlformats.org/officeDocument/2006/relationships/slide" Target="slides/slide9.xml"/><Relationship Id="rId29" Type="http://schemas.openxmlformats.org/officeDocument/2006/relationships/slide" Target="slides/slide27.xml"/><Relationship Id="rId16" Type="http://schemas.openxmlformats.org/officeDocument/2006/relationships/slide" Target="slides/slide14.xml"/><Relationship Id="rId33" Type="http://schemas.openxmlformats.org/officeDocument/2006/relationships/slide" Target="slides/slide31.xml"/><Relationship Id="rId41" Type="http://schemas.openxmlformats.org/officeDocument/2006/relationships/slide" Target="slides/slide39.xml"/><Relationship Id="rId5" Type="http://schemas.openxmlformats.org/officeDocument/2006/relationships/slide" Target="slides/slide3.xml"/><Relationship Id="rId15" Type="http://schemas.openxmlformats.org/officeDocument/2006/relationships/slide" Target="slides/slide13.xml"/><Relationship Id="rId22" Type="http://schemas.openxmlformats.org/officeDocument/2006/relationships/slide" Target="slides/slide20.xml"/><Relationship Id="rId21" Type="http://schemas.openxmlformats.org/officeDocument/2006/relationships/slide" Target="slides/slide1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F367A20-E0DF-834C-9843-F8B34008D9EA}" type="datetimeFigureOut">
              <a:rPr lang="en-US" smtClean="0"/>
              <a:t>2013-10-31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0506F59-0146-AC4B-A7B4-88BCA88693B4}" type="slidenum">
              <a:rPr lang="en-US" smtClean="0"/>
              <a:t>‹#›</a:t>
            </a:fld>
            <a:endParaRPr lang="en-US"/>
          </a:p>
        </p:txBody>
      </p:sp>
    </p:spTree>
    <p:extLst>
      <p:ext uri="{BB962C8B-B14F-4D97-AF65-F5344CB8AC3E}">
        <p14:creationId xmlns:p14="http://schemas.microsoft.com/office/powerpoint/2010/main" val="21916592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EFACCA-BADC-824E-9545-E170386866A0}" type="datetimeFigureOut">
              <a:rPr lang="en-US" smtClean="0"/>
              <a:t>2013-10-31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7BC07C-70AE-0445-A6E6-F50C364C7064}" type="slidenum">
              <a:rPr lang="en-US" smtClean="0"/>
              <a:t>‹#›</a:t>
            </a:fld>
            <a:endParaRPr lang="en-US"/>
          </a:p>
        </p:txBody>
      </p:sp>
    </p:spTree>
    <p:extLst>
      <p:ext uri="{BB962C8B-B14F-4D97-AF65-F5344CB8AC3E}">
        <p14:creationId xmlns:p14="http://schemas.microsoft.com/office/powerpoint/2010/main" val="310556803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F594931-51A5-D340-B561-CF99F380AF15}" type="slidenum">
              <a:rPr lang="en-US" sz="1200"/>
              <a:pPr/>
              <a:t>7</a:t>
            </a:fld>
            <a:endParaRPr lang="en-US" sz="1200"/>
          </a:p>
        </p:txBody>
      </p:sp>
      <p:sp>
        <p:nvSpPr>
          <p:cNvPr id="716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21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9D7EA9-625D-C541-A4F6-D0F5F8E29B80}" type="slidenum">
              <a:rPr lang="en-US" sz="1200"/>
              <a:pPr/>
              <a:t>22</a:t>
            </a:fld>
            <a:endParaRPr lang="en-US" sz="1200"/>
          </a:p>
        </p:txBody>
      </p:sp>
      <p:sp>
        <p:nvSpPr>
          <p:cNvPr id="20482" name="Rectangle 2"/>
          <p:cNvSpPr>
            <a:spLocks noGrp="1" noRot="1" noChangeAspect="1" noChangeArrowheads="1"/>
          </p:cNvSpPr>
          <p:nvPr>
            <p:ph type="sldImg"/>
          </p:nvPr>
        </p:nvSpPr>
        <p:spPr>
          <a:xfrm>
            <a:off x="1143000" y="684213"/>
            <a:ext cx="4572000" cy="3429000"/>
          </a:xfrm>
          <a:solidFill>
            <a:srgbClr val="FFFFFF"/>
          </a:solidFill>
          <a:ln/>
          <a:extLst>
            <a:ext uri="{FAA26D3D-D897-4be2-8F04-BA451C77F1D7}">
              <ma14:placeholderFlag xmlns:ma14="http://schemas.microsoft.com/office/mac/drawingml/2011/main" val="1"/>
            </a:ext>
          </a:extLst>
        </p:spPr>
      </p:sp>
      <p:sp>
        <p:nvSpPr>
          <p:cNvPr id="26627" name="Rectangle 3"/>
          <p:cNvSpPr>
            <a:spLocks noGrp="1" noChangeArrowheads="1"/>
          </p:cNvSpPr>
          <p:nvPr>
            <p:ph type="body" idx="1"/>
          </p:nvPr>
        </p:nvSpPr>
        <p:spPr>
          <a:xfrm>
            <a:off x="685800" y="4343400"/>
            <a:ext cx="5486400" cy="4116388"/>
          </a:xfrm>
          <a:solidFill>
            <a:srgbClr val="FFFFFF"/>
          </a:solidFill>
          <a:ln>
            <a:solidFill>
              <a:srgbClr val="000000"/>
            </a:solidFill>
            <a:miter lim="800000"/>
            <a:headEnd/>
            <a:tailEnd/>
          </a:ln>
        </p:spPr>
        <p:txBody>
          <a:bodyPr lIns="90571" tIns="45286" rIns="90571" bIns="45286"/>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989CE12-5CB8-7A46-BE38-C0081208A994}" type="slidenum">
              <a:rPr lang="en-US" sz="1200"/>
              <a:pPr/>
              <a:t>23</a:t>
            </a:fld>
            <a:endParaRPr lang="en-US" sz="1200"/>
          </a:p>
        </p:txBody>
      </p:sp>
      <p:sp>
        <p:nvSpPr>
          <p:cNvPr id="115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675"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E2338AE-843A-8546-9FC3-2CB4A8FFA8EA}" type="slidenum">
              <a:rPr lang="en-US" sz="1200"/>
              <a:pPr/>
              <a:t>24</a:t>
            </a:fld>
            <a:endParaRPr lang="en-US" sz="1200"/>
          </a:p>
        </p:txBody>
      </p:sp>
      <p:sp>
        <p:nvSpPr>
          <p:cNvPr id="22530" name="Rectangle 2"/>
          <p:cNvSpPr>
            <a:spLocks noGrp="1" noRot="1" noChangeAspect="1" noChangeArrowheads="1"/>
          </p:cNvSpPr>
          <p:nvPr>
            <p:ph type="sldImg"/>
          </p:nvPr>
        </p:nvSpPr>
        <p:spPr>
          <a:xfrm>
            <a:off x="1143000" y="684213"/>
            <a:ext cx="4572000" cy="3429000"/>
          </a:xfrm>
          <a:solidFill>
            <a:srgbClr val="FFFFFF"/>
          </a:solidFill>
          <a:ln/>
          <a:extLst>
            <a:ext uri="{FAA26D3D-D897-4be2-8F04-BA451C77F1D7}">
              <ma14:placeholderFlag xmlns:ma14="http://schemas.microsoft.com/office/mac/drawingml/2011/main" val="1"/>
            </a:ext>
          </a:extLst>
        </p:spPr>
      </p:sp>
      <p:sp>
        <p:nvSpPr>
          <p:cNvPr id="30723" name="Rectangle 3"/>
          <p:cNvSpPr>
            <a:spLocks noGrp="1" noChangeArrowheads="1"/>
          </p:cNvSpPr>
          <p:nvPr>
            <p:ph type="body" idx="1"/>
          </p:nvPr>
        </p:nvSpPr>
        <p:spPr>
          <a:xfrm>
            <a:off x="685800" y="4343400"/>
            <a:ext cx="5486400" cy="4116388"/>
          </a:xfrm>
          <a:solidFill>
            <a:srgbClr val="FFFFFF"/>
          </a:solidFill>
          <a:ln>
            <a:solidFill>
              <a:srgbClr val="000000"/>
            </a:solidFill>
            <a:miter lim="800000"/>
            <a:headEnd/>
            <a:tailEnd/>
          </a:ln>
        </p:spPr>
        <p:txBody>
          <a:bodyPr lIns="90571" tIns="45286" rIns="90571" bIns="45286"/>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1C200F1-8CB8-6448-90B0-D0262D415022}" type="slidenum">
              <a:rPr lang="en-US" sz="1200"/>
              <a:pPr/>
              <a:t>27</a:t>
            </a:fld>
            <a:endParaRPr lang="en-US" sz="1200"/>
          </a:p>
        </p:txBody>
      </p:sp>
      <p:sp>
        <p:nvSpPr>
          <p:cNvPr id="24578" name="Rectangle 2"/>
          <p:cNvSpPr>
            <a:spLocks noGrp="1" noRot="1" noChangeAspect="1" noChangeArrowheads="1"/>
          </p:cNvSpPr>
          <p:nvPr>
            <p:ph type="sldImg"/>
          </p:nvPr>
        </p:nvSpPr>
        <p:spPr>
          <a:xfrm>
            <a:off x="1143000" y="684213"/>
            <a:ext cx="4572000" cy="3429000"/>
          </a:xfrm>
          <a:solidFill>
            <a:srgbClr val="FFFFFF"/>
          </a:solidFill>
          <a:ln/>
          <a:extLst>
            <a:ext uri="{FAA26D3D-D897-4be2-8F04-BA451C77F1D7}">
              <ma14:placeholderFlag xmlns:ma14="http://schemas.microsoft.com/office/mac/drawingml/2011/main" val="1"/>
            </a:ext>
          </a:extLst>
        </p:spPr>
      </p:sp>
      <p:sp>
        <p:nvSpPr>
          <p:cNvPr id="35843" name="Rectangle 3"/>
          <p:cNvSpPr>
            <a:spLocks noGrp="1" noChangeArrowheads="1"/>
          </p:cNvSpPr>
          <p:nvPr>
            <p:ph type="body" idx="1"/>
          </p:nvPr>
        </p:nvSpPr>
        <p:spPr>
          <a:xfrm>
            <a:off x="685800" y="4343400"/>
            <a:ext cx="5486400" cy="4116388"/>
          </a:xfrm>
          <a:solidFill>
            <a:srgbClr val="FFFFFF"/>
          </a:solidFill>
          <a:ln>
            <a:solidFill>
              <a:srgbClr val="000000"/>
            </a:solidFill>
            <a:miter lim="800000"/>
            <a:headEnd/>
            <a:tailEnd/>
          </a:ln>
        </p:spPr>
        <p:txBody>
          <a:bodyPr lIns="90571" tIns="45286" rIns="90571" bIns="45286"/>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E17E5FF2-D5A8-2346-A426-29BB25E065C7}" type="slidenum">
              <a:rPr lang="en-US" sz="1200">
                <a:solidFill>
                  <a:prstClr val="black"/>
                </a:solidFill>
              </a:rPr>
              <a:pPr/>
              <a:t>34</a:t>
            </a:fld>
            <a:endParaRPr lang="en-US" sz="1200">
              <a:solidFill>
                <a:prstClr val="black"/>
              </a:solidFill>
            </a:endParaRPr>
          </a:p>
        </p:txBody>
      </p:sp>
      <p:sp>
        <p:nvSpPr>
          <p:cNvPr id="22531" name="Rectangle 2"/>
          <p:cNvSpPr>
            <a:spLocks noChangeArrowheads="1"/>
          </p:cNvSpPr>
          <p:nvPr>
            <p:ph type="sldImg"/>
          </p:nvPr>
        </p:nvSpPr>
        <p:spPr>
          <a:xfrm>
            <a:off x="1143000" y="684213"/>
            <a:ext cx="4572000" cy="3429000"/>
          </a:xfrm>
          <a:solidFill>
            <a:srgbClr val="FFFFFF"/>
          </a:solidFill>
          <a:ln/>
        </p:spPr>
      </p:sp>
      <p:sp>
        <p:nvSpPr>
          <p:cNvPr id="22532" name="Rectangle 3"/>
          <p:cNvSpPr>
            <a:spLocks noChangeArrowheads="1"/>
          </p:cNvSpPr>
          <p:nvPr>
            <p:ph type="body" idx="1"/>
          </p:nvPr>
        </p:nvSpPr>
        <p:spPr>
          <a:xfrm>
            <a:off x="685800" y="4343400"/>
            <a:ext cx="5486400" cy="4116388"/>
          </a:xfrm>
          <a:solidFill>
            <a:srgbClr val="FFFFFF"/>
          </a:solidFill>
          <a:ln>
            <a:solidFill>
              <a:srgbClr val="000000"/>
            </a:solidFill>
          </a:ln>
        </p:spPr>
        <p:txBody>
          <a:bodyPr lIns="90571" tIns="45286" rIns="90571" bIns="45286"/>
          <a:lstStyle/>
          <a:p>
            <a:pPr eaLnBrk="1" hangingPunct="1"/>
            <a:r>
              <a:rPr lang="en-US">
                <a:latin typeface="Arial" charset="0"/>
                <a:ea typeface="ＭＳ Ｐゴシック" charset="0"/>
                <a:cs typeface="ＭＳ Ｐゴシック" charset="0"/>
              </a:rPr>
              <a:t>Theory for this reaction is possible due to extensive study of the 4-body system by Gerry Hale.  The n+3He -&gt; p t reaction has a strong 4He 0+ resonance.  The reaction is exothermic so capture is in the S-wave, and makes detection easy.  All of the  reactants and products are I=1/2 s=1/2 states,  but 4He resonance dictates it it as an I=0 transition.  Parity violation is due to mixing between the 0+ and 0- state.  The spin zero would loose memory of the initial neutron spin, excpet for the mixing of the j=2- state, so really it</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s at least the three lowest states that combine to give a PV asymmetry. </a:t>
            </a:r>
          </a:p>
          <a:p>
            <a:pPr eaLnBrk="1" hangingPunct="1"/>
            <a:r>
              <a:rPr lang="en-US">
                <a:latin typeface="Arial" charset="0"/>
                <a:ea typeface="ＭＳ Ｐゴシック" charset="0"/>
                <a:cs typeface="ＭＳ Ｐゴシック" charset="0"/>
              </a:rPr>
              <a:t>Here are the PV observables:  the first scales as the neutron velocity and is un-measurable.  The proton and triton asymmetries are essentially the same since they decay back-to-back.  There is a small dI=1 contribution, but the main contribution is from the dI=0 coupling coefficients.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F90D8DF-D06F-E641-A3CE-454AD559893C}" type="slidenum">
              <a:rPr lang="en-US" sz="1200"/>
              <a:pPr/>
              <a:t>35</a:t>
            </a:fld>
            <a:endParaRPr lang="en-US" sz="1200"/>
          </a:p>
        </p:txBody>
      </p:sp>
      <p:sp>
        <p:nvSpPr>
          <p:cNvPr id="11266" name="Rectangle 2"/>
          <p:cNvSpPr>
            <a:spLocks noRot="1" noChangeArrowheads="1" noTextEdit="1"/>
          </p:cNvSpPr>
          <p:nvPr>
            <p:ph type="sldImg"/>
          </p:nvPr>
        </p:nvSpPr>
        <p:spPr>
          <a:ln/>
        </p:spPr>
      </p:sp>
      <p:sp>
        <p:nvSpPr>
          <p:cNvPr id="11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A major achievement since the PRAC is a full calculation of the PV asymmetry in the DDH framework by the Viviani group in PISA.  It is still preliminary, but so far the value is right about where we expect based on level-mixing estimations.  More important that the asymmetry is the dependence on all of the DDH coeficients.</a:t>
            </a:r>
          </a:p>
          <a:p>
            <a:r>
              <a:rPr lang="en-US">
                <a:latin typeface="Arial" charset="0"/>
                <a:ea typeface="ＭＳ Ｐゴシック" charset="0"/>
                <a:cs typeface="ＭＳ Ｐゴシック" charset="0"/>
              </a:rPr>
              <a:t>----- Meeting Notes (2013-01-23 09:38) -----</a:t>
            </a:r>
          </a:p>
          <a:p>
            <a:r>
              <a:rPr lang="en-US">
                <a:latin typeface="Arial" charset="0"/>
                <a:ea typeface="ＭＳ Ｐゴシック" charset="0"/>
                <a:cs typeface="ＭＳ Ｐゴシック" charset="0"/>
              </a:rPr>
              <a:t>On the theory side, at the first PRAC we presented an order of magnitude estimate of Az, and the guidance was to get a real calculation.  Viviani and collaborators had full 4-body calculations of nuclear wavefunctions, and they were interested in using them to calculate the parity odd matrix elements.  Then we came back and the guidance was to have a modern EFT calculation, and we now have preliminary calculation from the same group.</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1E4BB25-8931-8247-B87D-1AC3BCB83A6D}" type="slidenum">
              <a:rPr lang="en-US" sz="1200"/>
              <a:pPr algn="r"/>
              <a:t>36</a:t>
            </a:fld>
            <a:endParaRPr lang="en-US" sz="1200"/>
          </a:p>
        </p:txBody>
      </p:sp>
      <p:sp>
        <p:nvSpPr>
          <p:cNvPr id="9218" name="Rectangle 2"/>
          <p:cNvSpPr>
            <a:spLocks noGrp="1" noRot="1" noChangeAspect="1" noChangeArrowheads="1"/>
          </p:cNvSpPr>
          <p:nvPr>
            <p:ph type="sldImg"/>
          </p:nvPr>
        </p:nvSpPr>
        <p:spPr>
          <a:xfrm>
            <a:off x="1143000" y="684213"/>
            <a:ext cx="4572000" cy="3429000"/>
          </a:xfrm>
          <a:solidFill>
            <a:srgbClr val="FFFFFF"/>
          </a:solidFill>
          <a:ln/>
        </p:spPr>
      </p:sp>
      <p:sp>
        <p:nvSpPr>
          <p:cNvPr id="9219" name="Rectangle 3"/>
          <p:cNvSpPr>
            <a:spLocks noGrp="1" noChangeArrowheads="1"/>
          </p:cNvSpPr>
          <p:nvPr>
            <p:ph type="body" idx="1"/>
          </p:nvPr>
        </p:nvSpPr>
        <p:spPr>
          <a:xfrm>
            <a:off x="685800" y="4343400"/>
            <a:ext cx="5486400" cy="4116388"/>
          </a:xfrm>
          <a:solidFill>
            <a:srgbClr val="FFFFFF"/>
          </a:solidFill>
          <a:ln>
            <a:solidFill>
              <a:srgbClr val="000000"/>
            </a:solidFill>
          </a:ln>
        </p:spPr>
        <p:txBody>
          <a:bodyPr lIns="90571" tIns="45286" rIns="90571" bIns="45286"/>
          <a:lstStyle/>
          <a:p>
            <a:pPr eaLnBrk="1" hangingPunct="1"/>
            <a:r>
              <a:rPr lang="en-US">
                <a:latin typeface="Arial" charset="0"/>
                <a:ea typeface="ＭＳ Ｐゴシック" charset="0"/>
                <a:cs typeface="ＭＳ Ｐゴシック" charset="0"/>
              </a:rPr>
              <a:t>So what do we need for the experiment?  Polarized neutrons which we already have on the FnPB.</a:t>
            </a:r>
          </a:p>
          <a:p>
            <a:pPr eaLnBrk="1" hangingPunct="1"/>
            <a:r>
              <a:rPr lang="en-US">
                <a:latin typeface="Arial" charset="0"/>
                <a:ea typeface="ＭＳ Ｐゴシック" charset="0"/>
                <a:cs typeface="ＭＳ Ｐゴシック" charset="0"/>
              </a:rPr>
              <a:t>We need to longitudinalize the neutrons, for reasons I’ll explain later, with an adiabatic transition, </a:t>
            </a:r>
          </a:p>
          <a:p>
            <a:pPr eaLnBrk="1" hangingPunct="1"/>
            <a:r>
              <a:rPr lang="en-US">
                <a:latin typeface="Arial" charset="0"/>
                <a:ea typeface="ＭＳ Ｐゴシック" charset="0"/>
                <a:cs typeface="ＭＳ Ｐゴシック" charset="0"/>
              </a:rPr>
              <a:t>So we also need a new type of spin flipper (for fast spin reversals)</a:t>
            </a:r>
          </a:p>
          <a:p>
            <a:pPr eaLnBrk="1" hangingPunct="1"/>
            <a:r>
              <a:rPr lang="en-US">
                <a:latin typeface="Arial" charset="0"/>
                <a:ea typeface="ＭＳ Ｐゴシック" charset="0"/>
                <a:cs typeface="ＭＳ Ｐゴシック" charset="0"/>
              </a:rPr>
              <a:t>The reaction takes place right in the ion chamber, which measures the outgoing products.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D1D6F22-203A-F74A-B6D7-A7538E7666D6}" type="slidenum">
              <a:rPr lang="en-US" sz="1200"/>
              <a:pPr/>
              <a:t>37</a:t>
            </a:fld>
            <a:endParaRPr lang="en-US" sz="1200"/>
          </a:p>
        </p:txBody>
      </p:sp>
      <p:sp>
        <p:nvSpPr>
          <p:cNvPr id="34818" name="Rectangle 2"/>
          <p:cNvSpPr>
            <a:spLocks noChangeArrowheads="1"/>
          </p:cNvSpPr>
          <p:nvPr>
            <p:ph type="sldImg"/>
          </p:nvPr>
        </p:nvSpPr>
        <p:spPr>
          <a:xfrm>
            <a:off x="1143000" y="684213"/>
            <a:ext cx="4572000" cy="3429000"/>
          </a:xfrm>
          <a:solidFill>
            <a:srgbClr val="FFFFFF"/>
          </a:solidFill>
          <a:ln/>
        </p:spPr>
      </p:sp>
      <p:sp>
        <p:nvSpPr>
          <p:cNvPr id="34819" name="Rectangle 3"/>
          <p:cNvSpPr>
            <a:spLocks noChangeArrowheads="1"/>
          </p:cNvSpPr>
          <p:nvPr>
            <p:ph type="body" idx="1"/>
          </p:nvPr>
        </p:nvSpPr>
        <p:spPr>
          <a:xfrm>
            <a:off x="685800" y="4343400"/>
            <a:ext cx="5486400" cy="4116388"/>
          </a:xfrm>
          <a:solidFill>
            <a:srgbClr val="FFFFFF"/>
          </a:solidFill>
          <a:ln>
            <a:solidFill>
              <a:srgbClr val="000000"/>
            </a:solidFill>
          </a:ln>
          <a:extLst>
            <a:ext uri="{FAA26D3D-D897-4be2-8F04-BA451C77F1D7}">
              <ma14:placeholderFlag xmlns:ma14="http://schemas.microsoft.com/office/mac/drawingml/2011/main" val="1"/>
            </a:ext>
          </a:extLst>
        </p:spPr>
        <p:txBody>
          <a:bodyPr lIns="90571" tIns="45286" rIns="90571" bIns="45286"/>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0430B08-BB06-494F-B32C-CC77B6BD8B3E}" type="slidenum">
              <a:rPr lang="en-US" sz="1200"/>
              <a:pPr/>
              <a:t>42</a:t>
            </a:fld>
            <a:endParaRPr lang="en-US" sz="1200"/>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The neutron captures here, and we want to measure the proton asymmetry, or the proton angle as a function of spin.</a:t>
            </a:r>
          </a:p>
          <a:p>
            <a:r>
              <a:rPr lang="en-US">
                <a:latin typeface="Arial" charset="0"/>
                <a:ea typeface="ＭＳ Ｐゴシック" charset="0"/>
                <a:cs typeface="ＭＳ Ｐゴシック" charset="0"/>
              </a:rPr>
              <a:t>But the event rate is too large to reconstruct tracks, so we must measure spin asymmetries on each wire.</a:t>
            </a:r>
          </a:p>
          <a:p>
            <a:r>
              <a:rPr lang="en-US">
                <a:latin typeface="Arial" charset="0"/>
                <a:ea typeface="ＭＳ Ｐゴシック" charset="0"/>
                <a:cs typeface="ＭＳ Ｐゴシック" charset="0"/>
              </a:rPr>
              <a:t>The opposite triton dilutes the proton asymmetry, and also protons coming from decays downstream, but most decays happen at the front of the chamber.</a:t>
            </a:r>
          </a:p>
          <a:p>
            <a:r>
              <a:rPr lang="en-US">
                <a:latin typeface="Arial" charset="0"/>
                <a:ea typeface="ＭＳ Ｐゴシック" charset="0"/>
                <a:cs typeface="ＭＳ Ｐゴシック" charset="0"/>
              </a:rPr>
              <a:t>Even with a large detector inefficiency, the event rates are so high that we expect an error of 1.6e-8, which may be the best relative precision for a few-body HWI experiment.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a:ln/>
        </p:spPr>
      </p:sp>
      <p:sp>
        <p:nvSpPr>
          <p:cNvPr id="37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To reduce the spin asymmetry</a:t>
            </a:r>
          </a:p>
        </p:txBody>
      </p:sp>
      <p:sp>
        <p:nvSpPr>
          <p:cNvPr id="37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1359DCE-2E5C-5F4C-8468-3DB3C46F68F6}" type="slidenum">
              <a:rPr lang="en-US" sz="1200"/>
              <a:pPr/>
              <a:t>43</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7748139-68F0-714B-9826-559C048F76C3}" type="slidenum">
              <a:rPr lang="en-US" sz="1200"/>
              <a:pPr/>
              <a:t>8</a:t>
            </a:fld>
            <a:endParaRPr lang="en-US" sz="120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ln/>
        </p:spPr>
      </p:sp>
      <p:sp>
        <p:nvSpPr>
          <p:cNvPr id="174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8E78BC-ED0C-234E-9748-0EB1E3E97926}" type="slidenum">
              <a:rPr lang="en-US" sz="1200"/>
              <a:pPr/>
              <a:t>44</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65A7F31-44DF-1848-BD7A-A2CA54D7D878}" type="slidenum">
              <a:rPr lang="en-US" sz="1200"/>
              <a:pPr/>
              <a:t>9</a:t>
            </a:fld>
            <a:endParaRPr lang="en-US" sz="120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err="1" smtClean="0">
                <a:latin typeface="Arial" charset="0"/>
                <a:ea typeface="ＭＳ Ｐゴシック" charset="0"/>
                <a:cs typeface="ＭＳ Ｐゴシック" charset="0"/>
              </a:rPr>
              <a:t>Wasem</a:t>
            </a:r>
            <a:r>
              <a:rPr lang="en-US" dirty="0" smtClean="0">
                <a:latin typeface="Arial" charset="0"/>
                <a:ea typeface="ＭＳ Ｐゴシック" charset="0"/>
                <a:cs typeface="ＭＳ Ｐゴシック" charset="0"/>
              </a:rPr>
              <a:t>:</a:t>
            </a:r>
            <a:r>
              <a:rPr lang="en-US" baseline="0" dirty="0" smtClean="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1.099+-.505</a:t>
            </a:r>
            <a:r>
              <a:rPr lang="en-US" baseline="0" dirty="0" smtClean="0">
                <a:latin typeface="Arial" charset="0"/>
                <a:ea typeface="ＭＳ Ｐゴシック" charset="0"/>
                <a:cs typeface="ＭＳ Ｐゴシック" charset="0"/>
              </a:rPr>
              <a:t>  +.058-.064</a:t>
            </a:r>
            <a:endParaRPr lang="en-US" dirty="0">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p:cNvSpPr>
          <p:nvPr>
            <p:ph type="sldImg"/>
          </p:nvPr>
        </p:nvSpPr>
        <p:spPr>
          <a:ln/>
        </p:spPr>
      </p:sp>
      <p:sp>
        <p:nvSpPr>
          <p:cNvPr id="133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 Meeting Notes (2013-01-23 09:38) -----</a:t>
            </a:r>
          </a:p>
          <a:p>
            <a:r>
              <a:rPr lang="en-US">
                <a:latin typeface="Arial" charset="0"/>
                <a:ea typeface="ＭＳ Ｐゴシック" charset="0"/>
                <a:cs typeface="ＭＳ Ｐゴシック" charset="0"/>
              </a:rPr>
              <a:t>Here are the results of their calculation.  You can see the strong I=1 dependence and the two I=0 terms.  David went through the existing nuclear PV data and fit for 4 coefficients (ignoring the two other I=1 terms).  If you use those values, you see that the total asymmetry is 1.15e-7,  with a sizable I=0 contribution of two terms of opposite sign.  Even if they completely cancel out, this is one of two linear combinations needed to resolve I=0 terms.   Here is the improvement with n3He + NPDG excluding many-body reactions.</a:t>
            </a:r>
          </a:p>
        </p:txBody>
      </p:sp>
      <p:sp>
        <p:nvSpPr>
          <p:cNvPr id="133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0B223CF-1189-3F48-BD59-F95673098E2E}" type="slidenum">
              <a:rPr lang="en-US" sz="1200"/>
              <a:pPr/>
              <a:t>10</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59AE4BC-3C97-6B47-B25D-2B77CADF6906}" type="slidenum">
              <a:rPr lang="en-US" sz="1200"/>
              <a:pPr/>
              <a:t>12</a:t>
            </a:fld>
            <a:endParaRPr lang="en-US" sz="1200"/>
          </a:p>
        </p:txBody>
      </p:sp>
      <p:sp>
        <p:nvSpPr>
          <p:cNvPr id="12290" name="Rectangle 2"/>
          <p:cNvSpPr>
            <a:spLocks noGrp="1" noRot="1" noChangeAspect="1" noChangeArrowheads="1"/>
          </p:cNvSpPr>
          <p:nvPr>
            <p:ph type="sldImg"/>
          </p:nvPr>
        </p:nvSpPr>
        <p:spPr>
          <a:xfrm>
            <a:off x="1143000" y="684213"/>
            <a:ext cx="4572000" cy="3429000"/>
          </a:xfrm>
          <a:solidFill>
            <a:srgbClr val="FFFFFF"/>
          </a:solidFill>
          <a:ln/>
          <a:extLst>
            <a:ext uri="{FAA26D3D-D897-4be2-8F04-BA451C77F1D7}">
              <ma14:placeholderFlag xmlns:ma14="http://schemas.microsoft.com/office/mac/drawingml/2011/main" val="1"/>
            </a:ext>
          </a:extLst>
        </p:spPr>
      </p:sp>
      <p:sp>
        <p:nvSpPr>
          <p:cNvPr id="41987" name="Rectangle 3"/>
          <p:cNvSpPr>
            <a:spLocks noGrp="1" noChangeArrowheads="1"/>
          </p:cNvSpPr>
          <p:nvPr>
            <p:ph type="body" idx="1"/>
          </p:nvPr>
        </p:nvSpPr>
        <p:spPr>
          <a:xfrm>
            <a:off x="685800" y="4343400"/>
            <a:ext cx="5486400" cy="4116388"/>
          </a:xfrm>
          <a:solidFill>
            <a:srgbClr val="FFFFFF"/>
          </a:solidFill>
          <a:ln>
            <a:solidFill>
              <a:srgbClr val="000000"/>
            </a:solidFill>
            <a:miter lim="800000"/>
            <a:headEnd/>
            <a:tailEnd/>
          </a:ln>
        </p:spPr>
        <p:txBody>
          <a:bodyPr lIns="90571" tIns="45286" rIns="90571" bIns="45286"/>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2DDE923-C980-124E-A823-6E4AD1FBBF99}" type="slidenum">
              <a:rPr lang="en-US" sz="1200"/>
              <a:pPr/>
              <a:t>14</a:t>
            </a:fld>
            <a:endParaRPr lang="en-US" sz="1200"/>
          </a:p>
        </p:txBody>
      </p:sp>
      <p:sp>
        <p:nvSpPr>
          <p:cNvPr id="16386" name="Rectangle 2"/>
          <p:cNvSpPr>
            <a:spLocks noGrp="1" noRot="1" noChangeAspect="1" noChangeArrowheads="1"/>
          </p:cNvSpPr>
          <p:nvPr>
            <p:ph type="sldImg"/>
          </p:nvPr>
        </p:nvSpPr>
        <p:spPr>
          <a:xfrm>
            <a:off x="1143000" y="684213"/>
            <a:ext cx="4572000" cy="3429000"/>
          </a:xfrm>
          <a:solidFill>
            <a:srgbClr val="FFFFFF"/>
          </a:solidFill>
          <a:ln/>
          <a:extLst>
            <a:ext uri="{FAA26D3D-D897-4be2-8F04-BA451C77F1D7}">
              <ma14:placeholderFlag xmlns:ma14="http://schemas.microsoft.com/office/mac/drawingml/2011/main" val="1"/>
            </a:ext>
          </a:extLst>
        </p:spPr>
      </p:sp>
      <p:sp>
        <p:nvSpPr>
          <p:cNvPr id="17411" name="Rectangle 3"/>
          <p:cNvSpPr>
            <a:spLocks noGrp="1" noChangeArrowheads="1"/>
          </p:cNvSpPr>
          <p:nvPr>
            <p:ph type="body" idx="1"/>
          </p:nvPr>
        </p:nvSpPr>
        <p:spPr>
          <a:xfrm>
            <a:off x="685800" y="4343400"/>
            <a:ext cx="5486400" cy="4116388"/>
          </a:xfrm>
          <a:solidFill>
            <a:srgbClr val="FFFFFF"/>
          </a:solidFill>
          <a:ln>
            <a:solidFill>
              <a:srgbClr val="000000"/>
            </a:solidFill>
            <a:miter lim="800000"/>
            <a:headEnd/>
            <a:tailEnd/>
          </a:ln>
        </p:spPr>
        <p:txBody>
          <a:bodyPr lIns="90571" tIns="45286" rIns="90571" bIns="45286"/>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13069E0-A9B0-3745-8DC3-05B419CE59E5}" type="slidenum">
              <a:rPr lang="en-US" sz="1200"/>
              <a:pPr/>
              <a:t>15</a:t>
            </a:fld>
            <a:endParaRPr lang="en-US" sz="1200"/>
          </a:p>
        </p:txBody>
      </p:sp>
      <p:sp>
        <p:nvSpPr>
          <p:cNvPr id="1003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507" name="Rectangle 3"/>
          <p:cNvSpPr>
            <a:spLocks noGrp="1" noChangeArrowheads="1"/>
          </p:cNvSpPr>
          <p:nvPr>
            <p:ph type="body" idx="1"/>
          </p:nvPr>
        </p:nvSpPr>
        <p:spPr>
          <a:noFill/>
        </p:spPr>
        <p:txBody>
          <a:bodyPr/>
          <a:lstStyle/>
          <a:p>
            <a:pPr eaLnBrk="1" hangingPunct="1"/>
            <a:r>
              <a:rPr lang="en-US"/>
              <a:t>226 us RMS width moderated pulse</a:t>
            </a:r>
          </a:p>
          <a:p>
            <a:pPr eaLnBrk="1" hangingPunct="1"/>
            <a:r>
              <a:rPr lang="en-US"/>
              <a:t>18 m,  TOF=11-27 ms,  v = 1700-650 ms/s</a:t>
            </a:r>
          </a:p>
          <a:p>
            <a:pPr eaLnBrk="1" hangingPunct="1"/>
            <a:r>
              <a:rPr lang="en-US"/>
              <a:t>E=15 – 2.3 meV</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a:t>
            </a:r>
            <a:r>
              <a:rPr lang="en-US" baseline="0" dirty="0" smtClean="0"/>
              <a:t> is a plot of our He3 beam monitor, it is our first beam monitor in the beam guide, As you can see, these notches are aluminum </a:t>
            </a:r>
            <a:r>
              <a:rPr lang="en-US" baseline="0" dirty="0" err="1" smtClean="0"/>
              <a:t>bragg</a:t>
            </a:r>
            <a:r>
              <a:rPr lang="en-US" baseline="0" dirty="0" smtClean="0"/>
              <a:t> edges, and here is when the chopper is closing and here is the opening edge of the chopper.  </a:t>
            </a:r>
            <a:endParaRPr lang="en-US" dirty="0"/>
          </a:p>
        </p:txBody>
      </p:sp>
      <p:sp>
        <p:nvSpPr>
          <p:cNvPr id="4" name="Slide Number Placeholder 3"/>
          <p:cNvSpPr>
            <a:spLocks noGrp="1"/>
          </p:cNvSpPr>
          <p:nvPr>
            <p:ph type="sldNum" sz="quarter" idx="10"/>
          </p:nvPr>
        </p:nvSpPr>
        <p:spPr/>
        <p:txBody>
          <a:bodyPr/>
          <a:lstStyle/>
          <a:p>
            <a:fld id="{CEA28F34-559A-A445-B3E0-97976EE799EE}" type="slidenum">
              <a:rPr lang="en-US" smtClean="0"/>
              <a:pPr/>
              <a:t>17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FDA8C80-D931-3844-99F5-A10EDD5C088C}" type="slidenum">
              <a:rPr lang="en-US" sz="1200"/>
              <a:pPr/>
              <a:t>20</a:t>
            </a:fld>
            <a:endParaRPr lang="en-US" sz="1200"/>
          </a:p>
        </p:txBody>
      </p:sp>
      <p:sp>
        <p:nvSpPr>
          <p:cNvPr id="18435"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r>
              <a:rPr lang="en-CA" smtClean="0"/>
              <a:t>2013-10-31</a:t>
            </a:r>
            <a:endParaRPr lang="en-US"/>
          </a:p>
        </p:txBody>
      </p:sp>
      <p:sp>
        <p:nvSpPr>
          <p:cNvPr id="5" name="Footer Placeholder 4"/>
          <p:cNvSpPr>
            <a:spLocks noGrp="1"/>
          </p:cNvSpPr>
          <p:nvPr>
            <p:ph type="ftr" sz="quarter" idx="11"/>
          </p:nvPr>
        </p:nvSpPr>
        <p:spPr/>
        <p:txBody>
          <a:bodyPr/>
          <a:lstStyle/>
          <a:p>
            <a:r>
              <a:rPr lang="en-US" smtClean="0"/>
              <a:t>Nuclear Physics Seminar, University of Kentucky</a:t>
            </a:r>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r>
              <a:rPr lang="en-US" dirty="0" smtClean="0"/>
              <a:t>/27</a:t>
            </a:r>
            <a:endParaRPr lang="en-US" dirty="0"/>
          </a:p>
        </p:txBody>
      </p:sp>
    </p:spTree>
    <p:extLst>
      <p:ext uri="{BB962C8B-B14F-4D97-AF65-F5344CB8AC3E}">
        <p14:creationId xmlns:p14="http://schemas.microsoft.com/office/powerpoint/2010/main" val="2356848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3077541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Tree>
    <p:extLst>
      <p:ext uri="{BB962C8B-B14F-4D97-AF65-F5344CB8AC3E}">
        <p14:creationId xmlns:p14="http://schemas.microsoft.com/office/powerpoint/2010/main" val="12517571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304800" y="893763"/>
            <a:ext cx="4114800" cy="5332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572000" y="893763"/>
            <a:ext cx="4114800" cy="5332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2239029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1018963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Tree>
    <p:extLst>
      <p:ext uri="{BB962C8B-B14F-4D97-AF65-F5344CB8AC3E}">
        <p14:creationId xmlns:p14="http://schemas.microsoft.com/office/powerpoint/2010/main" val="38836274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899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3657363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2163956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3719414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0"/>
            <a:ext cx="2095500" cy="622617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304800" y="0"/>
            <a:ext cx="6134100" cy="622617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2435154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4" name="Date Placeholder 3"/>
          <p:cNvSpPr>
            <a:spLocks noGrp="1"/>
          </p:cNvSpPr>
          <p:nvPr>
            <p:ph type="dt" sz="half" idx="10"/>
          </p:nvPr>
        </p:nvSpPr>
        <p:spPr/>
        <p:txBody>
          <a:bodyPr/>
          <a:lstStyle/>
          <a:p>
            <a:r>
              <a:rPr lang="en-CA" smtClean="0"/>
              <a:t>2013-10-31</a:t>
            </a:r>
            <a:endParaRPr lang="en-US"/>
          </a:p>
        </p:txBody>
      </p:sp>
      <p:sp>
        <p:nvSpPr>
          <p:cNvPr id="5" name="Footer Placeholder 4"/>
          <p:cNvSpPr>
            <a:spLocks noGrp="1"/>
          </p:cNvSpPr>
          <p:nvPr>
            <p:ph type="ftr" sz="quarter" idx="11"/>
          </p:nvPr>
        </p:nvSpPr>
        <p:spPr/>
        <p:txBody>
          <a:bodyPr/>
          <a:lstStyle/>
          <a:p>
            <a:r>
              <a:rPr lang="en-US" smtClean="0"/>
              <a:t>Nuclear Physics Seminar, University of Kentucky</a:t>
            </a:r>
            <a:endParaRPr lang="en-US"/>
          </a:p>
        </p:txBody>
      </p:sp>
      <p:sp>
        <p:nvSpPr>
          <p:cNvPr id="6" name="Slide Number Placeholder 5"/>
          <p:cNvSpPr>
            <a:spLocks noGrp="1"/>
          </p:cNvSpPr>
          <p:nvPr>
            <p:ph type="sldNum" sz="quarter" idx="12"/>
          </p:nvPr>
        </p:nvSpPr>
        <p:spPr/>
        <p:txBody>
          <a:bodyPr/>
          <a:lstStyle/>
          <a:p>
            <a:fld id="{89BA9E80-DA99-844D-986A-8D691D11CFE6}" type="slidenum">
              <a:rPr lang="en-US" smtClean="0"/>
              <a:t>‹#›</a:t>
            </a:fld>
            <a:r>
              <a:rPr lang="en-US" dirty="0" smtClean="0"/>
              <a:t>/27</a:t>
            </a:r>
            <a:endParaRPr lang="en-US" dirty="0"/>
          </a:p>
        </p:txBody>
      </p:sp>
    </p:spTree>
    <p:extLst>
      <p:ext uri="{BB962C8B-B14F-4D97-AF65-F5344CB8AC3E}">
        <p14:creationId xmlns:p14="http://schemas.microsoft.com/office/powerpoint/2010/main" val="848295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382000" cy="557213"/>
          </a:xfrm>
        </p:spPr>
        <p:txBody>
          <a:bodyPr/>
          <a:lstStyle/>
          <a:p>
            <a:r>
              <a:rPr lang="en-CA" smtClean="0"/>
              <a:t>Click to edit Master title style</a:t>
            </a:r>
            <a:endParaRPr lang="en-US"/>
          </a:p>
        </p:txBody>
      </p:sp>
      <p:sp>
        <p:nvSpPr>
          <p:cNvPr id="3" name="Chart Placeholder 2"/>
          <p:cNvSpPr>
            <a:spLocks noGrp="1"/>
          </p:cNvSpPr>
          <p:nvPr>
            <p:ph type="chart" sz="half" idx="1"/>
          </p:nvPr>
        </p:nvSpPr>
        <p:spPr>
          <a:xfrm>
            <a:off x="304800" y="893763"/>
            <a:ext cx="4114800" cy="5332412"/>
          </a:xfrm>
        </p:spPr>
        <p:txBody>
          <a:bodyPr/>
          <a:lstStyle/>
          <a:p>
            <a:pPr lvl="0"/>
            <a:endParaRPr lang="en-US" noProof="0" smtClean="0"/>
          </a:p>
        </p:txBody>
      </p:sp>
      <p:sp>
        <p:nvSpPr>
          <p:cNvPr id="4" name="Text Placeholder 3"/>
          <p:cNvSpPr>
            <a:spLocks noGrp="1"/>
          </p:cNvSpPr>
          <p:nvPr>
            <p:ph type="body" sz="half" idx="2"/>
          </p:nvPr>
        </p:nvSpPr>
        <p:spPr>
          <a:xfrm>
            <a:off x="4572000" y="893763"/>
            <a:ext cx="4114800" cy="5332412"/>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17190942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382000" cy="557213"/>
          </a:xfrm>
        </p:spPr>
        <p:txBody>
          <a:bodyPr/>
          <a:lstStyle/>
          <a:p>
            <a:r>
              <a:rPr lang="en-CA" smtClean="0"/>
              <a:t>Click to edit Master title style</a:t>
            </a:r>
            <a:endParaRPr lang="en-US"/>
          </a:p>
        </p:txBody>
      </p:sp>
      <p:sp>
        <p:nvSpPr>
          <p:cNvPr id="3" name="Text Placeholder 2"/>
          <p:cNvSpPr>
            <a:spLocks noGrp="1"/>
          </p:cNvSpPr>
          <p:nvPr>
            <p:ph type="body" sz="half" idx="1"/>
          </p:nvPr>
        </p:nvSpPr>
        <p:spPr>
          <a:xfrm>
            <a:off x="304800" y="893763"/>
            <a:ext cx="4114800" cy="5332412"/>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lipArt Placeholder 3"/>
          <p:cNvSpPr>
            <a:spLocks noGrp="1"/>
          </p:cNvSpPr>
          <p:nvPr>
            <p:ph type="clipArt" sz="half" idx="2"/>
          </p:nvPr>
        </p:nvSpPr>
        <p:spPr>
          <a:xfrm>
            <a:off x="4572000" y="893763"/>
            <a:ext cx="4114800" cy="5332412"/>
          </a:xfrm>
        </p:spPr>
        <p:txBody>
          <a:bodyPr/>
          <a:lstStyle/>
          <a:p>
            <a:pPr lvl="0"/>
            <a:endParaRPr lang="en-US" noProof="0" smtClean="0"/>
          </a:p>
        </p:txBody>
      </p:sp>
    </p:spTree>
    <p:extLst>
      <p:ext uri="{BB962C8B-B14F-4D97-AF65-F5344CB8AC3E}">
        <p14:creationId xmlns:p14="http://schemas.microsoft.com/office/powerpoint/2010/main" val="9495397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382000" cy="557213"/>
          </a:xfrm>
        </p:spPr>
        <p:txBody>
          <a:bodyPr/>
          <a:lstStyle/>
          <a:p>
            <a:r>
              <a:rPr lang="en-CA" smtClean="0"/>
              <a:t>Click to edit Master title style</a:t>
            </a:r>
            <a:endParaRPr lang="en-US"/>
          </a:p>
        </p:txBody>
      </p:sp>
      <p:sp>
        <p:nvSpPr>
          <p:cNvPr id="3" name="Text Placeholder 2"/>
          <p:cNvSpPr>
            <a:spLocks noGrp="1"/>
          </p:cNvSpPr>
          <p:nvPr>
            <p:ph type="body" sz="half" idx="1"/>
          </p:nvPr>
        </p:nvSpPr>
        <p:spPr>
          <a:xfrm>
            <a:off x="304800" y="893763"/>
            <a:ext cx="4114800" cy="5332412"/>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Media Placeholder 3"/>
          <p:cNvSpPr>
            <a:spLocks noGrp="1"/>
          </p:cNvSpPr>
          <p:nvPr>
            <p:ph type="media" sz="half" idx="2"/>
          </p:nvPr>
        </p:nvSpPr>
        <p:spPr>
          <a:xfrm>
            <a:off x="4572000" y="893763"/>
            <a:ext cx="4114800" cy="5332412"/>
          </a:xfrm>
        </p:spPr>
        <p:txBody>
          <a:bodyPr/>
          <a:lstStyle/>
          <a:p>
            <a:pPr lvl="0"/>
            <a:endParaRPr lang="en-US" noProof="0"/>
          </a:p>
        </p:txBody>
      </p:sp>
    </p:spTree>
    <p:extLst>
      <p:ext uri="{BB962C8B-B14F-4D97-AF65-F5344CB8AC3E}">
        <p14:creationId xmlns:p14="http://schemas.microsoft.com/office/powerpoint/2010/main" val="975976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4" name="Date Placeholder 3"/>
          <p:cNvSpPr>
            <a:spLocks noGrp="1"/>
          </p:cNvSpPr>
          <p:nvPr>
            <p:ph type="dt" sz="half" idx="10"/>
          </p:nvPr>
        </p:nvSpPr>
        <p:spPr/>
        <p:txBody>
          <a:bodyPr/>
          <a:lstStyle/>
          <a:p>
            <a:r>
              <a:rPr lang="en-CA" smtClean="0"/>
              <a:t>2013-10-31</a:t>
            </a:r>
            <a:endParaRPr lang="en-US"/>
          </a:p>
        </p:txBody>
      </p:sp>
      <p:sp>
        <p:nvSpPr>
          <p:cNvPr id="5" name="Footer Placeholder 4"/>
          <p:cNvSpPr>
            <a:spLocks noGrp="1"/>
          </p:cNvSpPr>
          <p:nvPr>
            <p:ph type="ftr" sz="quarter" idx="11"/>
          </p:nvPr>
        </p:nvSpPr>
        <p:spPr/>
        <p:txBody>
          <a:bodyPr/>
          <a:lstStyle/>
          <a:p>
            <a:r>
              <a:rPr lang="en-US" smtClean="0"/>
              <a:t>Nuclear Physics Seminar, University of Kentucky</a:t>
            </a:r>
            <a:endParaRPr lang="en-US"/>
          </a:p>
        </p:txBody>
      </p:sp>
      <p:sp>
        <p:nvSpPr>
          <p:cNvPr id="6" name="Slide Number Placeholder 5"/>
          <p:cNvSpPr>
            <a:spLocks noGrp="1"/>
          </p:cNvSpPr>
          <p:nvPr>
            <p:ph type="sldNum" sz="quarter" idx="12"/>
          </p:nvPr>
        </p:nvSpPr>
        <p:spPr/>
        <p:txBody>
          <a:bodyPr/>
          <a:lstStyle/>
          <a:p>
            <a:fld id="{89BA9E80-DA99-844D-986A-8D691D11CFE6}" type="slidenum">
              <a:rPr lang="en-US" smtClean="0"/>
              <a:t>‹#›</a:t>
            </a:fld>
            <a:r>
              <a:rPr lang="en-US" dirty="0" smtClean="0"/>
              <a:t>/27</a:t>
            </a:r>
            <a:endParaRPr lang="en-US" dirty="0"/>
          </a:p>
        </p:txBody>
      </p:sp>
    </p:spTree>
    <p:extLst>
      <p:ext uri="{BB962C8B-B14F-4D97-AF65-F5344CB8AC3E}">
        <p14:creationId xmlns:p14="http://schemas.microsoft.com/office/powerpoint/2010/main" val="455723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884350"/>
            <a:ext cx="4038600" cy="547641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884350"/>
            <a:ext cx="4038600" cy="547641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r>
              <a:rPr lang="en-CA" smtClean="0"/>
              <a:t>2013-10-31</a:t>
            </a:r>
            <a:endParaRPr lang="en-US"/>
          </a:p>
        </p:txBody>
      </p:sp>
      <p:sp>
        <p:nvSpPr>
          <p:cNvPr id="6" name="Footer Placeholder 5"/>
          <p:cNvSpPr>
            <a:spLocks noGrp="1"/>
          </p:cNvSpPr>
          <p:nvPr>
            <p:ph type="ftr" sz="quarter" idx="11"/>
          </p:nvPr>
        </p:nvSpPr>
        <p:spPr/>
        <p:txBody>
          <a:bodyPr/>
          <a:lstStyle/>
          <a:p>
            <a:r>
              <a:rPr lang="en-US" smtClean="0"/>
              <a:t>Nuclear Physics Seminar, University of Kentucky</a:t>
            </a:r>
            <a:endParaRPr lang="en-US"/>
          </a:p>
        </p:txBody>
      </p:sp>
      <p:sp>
        <p:nvSpPr>
          <p:cNvPr id="7" name="Slide Number Placeholder 6"/>
          <p:cNvSpPr>
            <a:spLocks noGrp="1"/>
          </p:cNvSpPr>
          <p:nvPr>
            <p:ph type="sldNum" sz="quarter" idx="12"/>
          </p:nvPr>
        </p:nvSpPr>
        <p:spPr/>
        <p:txBody>
          <a:bodyPr/>
          <a:lstStyle/>
          <a:p>
            <a:fld id="{89BA9E80-DA99-844D-986A-8D691D11CFE6}" type="slidenum">
              <a:rPr lang="en-US" smtClean="0"/>
              <a:t>‹#›</a:t>
            </a:fld>
            <a:r>
              <a:rPr lang="en-US" dirty="0" smtClean="0"/>
              <a:t>/27</a:t>
            </a:r>
            <a:endParaRPr lang="en-US" dirty="0"/>
          </a:p>
        </p:txBody>
      </p:sp>
    </p:spTree>
    <p:extLst>
      <p:ext uri="{BB962C8B-B14F-4D97-AF65-F5344CB8AC3E}">
        <p14:creationId xmlns:p14="http://schemas.microsoft.com/office/powerpoint/2010/main" val="3328534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914639"/>
            <a:ext cx="4040188" cy="4369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smtClean="0"/>
              <a:t>Click to edit Master text styles</a:t>
            </a:r>
          </a:p>
        </p:txBody>
      </p:sp>
      <p:sp>
        <p:nvSpPr>
          <p:cNvPr id="4" name="Content Placeholder 3"/>
          <p:cNvSpPr>
            <a:spLocks noGrp="1"/>
          </p:cNvSpPr>
          <p:nvPr>
            <p:ph sz="half" idx="2"/>
          </p:nvPr>
        </p:nvSpPr>
        <p:spPr>
          <a:xfrm>
            <a:off x="457200" y="1399054"/>
            <a:ext cx="4040188" cy="478105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5" name="Text Placeholder 4"/>
          <p:cNvSpPr>
            <a:spLocks noGrp="1"/>
          </p:cNvSpPr>
          <p:nvPr>
            <p:ph type="body" sz="quarter" idx="3"/>
          </p:nvPr>
        </p:nvSpPr>
        <p:spPr>
          <a:xfrm>
            <a:off x="4645025" y="914639"/>
            <a:ext cx="4041775" cy="4369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smtClean="0"/>
              <a:t>Click to edit Master text styles</a:t>
            </a:r>
          </a:p>
        </p:txBody>
      </p:sp>
      <p:sp>
        <p:nvSpPr>
          <p:cNvPr id="6" name="Content Placeholder 5"/>
          <p:cNvSpPr>
            <a:spLocks noGrp="1"/>
          </p:cNvSpPr>
          <p:nvPr>
            <p:ph sz="quarter" idx="4"/>
          </p:nvPr>
        </p:nvSpPr>
        <p:spPr>
          <a:xfrm>
            <a:off x="4645025" y="1399054"/>
            <a:ext cx="4041775" cy="478105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r>
              <a:rPr lang="en-CA" smtClean="0"/>
              <a:t>2013-10-31</a:t>
            </a:r>
            <a:endParaRPr lang="en-US"/>
          </a:p>
        </p:txBody>
      </p:sp>
      <p:sp>
        <p:nvSpPr>
          <p:cNvPr id="8" name="Footer Placeholder 7"/>
          <p:cNvSpPr>
            <a:spLocks noGrp="1"/>
          </p:cNvSpPr>
          <p:nvPr>
            <p:ph type="ftr" sz="quarter" idx="11"/>
          </p:nvPr>
        </p:nvSpPr>
        <p:spPr/>
        <p:txBody>
          <a:bodyPr/>
          <a:lstStyle/>
          <a:p>
            <a:r>
              <a:rPr lang="en-US" smtClean="0"/>
              <a:t>Nuclear Physics Seminar, University of Kentucky</a:t>
            </a:r>
            <a:endParaRPr lang="en-US"/>
          </a:p>
        </p:txBody>
      </p:sp>
      <p:sp>
        <p:nvSpPr>
          <p:cNvPr id="9" name="Slide Number Placeholder 8"/>
          <p:cNvSpPr>
            <a:spLocks noGrp="1"/>
          </p:cNvSpPr>
          <p:nvPr>
            <p:ph type="sldNum" sz="quarter" idx="12"/>
          </p:nvPr>
        </p:nvSpPr>
        <p:spPr/>
        <p:txBody>
          <a:bodyPr/>
          <a:lstStyle/>
          <a:p>
            <a:fld id="{89BA9E80-DA99-844D-986A-8D691D11CFE6}" type="slidenum">
              <a:rPr lang="en-US" smtClean="0"/>
              <a:t>‹#›</a:t>
            </a:fld>
            <a:r>
              <a:rPr lang="en-US" dirty="0" smtClean="0"/>
              <a:t>/27</a:t>
            </a:r>
            <a:endParaRPr lang="en-US" dirty="0"/>
          </a:p>
        </p:txBody>
      </p:sp>
    </p:spTree>
    <p:extLst>
      <p:ext uri="{BB962C8B-B14F-4D97-AF65-F5344CB8AC3E}">
        <p14:creationId xmlns:p14="http://schemas.microsoft.com/office/powerpoint/2010/main" val="2101334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r>
              <a:rPr lang="en-CA" smtClean="0"/>
              <a:t>2013-10-31</a:t>
            </a:r>
            <a:endParaRPr lang="en-US"/>
          </a:p>
        </p:txBody>
      </p:sp>
      <p:sp>
        <p:nvSpPr>
          <p:cNvPr id="4" name="Footer Placeholder 3"/>
          <p:cNvSpPr>
            <a:spLocks noGrp="1"/>
          </p:cNvSpPr>
          <p:nvPr>
            <p:ph type="ftr" sz="quarter" idx="11"/>
          </p:nvPr>
        </p:nvSpPr>
        <p:spPr/>
        <p:txBody>
          <a:bodyPr/>
          <a:lstStyle/>
          <a:p>
            <a:r>
              <a:rPr lang="en-US" smtClean="0"/>
              <a:t>Nuclear Physics Seminar, University of Kentucky</a:t>
            </a:r>
            <a:endParaRPr lang="en-US"/>
          </a:p>
        </p:txBody>
      </p:sp>
      <p:sp>
        <p:nvSpPr>
          <p:cNvPr id="5" name="Slide Number Placeholder 4"/>
          <p:cNvSpPr>
            <a:spLocks noGrp="1"/>
          </p:cNvSpPr>
          <p:nvPr>
            <p:ph type="sldNum" sz="quarter" idx="12"/>
          </p:nvPr>
        </p:nvSpPr>
        <p:spPr/>
        <p:txBody>
          <a:bodyPr/>
          <a:lstStyle/>
          <a:p>
            <a:fld id="{89BA9E80-DA99-844D-986A-8D691D11CFE6}" type="slidenum">
              <a:rPr lang="en-US" smtClean="0"/>
              <a:t>‹#›</a:t>
            </a:fld>
            <a:r>
              <a:rPr lang="en-US" dirty="0" smtClean="0"/>
              <a:t>/27</a:t>
            </a:r>
            <a:endParaRPr lang="en-US" dirty="0"/>
          </a:p>
        </p:txBody>
      </p:sp>
    </p:spTree>
    <p:extLst>
      <p:ext uri="{BB962C8B-B14F-4D97-AF65-F5344CB8AC3E}">
        <p14:creationId xmlns:p14="http://schemas.microsoft.com/office/powerpoint/2010/main" val="398008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CA" smtClean="0"/>
              <a:t>2013-10-31</a:t>
            </a:r>
            <a:endParaRPr lang="en-US"/>
          </a:p>
        </p:txBody>
      </p:sp>
      <p:sp>
        <p:nvSpPr>
          <p:cNvPr id="3" name="Footer Placeholder 2"/>
          <p:cNvSpPr>
            <a:spLocks noGrp="1"/>
          </p:cNvSpPr>
          <p:nvPr>
            <p:ph type="ftr" sz="quarter" idx="11"/>
          </p:nvPr>
        </p:nvSpPr>
        <p:spPr/>
        <p:txBody>
          <a:bodyPr/>
          <a:lstStyle/>
          <a:p>
            <a:r>
              <a:rPr lang="en-US" smtClean="0"/>
              <a:t>Nuclear Physics Seminar, University of Kentucky</a:t>
            </a:r>
            <a:endParaRPr lang="en-US"/>
          </a:p>
        </p:txBody>
      </p:sp>
      <p:sp>
        <p:nvSpPr>
          <p:cNvPr id="4" name="Slide Number Placeholder 3"/>
          <p:cNvSpPr>
            <a:spLocks noGrp="1"/>
          </p:cNvSpPr>
          <p:nvPr>
            <p:ph type="sldNum" sz="quarter" idx="12"/>
          </p:nvPr>
        </p:nvSpPr>
        <p:spPr/>
        <p:txBody>
          <a:bodyPr/>
          <a:lstStyle/>
          <a:p>
            <a:fld id="{89BA9E80-DA99-844D-986A-8D691D11CFE6}" type="slidenum">
              <a:rPr lang="en-US" smtClean="0"/>
              <a:t>‹#›</a:t>
            </a:fld>
            <a:r>
              <a:rPr lang="en-US" dirty="0" smtClean="0"/>
              <a:t>/27</a:t>
            </a:r>
            <a:endParaRPr lang="en-US" dirty="0"/>
          </a:p>
        </p:txBody>
      </p:sp>
    </p:spTree>
    <p:extLst>
      <p:ext uri="{BB962C8B-B14F-4D97-AF65-F5344CB8AC3E}">
        <p14:creationId xmlns:p14="http://schemas.microsoft.com/office/powerpoint/2010/main" val="3700873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382000" cy="557213"/>
          </a:xfrm>
        </p:spPr>
        <p:txBody>
          <a:bodyPr/>
          <a:lstStyle/>
          <a:p>
            <a:r>
              <a:rPr lang="en-CA" smtClean="0"/>
              <a:t>Click to edit Master title style</a:t>
            </a:r>
            <a:endParaRPr lang="en-US"/>
          </a:p>
        </p:txBody>
      </p:sp>
      <p:sp>
        <p:nvSpPr>
          <p:cNvPr id="3" name="Text Placeholder 2"/>
          <p:cNvSpPr>
            <a:spLocks noGrp="1"/>
          </p:cNvSpPr>
          <p:nvPr>
            <p:ph type="body" sz="half" idx="1"/>
          </p:nvPr>
        </p:nvSpPr>
        <p:spPr>
          <a:xfrm>
            <a:off x="304800" y="893763"/>
            <a:ext cx="4114800" cy="5332412"/>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Media Placeholder 3"/>
          <p:cNvSpPr>
            <a:spLocks noGrp="1"/>
          </p:cNvSpPr>
          <p:nvPr>
            <p:ph type="media" sz="half" idx="2"/>
          </p:nvPr>
        </p:nvSpPr>
        <p:spPr>
          <a:xfrm>
            <a:off x="4572000" y="893763"/>
            <a:ext cx="4114800" cy="5332412"/>
          </a:xfrm>
        </p:spPr>
        <p:txBody>
          <a:bodyPr/>
          <a:lstStyle/>
          <a:p>
            <a:pPr lvl="0"/>
            <a:endParaRPr lang="en-US" noProof="0"/>
          </a:p>
        </p:txBody>
      </p:sp>
    </p:spTree>
    <p:extLst>
      <p:ext uri="{BB962C8B-B14F-4D97-AF65-F5344CB8AC3E}">
        <p14:creationId xmlns:p14="http://schemas.microsoft.com/office/powerpoint/2010/main" val="3575333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UK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9500" y="5649913"/>
            <a:ext cx="3998913"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073150" y="1385888"/>
            <a:ext cx="6553200" cy="1143000"/>
          </a:xfrm>
        </p:spPr>
        <p:txBody>
          <a:bodyPr anchor="ct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2178050" y="2990850"/>
            <a:ext cx="4343400" cy="2284413"/>
          </a:xfrm>
        </p:spPr>
        <p:txBody>
          <a:bodyPr/>
          <a:lstStyle>
            <a:lvl1pPr marL="0" indent="0" algn="ctr">
              <a:lnSpc>
                <a:spcPct val="80000"/>
              </a:lnSpc>
              <a:buFont typeface="Wingdings" pitchFamily="-108" charset="2"/>
              <a:buNone/>
              <a:defRPr>
                <a:solidFill>
                  <a:srgbClr val="008000"/>
                </a:solidFill>
              </a:defRPr>
            </a:lvl1pPr>
          </a:lstStyle>
          <a:p>
            <a:r>
              <a:rPr lang="en-US"/>
              <a:t>Click to edit Master subtitle style</a:t>
            </a:r>
          </a:p>
        </p:txBody>
      </p:sp>
    </p:spTree>
    <p:extLst>
      <p:ext uri="{BB962C8B-B14F-4D97-AF65-F5344CB8AC3E}">
        <p14:creationId xmlns:p14="http://schemas.microsoft.com/office/powerpoint/2010/main" val="467744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image" Target="../media/image1.png"/><Relationship Id="rId5" Type="http://schemas.openxmlformats.org/officeDocument/2006/relationships/slideLayout" Target="../slideLayouts/slideLayout5.xml"/><Relationship Id="rId7" Type="http://schemas.openxmlformats.org/officeDocument/2006/relationships/slideLayout" Target="../slideLayouts/slideLayout7.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theme" Target="../theme/theme1.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4" Type="http://schemas.openxmlformats.org/officeDocument/2006/relationships/slideLayout" Target="../slideLayouts/slideLayout22.xml"/><Relationship Id="rId4" Type="http://schemas.openxmlformats.org/officeDocument/2006/relationships/slideLayout" Target="../slideLayouts/slideLayout12.xml"/><Relationship Id="rId7" Type="http://schemas.openxmlformats.org/officeDocument/2006/relationships/slideLayout" Target="../slideLayouts/slideLayout15.xml"/><Relationship Id="rId11" Type="http://schemas.openxmlformats.org/officeDocument/2006/relationships/slideLayout" Target="../slideLayouts/slideLayout19.xml"/><Relationship Id="rId1" Type="http://schemas.openxmlformats.org/officeDocument/2006/relationships/slideLayout" Target="../slideLayouts/slideLayout9.xml"/><Relationship Id="rId6" Type="http://schemas.openxmlformats.org/officeDocument/2006/relationships/slideLayout" Target="../slideLayouts/slideLayout14.xml"/><Relationship Id="rId16" Type="http://schemas.openxmlformats.org/officeDocument/2006/relationships/image" Target="../media/image1.png"/><Relationship Id="rId8" Type="http://schemas.openxmlformats.org/officeDocument/2006/relationships/slideLayout" Target="../slideLayouts/slideLayout16.xml"/><Relationship Id="rId13" Type="http://schemas.openxmlformats.org/officeDocument/2006/relationships/slideLayout" Target="../slideLayouts/slideLayout21.xml"/><Relationship Id="rId10" Type="http://schemas.openxmlformats.org/officeDocument/2006/relationships/slideLayout" Target="../slideLayouts/slideLayout18.xml"/><Relationship Id="rId5" Type="http://schemas.openxmlformats.org/officeDocument/2006/relationships/slideLayout" Target="../slideLayouts/slideLayout13.xml"/><Relationship Id="rId15" Type="http://schemas.openxmlformats.org/officeDocument/2006/relationships/theme" Target="../theme/theme2.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9" Type="http://schemas.openxmlformats.org/officeDocument/2006/relationships/slideLayout" Target="../slideLayouts/slideLayout17.xml"/><Relationship Id="rId3"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9144000" cy="868947"/>
          </a:xfrm>
          <a:prstGeom prst="rect">
            <a:avLst/>
          </a:prstGeom>
        </p:spPr>
        <p:txBody>
          <a:bodyPr vert="horz" lIns="91440" tIns="45720" rIns="91440" bIns="45720" rtlCol="0" anchor="ctr">
            <a:normAutofit/>
          </a:bodyPr>
          <a:lstStyle/>
          <a:p>
            <a:r>
              <a:rPr lang="en-CA" dirty="0" smtClean="0"/>
              <a:t>Click to edit Master title style</a:t>
            </a:r>
            <a:endParaRPr lang="en-US" dirty="0"/>
          </a:p>
        </p:txBody>
      </p:sp>
      <p:sp>
        <p:nvSpPr>
          <p:cNvPr id="3" name="Text Placeholder 2"/>
          <p:cNvSpPr>
            <a:spLocks noGrp="1"/>
          </p:cNvSpPr>
          <p:nvPr>
            <p:ph type="body" idx="1"/>
          </p:nvPr>
        </p:nvSpPr>
        <p:spPr>
          <a:xfrm>
            <a:off x="457200" y="868947"/>
            <a:ext cx="8229600" cy="5257218"/>
          </a:xfrm>
          <a:prstGeom prst="rect">
            <a:avLst/>
          </a:prstGeom>
        </p:spPr>
        <p:txBody>
          <a:bodyPr vert="horz" lIns="91440" tIns="45720" rIns="91440" bIns="45720" rtlCol="0">
            <a:normAutofit/>
          </a:body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4" name="Date Placeholder 3"/>
          <p:cNvSpPr>
            <a:spLocks noGrp="1"/>
          </p:cNvSpPr>
          <p:nvPr>
            <p:ph type="dt" sz="half" idx="2"/>
          </p:nvPr>
        </p:nvSpPr>
        <p:spPr>
          <a:xfrm>
            <a:off x="7198923" y="6409710"/>
            <a:ext cx="9705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CA" smtClean="0"/>
              <a:t>2013-10-31</a:t>
            </a:r>
            <a:endParaRPr lang="en-US" dirty="0"/>
          </a:p>
        </p:txBody>
      </p:sp>
      <p:sp>
        <p:nvSpPr>
          <p:cNvPr id="5" name="Footer Placeholder 4"/>
          <p:cNvSpPr>
            <a:spLocks noGrp="1"/>
          </p:cNvSpPr>
          <p:nvPr>
            <p:ph type="ftr" sz="quarter" idx="3"/>
          </p:nvPr>
        </p:nvSpPr>
        <p:spPr>
          <a:xfrm>
            <a:off x="3677962" y="6409710"/>
            <a:ext cx="342079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Nuclear Physics Seminar, University of Kentucky</a:t>
            </a:r>
            <a:endParaRPr lang="en-US" dirty="0"/>
          </a:p>
        </p:txBody>
      </p:sp>
      <p:sp>
        <p:nvSpPr>
          <p:cNvPr id="6" name="Slide Number Placeholder 5"/>
          <p:cNvSpPr>
            <a:spLocks noGrp="1"/>
          </p:cNvSpPr>
          <p:nvPr>
            <p:ph type="sldNum" sz="quarter" idx="4"/>
          </p:nvPr>
        </p:nvSpPr>
        <p:spPr>
          <a:xfrm>
            <a:off x="8325804" y="6409710"/>
            <a:ext cx="6811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BA9E80-DA99-844D-986A-8D691D11CFE6}" type="slidenum">
              <a:rPr lang="en-US" smtClean="0"/>
              <a:t>‹#›</a:t>
            </a:fld>
            <a:r>
              <a:rPr lang="en-US" dirty="0" smtClean="0"/>
              <a:t>/27</a:t>
            </a:r>
          </a:p>
        </p:txBody>
      </p:sp>
      <p:pic>
        <p:nvPicPr>
          <p:cNvPr id="7" name="Picture 5" descr="UK_logo"/>
          <p:cNvPicPr>
            <a:picLocks noChangeAspect="1" noChangeArrowheads="1"/>
          </p:cNvPicPr>
          <p:nvPr userDrawn="1"/>
        </p:nvPicPr>
        <p:blipFill>
          <a:blip r:embed="rId10">
            <a:extLst>
              <a:ext uri="{28A0092B-C50C-407E-A947-70E740481C1C}">
                <a14:useLocalDpi xmlns:a14="http://schemas.microsoft.com/office/drawing/2010/main"/>
              </a:ext>
            </a:extLst>
          </a:blip>
          <a:srcRect/>
          <a:stretch>
            <a:fillRect/>
          </a:stretch>
        </p:blipFill>
        <p:spPr bwMode="auto">
          <a:xfrm>
            <a:off x="74710" y="6384810"/>
            <a:ext cx="33845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316848"/>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Lst>
  <p:hf hdr="0"/>
  <p:txStyles>
    <p:titleStyle>
      <a:lvl1pPr algn="ctr" defTabSz="457200" rtl="0" eaLnBrk="1" latinLnBrk="0" hangingPunct="1">
        <a:spcBef>
          <a:spcPct val="0"/>
        </a:spcBef>
        <a:buNone/>
        <a:defRPr sz="4400" kern="1200">
          <a:solidFill>
            <a:schemeClr val="tx2"/>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rgbClr val="C0504D"/>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0"/>
            <a:ext cx="838200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04800" y="893763"/>
            <a:ext cx="8382000" cy="5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Line 4"/>
          <p:cNvSpPr>
            <a:spLocks noChangeShapeType="1"/>
          </p:cNvSpPr>
          <p:nvPr/>
        </p:nvSpPr>
        <p:spPr bwMode="auto">
          <a:xfrm>
            <a:off x="304800" y="685800"/>
            <a:ext cx="8305800" cy="0"/>
          </a:xfrm>
          <a:prstGeom prst="line">
            <a:avLst/>
          </a:prstGeom>
          <a:noFill/>
          <a:ln w="38100">
            <a:solidFill>
              <a:srgbClr val="FFB300"/>
            </a:solidFill>
            <a:round/>
            <a:headEnd/>
            <a:tailEnd/>
          </a:ln>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pitchFamily="-108" charset="0"/>
              <a:ea typeface="ＭＳ Ｐゴシック" pitchFamily="-108" charset="-128"/>
              <a:cs typeface="ＭＳ Ｐゴシック" pitchFamily="-108" charset="-128"/>
            </a:endParaRPr>
          </a:p>
        </p:txBody>
      </p:sp>
      <p:pic>
        <p:nvPicPr>
          <p:cNvPr id="1029" name="Picture 5" descr="UK_logo"/>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2100" y="6292850"/>
            <a:ext cx="33845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834801"/>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Lst>
  <p:txStyles>
    <p:titleStyle>
      <a:lvl1pPr algn="l" rtl="0" eaLnBrk="0" fontAlgn="base" hangingPunct="0">
        <a:spcBef>
          <a:spcPct val="0"/>
        </a:spcBef>
        <a:spcAft>
          <a:spcPct val="0"/>
        </a:spcAft>
        <a:defRPr sz="2800" b="1">
          <a:solidFill>
            <a:srgbClr val="24459C"/>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2800" b="1">
          <a:solidFill>
            <a:srgbClr val="24459C"/>
          </a:solidFill>
          <a:latin typeface="Arial"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2800" b="1">
          <a:solidFill>
            <a:srgbClr val="24459C"/>
          </a:solidFill>
          <a:latin typeface="Arial"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2800" b="1">
          <a:solidFill>
            <a:srgbClr val="24459C"/>
          </a:solidFill>
          <a:latin typeface="Arial"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2800" b="1">
          <a:solidFill>
            <a:srgbClr val="24459C"/>
          </a:solidFill>
          <a:latin typeface="Arial" pitchFamily="-108" charset="0"/>
          <a:ea typeface="ＭＳ Ｐゴシック" pitchFamily="-108" charset="-128"/>
          <a:cs typeface="ＭＳ Ｐゴシック" pitchFamily="-108" charset="-128"/>
        </a:defRPr>
      </a:lvl5pPr>
      <a:lvl6pPr marL="457200" algn="l" rtl="0" fontAlgn="base">
        <a:spcBef>
          <a:spcPct val="0"/>
        </a:spcBef>
        <a:spcAft>
          <a:spcPct val="0"/>
        </a:spcAft>
        <a:defRPr sz="2800" b="1">
          <a:solidFill>
            <a:srgbClr val="24459C"/>
          </a:solidFill>
          <a:latin typeface="Arial" pitchFamily="-108" charset="0"/>
        </a:defRPr>
      </a:lvl6pPr>
      <a:lvl7pPr marL="914400" algn="l" rtl="0" fontAlgn="base">
        <a:spcBef>
          <a:spcPct val="0"/>
        </a:spcBef>
        <a:spcAft>
          <a:spcPct val="0"/>
        </a:spcAft>
        <a:defRPr sz="2800" b="1">
          <a:solidFill>
            <a:srgbClr val="24459C"/>
          </a:solidFill>
          <a:latin typeface="Arial" pitchFamily="-108" charset="0"/>
        </a:defRPr>
      </a:lvl7pPr>
      <a:lvl8pPr marL="1371600" algn="l" rtl="0" fontAlgn="base">
        <a:spcBef>
          <a:spcPct val="0"/>
        </a:spcBef>
        <a:spcAft>
          <a:spcPct val="0"/>
        </a:spcAft>
        <a:defRPr sz="2800" b="1">
          <a:solidFill>
            <a:srgbClr val="24459C"/>
          </a:solidFill>
          <a:latin typeface="Arial" pitchFamily="-108" charset="0"/>
        </a:defRPr>
      </a:lvl8pPr>
      <a:lvl9pPr marL="1828800" algn="l" rtl="0" fontAlgn="base">
        <a:spcBef>
          <a:spcPct val="0"/>
        </a:spcBef>
        <a:spcAft>
          <a:spcPct val="0"/>
        </a:spcAft>
        <a:defRPr sz="2800" b="1">
          <a:solidFill>
            <a:srgbClr val="24459C"/>
          </a:solidFill>
          <a:latin typeface="Arial" pitchFamily="-108" charset="0"/>
        </a:defRPr>
      </a:lvl9pPr>
    </p:titleStyle>
    <p:bodyStyle>
      <a:lvl1pPr marL="457200" indent="-457200" algn="l" rtl="0" eaLnBrk="0" fontAlgn="base" hangingPunct="0">
        <a:spcBef>
          <a:spcPct val="50000"/>
        </a:spcBef>
        <a:spcAft>
          <a:spcPct val="0"/>
        </a:spcAft>
        <a:buClr>
          <a:srgbClr val="24459C"/>
        </a:buClr>
        <a:buSzPct val="110000"/>
        <a:buFont typeface="Wingdings" charset="0"/>
        <a:buChar char="§"/>
        <a:defRPr sz="2400">
          <a:solidFill>
            <a:schemeClr val="accent2"/>
          </a:solidFill>
          <a:latin typeface="+mn-lt"/>
          <a:ea typeface="ＭＳ Ｐゴシック" pitchFamily="-108" charset="-128"/>
          <a:cs typeface="ＭＳ Ｐゴシック" pitchFamily="-108" charset="-128"/>
        </a:defRPr>
      </a:lvl1pPr>
      <a:lvl2pPr marL="838200" indent="-381000" algn="l" rtl="0" eaLnBrk="0" fontAlgn="base" hangingPunct="0">
        <a:spcBef>
          <a:spcPct val="10000"/>
        </a:spcBef>
        <a:spcAft>
          <a:spcPct val="0"/>
        </a:spcAft>
        <a:buFont typeface="Times" charset="0"/>
        <a:buChar char="•"/>
        <a:defRPr sz="2000">
          <a:solidFill>
            <a:schemeClr val="accent2"/>
          </a:solidFill>
          <a:latin typeface="+mn-lt"/>
          <a:ea typeface="ＭＳ Ｐゴシック" pitchFamily="-108" charset="-128"/>
        </a:defRPr>
      </a:lvl2pPr>
      <a:lvl3pPr marL="1257300" indent="-342900" algn="l" rtl="0" eaLnBrk="0" fontAlgn="base" hangingPunct="0">
        <a:spcBef>
          <a:spcPct val="10000"/>
        </a:spcBef>
        <a:spcAft>
          <a:spcPct val="0"/>
        </a:spcAft>
        <a:buChar char="-"/>
        <a:defRPr>
          <a:solidFill>
            <a:schemeClr val="accent2"/>
          </a:solidFill>
          <a:latin typeface="+mn-lt"/>
          <a:ea typeface="ＭＳ Ｐゴシック" pitchFamily="-108" charset="-128"/>
        </a:defRPr>
      </a:lvl3pPr>
      <a:lvl4pPr marL="1676400" indent="-304800" algn="l" rtl="0" eaLnBrk="0" fontAlgn="base" hangingPunct="0">
        <a:spcBef>
          <a:spcPct val="10000"/>
        </a:spcBef>
        <a:spcAft>
          <a:spcPct val="0"/>
        </a:spcAft>
        <a:buFont typeface="Times" charset="0"/>
        <a:buChar char="•"/>
        <a:defRPr sz="1600">
          <a:solidFill>
            <a:schemeClr val="accent2"/>
          </a:solidFill>
          <a:latin typeface="+mn-lt"/>
          <a:ea typeface="ＭＳ Ｐゴシック" pitchFamily="-108" charset="-128"/>
        </a:defRPr>
      </a:lvl4pPr>
      <a:lvl5pPr marL="2133600" indent="-304800" algn="l" rtl="0" eaLnBrk="0" fontAlgn="base" hangingPunct="0">
        <a:spcBef>
          <a:spcPct val="10000"/>
        </a:spcBef>
        <a:spcAft>
          <a:spcPct val="0"/>
        </a:spcAft>
        <a:buFont typeface="Times" charset="0"/>
        <a:buChar char="•"/>
        <a:defRPr sz="1600">
          <a:solidFill>
            <a:schemeClr val="accent2"/>
          </a:solidFill>
          <a:latin typeface="+mn-lt"/>
          <a:ea typeface="ＭＳ Ｐゴシック" pitchFamily="-108" charset="-128"/>
        </a:defRPr>
      </a:lvl5pPr>
      <a:lvl6pPr marL="2590800" indent="-304800" algn="l" rtl="0" fontAlgn="base">
        <a:spcBef>
          <a:spcPct val="10000"/>
        </a:spcBef>
        <a:spcAft>
          <a:spcPct val="0"/>
        </a:spcAft>
        <a:buFont typeface="Times" pitchFamily="-108" charset="0"/>
        <a:buChar char="•"/>
        <a:defRPr sz="1600">
          <a:solidFill>
            <a:schemeClr val="accent2"/>
          </a:solidFill>
          <a:latin typeface="+mn-lt"/>
          <a:ea typeface="ＭＳ Ｐゴシック" pitchFamily="-108" charset="-128"/>
        </a:defRPr>
      </a:lvl6pPr>
      <a:lvl7pPr marL="3048000" indent="-304800" algn="l" rtl="0" fontAlgn="base">
        <a:spcBef>
          <a:spcPct val="10000"/>
        </a:spcBef>
        <a:spcAft>
          <a:spcPct val="0"/>
        </a:spcAft>
        <a:buFont typeface="Times" pitchFamily="-108" charset="0"/>
        <a:buChar char="•"/>
        <a:defRPr sz="1600">
          <a:solidFill>
            <a:schemeClr val="accent2"/>
          </a:solidFill>
          <a:latin typeface="+mn-lt"/>
          <a:ea typeface="ＭＳ Ｐゴシック" pitchFamily="-108" charset="-128"/>
        </a:defRPr>
      </a:lvl7pPr>
      <a:lvl8pPr marL="3505200" indent="-304800" algn="l" rtl="0" fontAlgn="base">
        <a:spcBef>
          <a:spcPct val="10000"/>
        </a:spcBef>
        <a:spcAft>
          <a:spcPct val="0"/>
        </a:spcAft>
        <a:buFont typeface="Times" pitchFamily="-108" charset="0"/>
        <a:buChar char="•"/>
        <a:defRPr sz="1600">
          <a:solidFill>
            <a:schemeClr val="accent2"/>
          </a:solidFill>
          <a:latin typeface="+mn-lt"/>
          <a:ea typeface="ＭＳ Ｐゴシック" pitchFamily="-108" charset="-128"/>
        </a:defRPr>
      </a:lvl8pPr>
      <a:lvl9pPr marL="3962400" indent="-304800" algn="l" rtl="0" fontAlgn="base">
        <a:spcBef>
          <a:spcPct val="10000"/>
        </a:spcBef>
        <a:spcAft>
          <a:spcPct val="0"/>
        </a:spcAft>
        <a:buFont typeface="Times" pitchFamily="-108" charset="0"/>
        <a:buChar char="•"/>
        <a:defRPr sz="1600">
          <a:solidFill>
            <a:schemeClr val="accent2"/>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6.png"/></Relationships>
</file>

<file path=ppt/slides/_rels/slide11.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4" Type="http://schemas.openxmlformats.org/officeDocument/2006/relationships/image" Target="../media/image71.jpeg"/><Relationship Id="rId5" Type="http://schemas.openxmlformats.org/officeDocument/2006/relationships/image" Target="../media/image72.jpeg"/><Relationship Id="rId7" Type="http://schemas.openxmlformats.org/officeDocument/2006/relationships/image" Target="../media/image74.jpeg"/><Relationship Id="rId1" Type="http://schemas.openxmlformats.org/officeDocument/2006/relationships/slideLayout" Target="../slideLayouts/slideLayout6.xml"/><Relationship Id="rId2" Type="http://schemas.openxmlformats.org/officeDocument/2006/relationships/image" Target="../media/image69.png"/><Relationship Id="rId3" Type="http://schemas.openxmlformats.org/officeDocument/2006/relationships/image" Target="../media/image70.jpeg"/><Relationship Id="rId6" Type="http://schemas.openxmlformats.org/officeDocument/2006/relationships/image" Target="../media/image7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75.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4" Type="http://schemas.openxmlformats.org/officeDocument/2006/relationships/image" Target="../media/image77.jpeg"/><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76.jpeg"/></Relationships>
</file>

<file path=ppt/slides/_rels/slide1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4" Type="http://schemas.openxmlformats.org/officeDocument/2006/relationships/image" Target="../media/image80.emf"/><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79.emf"/></Relationships>
</file>

<file path=ppt/slides/_rels/slide18.xml.rels><?xml version="1.0" encoding="UTF-8" standalone="yes"?>
<Relationships xmlns="http://schemas.openxmlformats.org/package/2006/relationships"><Relationship Id="rId4" Type="http://schemas.openxmlformats.org/officeDocument/2006/relationships/image" Target="../media/image83.jpeg"/><Relationship Id="rId1" Type="http://schemas.openxmlformats.org/officeDocument/2006/relationships/slideLayout" Target="../slideLayouts/slideLayout2.xml"/><Relationship Id="rId2" Type="http://schemas.openxmlformats.org/officeDocument/2006/relationships/image" Target="../media/image81.png"/><Relationship Id="rId3" Type="http://schemas.openxmlformats.org/officeDocument/2006/relationships/image" Target="../media/image82.png"/><Relationship Id="rId5" Type="http://schemas.openxmlformats.org/officeDocument/2006/relationships/image" Target="../media/image84.jpeg"/></Relationships>
</file>

<file path=ppt/slides/_rels/slide19.xml.rels><?xml version="1.0" encoding="UTF-8" standalone="yes"?>
<Relationships xmlns="http://schemas.openxmlformats.org/package/2006/relationships"><Relationship Id="rId8" Type="http://schemas.openxmlformats.org/officeDocument/2006/relationships/image" Target="../media/image91.emf"/><Relationship Id="rId4" Type="http://schemas.openxmlformats.org/officeDocument/2006/relationships/image" Target="../media/image87.emf"/><Relationship Id="rId5" Type="http://schemas.openxmlformats.org/officeDocument/2006/relationships/image" Target="../media/image88.emf"/><Relationship Id="rId7"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image" Target="../media/image85.png"/><Relationship Id="rId9" Type="http://schemas.openxmlformats.org/officeDocument/2006/relationships/image" Target="../media/image92.png"/><Relationship Id="rId3" Type="http://schemas.openxmlformats.org/officeDocument/2006/relationships/image" Target="../media/image86.jpeg"/><Relationship Id="rId6" Type="http://schemas.openxmlformats.org/officeDocument/2006/relationships/image" Target="../media/image89.emf"/></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4" Type="http://schemas.openxmlformats.org/officeDocument/2006/relationships/image" Target="../media/image4.png"/><Relationship Id="rId5"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3.png"/><Relationship Id="rId3" Type="http://schemas.microsoft.com/office/2007/relationships/hdphoto" Target="../media/hdphoto1.wdp"/><Relationship Id="rId6" Type="http://schemas.microsoft.com/office/2007/relationships/hdphoto" Target="../media/hdphoto2.wdp"/></Relationships>
</file>

<file path=ppt/slides/_rels/slide20.xml.rels><?xml version="1.0" encoding="UTF-8" standalone="yes"?>
<Relationships xmlns="http://schemas.openxmlformats.org/package/2006/relationships"><Relationship Id="rId4" Type="http://schemas.openxmlformats.org/officeDocument/2006/relationships/image" Target="../media/image94.png"/><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93.png"/><Relationship Id="rId5" Type="http://schemas.openxmlformats.org/officeDocument/2006/relationships/image" Target="../media/image95.png"/></Relationships>
</file>

<file path=ppt/slides/_rels/slide21.xml.rels><?xml version="1.0" encoding="UTF-8" standalone="yes"?>
<Relationships xmlns="http://schemas.openxmlformats.org/package/2006/relationships"><Relationship Id="rId8" Type="http://schemas.openxmlformats.org/officeDocument/2006/relationships/image" Target="../media/image101.png"/><Relationship Id="rId4" Type="http://schemas.openxmlformats.org/officeDocument/2006/relationships/image" Target="../media/image98.jpeg"/><Relationship Id="rId5" Type="http://schemas.openxmlformats.org/officeDocument/2006/relationships/image" Target="../media/image99.jpeg"/><Relationship Id="rId7" Type="http://schemas.microsoft.com/office/2007/relationships/hdphoto" Target="../media/hdphoto6.wdp"/><Relationship Id="rId1" Type="http://schemas.openxmlformats.org/officeDocument/2006/relationships/slideLayout" Target="../slideLayouts/slideLayout6.xml"/><Relationship Id="rId2" Type="http://schemas.openxmlformats.org/officeDocument/2006/relationships/image" Target="../media/image96.tiff"/><Relationship Id="rId9" Type="http://schemas.microsoft.com/office/2007/relationships/hdphoto" Target="../media/hdphoto7.wdp"/><Relationship Id="rId3" Type="http://schemas.openxmlformats.org/officeDocument/2006/relationships/image" Target="../media/image97.jpeg"/><Relationship Id="rId6" Type="http://schemas.openxmlformats.org/officeDocument/2006/relationships/image" Target="../media/image100.png"/></Relationships>
</file>

<file path=ppt/slides/_rels/slide22.xml.rels><?xml version="1.0" encoding="UTF-8" standalone="yes"?>
<Relationships xmlns="http://schemas.openxmlformats.org/package/2006/relationships"><Relationship Id="rId6" Type="http://schemas.openxmlformats.org/officeDocument/2006/relationships/image" Target="../media/image105.jpg"/><Relationship Id="rId4" Type="http://schemas.openxmlformats.org/officeDocument/2006/relationships/image" Target="../media/image103.emf"/><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2.jpeg"/><Relationship Id="rId5" Type="http://schemas.openxmlformats.org/officeDocument/2006/relationships/image" Target="../media/image104.jpeg"/></Relationships>
</file>

<file path=ppt/slides/_rels/slide23.xml.rels><?xml version="1.0" encoding="UTF-8" standalone="yes"?>
<Relationships xmlns="http://schemas.openxmlformats.org/package/2006/relationships"><Relationship Id="rId4" Type="http://schemas.openxmlformats.org/officeDocument/2006/relationships/image" Target="../media/image107.png"/><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06.jpeg"/><Relationship Id="rId5" Type="http://schemas.openxmlformats.org/officeDocument/2006/relationships/image" Target="../media/image108.jpeg"/></Relationships>
</file>

<file path=ppt/slides/_rels/slide24.xml.rels><?xml version="1.0" encoding="UTF-8" standalone="yes"?>
<Relationships xmlns="http://schemas.openxmlformats.org/package/2006/relationships"><Relationship Id="rId4" Type="http://schemas.openxmlformats.org/officeDocument/2006/relationships/image" Target="../media/image110.jpeg"/><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09.png"/></Relationships>
</file>

<file path=ppt/slides/_rels/slide25.xml.rels><?xml version="1.0" encoding="UTF-8" standalone="yes"?>
<Relationships xmlns="http://schemas.openxmlformats.org/package/2006/relationships"><Relationship Id="rId2" Type="http://schemas.openxmlformats.org/officeDocument/2006/relationships/image" Target="../media/image111.tif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6" Type="http://schemas.openxmlformats.org/officeDocument/2006/relationships/image" Target="../media/image116.jpeg"/><Relationship Id="rId4" Type="http://schemas.openxmlformats.org/officeDocument/2006/relationships/image" Target="../media/image114.jpeg"/><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13.jpeg"/><Relationship Id="rId5" Type="http://schemas.openxmlformats.org/officeDocument/2006/relationships/image" Target="../media/image115.jpeg"/></Relationships>
</file>

<file path=ppt/slides/_rels/slide28.xml.rels><?xml version="1.0" encoding="UTF-8" standalone="yes"?>
<Relationships xmlns="http://schemas.openxmlformats.org/package/2006/relationships"><Relationship Id="rId4" Type="http://schemas.openxmlformats.org/officeDocument/2006/relationships/tags" Target="../tags/tag40.xml"/><Relationship Id="rId7" Type="http://schemas.openxmlformats.org/officeDocument/2006/relationships/image" Target="../media/image117.tiff"/><Relationship Id="rId11" Type="http://schemas.openxmlformats.org/officeDocument/2006/relationships/image" Target="../media/image121.png"/><Relationship Id="rId1" Type="http://schemas.openxmlformats.org/officeDocument/2006/relationships/tags" Target="../tags/tag37.xml"/><Relationship Id="rId6" Type="http://schemas.openxmlformats.org/officeDocument/2006/relationships/slideLayout" Target="../slideLayouts/slideLayout2.xml"/><Relationship Id="rId8" Type="http://schemas.openxmlformats.org/officeDocument/2006/relationships/image" Target="../media/image118.tiff"/><Relationship Id="rId13" Type="http://schemas.openxmlformats.org/officeDocument/2006/relationships/image" Target="../media/image123.png"/><Relationship Id="rId10" Type="http://schemas.openxmlformats.org/officeDocument/2006/relationships/image" Target="../media/image120.png"/><Relationship Id="rId5" Type="http://schemas.openxmlformats.org/officeDocument/2006/relationships/tags" Target="../tags/tag41.xml"/><Relationship Id="rId12" Type="http://schemas.openxmlformats.org/officeDocument/2006/relationships/image" Target="../media/image122.png"/><Relationship Id="rId2" Type="http://schemas.openxmlformats.org/officeDocument/2006/relationships/tags" Target="../tags/tag38.xml"/><Relationship Id="rId9" Type="http://schemas.openxmlformats.org/officeDocument/2006/relationships/image" Target="../media/image119.png"/><Relationship Id="rId3" Type="http://schemas.openxmlformats.org/officeDocument/2006/relationships/tags" Target="../tags/tag39.xml"/></Relationships>
</file>

<file path=ppt/slides/_rels/slide29.xml.rels><?xml version="1.0" encoding="UTF-8" standalone="yes"?>
<Relationships xmlns="http://schemas.openxmlformats.org/package/2006/relationships"><Relationship Id="rId2" Type="http://schemas.openxmlformats.org/officeDocument/2006/relationships/image" Target="../media/image124.tiff"/><Relationship Id="rId3" Type="http://schemas.openxmlformats.org/officeDocument/2006/relationships/image" Target="../media/image125.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4" Type="http://schemas.openxmlformats.org/officeDocument/2006/relationships/image" Target="../media/image4.png"/><Relationship Id="rId10" Type="http://schemas.microsoft.com/office/2007/relationships/hdphoto" Target="../media/hdphoto5.wdp"/><Relationship Id="rId5"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3.png"/><Relationship Id="rId9" Type="http://schemas.openxmlformats.org/officeDocument/2006/relationships/image" Target="../media/image7.png"/><Relationship Id="rId3" Type="http://schemas.microsoft.com/office/2007/relationships/hdphoto" Target="../media/hdphoto1.wdp"/><Relationship Id="rId6" Type="http://schemas.microsoft.com/office/2007/relationships/hdphoto" Target="../media/hdphoto4.wdp"/></Relationships>
</file>

<file path=ppt/slides/_rels/slide30.xml.rels><?xml version="1.0" encoding="UTF-8" standalone="yes"?>
<Relationships xmlns="http://schemas.openxmlformats.org/package/2006/relationships"><Relationship Id="rId4" Type="http://schemas.openxmlformats.org/officeDocument/2006/relationships/image" Target="../media/image128.jpg"/><Relationship Id="rId1" Type="http://schemas.openxmlformats.org/officeDocument/2006/relationships/slideLayout" Target="../slideLayouts/slideLayout2.xml"/><Relationship Id="rId2" Type="http://schemas.openxmlformats.org/officeDocument/2006/relationships/image" Target="../media/image126.jpg"/><Relationship Id="rId3" Type="http://schemas.openxmlformats.org/officeDocument/2006/relationships/image" Target="../media/image127.jpeg"/><Relationship Id="rId5" Type="http://schemas.openxmlformats.org/officeDocument/2006/relationships/image" Target="../media/image129.tiff"/></Relationships>
</file>

<file path=ppt/slides/_rels/slide31.xml.rels><?xml version="1.0" encoding="UTF-8" standalone="yes"?>
<Relationships xmlns="http://schemas.openxmlformats.org/package/2006/relationships"><Relationship Id="rId2" Type="http://schemas.openxmlformats.org/officeDocument/2006/relationships/image" Target="../media/image130.tiff"/><Relationship Id="rId3" Type="http://schemas.openxmlformats.org/officeDocument/2006/relationships/image" Target="../media/image131.tif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4" Type="http://schemas.openxmlformats.org/officeDocument/2006/relationships/image" Target="../media/image133.emf"/><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oleObject" Target="../embeddings/Microsoft_Excel_97_-_2004_Worksheet1.xls"/></Relationships>
</file>

<file path=ppt/slides/_rels/slide34.xml.rels><?xml version="1.0" encoding="UTF-8" standalone="yes"?>
<Relationships xmlns="http://schemas.openxmlformats.org/package/2006/relationships"><Relationship Id="rId14" Type="http://schemas.openxmlformats.org/officeDocument/2006/relationships/image" Target="../media/image137.png"/><Relationship Id="rId4" Type="http://schemas.openxmlformats.org/officeDocument/2006/relationships/tags" Target="../tags/tag45.xml"/><Relationship Id="rId7" Type="http://schemas.openxmlformats.org/officeDocument/2006/relationships/tags" Target="../tags/tag48.xml"/><Relationship Id="rId11" Type="http://schemas.openxmlformats.org/officeDocument/2006/relationships/image" Target="../media/image134.png"/><Relationship Id="rId1" Type="http://schemas.openxmlformats.org/officeDocument/2006/relationships/tags" Target="../tags/tag42.xml"/><Relationship Id="rId6" Type="http://schemas.openxmlformats.org/officeDocument/2006/relationships/tags" Target="../tags/tag47.xml"/><Relationship Id="rId16" Type="http://schemas.openxmlformats.org/officeDocument/2006/relationships/image" Target="../media/image139.png"/><Relationship Id="rId8" Type="http://schemas.openxmlformats.org/officeDocument/2006/relationships/tags" Target="../tags/tag49.xml"/><Relationship Id="rId13" Type="http://schemas.openxmlformats.org/officeDocument/2006/relationships/image" Target="../media/image136.png"/><Relationship Id="rId10" Type="http://schemas.openxmlformats.org/officeDocument/2006/relationships/notesSlide" Target="../notesSlides/notesSlide14.xml"/><Relationship Id="rId5" Type="http://schemas.openxmlformats.org/officeDocument/2006/relationships/tags" Target="../tags/tag46.xml"/><Relationship Id="rId15" Type="http://schemas.openxmlformats.org/officeDocument/2006/relationships/image" Target="../media/image138.png"/><Relationship Id="rId12" Type="http://schemas.openxmlformats.org/officeDocument/2006/relationships/image" Target="../media/image135.png"/><Relationship Id="rId17" Type="http://schemas.openxmlformats.org/officeDocument/2006/relationships/image" Target="../media/image140.png"/><Relationship Id="rId19" Type="http://schemas.openxmlformats.org/officeDocument/2006/relationships/image" Target="../media/image142.png"/><Relationship Id="rId2" Type="http://schemas.openxmlformats.org/officeDocument/2006/relationships/tags" Target="../tags/tag43.xml"/><Relationship Id="rId9" Type="http://schemas.openxmlformats.org/officeDocument/2006/relationships/slideLayout" Target="../slideLayouts/slideLayout10.xml"/><Relationship Id="rId3" Type="http://schemas.openxmlformats.org/officeDocument/2006/relationships/tags" Target="../tags/tag44.xml"/><Relationship Id="rId18" Type="http://schemas.openxmlformats.org/officeDocument/2006/relationships/image" Target="../media/image14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image" Target="../media/image14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4" Type="http://schemas.openxmlformats.org/officeDocument/2006/relationships/image" Target="../media/image146.png"/><Relationship Id="rId5" Type="http://schemas.openxmlformats.org/officeDocument/2006/relationships/image" Target="../media/image147.png"/><Relationship Id="rId7" Type="http://schemas.openxmlformats.org/officeDocument/2006/relationships/image" Target="../media/image149.png"/><Relationship Id="rId1" Type="http://schemas.openxmlformats.org/officeDocument/2006/relationships/slideLayout" Target="../slideLayouts/slideLayout2.xml"/><Relationship Id="rId2" Type="http://schemas.openxmlformats.org/officeDocument/2006/relationships/image" Target="../media/image144.jpeg"/><Relationship Id="rId3" Type="http://schemas.openxmlformats.org/officeDocument/2006/relationships/image" Target="../media/image145.jpeg"/><Relationship Id="rId6" Type="http://schemas.openxmlformats.org/officeDocument/2006/relationships/image" Target="../media/image148.png"/></Relationships>
</file>

<file path=ppt/slides/_rels/slide39.xml.rels><?xml version="1.0" encoding="UTF-8" standalone="yes"?>
<Relationships xmlns="http://schemas.openxmlformats.org/package/2006/relationships"><Relationship Id="rId4" Type="http://schemas.openxmlformats.org/officeDocument/2006/relationships/image" Target="../media/image152.jpeg"/><Relationship Id="rId1" Type="http://schemas.openxmlformats.org/officeDocument/2006/relationships/slideLayout" Target="../slideLayouts/slideLayout2.xml"/><Relationship Id="rId2" Type="http://schemas.openxmlformats.org/officeDocument/2006/relationships/image" Target="../media/image150.png"/><Relationship Id="rId3" Type="http://schemas.openxmlformats.org/officeDocument/2006/relationships/image" Target="../media/image151.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4" Type="http://schemas.openxmlformats.org/officeDocument/2006/relationships/image" Target="../media/image4.png"/><Relationship Id="rId5"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3.png"/><Relationship Id="rId3" Type="http://schemas.microsoft.com/office/2007/relationships/hdphoto" Target="../media/hdphoto1.wdp"/><Relationship Id="rId6" Type="http://schemas.microsoft.com/office/2007/relationships/hdphoto" Target="../media/hdphoto4.wdp"/></Relationships>
</file>

<file path=ppt/slides/_rels/slide40.xml.rels><?xml version="1.0" encoding="UTF-8" standalone="yes"?>
<Relationships xmlns="http://schemas.openxmlformats.org/package/2006/relationships"><Relationship Id="rId4" Type="http://schemas.openxmlformats.org/officeDocument/2006/relationships/image" Target="../media/image155.png"/><Relationship Id="rId1" Type="http://schemas.openxmlformats.org/officeDocument/2006/relationships/slideLayout" Target="../slideLayouts/slideLayout2.xml"/><Relationship Id="rId2" Type="http://schemas.openxmlformats.org/officeDocument/2006/relationships/image" Target="../media/image153.png"/><Relationship Id="rId3" Type="http://schemas.openxmlformats.org/officeDocument/2006/relationships/image" Target="../media/image154.png"/></Relationships>
</file>

<file path=ppt/slides/_rels/slide41.xml.rels><?xml version="1.0" encoding="UTF-8" standalone="yes"?>
<Relationships xmlns="http://schemas.openxmlformats.org/package/2006/relationships"><Relationship Id="rId4" Type="http://schemas.openxmlformats.org/officeDocument/2006/relationships/image" Target="../media/image158.png"/><Relationship Id="rId1" Type="http://schemas.openxmlformats.org/officeDocument/2006/relationships/slideLayout" Target="../slideLayouts/slideLayout2.xml"/><Relationship Id="rId2" Type="http://schemas.openxmlformats.org/officeDocument/2006/relationships/image" Target="../media/image156.png"/><Relationship Id="rId3" Type="http://schemas.openxmlformats.org/officeDocument/2006/relationships/image" Target="../media/image157.png"/></Relationships>
</file>

<file path=ppt/slides/_rels/slide42.xml.rels><?xml version="1.0" encoding="UTF-8" standalone="yes"?>
<Relationships xmlns="http://schemas.openxmlformats.org/package/2006/relationships"><Relationship Id="rId6" Type="http://schemas.openxmlformats.org/officeDocument/2006/relationships/image" Target="../media/image161.png"/><Relationship Id="rId4" Type="http://schemas.openxmlformats.org/officeDocument/2006/relationships/image" Target="../media/image159.png"/><Relationship Id="rId1" Type="http://schemas.openxmlformats.org/officeDocument/2006/relationships/tags" Target="../tags/tag50.xml"/><Relationship Id="rId2" Type="http://schemas.openxmlformats.org/officeDocument/2006/relationships/slideLayout" Target="../slideLayouts/slideLayout8.xml"/><Relationship Id="rId3" Type="http://schemas.openxmlformats.org/officeDocument/2006/relationships/notesSlide" Target="../notesSlides/notesSlide18.xml"/><Relationship Id="rId5" Type="http://schemas.openxmlformats.org/officeDocument/2006/relationships/image" Target="../media/image160.png"/></Relationships>
</file>

<file path=ppt/slides/_rels/slide43.xml.rels><?xml version="1.0" encoding="UTF-8" standalone="yes"?>
<Relationships xmlns="http://schemas.openxmlformats.org/package/2006/relationships"><Relationship Id="rId8" Type="http://schemas.openxmlformats.org/officeDocument/2006/relationships/image" Target="../media/image26.png"/><Relationship Id="rId4" Type="http://schemas.openxmlformats.org/officeDocument/2006/relationships/image" Target="../media/image162.png"/><Relationship Id="rId5" Type="http://schemas.openxmlformats.org/officeDocument/2006/relationships/image" Target="../media/image163.png"/><Relationship Id="rId7" Type="http://schemas.openxmlformats.org/officeDocument/2006/relationships/image" Target="../media/image25.png"/><Relationship Id="rId1" Type="http://schemas.openxmlformats.org/officeDocument/2006/relationships/tags" Target="../tags/tag51.xml"/><Relationship Id="rId2" Type="http://schemas.openxmlformats.org/officeDocument/2006/relationships/slideLayout" Target="../slideLayouts/slideLayout2.xml"/><Relationship Id="rId3" Type="http://schemas.openxmlformats.org/officeDocument/2006/relationships/notesSlide" Target="../notesSlides/notesSlide19.xml"/><Relationship Id="rId6" Type="http://schemas.openxmlformats.org/officeDocument/2006/relationships/image" Target="../media/image164.png"/></Relationships>
</file>

<file path=ppt/slides/_rels/slide44.xml.rels><?xml version="1.0" encoding="UTF-8" standalone="yes"?>
<Relationships xmlns="http://schemas.openxmlformats.org/package/2006/relationships"><Relationship Id="rId4" Type="http://schemas.openxmlformats.org/officeDocument/2006/relationships/image" Target="../media/image166.png"/><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65.png"/></Relationships>
</file>

<file path=ppt/slides/_rels/slide45.xml.rels><?xml version="1.0" encoding="UTF-8" standalone="yes"?>
<Relationships xmlns="http://schemas.openxmlformats.org/package/2006/relationships"><Relationship Id="rId8" Type="http://schemas.openxmlformats.org/officeDocument/2006/relationships/image" Target="../media/image173.png"/><Relationship Id="rId4" Type="http://schemas.openxmlformats.org/officeDocument/2006/relationships/image" Target="../media/image169.png"/><Relationship Id="rId10" Type="http://schemas.openxmlformats.org/officeDocument/2006/relationships/image" Target="../media/image175.png"/><Relationship Id="rId5" Type="http://schemas.openxmlformats.org/officeDocument/2006/relationships/image" Target="../media/image170.png"/><Relationship Id="rId7" Type="http://schemas.openxmlformats.org/officeDocument/2006/relationships/image" Target="../media/image172.png"/><Relationship Id="rId1" Type="http://schemas.openxmlformats.org/officeDocument/2006/relationships/slideLayout" Target="../slideLayouts/slideLayout2.xml"/><Relationship Id="rId2" Type="http://schemas.openxmlformats.org/officeDocument/2006/relationships/image" Target="../media/image167.png"/><Relationship Id="rId9" Type="http://schemas.openxmlformats.org/officeDocument/2006/relationships/image" Target="../media/image174.png"/><Relationship Id="rId3" Type="http://schemas.openxmlformats.org/officeDocument/2006/relationships/image" Target="../media/image168.png"/><Relationship Id="rId6" Type="http://schemas.openxmlformats.org/officeDocument/2006/relationships/image" Target="../media/image171.png"/></Relationships>
</file>

<file path=ppt/slides/_rels/slide46.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4" Type="http://schemas.openxmlformats.org/officeDocument/2006/relationships/image" Target="../media/image179.jpeg"/><Relationship Id="rId1" Type="http://schemas.openxmlformats.org/officeDocument/2006/relationships/slideLayout" Target="../slideLayouts/slideLayout2.xml"/><Relationship Id="rId2" Type="http://schemas.openxmlformats.org/officeDocument/2006/relationships/image" Target="../media/image177.jpeg"/><Relationship Id="rId3" Type="http://schemas.openxmlformats.org/officeDocument/2006/relationships/image" Target="../media/image178.jpeg"/><Relationship Id="rId5" Type="http://schemas.openxmlformats.org/officeDocument/2006/relationships/image" Target="../media/image180.png"/></Relationships>
</file>

<file path=ppt/slides/_rels/slide48.xml.rels><?xml version="1.0" encoding="UTF-8" standalone="yes"?>
<Relationships xmlns="http://schemas.openxmlformats.org/package/2006/relationships"><Relationship Id="rId2" Type="http://schemas.openxmlformats.org/officeDocument/2006/relationships/image" Target="../media/image181.jpeg"/><Relationship Id="rId3" Type="http://schemas.openxmlformats.org/officeDocument/2006/relationships/image" Target="../media/image18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4" Type="http://schemas.openxmlformats.org/officeDocument/2006/relationships/image" Target="../media/image4.png"/><Relationship Id="rId5"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3.png"/><Relationship Id="rId9" Type="http://schemas.openxmlformats.org/officeDocument/2006/relationships/image" Target="../media/image8.png"/><Relationship Id="rId3" Type="http://schemas.microsoft.com/office/2007/relationships/hdphoto" Target="../media/hdphoto1.wdp"/><Relationship Id="rId6" Type="http://schemas.microsoft.com/office/2007/relationships/hdphoto" Target="../media/hdphoto4.wdp"/></Relationships>
</file>

<file path=ppt/slides/_rels/slide6.xml.rels><?xml version="1.0" encoding="UTF-8" standalone="yes"?>
<Relationships xmlns="http://schemas.openxmlformats.org/package/2006/relationships"><Relationship Id="rId14" Type="http://schemas.openxmlformats.org/officeDocument/2006/relationships/image" Target="../media/image21.png"/><Relationship Id="rId4" Type="http://schemas.openxmlformats.org/officeDocument/2006/relationships/image" Target="../media/image11.png"/><Relationship Id="rId7" Type="http://schemas.openxmlformats.org/officeDocument/2006/relationships/image" Target="../media/image14.png"/><Relationship Id="rId11"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13.png"/><Relationship Id="rId16" Type="http://schemas.openxmlformats.org/officeDocument/2006/relationships/image" Target="../media/image23.png"/><Relationship Id="rId8" Type="http://schemas.openxmlformats.org/officeDocument/2006/relationships/image" Target="../media/image15.png"/><Relationship Id="rId13" Type="http://schemas.openxmlformats.org/officeDocument/2006/relationships/image" Target="../media/image20.png"/><Relationship Id="rId10" Type="http://schemas.openxmlformats.org/officeDocument/2006/relationships/image" Target="../media/image17.png"/><Relationship Id="rId5" Type="http://schemas.openxmlformats.org/officeDocument/2006/relationships/image" Target="../media/image12.png"/><Relationship Id="rId15" Type="http://schemas.openxmlformats.org/officeDocument/2006/relationships/image" Target="../media/image22.png"/><Relationship Id="rId12" Type="http://schemas.openxmlformats.org/officeDocument/2006/relationships/image" Target="../media/image19.png"/><Relationship Id="rId17" Type="http://schemas.openxmlformats.org/officeDocument/2006/relationships/image" Target="../media/image24.png"/><Relationship Id="rId19" Type="http://schemas.openxmlformats.org/officeDocument/2006/relationships/image" Target="../media/image26.png"/><Relationship Id="rId2" Type="http://schemas.openxmlformats.org/officeDocument/2006/relationships/image" Target="../media/image9.png"/><Relationship Id="rId9" Type="http://schemas.openxmlformats.org/officeDocument/2006/relationships/image" Target="../media/image16.png"/><Relationship Id="rId3" Type="http://schemas.openxmlformats.org/officeDocument/2006/relationships/image" Target="../media/image10.png"/><Relationship Id="rId18" Type="http://schemas.openxmlformats.org/officeDocument/2006/relationships/image" Target="../media/image25.png"/></Relationships>
</file>

<file path=ppt/slides/_rels/slide7.xml.rels><?xml version="1.0" encoding="UTF-8" standalone="yes"?>
<Relationships xmlns="http://schemas.openxmlformats.org/package/2006/relationships"><Relationship Id="rId39" Type="http://schemas.openxmlformats.org/officeDocument/2006/relationships/image" Target="../media/image39.png"/><Relationship Id="rId7" Type="http://schemas.openxmlformats.org/officeDocument/2006/relationships/tags" Target="../tags/tag8.xml"/><Relationship Id="rId43" Type="http://schemas.openxmlformats.org/officeDocument/2006/relationships/image" Target="../media/image43.png"/><Relationship Id="rId25" Type="http://schemas.openxmlformats.org/officeDocument/2006/relationships/slideLayout" Target="../slideLayouts/slideLayout6.xml"/><Relationship Id="rId10" Type="http://schemas.openxmlformats.org/officeDocument/2006/relationships/tags" Target="../tags/tag11.xml"/><Relationship Id="rId50" Type="http://schemas.openxmlformats.org/officeDocument/2006/relationships/image" Target="../media/image50.png"/><Relationship Id="rId17" Type="http://schemas.openxmlformats.org/officeDocument/2006/relationships/tags" Target="../tags/tag18.xml"/><Relationship Id="rId9" Type="http://schemas.openxmlformats.org/officeDocument/2006/relationships/tags" Target="../tags/tag10.xml"/><Relationship Id="rId18" Type="http://schemas.openxmlformats.org/officeDocument/2006/relationships/tags" Target="../tags/tag19.xml"/><Relationship Id="rId27" Type="http://schemas.openxmlformats.org/officeDocument/2006/relationships/image" Target="../media/image27.png"/><Relationship Id="rId14" Type="http://schemas.openxmlformats.org/officeDocument/2006/relationships/tags" Target="../tags/tag15.xml"/><Relationship Id="rId4" Type="http://schemas.openxmlformats.org/officeDocument/2006/relationships/tags" Target="../tags/tag5.xml"/><Relationship Id="rId28" Type="http://schemas.openxmlformats.org/officeDocument/2006/relationships/image" Target="../media/image28.png"/><Relationship Id="rId45" Type="http://schemas.openxmlformats.org/officeDocument/2006/relationships/image" Target="../media/image45.png"/><Relationship Id="rId42" Type="http://schemas.openxmlformats.org/officeDocument/2006/relationships/image" Target="../media/image42.png"/><Relationship Id="rId6" Type="http://schemas.openxmlformats.org/officeDocument/2006/relationships/tags" Target="../tags/tag7.xml"/><Relationship Id="rId49" Type="http://schemas.openxmlformats.org/officeDocument/2006/relationships/image" Target="../media/image49.png"/><Relationship Id="rId44" Type="http://schemas.openxmlformats.org/officeDocument/2006/relationships/image" Target="../media/image44.png"/><Relationship Id="rId19" Type="http://schemas.openxmlformats.org/officeDocument/2006/relationships/tags" Target="../tags/tag20.xml"/><Relationship Id="rId38" Type="http://schemas.openxmlformats.org/officeDocument/2006/relationships/image" Target="../media/image38.png"/><Relationship Id="rId20" Type="http://schemas.openxmlformats.org/officeDocument/2006/relationships/tags" Target="../tags/tag21.xml"/><Relationship Id="rId2" Type="http://schemas.openxmlformats.org/officeDocument/2006/relationships/tags" Target="../tags/tag3.xml"/><Relationship Id="rId46" Type="http://schemas.openxmlformats.org/officeDocument/2006/relationships/image" Target="../media/image46.png"/><Relationship Id="rId35" Type="http://schemas.openxmlformats.org/officeDocument/2006/relationships/image" Target="../media/image35.png"/><Relationship Id="rId51" Type="http://schemas.openxmlformats.org/officeDocument/2006/relationships/image" Target="../media/image51.png"/><Relationship Id="rId31" Type="http://schemas.openxmlformats.org/officeDocument/2006/relationships/image" Target="../media/image31.png"/><Relationship Id="rId34" Type="http://schemas.openxmlformats.org/officeDocument/2006/relationships/image" Target="../media/image34.png"/><Relationship Id="rId40" Type="http://schemas.openxmlformats.org/officeDocument/2006/relationships/image" Target="../media/image40.png"/><Relationship Id="rId36" Type="http://schemas.openxmlformats.org/officeDocument/2006/relationships/image" Target="../media/image36.png"/><Relationship Id="rId1" Type="http://schemas.openxmlformats.org/officeDocument/2006/relationships/tags" Target="../tags/tag2.xml"/><Relationship Id="rId24" Type="http://schemas.openxmlformats.org/officeDocument/2006/relationships/tags" Target="../tags/tag25.xml"/><Relationship Id="rId47" Type="http://schemas.openxmlformats.org/officeDocument/2006/relationships/image" Target="../media/image47.png"/><Relationship Id="rId48" Type="http://schemas.openxmlformats.org/officeDocument/2006/relationships/image" Target="../media/image48.png"/><Relationship Id="rId8" Type="http://schemas.openxmlformats.org/officeDocument/2006/relationships/tags" Target="../tags/tag9.xml"/><Relationship Id="rId13" Type="http://schemas.openxmlformats.org/officeDocument/2006/relationships/tags" Target="../tags/tag14.xml"/><Relationship Id="rId32" Type="http://schemas.openxmlformats.org/officeDocument/2006/relationships/image" Target="../media/image32.png"/><Relationship Id="rId37" Type="http://schemas.openxmlformats.org/officeDocument/2006/relationships/image" Target="../media/image37.png"/><Relationship Id="rId12" Type="http://schemas.openxmlformats.org/officeDocument/2006/relationships/tags" Target="../tags/tag13.xml"/><Relationship Id="rId3" Type="http://schemas.openxmlformats.org/officeDocument/2006/relationships/tags" Target="../tags/tag4.xml"/><Relationship Id="rId23" Type="http://schemas.openxmlformats.org/officeDocument/2006/relationships/tags" Target="../tags/tag24.xml"/><Relationship Id="rId26" Type="http://schemas.openxmlformats.org/officeDocument/2006/relationships/notesSlide" Target="../notesSlides/notesSlide1.xml"/><Relationship Id="rId30" Type="http://schemas.openxmlformats.org/officeDocument/2006/relationships/image" Target="../media/image30.png"/><Relationship Id="rId11" Type="http://schemas.openxmlformats.org/officeDocument/2006/relationships/tags" Target="../tags/tag12.xml"/><Relationship Id="rId29" Type="http://schemas.openxmlformats.org/officeDocument/2006/relationships/image" Target="../media/image29.png"/><Relationship Id="rId16" Type="http://schemas.openxmlformats.org/officeDocument/2006/relationships/tags" Target="../tags/tag17.xml"/><Relationship Id="rId33" Type="http://schemas.openxmlformats.org/officeDocument/2006/relationships/image" Target="../media/image33.png"/><Relationship Id="rId41" Type="http://schemas.openxmlformats.org/officeDocument/2006/relationships/image" Target="../media/image41.png"/><Relationship Id="rId5" Type="http://schemas.openxmlformats.org/officeDocument/2006/relationships/tags" Target="../tags/tag6.xml"/><Relationship Id="rId15" Type="http://schemas.openxmlformats.org/officeDocument/2006/relationships/tags" Target="../tags/tag16.xml"/><Relationship Id="rId22" Type="http://schemas.openxmlformats.org/officeDocument/2006/relationships/tags" Target="../tags/tag23.xml"/><Relationship Id="rId21" Type="http://schemas.openxmlformats.org/officeDocument/2006/relationships/tags" Target="../tags/tag22.xml"/></Relationships>
</file>

<file path=ppt/slides/_rels/slide8.xml.rels><?xml version="1.0" encoding="UTF-8" standalone="yes"?>
<Relationships xmlns="http://schemas.openxmlformats.org/package/2006/relationships"><Relationship Id="rId7" Type="http://schemas.openxmlformats.org/officeDocument/2006/relationships/tags" Target="../tags/tag32.xml"/><Relationship Id="rId1" Type="http://schemas.openxmlformats.org/officeDocument/2006/relationships/tags" Target="../tags/tag26.xml"/><Relationship Id="rId24" Type="http://schemas.openxmlformats.org/officeDocument/2006/relationships/image" Target="../media/image62.png"/><Relationship Id="rId25" Type="http://schemas.openxmlformats.org/officeDocument/2006/relationships/image" Target="../media/image63.png"/><Relationship Id="rId8" Type="http://schemas.openxmlformats.org/officeDocument/2006/relationships/tags" Target="../tags/tag33.xml"/><Relationship Id="rId13" Type="http://schemas.openxmlformats.org/officeDocument/2006/relationships/notesSlide" Target="../notesSlides/notesSlide2.xml"/><Relationship Id="rId10" Type="http://schemas.openxmlformats.org/officeDocument/2006/relationships/tags" Target="../tags/tag35.xml"/><Relationship Id="rId12" Type="http://schemas.openxmlformats.org/officeDocument/2006/relationships/slideLayout" Target="../slideLayouts/slideLayout4.xml"/><Relationship Id="rId17" Type="http://schemas.openxmlformats.org/officeDocument/2006/relationships/image" Target="../media/image55.png"/><Relationship Id="rId9" Type="http://schemas.openxmlformats.org/officeDocument/2006/relationships/tags" Target="../tags/tag34.xml"/><Relationship Id="rId18" Type="http://schemas.openxmlformats.org/officeDocument/2006/relationships/image" Target="../media/image56.png"/><Relationship Id="rId3" Type="http://schemas.openxmlformats.org/officeDocument/2006/relationships/tags" Target="../tags/tag28.xml"/><Relationship Id="rId14" Type="http://schemas.openxmlformats.org/officeDocument/2006/relationships/image" Target="../media/image52.png"/><Relationship Id="rId23" Type="http://schemas.openxmlformats.org/officeDocument/2006/relationships/image" Target="../media/image61.png"/><Relationship Id="rId4" Type="http://schemas.openxmlformats.org/officeDocument/2006/relationships/tags" Target="../tags/tag29.xml"/><Relationship Id="rId11" Type="http://schemas.openxmlformats.org/officeDocument/2006/relationships/tags" Target="../tags/tag36.xml"/><Relationship Id="rId6" Type="http://schemas.openxmlformats.org/officeDocument/2006/relationships/tags" Target="../tags/tag31.xml"/><Relationship Id="rId16" Type="http://schemas.openxmlformats.org/officeDocument/2006/relationships/image" Target="../media/image54.png"/><Relationship Id="rId5" Type="http://schemas.openxmlformats.org/officeDocument/2006/relationships/tags" Target="../tags/tag30.xml"/><Relationship Id="rId15" Type="http://schemas.openxmlformats.org/officeDocument/2006/relationships/image" Target="../media/image53.png"/><Relationship Id="rId19" Type="http://schemas.openxmlformats.org/officeDocument/2006/relationships/image" Target="../media/image57.png"/><Relationship Id="rId20" Type="http://schemas.openxmlformats.org/officeDocument/2006/relationships/image" Target="../media/image58.png"/><Relationship Id="rId22" Type="http://schemas.openxmlformats.org/officeDocument/2006/relationships/image" Target="../media/image60.png"/><Relationship Id="rId21" Type="http://schemas.openxmlformats.org/officeDocument/2006/relationships/image" Target="../media/image59.png"/><Relationship Id="rId2" Type="http://schemas.openxmlformats.org/officeDocument/2006/relationships/tags" Target="../tags/tag27.xml"/></Relationships>
</file>

<file path=ppt/slides/_rels/slide9.xml.rels><?xml version="1.0" encoding="UTF-8" standalone="yes"?>
<Relationships xmlns="http://schemas.openxmlformats.org/package/2006/relationships"><Relationship Id="rId4" Type="http://schemas.openxmlformats.org/officeDocument/2006/relationships/image" Target="../media/image65.png"/><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31025_180059.jpeg"/>
          <p:cNvPicPr>
            <a:picLocks noChangeAspect="1"/>
          </p:cNvPicPr>
          <p:nvPr/>
        </p:nvPicPr>
        <p:blipFill rotWithShape="1">
          <a:blip r:embed="rId2">
            <a:extLst>
              <a:ext uri="{28A0092B-C50C-407E-A947-70E740481C1C}">
                <a14:useLocalDpi xmlns:a14="http://schemas.microsoft.com/office/drawing/2010/main" val="0"/>
              </a:ext>
            </a:extLst>
          </a:blip>
          <a:srcRect l="11636" r="7701" b="19337"/>
          <a:stretch/>
        </p:blipFill>
        <p:spPr>
          <a:xfrm>
            <a:off x="0" y="0"/>
            <a:ext cx="9144000" cy="6858000"/>
          </a:xfrm>
          <a:prstGeom prst="rect">
            <a:avLst/>
          </a:prstGeom>
        </p:spPr>
      </p:pic>
      <p:sp>
        <p:nvSpPr>
          <p:cNvPr id="2" name="Title 1"/>
          <p:cNvSpPr>
            <a:spLocks noGrp="1"/>
          </p:cNvSpPr>
          <p:nvPr>
            <p:ph type="ctrTitle"/>
          </p:nvPr>
        </p:nvSpPr>
        <p:spPr>
          <a:xfrm>
            <a:off x="0" y="1"/>
            <a:ext cx="9144000" cy="1299882"/>
          </a:xfrm>
        </p:spPr>
        <p:txBody>
          <a:bodyPr>
            <a:noAutofit/>
          </a:bodyPr>
          <a:lstStyle/>
          <a:p>
            <a:pPr algn="l"/>
            <a:r>
              <a:rPr lang="en-US" sz="4200" dirty="0"/>
              <a:t>A spooky peek in the mirror: </a:t>
            </a:r>
            <a:r>
              <a:rPr lang="en-US" sz="4200" dirty="0" smtClean="0"/>
              <a:t/>
            </a:r>
            <a:br>
              <a:rPr lang="en-US" sz="4200" dirty="0" smtClean="0"/>
            </a:br>
            <a:r>
              <a:rPr lang="en-US" sz="4200" dirty="0" smtClean="0"/>
              <a:t>         probing </a:t>
            </a:r>
            <a:r>
              <a:rPr lang="en-US" sz="4200" dirty="0"/>
              <a:t>the </a:t>
            </a:r>
            <a:r>
              <a:rPr lang="en-US" sz="4200" dirty="0" smtClean="0"/>
              <a:t>weak          nuclear </a:t>
            </a:r>
            <a:r>
              <a:rPr lang="en-US" sz="4200" dirty="0"/>
              <a:t>force</a:t>
            </a:r>
            <a:endParaRPr lang="en-US" sz="4200" dirty="0">
              <a:solidFill>
                <a:schemeClr val="tx2"/>
              </a:solidFill>
            </a:endParaRPr>
          </a:p>
        </p:txBody>
      </p:sp>
      <p:sp>
        <p:nvSpPr>
          <p:cNvPr id="3" name="Subtitle 2"/>
          <p:cNvSpPr>
            <a:spLocks noGrp="1"/>
          </p:cNvSpPr>
          <p:nvPr>
            <p:ph type="subTitle" idx="1"/>
          </p:nvPr>
        </p:nvSpPr>
        <p:spPr>
          <a:xfrm>
            <a:off x="0" y="5094770"/>
            <a:ext cx="9144000" cy="1255929"/>
          </a:xfrm>
        </p:spPr>
        <p:txBody>
          <a:bodyPr>
            <a:normAutofit lnSpcReduction="10000"/>
          </a:bodyPr>
          <a:lstStyle/>
          <a:p>
            <a:r>
              <a:rPr lang="en-US" dirty="0" smtClean="0">
                <a:solidFill>
                  <a:schemeClr val="tx1">
                    <a:lumMod val="95000"/>
                    <a:lumOff val="5000"/>
                  </a:schemeClr>
                </a:solidFill>
              </a:rPr>
              <a:t>Christopher Crawford</a:t>
            </a:r>
            <a:r>
              <a:rPr lang="en-US" dirty="0">
                <a:solidFill>
                  <a:schemeClr val="tx1">
                    <a:lumMod val="95000"/>
                    <a:lumOff val="5000"/>
                  </a:schemeClr>
                </a:solidFill>
              </a:rPr>
              <a:t>, University of Kentucky</a:t>
            </a:r>
          </a:p>
          <a:p>
            <a:r>
              <a:rPr lang="en-US" dirty="0">
                <a:solidFill>
                  <a:schemeClr val="tx1">
                    <a:lumMod val="95000"/>
                    <a:lumOff val="5000"/>
                  </a:schemeClr>
                </a:solidFill>
              </a:rPr>
              <a:t>University of </a:t>
            </a:r>
            <a:r>
              <a:rPr lang="en-US" dirty="0" smtClean="0">
                <a:solidFill>
                  <a:schemeClr val="tx1">
                    <a:lumMod val="95000"/>
                    <a:lumOff val="5000"/>
                  </a:schemeClr>
                </a:solidFill>
              </a:rPr>
              <a:t>Kentucky Nuclear Physics Seminar</a:t>
            </a:r>
          </a:p>
          <a:p>
            <a:r>
              <a:rPr lang="en-US" dirty="0" smtClean="0">
                <a:solidFill>
                  <a:schemeClr val="tx1">
                    <a:lumMod val="95000"/>
                    <a:lumOff val="5000"/>
                  </a:schemeClr>
                </a:solidFill>
              </a:rPr>
              <a:t>Lexington, 2013-10-31</a:t>
            </a:r>
            <a:endParaRPr lang="en-US" dirty="0" smtClean="0">
              <a:solidFill>
                <a:schemeClr val="tx1">
                  <a:lumMod val="95000"/>
                  <a:lumOff val="5000"/>
                </a:schemeClr>
              </a:solidFill>
            </a:endParaRPr>
          </a:p>
        </p:txBody>
      </p:sp>
    </p:spTree>
    <p:extLst>
      <p:ext uri="{BB962C8B-B14F-4D97-AF65-F5344CB8AC3E}">
        <p14:creationId xmlns:p14="http://schemas.microsoft.com/office/powerpoint/2010/main" val="190811923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p:txBody>
          <a:bodyPr>
            <a:normAutofit fontScale="90000"/>
          </a:bodyPr>
          <a:lstStyle/>
          <a:p>
            <a:r>
              <a:rPr lang="en-US">
                <a:latin typeface="Arial" charset="0"/>
                <a:ea typeface="ＭＳ Ｐゴシック" charset="0"/>
                <a:cs typeface="ＭＳ Ｐゴシック" charset="0"/>
              </a:rPr>
              <a:t>Sensitivity matrix for few-body reactions</a:t>
            </a:r>
          </a:p>
        </p:txBody>
      </p:sp>
      <p:pic>
        <p:nvPicPr>
          <p:cNvPr id="12290" name="Picture 4" descr="Picture 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405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1"/>
          <p:cNvSpPr txBox="1">
            <a:spLocks noChangeArrowheads="1"/>
          </p:cNvSpPr>
          <p:nvPr/>
        </p:nvSpPr>
        <p:spPr bwMode="auto">
          <a:xfrm>
            <a:off x="228600" y="5029200"/>
            <a:ext cx="8763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FF6600"/>
                </a:solidFill>
              </a:rPr>
              <a:t>Contribution:         1.15               0.087           1.55            –           -.002           -0.47          –</a:t>
            </a:r>
          </a:p>
        </p:txBody>
      </p:sp>
      <p:pic>
        <p:nvPicPr>
          <p:cNvPr id="12292" name="Picture 4" descr="Picture 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562600"/>
            <a:ext cx="91440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bwMode="auto">
          <a:xfrm>
            <a:off x="304800" y="3962400"/>
            <a:ext cx="8458200" cy="304800"/>
          </a:xfrm>
          <a:prstGeom prst="rect">
            <a:avLst/>
          </a:prstGeom>
          <a:noFill/>
          <a:ln>
            <a:solidFill>
              <a:srgbClr val="FF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a:defRPr/>
            </a:pPr>
            <a:endParaRPr lang="en-US">
              <a:solidFill>
                <a:schemeClr val="tx1"/>
              </a:solidFill>
              <a:latin typeface="Arial"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348504746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Experimental Sensitivities</a:t>
            </a:r>
            <a:endParaRPr lang="en-US" dirty="0"/>
          </a:p>
        </p:txBody>
      </p:sp>
      <p:sp>
        <p:nvSpPr>
          <p:cNvPr id="5" name="Date Placeholder 4"/>
          <p:cNvSpPr>
            <a:spLocks noGrp="1"/>
          </p:cNvSpPr>
          <p:nvPr>
            <p:ph type="dt" sz="half" idx="10"/>
          </p:nvPr>
        </p:nvSpPr>
        <p:spPr/>
        <p:txBody>
          <a:bodyPr/>
          <a:lstStyle/>
          <a:p>
            <a:r>
              <a:rPr lang="en-CA" smtClean="0"/>
              <a:t>2013-10-31</a:t>
            </a:r>
            <a:endParaRPr lang="en-US"/>
          </a:p>
        </p:txBody>
      </p:sp>
      <p:sp>
        <p:nvSpPr>
          <p:cNvPr id="6" name="Footer Placeholder 5"/>
          <p:cNvSpPr>
            <a:spLocks noGrp="1"/>
          </p:cNvSpPr>
          <p:nvPr>
            <p:ph type="ftr" sz="quarter" idx="11"/>
          </p:nvPr>
        </p:nvSpPr>
        <p:spPr/>
        <p:txBody>
          <a:bodyPr/>
          <a:lstStyle/>
          <a:p>
            <a:r>
              <a:rPr lang="en-US" smtClean="0"/>
              <a:t>Nuclear Physics Seminar, University of Kentucky</a:t>
            </a:r>
            <a:endParaRPr lang="en-US"/>
          </a:p>
        </p:txBody>
      </p:sp>
      <p:sp>
        <p:nvSpPr>
          <p:cNvPr id="7" name="Slide Number Placeholder 6"/>
          <p:cNvSpPr>
            <a:spLocks noGrp="1"/>
          </p:cNvSpPr>
          <p:nvPr>
            <p:ph type="sldNum" sz="quarter" idx="12"/>
          </p:nvPr>
        </p:nvSpPr>
        <p:spPr/>
        <p:txBody>
          <a:bodyPr/>
          <a:lstStyle/>
          <a:p>
            <a:fld id="{89BA9E80-DA99-844D-986A-8D691D11CFE6}" type="slidenum">
              <a:rPr lang="en-US" smtClean="0"/>
              <a:t>11</a:t>
            </a:fld>
            <a:r>
              <a:rPr lang="en-US" smtClean="0"/>
              <a:t>/27</a:t>
            </a:r>
            <a:endParaRPr lang="en-US" dirty="0"/>
          </a:p>
        </p:txBody>
      </p:sp>
      <p:pic>
        <p:nvPicPr>
          <p:cNvPr id="10" name="Content Placeholder 9" descr="weakcc_proposed.pdf"/>
          <p:cNvPicPr>
            <a:picLocks noGrp="1" noChangeAspect="1"/>
          </p:cNvPicPr>
          <p:nvPr>
            <p:ph idx="1"/>
          </p:nvPr>
        </p:nvPicPr>
        <p:blipFill rotWithShape="1">
          <a:blip r:embed="rId2">
            <a:extLst>
              <a:ext uri="{28A0092B-C50C-407E-A947-70E740481C1C}">
                <a14:useLocalDpi xmlns:a14="http://schemas.microsoft.com/office/drawing/2010/main" val="0"/>
              </a:ext>
            </a:extLst>
          </a:blip>
          <a:srcRect t="8660" b="4201"/>
          <a:stretch/>
        </p:blipFill>
        <p:spPr>
          <a:xfrm>
            <a:off x="457200" y="868946"/>
            <a:ext cx="8229600" cy="5540763"/>
          </a:xfrm>
          <a:prstGeom prst="rect">
            <a:avLst/>
          </a:prstGeom>
        </p:spPr>
      </p:pic>
      <p:sp>
        <p:nvSpPr>
          <p:cNvPr id="11" name="TextBox 10"/>
          <p:cNvSpPr txBox="1"/>
          <p:nvPr/>
        </p:nvSpPr>
        <p:spPr>
          <a:xfrm>
            <a:off x="6851376" y="5971924"/>
            <a:ext cx="1992853" cy="369332"/>
          </a:xfrm>
          <a:prstGeom prst="rect">
            <a:avLst/>
          </a:prstGeom>
          <a:noFill/>
        </p:spPr>
        <p:txBody>
          <a:bodyPr wrap="none" rtlCol="0">
            <a:spAutoFit/>
          </a:bodyPr>
          <a:lstStyle/>
          <a:p>
            <a:r>
              <a:rPr lang="en-US" dirty="0" smtClean="0">
                <a:solidFill>
                  <a:schemeClr val="accent2">
                    <a:lumMod val="75000"/>
                  </a:schemeClr>
                </a:solidFill>
              </a:rPr>
              <a:t>Courtesy: Jason Fry</a:t>
            </a:r>
            <a:endParaRPr lang="en-US" dirty="0">
              <a:solidFill>
                <a:schemeClr val="accent2">
                  <a:lumMod val="75000"/>
                </a:schemeClr>
              </a:solidFill>
            </a:endParaRPr>
          </a:p>
        </p:txBody>
      </p:sp>
    </p:spTree>
    <p:extLst>
      <p:ext uri="{BB962C8B-B14F-4D97-AF65-F5344CB8AC3E}">
        <p14:creationId xmlns:p14="http://schemas.microsoft.com/office/powerpoint/2010/main" val="2513114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defRPr/>
            </a:pPr>
            <a:r>
              <a:rPr lang="en-US" dirty="0" smtClean="0">
                <a:cs typeface="+mj-cs"/>
              </a:rPr>
              <a:t>NPDGamma Collaboration</a:t>
            </a:r>
          </a:p>
        </p:txBody>
      </p:sp>
      <p:sp>
        <p:nvSpPr>
          <p:cNvPr id="40962" name="Rectangle 3"/>
          <p:cNvSpPr>
            <a:spLocks noChangeArrowheads="1"/>
          </p:cNvSpPr>
          <p:nvPr/>
        </p:nvSpPr>
        <p:spPr bwMode="auto">
          <a:xfrm>
            <a:off x="231775" y="838121"/>
            <a:ext cx="8680450" cy="2031325"/>
          </a:xfrm>
          <a:prstGeom prst="rect">
            <a:avLst/>
          </a:prstGeom>
          <a:solidFill>
            <a:schemeClr val="accent1">
              <a:lumMod val="40000"/>
              <a:lumOff val="60000"/>
            </a:schemeClr>
          </a:solidFill>
          <a:ln w="9525">
            <a:solidFill>
              <a:srgbClr val="000000"/>
            </a:solidFill>
            <a:miter lim="800000"/>
            <a:headEnd/>
            <a:tailEnd/>
          </a:ln>
        </p:spPr>
        <p:txBody>
          <a:bodyPr anchor="ctr">
            <a:spAutoFit/>
          </a:bodyPr>
          <a:lstStyle/>
          <a:p>
            <a:pPr algn="just"/>
            <a:r>
              <a:rPr lang="en-US" sz="1400" dirty="0">
                <a:solidFill>
                  <a:srgbClr val="000000"/>
                </a:solidFill>
              </a:rPr>
              <a:t>R. Alarcon</a:t>
            </a:r>
            <a:r>
              <a:rPr lang="en-US" sz="1400" baseline="30000" dirty="0">
                <a:solidFill>
                  <a:srgbClr val="000000"/>
                </a:solidFill>
              </a:rPr>
              <a:t>1</a:t>
            </a:r>
            <a:r>
              <a:rPr lang="en-US" sz="1400" dirty="0">
                <a:solidFill>
                  <a:srgbClr val="000000"/>
                </a:solidFill>
              </a:rPr>
              <a:t>, </a:t>
            </a:r>
            <a:r>
              <a:rPr lang="en-US" sz="1400" dirty="0" smtClean="0">
                <a:solidFill>
                  <a:srgbClr val="000000"/>
                </a:solidFill>
              </a:rPr>
              <a:t>R. Allen</a:t>
            </a:r>
            <a:r>
              <a:rPr lang="en-US" sz="1400" baseline="30000" dirty="0" smtClean="0">
                <a:solidFill>
                  <a:srgbClr val="000000"/>
                </a:solidFill>
              </a:rPr>
              <a:t>18</a:t>
            </a:r>
            <a:r>
              <a:rPr lang="en-US" sz="1400" dirty="0" smtClean="0">
                <a:solidFill>
                  <a:srgbClr val="000000"/>
                </a:solidFill>
              </a:rPr>
              <a:t>, L.P. Alonzi</a:t>
            </a:r>
            <a:r>
              <a:rPr lang="en-US" sz="1400" baseline="30000" dirty="0" smtClean="0">
                <a:solidFill>
                  <a:srgbClr val="000000"/>
                </a:solidFill>
              </a:rPr>
              <a:t>3</a:t>
            </a:r>
            <a:r>
              <a:rPr lang="en-US" sz="1400" dirty="0" smtClean="0">
                <a:solidFill>
                  <a:srgbClr val="000000"/>
                </a:solidFill>
              </a:rPr>
              <a:t>, E. Askanazi</a:t>
            </a:r>
            <a:r>
              <a:rPr lang="en-US" sz="1400" baseline="30000" dirty="0" smtClean="0">
                <a:solidFill>
                  <a:srgbClr val="000000"/>
                </a:solidFill>
              </a:rPr>
              <a:t>3</a:t>
            </a:r>
            <a:r>
              <a:rPr lang="en-US" sz="1400" dirty="0" smtClean="0">
                <a:solidFill>
                  <a:srgbClr val="000000"/>
                </a:solidFill>
              </a:rPr>
              <a:t>, </a:t>
            </a:r>
            <a:r>
              <a:rPr lang="en-US" sz="1400" dirty="0">
                <a:solidFill>
                  <a:srgbClr val="000000"/>
                </a:solidFill>
              </a:rPr>
              <a:t>S. Baeßler</a:t>
            </a:r>
            <a:r>
              <a:rPr lang="en-US" sz="1400" baseline="30000" dirty="0">
                <a:solidFill>
                  <a:srgbClr val="000000"/>
                </a:solidFill>
              </a:rPr>
              <a:t>3</a:t>
            </a:r>
            <a:r>
              <a:rPr lang="en-US" sz="1400" dirty="0">
                <a:solidFill>
                  <a:srgbClr val="000000"/>
                </a:solidFill>
              </a:rPr>
              <a:t>, S. Balascuta</a:t>
            </a:r>
            <a:r>
              <a:rPr lang="en-US" sz="1400" baseline="30000" dirty="0">
                <a:solidFill>
                  <a:srgbClr val="000000"/>
                </a:solidFill>
              </a:rPr>
              <a:t>1</a:t>
            </a:r>
            <a:r>
              <a:rPr lang="en-US" sz="1400" dirty="0">
                <a:solidFill>
                  <a:srgbClr val="000000"/>
                </a:solidFill>
              </a:rPr>
              <a:t>, L. Barron-</a:t>
            </a:r>
            <a:r>
              <a:rPr lang="en-US" sz="1400" dirty="0" smtClean="0">
                <a:solidFill>
                  <a:srgbClr val="000000"/>
                </a:solidFill>
              </a:rPr>
              <a:t>Palos</a:t>
            </a:r>
            <a:r>
              <a:rPr lang="en-US" sz="1400" baseline="30000" dirty="0" smtClean="0">
                <a:solidFill>
                  <a:srgbClr val="000000"/>
                </a:solidFill>
              </a:rPr>
              <a:t>2</a:t>
            </a:r>
            <a:r>
              <a:rPr lang="en-US" sz="1400" dirty="0" smtClean="0">
                <a:solidFill>
                  <a:srgbClr val="000000"/>
                </a:solidFill>
              </a:rPr>
              <a:t>, A. Barzilov</a:t>
            </a:r>
            <a:r>
              <a:rPr lang="en-US" sz="1400" baseline="30000" dirty="0" smtClean="0">
                <a:solidFill>
                  <a:srgbClr val="000000"/>
                </a:solidFill>
              </a:rPr>
              <a:t>27</a:t>
            </a:r>
            <a:r>
              <a:rPr lang="en-US" sz="1400" dirty="0" smtClean="0">
                <a:solidFill>
                  <a:srgbClr val="000000"/>
                </a:solidFill>
              </a:rPr>
              <a:t>, W. Berry</a:t>
            </a:r>
            <a:r>
              <a:rPr lang="en-US" sz="1400" baseline="30000" dirty="0" smtClean="0">
                <a:solidFill>
                  <a:srgbClr val="000000"/>
                </a:solidFill>
              </a:rPr>
              <a:t>8</a:t>
            </a:r>
            <a:r>
              <a:rPr lang="en-US" sz="1400" dirty="0" smtClean="0">
                <a:solidFill>
                  <a:srgbClr val="000000"/>
                </a:solidFill>
              </a:rPr>
              <a:t>, C. Blessinger</a:t>
            </a:r>
            <a:r>
              <a:rPr lang="en-US" sz="1400" baseline="30000" dirty="0" smtClean="0">
                <a:solidFill>
                  <a:srgbClr val="000000"/>
                </a:solidFill>
              </a:rPr>
              <a:t>18</a:t>
            </a:r>
            <a:r>
              <a:rPr lang="en-US" sz="1400" dirty="0" smtClean="0">
                <a:solidFill>
                  <a:srgbClr val="000000"/>
                </a:solidFill>
              </a:rPr>
              <a:t>, D. Blythe</a:t>
            </a:r>
            <a:r>
              <a:rPr lang="en-US" sz="1400" baseline="30000" dirty="0" smtClean="0">
                <a:solidFill>
                  <a:srgbClr val="000000"/>
                </a:solidFill>
              </a:rPr>
              <a:t>1</a:t>
            </a:r>
            <a:r>
              <a:rPr lang="en-US" sz="1400" dirty="0" smtClean="0">
                <a:solidFill>
                  <a:srgbClr val="000000"/>
                </a:solidFill>
              </a:rPr>
              <a:t>, D</a:t>
            </a:r>
            <a:r>
              <a:rPr lang="en-US" sz="1400" dirty="0">
                <a:solidFill>
                  <a:srgbClr val="000000"/>
                </a:solidFill>
              </a:rPr>
              <a:t>. Bowman</a:t>
            </a:r>
            <a:r>
              <a:rPr lang="en-US" sz="1400" baseline="30000" dirty="0">
                <a:solidFill>
                  <a:srgbClr val="000000"/>
                </a:solidFill>
              </a:rPr>
              <a:t>4</a:t>
            </a:r>
            <a:r>
              <a:rPr lang="en-US" sz="1400" dirty="0">
                <a:solidFill>
                  <a:srgbClr val="000000"/>
                </a:solidFill>
              </a:rPr>
              <a:t>, </a:t>
            </a:r>
            <a:r>
              <a:rPr lang="en-US" sz="1400" dirty="0" smtClean="0">
                <a:solidFill>
                  <a:srgbClr val="000000"/>
                </a:solidFill>
              </a:rPr>
              <a:t>M. Bychkov</a:t>
            </a:r>
            <a:r>
              <a:rPr lang="en-US" sz="1400" baseline="30000" dirty="0" smtClean="0">
                <a:solidFill>
                  <a:srgbClr val="000000"/>
                </a:solidFill>
              </a:rPr>
              <a:t>3</a:t>
            </a:r>
            <a:r>
              <a:rPr lang="en-US" sz="1400" dirty="0" smtClean="0">
                <a:solidFill>
                  <a:srgbClr val="000000"/>
                </a:solidFill>
              </a:rPr>
              <a:t>, J</a:t>
            </a:r>
            <a:r>
              <a:rPr lang="en-US" sz="1400" dirty="0">
                <a:solidFill>
                  <a:srgbClr val="000000"/>
                </a:solidFill>
              </a:rPr>
              <a:t>. Calarco ,R. Carlini</a:t>
            </a:r>
            <a:r>
              <a:rPr lang="en-US" sz="1400" baseline="30000" dirty="0">
                <a:solidFill>
                  <a:srgbClr val="000000"/>
                </a:solidFill>
              </a:rPr>
              <a:t>5</a:t>
            </a:r>
            <a:r>
              <a:rPr lang="en-US" sz="1400" dirty="0">
                <a:solidFill>
                  <a:srgbClr val="000000"/>
                </a:solidFill>
              </a:rPr>
              <a:t>, </a:t>
            </a:r>
            <a:r>
              <a:rPr lang="en-US" sz="1400" dirty="0" smtClean="0">
                <a:solidFill>
                  <a:srgbClr val="000000"/>
                </a:solidFill>
              </a:rPr>
              <a:t>W. Chen</a:t>
            </a:r>
            <a:r>
              <a:rPr lang="en-US" sz="1400" baseline="30000" dirty="0" smtClean="0">
                <a:solidFill>
                  <a:srgbClr val="000000"/>
                </a:solidFill>
              </a:rPr>
              <a:t>6</a:t>
            </a:r>
            <a:r>
              <a:rPr lang="en-US" sz="1400" dirty="0" smtClean="0">
                <a:solidFill>
                  <a:srgbClr val="000000"/>
                </a:solidFill>
              </a:rPr>
              <a:t>, T</a:t>
            </a:r>
            <a:r>
              <a:rPr lang="en-US" sz="1400" dirty="0">
                <a:solidFill>
                  <a:srgbClr val="000000"/>
                </a:solidFill>
              </a:rPr>
              <a:t>. Chupp</a:t>
            </a:r>
            <a:r>
              <a:rPr lang="en-US" sz="1400" baseline="30000" dirty="0">
                <a:solidFill>
                  <a:srgbClr val="000000"/>
                </a:solidFill>
              </a:rPr>
              <a:t>7</a:t>
            </a:r>
            <a:r>
              <a:rPr lang="en-US" sz="1400" dirty="0">
                <a:solidFill>
                  <a:srgbClr val="000000"/>
                </a:solidFill>
              </a:rPr>
              <a:t>, C. Crawford</a:t>
            </a:r>
            <a:r>
              <a:rPr lang="en-US" sz="1400" baseline="30000" dirty="0">
                <a:solidFill>
                  <a:srgbClr val="000000"/>
                </a:solidFill>
              </a:rPr>
              <a:t>8</a:t>
            </a:r>
            <a:r>
              <a:rPr lang="en-US" sz="1400" dirty="0">
                <a:solidFill>
                  <a:srgbClr val="000000"/>
                </a:solidFill>
              </a:rPr>
              <a:t>, M. Dabaghyan</a:t>
            </a:r>
            <a:r>
              <a:rPr lang="en-US" sz="1400" baseline="30000" dirty="0">
                <a:solidFill>
                  <a:srgbClr val="000000"/>
                </a:solidFill>
              </a:rPr>
              <a:t>9</a:t>
            </a:r>
            <a:r>
              <a:rPr lang="en-US" sz="1400" dirty="0">
                <a:solidFill>
                  <a:srgbClr val="000000"/>
                </a:solidFill>
              </a:rPr>
              <a:t>, A. Danagoulian</a:t>
            </a:r>
            <a:r>
              <a:rPr lang="en-US" sz="1400" baseline="30000" dirty="0">
                <a:solidFill>
                  <a:srgbClr val="000000"/>
                </a:solidFill>
              </a:rPr>
              <a:t>10</a:t>
            </a:r>
            <a:r>
              <a:rPr lang="en-US" sz="1400" dirty="0">
                <a:solidFill>
                  <a:srgbClr val="000000"/>
                </a:solidFill>
              </a:rPr>
              <a:t>, M. Dawkins</a:t>
            </a:r>
            <a:r>
              <a:rPr lang="en-US" sz="1400" baseline="30000" dirty="0">
                <a:solidFill>
                  <a:srgbClr val="000000"/>
                </a:solidFill>
              </a:rPr>
              <a:t>11</a:t>
            </a:r>
            <a:r>
              <a:rPr lang="en-US" sz="1400" dirty="0">
                <a:solidFill>
                  <a:srgbClr val="000000"/>
                </a:solidFill>
              </a:rPr>
              <a:t>, </a:t>
            </a:r>
            <a:r>
              <a:rPr lang="en-US" sz="1400" dirty="0" smtClean="0">
                <a:solidFill>
                  <a:srgbClr val="000000"/>
                </a:solidFill>
              </a:rPr>
              <a:t>D. Evans</a:t>
            </a:r>
            <a:r>
              <a:rPr lang="en-US" sz="1400" baseline="30000" dirty="0" smtClean="0">
                <a:solidFill>
                  <a:srgbClr val="000000"/>
                </a:solidFill>
              </a:rPr>
              <a:t>3</a:t>
            </a:r>
            <a:r>
              <a:rPr lang="en-US" sz="1400" dirty="0" smtClean="0">
                <a:solidFill>
                  <a:srgbClr val="000000"/>
                </a:solidFill>
              </a:rPr>
              <a:t>, J. Favela</a:t>
            </a:r>
            <a:r>
              <a:rPr lang="en-US" sz="1400" baseline="30000" dirty="0" smtClean="0">
                <a:solidFill>
                  <a:srgbClr val="000000"/>
                </a:solidFill>
              </a:rPr>
              <a:t>2</a:t>
            </a:r>
            <a:r>
              <a:rPr lang="en-US" sz="1400" dirty="0" smtClean="0">
                <a:solidFill>
                  <a:srgbClr val="000000"/>
                </a:solidFill>
              </a:rPr>
              <a:t>, N</a:t>
            </a:r>
            <a:r>
              <a:rPr lang="en-US" sz="1400" dirty="0">
                <a:solidFill>
                  <a:srgbClr val="000000"/>
                </a:solidFill>
              </a:rPr>
              <a:t>. </a:t>
            </a:r>
            <a:r>
              <a:rPr lang="en-US" sz="1400" dirty="0" smtClean="0">
                <a:solidFill>
                  <a:srgbClr val="000000"/>
                </a:solidFill>
              </a:rPr>
              <a:t>Fomin</a:t>
            </a:r>
            <a:r>
              <a:rPr lang="en-US" sz="1400" baseline="30000" dirty="0" smtClean="0">
                <a:solidFill>
                  <a:srgbClr val="000000"/>
                </a:solidFill>
              </a:rPr>
              <a:t>12</a:t>
            </a:r>
            <a:r>
              <a:rPr lang="en-US" sz="1400" dirty="0" smtClean="0">
                <a:solidFill>
                  <a:srgbClr val="000000"/>
                </a:solidFill>
              </a:rPr>
              <a:t>, W. Fox</a:t>
            </a:r>
            <a:r>
              <a:rPr lang="en-US" sz="1400" baseline="30000" dirty="0" smtClean="0">
                <a:solidFill>
                  <a:srgbClr val="000000"/>
                </a:solidFill>
              </a:rPr>
              <a:t>11</a:t>
            </a:r>
            <a:r>
              <a:rPr lang="en-US" sz="1400" dirty="0" smtClean="0">
                <a:solidFill>
                  <a:srgbClr val="000000"/>
                </a:solidFill>
              </a:rPr>
              <a:t>, E. Frlez</a:t>
            </a:r>
            <a:r>
              <a:rPr lang="en-US" sz="1400" baseline="30000" dirty="0" smtClean="0">
                <a:solidFill>
                  <a:srgbClr val="000000"/>
                </a:solidFill>
              </a:rPr>
              <a:t>3</a:t>
            </a:r>
            <a:r>
              <a:rPr lang="en-US" sz="1400" dirty="0" smtClean="0">
                <a:solidFill>
                  <a:srgbClr val="000000"/>
                </a:solidFill>
              </a:rPr>
              <a:t>, S</a:t>
            </a:r>
            <a:r>
              <a:rPr lang="en-US" sz="1400" dirty="0">
                <a:solidFill>
                  <a:srgbClr val="000000"/>
                </a:solidFill>
              </a:rPr>
              <a:t>. Freedman</a:t>
            </a:r>
            <a:r>
              <a:rPr lang="en-US" sz="1400" baseline="30000" dirty="0">
                <a:solidFill>
                  <a:srgbClr val="000000"/>
                </a:solidFill>
              </a:rPr>
              <a:t>13</a:t>
            </a:r>
            <a:r>
              <a:rPr lang="en-US" sz="1400" dirty="0">
                <a:solidFill>
                  <a:srgbClr val="000000"/>
                </a:solidFill>
              </a:rPr>
              <a:t>, </a:t>
            </a:r>
            <a:r>
              <a:rPr lang="en-US" sz="1400" dirty="0" smtClean="0">
                <a:solidFill>
                  <a:srgbClr val="000000"/>
                </a:solidFill>
              </a:rPr>
              <a:t>J. Fry</a:t>
            </a:r>
            <a:r>
              <a:rPr lang="en-US" sz="1400" baseline="30000" dirty="0" smtClean="0">
                <a:solidFill>
                  <a:srgbClr val="000000"/>
                </a:solidFill>
              </a:rPr>
              <a:t>11</a:t>
            </a:r>
            <a:r>
              <a:rPr lang="en-US" sz="1400" dirty="0" smtClean="0">
                <a:solidFill>
                  <a:srgbClr val="000000"/>
                </a:solidFill>
              </a:rPr>
              <a:t>, C. Fu</a:t>
            </a:r>
            <a:r>
              <a:rPr lang="en-US" sz="1400" baseline="30000" dirty="0" smtClean="0">
                <a:solidFill>
                  <a:srgbClr val="000000"/>
                </a:solidFill>
              </a:rPr>
              <a:t>11</a:t>
            </a:r>
            <a:r>
              <a:rPr lang="en-US" sz="1400" dirty="0" smtClean="0">
                <a:solidFill>
                  <a:srgbClr val="000000"/>
                </a:solidFill>
              </a:rPr>
              <a:t>, C. Garcia</a:t>
            </a:r>
            <a:r>
              <a:rPr lang="en-US" sz="1400" baseline="30000" dirty="0" smtClean="0">
                <a:solidFill>
                  <a:srgbClr val="000000"/>
                </a:solidFill>
              </a:rPr>
              <a:t>2</a:t>
            </a:r>
            <a:r>
              <a:rPr lang="en-US" sz="1400" dirty="0" smtClean="0">
                <a:solidFill>
                  <a:srgbClr val="000000"/>
                </a:solidFill>
              </a:rPr>
              <a:t>, T</a:t>
            </a:r>
            <a:r>
              <a:rPr lang="en-US" sz="1400" dirty="0">
                <a:solidFill>
                  <a:srgbClr val="000000"/>
                </a:solidFill>
              </a:rPr>
              <a:t>. Gentile</a:t>
            </a:r>
            <a:r>
              <a:rPr lang="en-US" sz="1400" baseline="30000" dirty="0">
                <a:solidFill>
                  <a:srgbClr val="000000"/>
                </a:solidFill>
              </a:rPr>
              <a:t>6</a:t>
            </a:r>
            <a:r>
              <a:rPr lang="en-US" sz="1400" dirty="0">
                <a:solidFill>
                  <a:srgbClr val="000000"/>
                </a:solidFill>
              </a:rPr>
              <a:t>, M. Gericke</a:t>
            </a:r>
            <a:r>
              <a:rPr lang="en-US" sz="1400" baseline="30000" dirty="0">
                <a:solidFill>
                  <a:srgbClr val="000000"/>
                </a:solidFill>
              </a:rPr>
              <a:t>14</a:t>
            </a:r>
            <a:r>
              <a:rPr lang="en-US" sz="1400" dirty="0">
                <a:solidFill>
                  <a:srgbClr val="000000"/>
                </a:solidFill>
              </a:rPr>
              <a:t> C. Gillis</a:t>
            </a:r>
            <a:r>
              <a:rPr lang="en-US" sz="1400" baseline="30000" dirty="0">
                <a:solidFill>
                  <a:srgbClr val="000000"/>
                </a:solidFill>
              </a:rPr>
              <a:t>11</a:t>
            </a:r>
            <a:r>
              <a:rPr lang="en-US" sz="1400" dirty="0">
                <a:solidFill>
                  <a:srgbClr val="000000"/>
                </a:solidFill>
              </a:rPr>
              <a:t>, </a:t>
            </a:r>
            <a:r>
              <a:rPr lang="en-US" sz="1400" dirty="0" smtClean="0">
                <a:solidFill>
                  <a:srgbClr val="000000"/>
                </a:solidFill>
              </a:rPr>
              <a:t>K Grammer</a:t>
            </a:r>
            <a:r>
              <a:rPr lang="en-US" sz="1400" baseline="30000" dirty="0" smtClean="0">
                <a:solidFill>
                  <a:srgbClr val="000000"/>
                </a:solidFill>
              </a:rPr>
              <a:t>12</a:t>
            </a:r>
            <a:r>
              <a:rPr lang="en-US" sz="1400" dirty="0" smtClean="0">
                <a:solidFill>
                  <a:srgbClr val="000000"/>
                </a:solidFill>
              </a:rPr>
              <a:t>, G</a:t>
            </a:r>
            <a:r>
              <a:rPr lang="en-US" sz="1400" dirty="0">
                <a:solidFill>
                  <a:srgbClr val="000000"/>
                </a:solidFill>
              </a:rPr>
              <a:t>. Greene</a:t>
            </a:r>
            <a:r>
              <a:rPr lang="en-US" sz="1400" baseline="30000" dirty="0">
                <a:solidFill>
                  <a:srgbClr val="000000"/>
                </a:solidFill>
              </a:rPr>
              <a:t>4,12</a:t>
            </a:r>
            <a:r>
              <a:rPr lang="en-US" sz="1400" dirty="0">
                <a:solidFill>
                  <a:srgbClr val="000000"/>
                </a:solidFill>
              </a:rPr>
              <a:t>, </a:t>
            </a:r>
            <a:r>
              <a:rPr lang="en-US" sz="1400" dirty="0" smtClean="0">
                <a:solidFill>
                  <a:srgbClr val="000000"/>
                </a:solidFill>
              </a:rPr>
              <a:t>J Hamblen</a:t>
            </a:r>
            <a:r>
              <a:rPr lang="en-US" sz="1400" baseline="30000" dirty="0" smtClean="0">
                <a:solidFill>
                  <a:srgbClr val="000000"/>
                </a:solidFill>
              </a:rPr>
              <a:t>26</a:t>
            </a:r>
            <a:r>
              <a:rPr lang="en-US" sz="1400" dirty="0" smtClean="0">
                <a:solidFill>
                  <a:srgbClr val="000000"/>
                </a:solidFill>
              </a:rPr>
              <a:t>, C. Hayes</a:t>
            </a:r>
            <a:r>
              <a:rPr lang="en-US" sz="1400" baseline="30000" dirty="0" smtClean="0">
                <a:solidFill>
                  <a:srgbClr val="000000"/>
                </a:solidFill>
              </a:rPr>
              <a:t>12</a:t>
            </a:r>
            <a:r>
              <a:rPr lang="en-US" sz="1400" dirty="0" smtClean="0">
                <a:solidFill>
                  <a:srgbClr val="000000"/>
                </a:solidFill>
              </a:rPr>
              <a:t>, F</a:t>
            </a:r>
            <a:r>
              <a:rPr lang="en-US" sz="1400" dirty="0">
                <a:solidFill>
                  <a:srgbClr val="000000"/>
                </a:solidFill>
              </a:rPr>
              <a:t>. Hersman</a:t>
            </a:r>
            <a:r>
              <a:rPr lang="en-US" sz="1400" baseline="30000" dirty="0">
                <a:solidFill>
                  <a:srgbClr val="000000"/>
                </a:solidFill>
              </a:rPr>
              <a:t>9</a:t>
            </a:r>
            <a:r>
              <a:rPr lang="en-US" sz="1400" dirty="0">
                <a:solidFill>
                  <a:srgbClr val="000000"/>
                </a:solidFill>
              </a:rPr>
              <a:t>, T. Ino</a:t>
            </a:r>
            <a:r>
              <a:rPr lang="en-US" sz="1400" baseline="30000" dirty="0">
                <a:solidFill>
                  <a:srgbClr val="000000"/>
                </a:solidFill>
              </a:rPr>
              <a:t>15</a:t>
            </a:r>
            <a:r>
              <a:rPr lang="en-US" sz="1400" dirty="0">
                <a:solidFill>
                  <a:srgbClr val="000000"/>
                </a:solidFill>
              </a:rPr>
              <a:t>, </a:t>
            </a:r>
            <a:r>
              <a:rPr lang="en-US" sz="1400" dirty="0" smtClean="0">
                <a:solidFill>
                  <a:srgbClr val="000000"/>
                </a:solidFill>
              </a:rPr>
              <a:t>E. Iverson</a:t>
            </a:r>
            <a:r>
              <a:rPr lang="en-US" sz="1400" baseline="30000" dirty="0" smtClean="0">
                <a:solidFill>
                  <a:srgbClr val="000000"/>
                </a:solidFill>
              </a:rPr>
              <a:t>4</a:t>
            </a:r>
            <a:r>
              <a:rPr lang="en-US" sz="1400" dirty="0">
                <a:solidFill>
                  <a:srgbClr val="000000"/>
                </a:solidFill>
              </a:rPr>
              <a:t>, G. Jones</a:t>
            </a:r>
            <a:r>
              <a:rPr lang="en-US" sz="1400" baseline="30000" dirty="0">
                <a:solidFill>
                  <a:srgbClr val="000000"/>
                </a:solidFill>
              </a:rPr>
              <a:t>16</a:t>
            </a:r>
            <a:r>
              <a:rPr lang="en-US" sz="1400" dirty="0">
                <a:solidFill>
                  <a:srgbClr val="000000"/>
                </a:solidFill>
              </a:rPr>
              <a:t>, K</a:t>
            </a:r>
            <a:r>
              <a:rPr lang="en-US" sz="1400" dirty="0" smtClean="0">
                <a:solidFill>
                  <a:srgbClr val="000000"/>
                </a:solidFill>
              </a:rPr>
              <a:t>. Latiful</a:t>
            </a:r>
            <a:r>
              <a:rPr lang="en-US" sz="1400" baseline="30000" dirty="0" smtClean="0">
                <a:solidFill>
                  <a:srgbClr val="000000"/>
                </a:solidFill>
              </a:rPr>
              <a:t>8</a:t>
            </a:r>
            <a:r>
              <a:rPr lang="en-US" sz="1400" dirty="0" smtClean="0">
                <a:solidFill>
                  <a:srgbClr val="000000"/>
                </a:solidFill>
              </a:rPr>
              <a:t>, K. Kraycraft</a:t>
            </a:r>
            <a:r>
              <a:rPr lang="en-US" sz="1400" baseline="30000" dirty="0" smtClean="0">
                <a:solidFill>
                  <a:srgbClr val="000000"/>
                </a:solidFill>
              </a:rPr>
              <a:t>8</a:t>
            </a:r>
            <a:r>
              <a:rPr lang="en-US" sz="1400" dirty="0" smtClean="0">
                <a:solidFill>
                  <a:srgbClr val="000000"/>
                </a:solidFill>
              </a:rPr>
              <a:t>, S. Kucuker</a:t>
            </a:r>
            <a:r>
              <a:rPr lang="en-US" sz="1400" baseline="30000" dirty="0" smtClean="0">
                <a:solidFill>
                  <a:srgbClr val="000000"/>
                </a:solidFill>
              </a:rPr>
              <a:t>12</a:t>
            </a:r>
            <a:r>
              <a:rPr lang="en-US" sz="1400" dirty="0" smtClean="0">
                <a:solidFill>
                  <a:srgbClr val="000000"/>
                </a:solidFill>
              </a:rPr>
              <a:t>, B</a:t>
            </a:r>
            <a:r>
              <a:rPr lang="en-US" sz="1400" dirty="0">
                <a:solidFill>
                  <a:srgbClr val="000000"/>
                </a:solidFill>
              </a:rPr>
              <a:t>. Lauss</a:t>
            </a:r>
            <a:r>
              <a:rPr lang="en-US" sz="1400" baseline="30000" dirty="0">
                <a:solidFill>
                  <a:srgbClr val="000000"/>
                </a:solidFill>
              </a:rPr>
              <a:t>17</a:t>
            </a:r>
            <a:r>
              <a:rPr lang="en-US" sz="1400" dirty="0">
                <a:solidFill>
                  <a:srgbClr val="000000"/>
                </a:solidFill>
              </a:rPr>
              <a:t>, </a:t>
            </a:r>
            <a:r>
              <a:rPr lang="en-US" sz="1400" dirty="0" smtClean="0">
                <a:solidFill>
                  <a:srgbClr val="000000"/>
                </a:solidFill>
              </a:rPr>
              <a:t>Y. Li</a:t>
            </a:r>
            <a:r>
              <a:rPr lang="en-US" sz="1400" baseline="30000" dirty="0" smtClean="0">
                <a:solidFill>
                  <a:srgbClr val="000000"/>
                </a:solidFill>
              </a:rPr>
              <a:t>30</a:t>
            </a:r>
            <a:r>
              <a:rPr lang="en-US" sz="1400" dirty="0" smtClean="0">
                <a:solidFill>
                  <a:srgbClr val="000000"/>
                </a:solidFill>
              </a:rPr>
              <a:t>, W</a:t>
            </a:r>
            <a:r>
              <a:rPr lang="en-US" sz="1400" dirty="0">
                <a:solidFill>
                  <a:srgbClr val="000000"/>
                </a:solidFill>
              </a:rPr>
              <a:t>. Lee</a:t>
            </a:r>
            <a:r>
              <a:rPr lang="en-US" sz="1400" baseline="30000" dirty="0">
                <a:solidFill>
                  <a:srgbClr val="000000"/>
                </a:solidFill>
              </a:rPr>
              <a:t>18</a:t>
            </a:r>
            <a:r>
              <a:rPr lang="en-US" sz="1400" dirty="0" smtClean="0">
                <a:solidFill>
                  <a:srgbClr val="000000"/>
                </a:solidFill>
              </a:rPr>
              <a:t>, </a:t>
            </a:r>
            <a:r>
              <a:rPr lang="en-US" sz="1400" dirty="0">
                <a:solidFill>
                  <a:srgbClr val="000000"/>
                </a:solidFill>
              </a:rPr>
              <a:t>M. Leuschner</a:t>
            </a:r>
            <a:r>
              <a:rPr lang="en-US" sz="1400" baseline="30000" dirty="0">
                <a:solidFill>
                  <a:srgbClr val="000000"/>
                </a:solidFill>
              </a:rPr>
              <a:t>11</a:t>
            </a:r>
            <a:r>
              <a:rPr lang="en-US" sz="1400" dirty="0">
                <a:solidFill>
                  <a:srgbClr val="000000"/>
                </a:solidFill>
              </a:rPr>
              <a:t>, W. Losowski</a:t>
            </a:r>
            <a:r>
              <a:rPr lang="en-US" sz="1400" baseline="30000" dirty="0">
                <a:solidFill>
                  <a:srgbClr val="000000"/>
                </a:solidFill>
              </a:rPr>
              <a:t>11</a:t>
            </a:r>
            <a:r>
              <a:rPr lang="en-US" sz="1400" dirty="0">
                <a:solidFill>
                  <a:srgbClr val="000000"/>
                </a:solidFill>
              </a:rPr>
              <a:t>, R. Mahurin</a:t>
            </a:r>
            <a:r>
              <a:rPr lang="en-US" sz="1400" baseline="30000" dirty="0">
                <a:solidFill>
                  <a:srgbClr val="000000"/>
                </a:solidFill>
              </a:rPr>
              <a:t>12</a:t>
            </a:r>
            <a:r>
              <a:rPr lang="en-US" sz="1400" dirty="0">
                <a:solidFill>
                  <a:srgbClr val="000000"/>
                </a:solidFill>
              </a:rPr>
              <a:t>, </a:t>
            </a:r>
            <a:r>
              <a:rPr lang="en-US" sz="1400" dirty="0" smtClean="0">
                <a:solidFill>
                  <a:srgbClr val="000000"/>
                </a:solidFill>
              </a:rPr>
              <a:t>M. Maldonado-Velazquez</a:t>
            </a:r>
            <a:r>
              <a:rPr lang="en-US" sz="1400" baseline="30000" dirty="0" smtClean="0">
                <a:solidFill>
                  <a:srgbClr val="000000"/>
                </a:solidFill>
              </a:rPr>
              <a:t>2</a:t>
            </a:r>
            <a:r>
              <a:rPr lang="en-US" sz="1400" dirty="0" smtClean="0">
                <a:solidFill>
                  <a:srgbClr val="000000"/>
                </a:solidFill>
              </a:rPr>
              <a:t>, E. Martin</a:t>
            </a:r>
            <a:r>
              <a:rPr lang="en-US" sz="1400" baseline="30000" dirty="0" smtClean="0">
                <a:solidFill>
                  <a:srgbClr val="000000"/>
                </a:solidFill>
              </a:rPr>
              <a:t>8</a:t>
            </a:r>
            <a:r>
              <a:rPr lang="en-US" sz="1400" dirty="0" smtClean="0">
                <a:solidFill>
                  <a:srgbClr val="000000"/>
                </a:solidFill>
              </a:rPr>
              <a:t>, Y</a:t>
            </a:r>
            <a:r>
              <a:rPr lang="en-US" sz="1400" dirty="0">
                <a:solidFill>
                  <a:srgbClr val="000000"/>
                </a:solidFill>
              </a:rPr>
              <a:t>. Masuda</a:t>
            </a:r>
            <a:r>
              <a:rPr lang="en-US" sz="1400" baseline="30000" dirty="0">
                <a:solidFill>
                  <a:srgbClr val="000000"/>
                </a:solidFill>
              </a:rPr>
              <a:t>15</a:t>
            </a:r>
            <a:r>
              <a:rPr lang="en-US" sz="1400" dirty="0">
                <a:solidFill>
                  <a:srgbClr val="000000"/>
                </a:solidFill>
              </a:rPr>
              <a:t>, </a:t>
            </a:r>
            <a:r>
              <a:rPr lang="en-US" sz="1400" dirty="0" smtClean="0">
                <a:solidFill>
                  <a:srgbClr val="000000"/>
                </a:solidFill>
              </a:rPr>
              <a:t>M. McCrea</a:t>
            </a:r>
            <a:r>
              <a:rPr lang="en-US" sz="1400" baseline="30000" dirty="0" smtClean="0">
                <a:solidFill>
                  <a:srgbClr val="000000"/>
                </a:solidFill>
              </a:rPr>
              <a:t>14</a:t>
            </a:r>
            <a:r>
              <a:rPr lang="en-US" sz="1400" dirty="0" smtClean="0">
                <a:solidFill>
                  <a:srgbClr val="000000"/>
                </a:solidFill>
              </a:rPr>
              <a:t>, J</a:t>
            </a:r>
            <a:r>
              <a:rPr lang="en-US" sz="1400" dirty="0">
                <a:solidFill>
                  <a:srgbClr val="000000"/>
                </a:solidFill>
              </a:rPr>
              <a:t>. Mei</a:t>
            </a:r>
            <a:r>
              <a:rPr lang="en-US" sz="1400" baseline="30000" dirty="0">
                <a:solidFill>
                  <a:srgbClr val="000000"/>
                </a:solidFill>
              </a:rPr>
              <a:t>11</a:t>
            </a:r>
            <a:r>
              <a:rPr lang="en-US" sz="1400" dirty="0">
                <a:solidFill>
                  <a:srgbClr val="000000"/>
                </a:solidFill>
              </a:rPr>
              <a:t>, G. Mitchell</a:t>
            </a:r>
            <a:r>
              <a:rPr lang="en-US" sz="1400" baseline="30000" dirty="0">
                <a:solidFill>
                  <a:srgbClr val="000000"/>
                </a:solidFill>
              </a:rPr>
              <a:t>19</a:t>
            </a:r>
            <a:r>
              <a:rPr lang="en-US" sz="1400" dirty="0">
                <a:solidFill>
                  <a:srgbClr val="000000"/>
                </a:solidFill>
              </a:rPr>
              <a:t>, S. Muto</a:t>
            </a:r>
            <a:r>
              <a:rPr lang="en-US" sz="1400" baseline="30000" dirty="0">
                <a:solidFill>
                  <a:srgbClr val="000000"/>
                </a:solidFill>
              </a:rPr>
              <a:t>15</a:t>
            </a:r>
            <a:r>
              <a:rPr lang="en-US" sz="1400" dirty="0">
                <a:solidFill>
                  <a:srgbClr val="000000"/>
                </a:solidFill>
              </a:rPr>
              <a:t>, H. Nann</a:t>
            </a:r>
            <a:r>
              <a:rPr lang="en-US" sz="1400" baseline="30000" dirty="0">
                <a:solidFill>
                  <a:srgbClr val="000000"/>
                </a:solidFill>
              </a:rPr>
              <a:t>11</a:t>
            </a:r>
            <a:r>
              <a:rPr lang="en-US" sz="1400" dirty="0">
                <a:solidFill>
                  <a:srgbClr val="000000"/>
                </a:solidFill>
              </a:rPr>
              <a:t>, </a:t>
            </a:r>
            <a:r>
              <a:rPr lang="en-US" sz="1400" dirty="0" smtClean="0">
                <a:solidFill>
                  <a:srgbClr val="000000"/>
                </a:solidFill>
              </a:rPr>
              <a:t>I. Novikov</a:t>
            </a:r>
            <a:r>
              <a:rPr lang="en-US" sz="1400" baseline="30000" dirty="0" smtClean="0">
                <a:solidFill>
                  <a:srgbClr val="000000"/>
                </a:solidFill>
              </a:rPr>
              <a:t>25</a:t>
            </a:r>
            <a:r>
              <a:rPr lang="en-US" sz="1400" dirty="0" smtClean="0">
                <a:solidFill>
                  <a:srgbClr val="000000"/>
                </a:solidFill>
              </a:rPr>
              <a:t>, S</a:t>
            </a:r>
            <a:r>
              <a:rPr lang="en-US" sz="1400" dirty="0">
                <a:solidFill>
                  <a:srgbClr val="000000"/>
                </a:solidFill>
              </a:rPr>
              <a:t>. Page</a:t>
            </a:r>
            <a:r>
              <a:rPr lang="en-US" sz="1400" baseline="30000" dirty="0">
                <a:solidFill>
                  <a:srgbClr val="000000"/>
                </a:solidFill>
              </a:rPr>
              <a:t>14</a:t>
            </a:r>
            <a:r>
              <a:rPr lang="en-US" sz="1400" dirty="0">
                <a:solidFill>
                  <a:srgbClr val="000000"/>
                </a:solidFill>
              </a:rPr>
              <a:t>, </a:t>
            </a:r>
            <a:r>
              <a:rPr lang="en-US" sz="1400" dirty="0" smtClean="0">
                <a:solidFill>
                  <a:srgbClr val="000000"/>
                </a:solidFill>
              </a:rPr>
              <a:t>D. Parsons</a:t>
            </a:r>
            <a:r>
              <a:rPr lang="en-US" sz="1400" baseline="30000" dirty="0" smtClean="0">
                <a:solidFill>
                  <a:srgbClr val="000000"/>
                </a:solidFill>
              </a:rPr>
              <a:t>26</a:t>
            </a:r>
            <a:r>
              <a:rPr lang="en-US" sz="1400" dirty="0" smtClean="0">
                <a:solidFill>
                  <a:srgbClr val="000000"/>
                </a:solidFill>
              </a:rPr>
              <a:t>, S</a:t>
            </a:r>
            <a:r>
              <a:rPr lang="en-US" sz="1400" dirty="0">
                <a:solidFill>
                  <a:srgbClr val="000000"/>
                </a:solidFill>
              </a:rPr>
              <a:t>. Penttila</a:t>
            </a:r>
            <a:r>
              <a:rPr lang="en-US" sz="1400" baseline="30000" dirty="0">
                <a:solidFill>
                  <a:srgbClr val="000000"/>
                </a:solidFill>
              </a:rPr>
              <a:t>4</a:t>
            </a:r>
            <a:r>
              <a:rPr lang="en-US" sz="1400" dirty="0">
                <a:solidFill>
                  <a:srgbClr val="000000"/>
                </a:solidFill>
              </a:rPr>
              <a:t>, D. Pocinic</a:t>
            </a:r>
            <a:r>
              <a:rPr lang="en-US" sz="1400" baseline="30000" dirty="0">
                <a:solidFill>
                  <a:srgbClr val="000000"/>
                </a:solidFill>
              </a:rPr>
              <a:t>3</a:t>
            </a:r>
            <a:r>
              <a:rPr lang="en-US" sz="1400" dirty="0">
                <a:solidFill>
                  <a:srgbClr val="000000"/>
                </a:solidFill>
              </a:rPr>
              <a:t>, D. Ramsay</a:t>
            </a:r>
            <a:r>
              <a:rPr lang="en-US" sz="1400" baseline="30000" dirty="0">
                <a:solidFill>
                  <a:srgbClr val="000000"/>
                </a:solidFill>
              </a:rPr>
              <a:t>14,20</a:t>
            </a:r>
            <a:r>
              <a:rPr lang="en-US" sz="1400" dirty="0">
                <a:solidFill>
                  <a:srgbClr val="000000"/>
                </a:solidFill>
              </a:rPr>
              <a:t>, A. </a:t>
            </a:r>
            <a:r>
              <a:rPr lang="en-US" sz="1400" dirty="0" smtClean="0">
                <a:solidFill>
                  <a:srgbClr val="000000"/>
                </a:solidFill>
              </a:rPr>
              <a:t>Salas-Bacci</a:t>
            </a:r>
            <a:r>
              <a:rPr lang="en-US" sz="1400" baseline="30000" dirty="0" smtClean="0">
                <a:solidFill>
                  <a:srgbClr val="000000"/>
                </a:solidFill>
              </a:rPr>
              <a:t>3</a:t>
            </a:r>
            <a:r>
              <a:rPr lang="en-US" sz="1400" dirty="0">
                <a:solidFill>
                  <a:srgbClr val="000000"/>
                </a:solidFill>
              </a:rPr>
              <a:t>, S. Santra</a:t>
            </a:r>
            <a:r>
              <a:rPr lang="en-US" sz="1400" baseline="30000" dirty="0">
                <a:solidFill>
                  <a:srgbClr val="000000"/>
                </a:solidFill>
              </a:rPr>
              <a:t>21</a:t>
            </a:r>
            <a:r>
              <a:rPr lang="en-US" sz="1400" dirty="0">
                <a:solidFill>
                  <a:srgbClr val="000000"/>
                </a:solidFill>
              </a:rPr>
              <a:t>, </a:t>
            </a:r>
            <a:r>
              <a:rPr lang="en-US" sz="1400" dirty="0" smtClean="0">
                <a:solidFill>
                  <a:srgbClr val="000000"/>
                </a:solidFill>
              </a:rPr>
              <a:t>S. Schroeder</a:t>
            </a:r>
            <a:r>
              <a:rPr lang="en-US" sz="1400" baseline="30000" dirty="0" smtClean="0">
                <a:solidFill>
                  <a:srgbClr val="000000"/>
                </a:solidFill>
              </a:rPr>
              <a:t>3</a:t>
            </a:r>
            <a:r>
              <a:rPr lang="en-US" sz="1400" dirty="0" smtClean="0">
                <a:solidFill>
                  <a:srgbClr val="000000"/>
                </a:solidFill>
              </a:rPr>
              <a:t>, P</a:t>
            </a:r>
            <a:r>
              <a:rPr lang="en-US" sz="1400" dirty="0">
                <a:solidFill>
                  <a:srgbClr val="000000"/>
                </a:solidFill>
              </a:rPr>
              <a:t>.-N. Seo</a:t>
            </a:r>
            <a:r>
              <a:rPr lang="en-US" sz="1400" baseline="30000" dirty="0">
                <a:solidFill>
                  <a:srgbClr val="000000"/>
                </a:solidFill>
              </a:rPr>
              <a:t>22</a:t>
            </a:r>
            <a:r>
              <a:rPr lang="en-US" sz="1400" dirty="0" smtClean="0">
                <a:solidFill>
                  <a:srgbClr val="000000"/>
                </a:solidFill>
              </a:rPr>
              <a:t>, E</a:t>
            </a:r>
            <a:r>
              <a:rPr lang="en-US" sz="1400" dirty="0">
                <a:solidFill>
                  <a:srgbClr val="000000"/>
                </a:solidFill>
              </a:rPr>
              <a:t>. Sharapov</a:t>
            </a:r>
            <a:r>
              <a:rPr lang="en-US" sz="1400" baseline="30000" dirty="0">
                <a:solidFill>
                  <a:srgbClr val="000000"/>
                </a:solidFill>
              </a:rPr>
              <a:t>23</a:t>
            </a:r>
            <a:r>
              <a:rPr lang="en-US" sz="1400" dirty="0">
                <a:solidFill>
                  <a:srgbClr val="000000"/>
                </a:solidFill>
              </a:rPr>
              <a:t>, M. Sharma</a:t>
            </a:r>
            <a:r>
              <a:rPr lang="en-US" sz="1400" baseline="30000" dirty="0">
                <a:solidFill>
                  <a:srgbClr val="000000"/>
                </a:solidFill>
              </a:rPr>
              <a:t>7</a:t>
            </a:r>
            <a:r>
              <a:rPr lang="en-US" sz="1400" dirty="0">
                <a:solidFill>
                  <a:srgbClr val="000000"/>
                </a:solidFill>
              </a:rPr>
              <a:t>, T. Smith</a:t>
            </a:r>
            <a:r>
              <a:rPr lang="en-US" sz="1400" baseline="30000" dirty="0">
                <a:solidFill>
                  <a:srgbClr val="000000"/>
                </a:solidFill>
              </a:rPr>
              <a:t>24</a:t>
            </a:r>
            <a:r>
              <a:rPr lang="en-US" sz="1400" dirty="0">
                <a:solidFill>
                  <a:srgbClr val="000000"/>
                </a:solidFill>
              </a:rPr>
              <a:t>, W. Snow</a:t>
            </a:r>
            <a:r>
              <a:rPr lang="en-US" sz="1400" baseline="30000" dirty="0">
                <a:solidFill>
                  <a:srgbClr val="000000"/>
                </a:solidFill>
              </a:rPr>
              <a:t>11</a:t>
            </a:r>
            <a:r>
              <a:rPr lang="en-US" sz="1400" dirty="0">
                <a:solidFill>
                  <a:srgbClr val="000000"/>
                </a:solidFill>
              </a:rPr>
              <a:t>, </a:t>
            </a:r>
            <a:r>
              <a:rPr lang="en-US" sz="1400" dirty="0" smtClean="0">
                <a:solidFill>
                  <a:srgbClr val="000000"/>
                </a:solidFill>
              </a:rPr>
              <a:t>J. Stuart</a:t>
            </a:r>
            <a:r>
              <a:rPr lang="en-US" sz="1400" baseline="30000" dirty="0" smtClean="0">
                <a:solidFill>
                  <a:srgbClr val="000000"/>
                </a:solidFill>
              </a:rPr>
              <a:t>26</a:t>
            </a:r>
            <a:r>
              <a:rPr lang="en-US" sz="1400" dirty="0" smtClean="0">
                <a:solidFill>
                  <a:srgbClr val="000000"/>
                </a:solidFill>
              </a:rPr>
              <a:t>, Z. Tang</a:t>
            </a:r>
            <a:r>
              <a:rPr lang="en-US" sz="1400" baseline="30000" dirty="0" smtClean="0">
                <a:solidFill>
                  <a:srgbClr val="000000"/>
                </a:solidFill>
              </a:rPr>
              <a:t>11</a:t>
            </a:r>
            <a:r>
              <a:rPr lang="en-US" sz="1400" dirty="0" smtClean="0">
                <a:solidFill>
                  <a:srgbClr val="000000"/>
                </a:solidFill>
              </a:rPr>
              <a:t>, J. Thomison</a:t>
            </a:r>
            <a:r>
              <a:rPr lang="en-US" sz="1400" baseline="30000" dirty="0" smtClean="0">
                <a:solidFill>
                  <a:srgbClr val="000000"/>
                </a:solidFill>
              </a:rPr>
              <a:t>18</a:t>
            </a:r>
            <a:r>
              <a:rPr lang="en-US" sz="1400" dirty="0" smtClean="0">
                <a:solidFill>
                  <a:srgbClr val="000000"/>
                </a:solidFill>
              </a:rPr>
              <a:t>, T. Tong</a:t>
            </a:r>
            <a:r>
              <a:rPr lang="en-US" sz="1400" baseline="30000" dirty="0" smtClean="0">
                <a:solidFill>
                  <a:srgbClr val="000000"/>
                </a:solidFill>
              </a:rPr>
              <a:t>18</a:t>
            </a:r>
            <a:r>
              <a:rPr lang="en-US" sz="1400" dirty="0" smtClean="0">
                <a:solidFill>
                  <a:srgbClr val="000000"/>
                </a:solidFill>
              </a:rPr>
              <a:t>, J. Vanderwerp</a:t>
            </a:r>
            <a:r>
              <a:rPr lang="en-US" sz="1400" baseline="30000" dirty="0" smtClean="0">
                <a:solidFill>
                  <a:srgbClr val="000000"/>
                </a:solidFill>
              </a:rPr>
              <a:t>11</a:t>
            </a:r>
            <a:r>
              <a:rPr lang="en-US" sz="1400" dirty="0" smtClean="0">
                <a:solidFill>
                  <a:srgbClr val="000000"/>
                </a:solidFill>
              </a:rPr>
              <a:t>, S. Waldecker</a:t>
            </a:r>
            <a:r>
              <a:rPr lang="en-US" sz="1400" baseline="30000" dirty="0" smtClean="0">
                <a:solidFill>
                  <a:srgbClr val="000000"/>
                </a:solidFill>
              </a:rPr>
              <a:t>26</a:t>
            </a:r>
            <a:r>
              <a:rPr lang="en-US" sz="1400" dirty="0" smtClean="0">
                <a:solidFill>
                  <a:srgbClr val="000000"/>
                </a:solidFill>
              </a:rPr>
              <a:t>, W</a:t>
            </a:r>
            <a:r>
              <a:rPr lang="en-US" sz="1400" dirty="0">
                <a:solidFill>
                  <a:srgbClr val="000000"/>
                </a:solidFill>
              </a:rPr>
              <a:t>. Wilburn</a:t>
            </a:r>
            <a:r>
              <a:rPr lang="en-US" sz="1400" baseline="30000" dirty="0">
                <a:solidFill>
                  <a:srgbClr val="000000"/>
                </a:solidFill>
              </a:rPr>
              <a:t>10</a:t>
            </a:r>
            <a:r>
              <a:rPr lang="en-US" sz="1400" dirty="0">
                <a:solidFill>
                  <a:srgbClr val="000000"/>
                </a:solidFill>
              </a:rPr>
              <a:t>, </a:t>
            </a:r>
            <a:r>
              <a:rPr lang="en-US" sz="1400" dirty="0" smtClean="0">
                <a:solidFill>
                  <a:srgbClr val="000000"/>
                </a:solidFill>
              </a:rPr>
              <a:t>W. Xu</a:t>
            </a:r>
            <a:r>
              <a:rPr lang="en-US" sz="1400" baseline="30000" dirty="0" smtClean="0">
                <a:solidFill>
                  <a:srgbClr val="000000"/>
                </a:solidFill>
              </a:rPr>
              <a:t>30</a:t>
            </a:r>
            <a:r>
              <a:rPr lang="en-US" sz="1400" dirty="0" smtClean="0">
                <a:solidFill>
                  <a:srgbClr val="000000"/>
                </a:solidFill>
              </a:rPr>
              <a:t>, V</a:t>
            </a:r>
            <a:r>
              <a:rPr lang="en-US" sz="1400" dirty="0">
                <a:solidFill>
                  <a:srgbClr val="000000"/>
                </a:solidFill>
              </a:rPr>
              <a:t>. </a:t>
            </a:r>
            <a:r>
              <a:rPr lang="en-US" sz="1400" dirty="0" smtClean="0">
                <a:solidFill>
                  <a:srgbClr val="000000"/>
                </a:solidFill>
              </a:rPr>
              <a:t>Yuan</a:t>
            </a:r>
            <a:r>
              <a:rPr lang="en-US" sz="1400" baseline="30000" dirty="0" smtClean="0">
                <a:solidFill>
                  <a:srgbClr val="000000"/>
                </a:solidFill>
              </a:rPr>
              <a:t>10</a:t>
            </a:r>
            <a:r>
              <a:rPr lang="en-US" sz="1400" dirty="0" smtClean="0">
                <a:solidFill>
                  <a:srgbClr val="000000"/>
                </a:solidFill>
              </a:rPr>
              <a:t>, Y. Zhang</a:t>
            </a:r>
            <a:r>
              <a:rPr lang="en-US" sz="1400" baseline="30000" dirty="0" smtClean="0">
                <a:solidFill>
                  <a:srgbClr val="000000"/>
                </a:solidFill>
              </a:rPr>
              <a:t>29</a:t>
            </a:r>
            <a:endParaRPr lang="en-US" sz="1400" baseline="30000" dirty="0"/>
          </a:p>
        </p:txBody>
      </p:sp>
      <p:sp>
        <p:nvSpPr>
          <p:cNvPr id="40963" name="Rectangle 4"/>
          <p:cNvSpPr>
            <a:spLocks noChangeArrowheads="1"/>
          </p:cNvSpPr>
          <p:nvPr/>
        </p:nvSpPr>
        <p:spPr bwMode="auto">
          <a:xfrm>
            <a:off x="-12700" y="2868959"/>
            <a:ext cx="4713288" cy="3539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sz="1400" baseline="30000" dirty="0">
                <a:solidFill>
                  <a:schemeClr val="accent2"/>
                </a:solidFill>
              </a:rPr>
              <a:t>1</a:t>
            </a:r>
            <a:r>
              <a:rPr lang="en-US" sz="1400" dirty="0">
                <a:solidFill>
                  <a:schemeClr val="accent2"/>
                </a:solidFill>
              </a:rPr>
              <a:t>Arizona State University</a:t>
            </a:r>
          </a:p>
          <a:p>
            <a:pPr algn="ctr"/>
            <a:r>
              <a:rPr lang="en-US" sz="1400" baseline="30000" dirty="0">
                <a:solidFill>
                  <a:schemeClr val="accent2"/>
                </a:solidFill>
              </a:rPr>
              <a:t>2</a:t>
            </a:r>
            <a:r>
              <a:rPr lang="en-US" sz="1400" dirty="0">
                <a:solidFill>
                  <a:schemeClr val="accent2"/>
                </a:solidFill>
              </a:rPr>
              <a:t>Universidad Nacional Autonoma de Mexico</a:t>
            </a:r>
          </a:p>
          <a:p>
            <a:pPr algn="ctr"/>
            <a:r>
              <a:rPr lang="en-US" sz="1400" baseline="30000" dirty="0">
                <a:solidFill>
                  <a:schemeClr val="accent2"/>
                </a:solidFill>
              </a:rPr>
              <a:t>3</a:t>
            </a:r>
            <a:r>
              <a:rPr lang="en-US" sz="1400" dirty="0">
                <a:solidFill>
                  <a:schemeClr val="accent2"/>
                </a:solidFill>
              </a:rPr>
              <a:t>University of Virginia </a:t>
            </a:r>
          </a:p>
          <a:p>
            <a:pPr algn="ctr"/>
            <a:r>
              <a:rPr lang="en-US" sz="1400" baseline="30000" dirty="0">
                <a:solidFill>
                  <a:schemeClr val="accent2"/>
                </a:solidFill>
              </a:rPr>
              <a:t>4</a:t>
            </a:r>
            <a:r>
              <a:rPr lang="en-US" sz="1400" dirty="0">
                <a:solidFill>
                  <a:schemeClr val="accent2"/>
                </a:solidFill>
              </a:rPr>
              <a:t>Oak Ridge National Laboratory</a:t>
            </a:r>
          </a:p>
          <a:p>
            <a:pPr algn="ctr"/>
            <a:r>
              <a:rPr lang="en-US" sz="1400" baseline="30000" dirty="0">
                <a:solidFill>
                  <a:schemeClr val="accent2"/>
                </a:solidFill>
              </a:rPr>
              <a:t>5</a:t>
            </a:r>
            <a:r>
              <a:rPr lang="en-US" sz="1400" dirty="0">
                <a:solidFill>
                  <a:schemeClr val="accent2"/>
                </a:solidFill>
              </a:rPr>
              <a:t>Thomas Jefferson National Laboratory</a:t>
            </a:r>
          </a:p>
          <a:p>
            <a:pPr algn="ctr"/>
            <a:r>
              <a:rPr lang="en-US" sz="1400" baseline="30000" dirty="0">
                <a:solidFill>
                  <a:schemeClr val="accent2"/>
                </a:solidFill>
              </a:rPr>
              <a:t>6</a:t>
            </a:r>
            <a:r>
              <a:rPr lang="en-US" sz="1400" dirty="0">
                <a:solidFill>
                  <a:schemeClr val="accent2"/>
                </a:solidFill>
              </a:rPr>
              <a:t>National Institute of Standards and Technology</a:t>
            </a:r>
          </a:p>
          <a:p>
            <a:pPr algn="ctr"/>
            <a:r>
              <a:rPr lang="en-US" sz="1400" baseline="30000" dirty="0">
                <a:solidFill>
                  <a:schemeClr val="accent2"/>
                </a:solidFill>
              </a:rPr>
              <a:t>7</a:t>
            </a:r>
            <a:r>
              <a:rPr lang="en-US" sz="1400" dirty="0">
                <a:solidFill>
                  <a:schemeClr val="accent2"/>
                </a:solidFill>
              </a:rPr>
              <a:t>Univeristy of Michigan, Ann Arbor</a:t>
            </a:r>
          </a:p>
          <a:p>
            <a:pPr algn="ctr"/>
            <a:r>
              <a:rPr lang="en-US" sz="1400" baseline="30000" dirty="0">
                <a:solidFill>
                  <a:schemeClr val="accent2"/>
                </a:solidFill>
              </a:rPr>
              <a:t>8</a:t>
            </a:r>
            <a:r>
              <a:rPr lang="en-US" sz="1400" dirty="0">
                <a:solidFill>
                  <a:schemeClr val="accent2"/>
                </a:solidFill>
              </a:rPr>
              <a:t>University of Kentucky</a:t>
            </a:r>
          </a:p>
          <a:p>
            <a:pPr algn="ctr"/>
            <a:r>
              <a:rPr lang="en-US" sz="1400" baseline="30000" dirty="0">
                <a:solidFill>
                  <a:schemeClr val="accent2"/>
                </a:solidFill>
              </a:rPr>
              <a:t>9</a:t>
            </a:r>
            <a:r>
              <a:rPr lang="en-US" sz="1400" dirty="0">
                <a:solidFill>
                  <a:schemeClr val="accent2"/>
                </a:solidFill>
              </a:rPr>
              <a:t>University of New Hampshire</a:t>
            </a:r>
          </a:p>
          <a:p>
            <a:pPr algn="ctr"/>
            <a:r>
              <a:rPr lang="en-US" sz="1400" baseline="30000" dirty="0">
                <a:solidFill>
                  <a:schemeClr val="accent2"/>
                </a:solidFill>
              </a:rPr>
              <a:t>10</a:t>
            </a:r>
            <a:r>
              <a:rPr lang="en-US" sz="1400" dirty="0">
                <a:solidFill>
                  <a:schemeClr val="accent2"/>
                </a:solidFill>
              </a:rPr>
              <a:t>Los Alamos National Laboratory</a:t>
            </a:r>
          </a:p>
          <a:p>
            <a:pPr algn="ctr"/>
            <a:r>
              <a:rPr lang="en-US" sz="1400" baseline="30000" dirty="0">
                <a:solidFill>
                  <a:schemeClr val="accent2"/>
                </a:solidFill>
              </a:rPr>
              <a:t>11</a:t>
            </a:r>
            <a:r>
              <a:rPr lang="en-US" sz="1400" dirty="0">
                <a:solidFill>
                  <a:schemeClr val="accent2"/>
                </a:solidFill>
              </a:rPr>
              <a:t>Indiana University</a:t>
            </a:r>
          </a:p>
          <a:p>
            <a:pPr algn="ctr"/>
            <a:r>
              <a:rPr lang="en-US" sz="1400" baseline="30000" dirty="0">
                <a:solidFill>
                  <a:schemeClr val="accent2"/>
                </a:solidFill>
              </a:rPr>
              <a:t>12</a:t>
            </a:r>
            <a:r>
              <a:rPr lang="en-US" sz="1400" dirty="0">
                <a:solidFill>
                  <a:schemeClr val="accent2"/>
                </a:solidFill>
              </a:rPr>
              <a:t>University of </a:t>
            </a:r>
            <a:r>
              <a:rPr lang="en-US" sz="1400" dirty="0" smtClean="0">
                <a:solidFill>
                  <a:schemeClr val="accent2"/>
                </a:solidFill>
              </a:rPr>
              <a:t>Tennessee, Knoxville</a:t>
            </a:r>
            <a:endParaRPr lang="en-US" sz="1400" dirty="0">
              <a:solidFill>
                <a:schemeClr val="accent2"/>
              </a:solidFill>
            </a:endParaRPr>
          </a:p>
          <a:p>
            <a:pPr algn="ctr"/>
            <a:r>
              <a:rPr lang="en-US" sz="1400" baseline="30000" dirty="0">
                <a:solidFill>
                  <a:schemeClr val="accent2"/>
                </a:solidFill>
              </a:rPr>
              <a:t>13</a:t>
            </a:r>
            <a:r>
              <a:rPr lang="en-US" sz="1400" dirty="0">
                <a:solidFill>
                  <a:schemeClr val="accent2"/>
                </a:solidFill>
              </a:rPr>
              <a:t>University of California at </a:t>
            </a:r>
            <a:r>
              <a:rPr lang="en-US" sz="1400" dirty="0" smtClean="0">
                <a:solidFill>
                  <a:schemeClr val="accent2"/>
                </a:solidFill>
              </a:rPr>
              <a:t>Berkeley</a:t>
            </a:r>
          </a:p>
          <a:p>
            <a:pPr algn="ctr"/>
            <a:r>
              <a:rPr lang="en-US" sz="1400" baseline="30000" dirty="0">
                <a:solidFill>
                  <a:schemeClr val="accent2"/>
                </a:solidFill>
              </a:rPr>
              <a:t>14</a:t>
            </a:r>
            <a:r>
              <a:rPr lang="en-US" sz="1400" dirty="0">
                <a:solidFill>
                  <a:schemeClr val="accent2"/>
                </a:solidFill>
              </a:rPr>
              <a:t>University of Manitoba, Canada</a:t>
            </a:r>
          </a:p>
          <a:p>
            <a:pPr algn="ctr"/>
            <a:r>
              <a:rPr lang="en-US" sz="1400" baseline="30000" dirty="0">
                <a:solidFill>
                  <a:schemeClr val="accent2"/>
                </a:solidFill>
              </a:rPr>
              <a:t>15</a:t>
            </a:r>
            <a:r>
              <a:rPr lang="en-US" sz="1400" dirty="0">
                <a:solidFill>
                  <a:schemeClr val="accent2"/>
                </a:solidFill>
              </a:rPr>
              <a:t>High Energy Accelerator Research </a:t>
            </a:r>
            <a:br>
              <a:rPr lang="en-US" sz="1400" dirty="0">
                <a:solidFill>
                  <a:schemeClr val="accent2"/>
                </a:solidFill>
              </a:rPr>
            </a:br>
            <a:r>
              <a:rPr lang="en-US" sz="1400" dirty="0">
                <a:solidFill>
                  <a:schemeClr val="accent2"/>
                </a:solidFill>
              </a:rPr>
              <a:t>Organization (KEK), </a:t>
            </a:r>
            <a:r>
              <a:rPr lang="en-US" sz="1400" dirty="0" smtClean="0">
                <a:solidFill>
                  <a:schemeClr val="accent2"/>
                </a:solidFill>
              </a:rPr>
              <a:t>Japan</a:t>
            </a:r>
            <a:endParaRPr lang="en-US" sz="1400" dirty="0">
              <a:solidFill>
                <a:schemeClr val="accent2"/>
              </a:solidFill>
            </a:endParaRPr>
          </a:p>
        </p:txBody>
      </p:sp>
      <p:sp>
        <p:nvSpPr>
          <p:cNvPr id="40964" name="Rectangle 4"/>
          <p:cNvSpPr>
            <a:spLocks noChangeArrowheads="1"/>
          </p:cNvSpPr>
          <p:nvPr/>
        </p:nvSpPr>
        <p:spPr bwMode="auto">
          <a:xfrm>
            <a:off x="4700588" y="2868960"/>
            <a:ext cx="4430712" cy="3539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sz="1400" baseline="30000" dirty="0" smtClean="0">
                <a:solidFill>
                  <a:schemeClr val="accent2"/>
                </a:solidFill>
              </a:rPr>
              <a:t>16</a:t>
            </a:r>
            <a:r>
              <a:rPr lang="en-US" sz="1400" dirty="0" smtClean="0">
                <a:solidFill>
                  <a:schemeClr val="accent2"/>
                </a:solidFill>
              </a:rPr>
              <a:t>Hamilton </a:t>
            </a:r>
            <a:r>
              <a:rPr lang="en-US" sz="1400" dirty="0">
                <a:solidFill>
                  <a:schemeClr val="accent2"/>
                </a:solidFill>
              </a:rPr>
              <a:t>College</a:t>
            </a:r>
          </a:p>
          <a:p>
            <a:pPr algn="ctr"/>
            <a:r>
              <a:rPr lang="en-US" sz="1400" baseline="30000" dirty="0">
                <a:solidFill>
                  <a:schemeClr val="accent2"/>
                </a:solidFill>
              </a:rPr>
              <a:t>17</a:t>
            </a:r>
            <a:r>
              <a:rPr lang="en-US" sz="1400" dirty="0">
                <a:solidFill>
                  <a:schemeClr val="accent2"/>
                </a:solidFill>
              </a:rPr>
              <a:t>Paul Scherer Institute, Switzerland </a:t>
            </a:r>
          </a:p>
          <a:p>
            <a:pPr algn="ctr"/>
            <a:r>
              <a:rPr lang="en-US" sz="1400" baseline="30000" dirty="0">
                <a:solidFill>
                  <a:schemeClr val="accent2"/>
                </a:solidFill>
              </a:rPr>
              <a:t>18</a:t>
            </a:r>
            <a:r>
              <a:rPr lang="en-US" sz="1400" dirty="0">
                <a:solidFill>
                  <a:schemeClr val="accent2"/>
                </a:solidFill>
              </a:rPr>
              <a:t>Spallation Neutron </a:t>
            </a:r>
            <a:r>
              <a:rPr lang="en-US" sz="1400" dirty="0" smtClean="0">
                <a:solidFill>
                  <a:schemeClr val="accent2"/>
                </a:solidFill>
              </a:rPr>
              <a:t>Source, ORNL</a:t>
            </a:r>
            <a:endParaRPr lang="en-US" sz="1400" dirty="0">
              <a:solidFill>
                <a:schemeClr val="accent2"/>
              </a:solidFill>
            </a:endParaRPr>
          </a:p>
          <a:p>
            <a:pPr algn="ctr"/>
            <a:r>
              <a:rPr lang="en-US" sz="1400" baseline="30000" dirty="0">
                <a:solidFill>
                  <a:schemeClr val="accent2"/>
                </a:solidFill>
              </a:rPr>
              <a:t>19</a:t>
            </a:r>
            <a:r>
              <a:rPr lang="en-US" sz="1400" dirty="0">
                <a:solidFill>
                  <a:schemeClr val="accent2"/>
                </a:solidFill>
              </a:rPr>
              <a:t>University of California at Davis</a:t>
            </a:r>
          </a:p>
          <a:p>
            <a:pPr algn="ctr"/>
            <a:r>
              <a:rPr lang="en-US" sz="1400" baseline="30000" dirty="0">
                <a:solidFill>
                  <a:schemeClr val="accent2"/>
                </a:solidFill>
              </a:rPr>
              <a:t>20</a:t>
            </a:r>
            <a:r>
              <a:rPr lang="en-US" sz="1400" dirty="0">
                <a:solidFill>
                  <a:schemeClr val="accent2"/>
                </a:solidFill>
              </a:rPr>
              <a:t>TRIUMF, Canada</a:t>
            </a:r>
          </a:p>
          <a:p>
            <a:pPr algn="ctr"/>
            <a:r>
              <a:rPr lang="en-US" sz="1400" baseline="30000" dirty="0">
                <a:solidFill>
                  <a:schemeClr val="accent2"/>
                </a:solidFill>
              </a:rPr>
              <a:t>21</a:t>
            </a:r>
            <a:r>
              <a:rPr lang="en-US" sz="1400" dirty="0">
                <a:solidFill>
                  <a:schemeClr val="accent2"/>
                </a:solidFill>
              </a:rPr>
              <a:t>Bhabha Atomic Research Center, India</a:t>
            </a:r>
          </a:p>
          <a:p>
            <a:pPr algn="ctr"/>
            <a:r>
              <a:rPr lang="en-US" sz="1400" baseline="30000" dirty="0">
                <a:solidFill>
                  <a:schemeClr val="accent2"/>
                </a:solidFill>
              </a:rPr>
              <a:t>22</a:t>
            </a:r>
            <a:r>
              <a:rPr lang="en-US" sz="1400" dirty="0">
                <a:solidFill>
                  <a:schemeClr val="accent2"/>
                </a:solidFill>
              </a:rPr>
              <a:t>Duke University</a:t>
            </a:r>
          </a:p>
          <a:p>
            <a:pPr algn="ctr"/>
            <a:r>
              <a:rPr lang="en-US" sz="1400" baseline="30000" dirty="0">
                <a:solidFill>
                  <a:schemeClr val="accent2"/>
                </a:solidFill>
              </a:rPr>
              <a:t>23</a:t>
            </a:r>
            <a:r>
              <a:rPr lang="en-US" sz="1400" dirty="0">
                <a:solidFill>
                  <a:schemeClr val="accent2"/>
                </a:solidFill>
              </a:rPr>
              <a:t>Joint Institute of Nuclear Research, </a:t>
            </a:r>
            <a:br>
              <a:rPr lang="en-US" sz="1400" dirty="0">
                <a:solidFill>
                  <a:schemeClr val="accent2"/>
                </a:solidFill>
              </a:rPr>
            </a:br>
            <a:r>
              <a:rPr lang="en-US" sz="1400" dirty="0" err="1">
                <a:solidFill>
                  <a:schemeClr val="accent2"/>
                </a:solidFill>
              </a:rPr>
              <a:t>Dubna</a:t>
            </a:r>
            <a:r>
              <a:rPr lang="en-US" sz="1400" dirty="0">
                <a:solidFill>
                  <a:schemeClr val="accent2"/>
                </a:solidFill>
              </a:rPr>
              <a:t>, Russia</a:t>
            </a:r>
          </a:p>
          <a:p>
            <a:pPr algn="ctr"/>
            <a:r>
              <a:rPr lang="en-US" sz="1400" baseline="30000" dirty="0">
                <a:solidFill>
                  <a:schemeClr val="accent2"/>
                </a:solidFill>
              </a:rPr>
              <a:t>24</a:t>
            </a:r>
            <a:r>
              <a:rPr lang="en-US" sz="1400" dirty="0">
                <a:solidFill>
                  <a:schemeClr val="accent2"/>
                </a:solidFill>
              </a:rPr>
              <a:t>University of </a:t>
            </a:r>
            <a:r>
              <a:rPr lang="en-US" sz="1400" dirty="0" smtClean="0">
                <a:solidFill>
                  <a:schemeClr val="accent2"/>
                </a:solidFill>
              </a:rPr>
              <a:t>Dayton</a:t>
            </a:r>
          </a:p>
          <a:p>
            <a:pPr algn="ctr"/>
            <a:r>
              <a:rPr lang="en-US" sz="1400" baseline="30000" dirty="0" smtClean="0">
                <a:solidFill>
                  <a:schemeClr val="accent2"/>
                </a:solidFill>
              </a:rPr>
              <a:t>25</a:t>
            </a:r>
            <a:r>
              <a:rPr lang="en-US" sz="1400" dirty="0" smtClean="0">
                <a:solidFill>
                  <a:schemeClr val="accent2"/>
                </a:solidFill>
              </a:rPr>
              <a:t>Western Kentucky University</a:t>
            </a:r>
          </a:p>
          <a:p>
            <a:pPr algn="ctr"/>
            <a:r>
              <a:rPr lang="en-US" sz="1400" baseline="30000" dirty="0" smtClean="0">
                <a:solidFill>
                  <a:schemeClr val="accent2"/>
                </a:solidFill>
              </a:rPr>
              <a:t>26</a:t>
            </a:r>
            <a:r>
              <a:rPr lang="en-US" sz="1400" dirty="0" smtClean="0">
                <a:solidFill>
                  <a:schemeClr val="accent2"/>
                </a:solidFill>
              </a:rPr>
              <a:t>University of Tennessee at Chattanooga</a:t>
            </a:r>
          </a:p>
          <a:p>
            <a:pPr algn="ctr"/>
            <a:r>
              <a:rPr lang="en-US" sz="1400" baseline="30000" dirty="0" smtClean="0">
                <a:solidFill>
                  <a:schemeClr val="accent2"/>
                </a:solidFill>
              </a:rPr>
              <a:t>27</a:t>
            </a:r>
            <a:r>
              <a:rPr lang="en-US" sz="1400" dirty="0" smtClean="0">
                <a:solidFill>
                  <a:schemeClr val="accent2"/>
                </a:solidFill>
              </a:rPr>
              <a:t>Univeristy of Nevada at Los Vegas</a:t>
            </a:r>
          </a:p>
          <a:p>
            <a:pPr algn="ctr"/>
            <a:r>
              <a:rPr lang="en-US" sz="1400" baseline="30000" dirty="0" smtClean="0">
                <a:solidFill>
                  <a:schemeClr val="accent2"/>
                </a:solidFill>
              </a:rPr>
              <a:t>28</a:t>
            </a:r>
            <a:r>
              <a:rPr lang="en-US" sz="1400" dirty="0" smtClean="0">
                <a:solidFill>
                  <a:schemeClr val="accent2"/>
                </a:solidFill>
              </a:rPr>
              <a:t>University of California, Davis</a:t>
            </a:r>
          </a:p>
          <a:p>
            <a:pPr algn="ctr"/>
            <a:r>
              <a:rPr lang="en-US" sz="1400" baseline="30000" dirty="0" smtClean="0">
                <a:solidFill>
                  <a:schemeClr val="accent2"/>
                </a:solidFill>
              </a:rPr>
              <a:t>29</a:t>
            </a:r>
            <a:r>
              <a:rPr lang="en-US" sz="1400" dirty="0" smtClean="0">
                <a:solidFill>
                  <a:schemeClr val="accent2"/>
                </a:solidFill>
              </a:rPr>
              <a:t>Lanzhou University</a:t>
            </a:r>
          </a:p>
          <a:p>
            <a:pPr algn="ctr"/>
            <a:r>
              <a:rPr lang="en-US" sz="1400" baseline="30000" dirty="0" smtClean="0">
                <a:solidFill>
                  <a:schemeClr val="accent2"/>
                </a:solidFill>
              </a:rPr>
              <a:t>30</a:t>
            </a:r>
            <a:r>
              <a:rPr lang="en-US" sz="1400" dirty="0" smtClean="0">
                <a:solidFill>
                  <a:schemeClr val="accent2"/>
                </a:solidFill>
              </a:rPr>
              <a:t>Shanghai Institute of Applied Physics</a:t>
            </a:r>
            <a:endParaRPr lang="en-US" sz="1400" baseline="30000" dirty="0">
              <a:solidFill>
                <a:schemeClr val="accent2"/>
              </a:solidFill>
            </a:endParaRPr>
          </a:p>
        </p:txBody>
      </p:sp>
      <p:sp>
        <p:nvSpPr>
          <p:cNvPr id="4" name="Date Placeholder 3"/>
          <p:cNvSpPr>
            <a:spLocks noGrp="1"/>
          </p:cNvSpPr>
          <p:nvPr>
            <p:ph type="dt" sz="half" idx="10"/>
          </p:nvPr>
        </p:nvSpPr>
        <p:spPr/>
        <p:txBody>
          <a:bodyPr/>
          <a:lstStyle/>
          <a:p>
            <a:r>
              <a:rPr lang="en-CA" smtClean="0"/>
              <a:t>2013-10-31</a:t>
            </a:r>
            <a:endParaRPr lang="en-US"/>
          </a:p>
        </p:txBody>
      </p:sp>
      <p:sp>
        <p:nvSpPr>
          <p:cNvPr id="6" name="Footer Placeholder 5"/>
          <p:cNvSpPr>
            <a:spLocks noGrp="1"/>
          </p:cNvSpPr>
          <p:nvPr>
            <p:ph type="ftr" sz="quarter" idx="11"/>
          </p:nvPr>
        </p:nvSpPr>
        <p:spPr/>
        <p:txBody>
          <a:bodyPr/>
          <a:lstStyle/>
          <a:p>
            <a:r>
              <a:rPr lang="en-US" smtClean="0"/>
              <a:t>Nuclear Physics Seminar, University of Kentucky</a:t>
            </a:r>
            <a:endParaRPr lang="en-US"/>
          </a:p>
        </p:txBody>
      </p:sp>
      <p:sp>
        <p:nvSpPr>
          <p:cNvPr id="2" name="Slide Number Placeholder 1"/>
          <p:cNvSpPr>
            <a:spLocks noGrp="1"/>
          </p:cNvSpPr>
          <p:nvPr>
            <p:ph type="sldNum" sz="quarter" idx="12"/>
          </p:nvPr>
        </p:nvSpPr>
        <p:spPr/>
        <p:txBody>
          <a:bodyPr/>
          <a:lstStyle/>
          <a:p>
            <a:fld id="{89BA9E80-DA99-844D-986A-8D691D11CFE6}" type="slidenum">
              <a:rPr lang="en-US" smtClean="0"/>
              <a:t>12</a:t>
            </a:fld>
            <a:r>
              <a:rPr lang="en-US" smtClean="0"/>
              <a:t>/27</a:t>
            </a:r>
            <a:endParaRPr lang="en-US" dirty="0"/>
          </a:p>
        </p:txBody>
      </p:sp>
    </p:spTree>
    <p:extLst>
      <p:ext uri="{BB962C8B-B14F-4D97-AF65-F5344CB8AC3E}">
        <p14:creationId xmlns:p14="http://schemas.microsoft.com/office/powerpoint/2010/main" val="282417801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50"/>
          <p:cNvSpPr>
            <a:spLocks noGrp="1"/>
          </p:cNvSpPr>
          <p:nvPr>
            <p:ph type="title"/>
          </p:nvPr>
        </p:nvSpPr>
        <p:spPr/>
        <p:txBody>
          <a:bodyPr/>
          <a:lstStyle/>
          <a:p>
            <a:r>
              <a:rPr lang="en-US" dirty="0" smtClean="0"/>
              <a:t>Experimental</a:t>
            </a:r>
            <a:r>
              <a:rPr lang="en-US" baseline="0" dirty="0" smtClean="0"/>
              <a:t> Layout</a:t>
            </a:r>
            <a:endParaRPr lang="en-US" dirty="0"/>
          </a:p>
        </p:txBody>
      </p:sp>
      <p:grpSp>
        <p:nvGrpSpPr>
          <p:cNvPr id="6" name="Group 490"/>
          <p:cNvGrpSpPr>
            <a:grpSpLocks/>
          </p:cNvGrpSpPr>
          <p:nvPr/>
        </p:nvGrpSpPr>
        <p:grpSpPr bwMode="auto">
          <a:xfrm>
            <a:off x="241006" y="4111959"/>
            <a:ext cx="1600494" cy="253327"/>
            <a:chOff x="8016" y="6480"/>
            <a:chExt cx="3792" cy="456"/>
          </a:xfrm>
        </p:grpSpPr>
        <p:sp>
          <p:nvSpPr>
            <p:cNvPr id="9" name="Rectangle 491"/>
            <p:cNvSpPr>
              <a:spLocks noChangeArrowheads="1"/>
            </p:cNvSpPr>
            <p:nvPr/>
          </p:nvSpPr>
          <p:spPr bwMode="auto">
            <a:xfrm>
              <a:off x="8016" y="6480"/>
              <a:ext cx="3792" cy="384"/>
            </a:xfrm>
            <a:prstGeom prst="rect">
              <a:avLst/>
            </a:prstGeom>
            <a:solidFill>
              <a:srgbClr val="E2CA77"/>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800"/>
            </a:p>
          </p:txBody>
        </p:sp>
        <p:sp>
          <p:nvSpPr>
            <p:cNvPr id="10" name="Rectangle 492"/>
            <p:cNvSpPr>
              <a:spLocks noChangeArrowheads="1"/>
            </p:cNvSpPr>
            <p:nvPr/>
          </p:nvSpPr>
          <p:spPr bwMode="auto">
            <a:xfrm>
              <a:off x="8016" y="6480"/>
              <a:ext cx="3744" cy="456"/>
            </a:xfrm>
            <a:prstGeom prst="rect">
              <a:avLst/>
            </a:prstGeom>
            <a:solidFill>
              <a:srgbClr val="E2CA77"/>
            </a:solidFill>
            <a:ln>
              <a:noFill/>
            </a:ln>
            <a:extLst>
              <a:ext uri="{91240B29-F687-4f45-9708-019B960494DF}">
                <a14:hiddenLine xmlns:a14="http://schemas.microsoft.com/office/drawing/2010/main" w="9525">
                  <a:solidFill>
                    <a:schemeClr val="tx1"/>
                  </a:solidFill>
                  <a:miter lim="800000"/>
                  <a:headEnd/>
                  <a:tailEnd/>
                </a14:hiddenLine>
              </a:ext>
            </a:extLst>
          </p:spPr>
          <p:txBody>
            <a:bodyPr anchor="ctr"/>
            <a:lstStyle/>
            <a:p>
              <a:pPr algn="ctr" defTabSz="4360863" eaLnBrk="1" hangingPunct="1"/>
              <a:r>
                <a:rPr lang="en-US" sz="1200" dirty="0" smtClean="0">
                  <a:solidFill>
                    <a:schemeClr val="accent2"/>
                  </a:solidFill>
                </a:rPr>
                <a:t>Supermirror Polarizer</a:t>
              </a:r>
              <a:endParaRPr lang="en-US" sz="1400" dirty="0">
                <a:solidFill>
                  <a:srgbClr val="CC0000"/>
                </a:solidFill>
              </a:endParaRPr>
            </a:p>
          </p:txBody>
        </p:sp>
      </p:grpSp>
      <p:sp>
        <p:nvSpPr>
          <p:cNvPr id="7" name="Rectangle 493"/>
          <p:cNvSpPr>
            <a:spLocks noChangeArrowheads="1"/>
          </p:cNvSpPr>
          <p:nvPr/>
        </p:nvSpPr>
        <p:spPr bwMode="auto">
          <a:xfrm>
            <a:off x="241006" y="4340525"/>
            <a:ext cx="1600494" cy="186662"/>
          </a:xfrm>
          <a:prstGeom prst="rect">
            <a:avLst/>
          </a:prstGeom>
          <a:gradFill rotWithShape="0">
            <a:gsLst>
              <a:gs pos="0">
                <a:srgbClr val="E2CA77"/>
              </a:gs>
              <a:gs pos="100000">
                <a:srgbClr val="E3CE6F">
                  <a:alpha val="25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800"/>
          </a:p>
        </p:txBody>
      </p:sp>
      <p:sp>
        <p:nvSpPr>
          <p:cNvPr id="8" name="Rectangle 366"/>
          <p:cNvSpPr>
            <a:spLocks noChangeArrowheads="1"/>
          </p:cNvSpPr>
          <p:nvPr/>
        </p:nvSpPr>
        <p:spPr bwMode="auto">
          <a:xfrm>
            <a:off x="241006" y="4111959"/>
            <a:ext cx="1600494" cy="2106613"/>
          </a:xfrm>
          <a:prstGeom prst="rect">
            <a:avLst/>
          </a:prstGeom>
          <a:noFill/>
          <a:ln w="76200">
            <a:solidFill>
              <a:srgbClr val="E2CA77"/>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sz="800"/>
          </a:p>
        </p:txBody>
      </p:sp>
      <p:grpSp>
        <p:nvGrpSpPr>
          <p:cNvPr id="11" name="Group 30"/>
          <p:cNvGrpSpPr>
            <a:grpSpLocks/>
          </p:cNvGrpSpPr>
          <p:nvPr/>
        </p:nvGrpSpPr>
        <p:grpSpPr bwMode="auto">
          <a:xfrm>
            <a:off x="152400" y="575623"/>
            <a:ext cx="8915400" cy="3476624"/>
            <a:chOff x="1" y="1828800"/>
            <a:chExt cx="9144000" cy="3565258"/>
          </a:xfrm>
        </p:grpSpPr>
        <p:sp>
          <p:nvSpPr>
            <p:cNvPr id="12" name="Rectangle 408"/>
            <p:cNvSpPr>
              <a:spLocks noChangeArrowheads="1"/>
            </p:cNvSpPr>
            <p:nvPr/>
          </p:nvSpPr>
          <p:spPr bwMode="auto">
            <a:xfrm>
              <a:off x="6700047" y="3224354"/>
              <a:ext cx="1353895" cy="999800"/>
            </a:xfrm>
            <a:prstGeom prst="rect">
              <a:avLst/>
            </a:prstGeom>
            <a:solidFill>
              <a:srgbClr val="DCB4C3">
                <a:alpha val="72940"/>
              </a:srgb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3" name="Rectangle 405"/>
            <p:cNvSpPr>
              <a:spLocks noChangeArrowheads="1"/>
            </p:cNvSpPr>
            <p:nvPr/>
          </p:nvSpPr>
          <p:spPr bwMode="auto">
            <a:xfrm>
              <a:off x="6540356" y="3078550"/>
              <a:ext cx="1263636" cy="367982"/>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4" name="Rectangle 393"/>
            <p:cNvSpPr>
              <a:spLocks noChangeArrowheads="1"/>
            </p:cNvSpPr>
            <p:nvPr/>
          </p:nvSpPr>
          <p:spPr bwMode="auto">
            <a:xfrm>
              <a:off x="5373924" y="3502076"/>
              <a:ext cx="173576" cy="402697"/>
            </a:xfrm>
            <a:prstGeom prst="rect">
              <a:avLst/>
            </a:prstGeom>
            <a:solidFill>
              <a:srgbClr val="E39F9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5" name="Rectangle 351"/>
            <p:cNvSpPr>
              <a:spLocks noChangeArrowheads="1"/>
            </p:cNvSpPr>
            <p:nvPr/>
          </p:nvSpPr>
          <p:spPr bwMode="auto">
            <a:xfrm>
              <a:off x="1117832" y="3384044"/>
              <a:ext cx="4172774" cy="652647"/>
            </a:xfrm>
            <a:prstGeom prst="rect">
              <a:avLst/>
            </a:prstGeom>
            <a:solidFill>
              <a:srgbClr val="CCE57F"/>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6" name="Rectangle 400"/>
            <p:cNvSpPr>
              <a:spLocks noChangeArrowheads="1"/>
            </p:cNvSpPr>
            <p:nvPr/>
          </p:nvSpPr>
          <p:spPr bwMode="auto">
            <a:xfrm>
              <a:off x="5977969" y="3502076"/>
              <a:ext cx="173576" cy="402697"/>
            </a:xfrm>
            <a:prstGeom prst="rect">
              <a:avLst/>
            </a:prstGeom>
            <a:solidFill>
              <a:srgbClr val="E39F9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7" name="Rectangle 401"/>
            <p:cNvSpPr>
              <a:spLocks noChangeArrowheads="1"/>
            </p:cNvSpPr>
            <p:nvPr/>
          </p:nvSpPr>
          <p:spPr bwMode="auto">
            <a:xfrm>
              <a:off x="8074771" y="3502076"/>
              <a:ext cx="173576" cy="402697"/>
            </a:xfrm>
            <a:prstGeom prst="rect">
              <a:avLst/>
            </a:prstGeom>
            <a:solidFill>
              <a:srgbClr val="E39F9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8" name="Oval 403"/>
            <p:cNvSpPr>
              <a:spLocks noChangeArrowheads="1"/>
            </p:cNvSpPr>
            <p:nvPr/>
          </p:nvSpPr>
          <p:spPr bwMode="auto">
            <a:xfrm>
              <a:off x="5554443" y="3502076"/>
              <a:ext cx="416583" cy="416583"/>
            </a:xfrm>
            <a:prstGeom prst="ellipse">
              <a:avLst/>
            </a:prstGeom>
            <a:solidFill>
              <a:srgbClr val="E2CA77"/>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9" name="Rectangle 404"/>
            <p:cNvSpPr>
              <a:spLocks noChangeArrowheads="1"/>
            </p:cNvSpPr>
            <p:nvPr/>
          </p:nvSpPr>
          <p:spPr bwMode="auto">
            <a:xfrm>
              <a:off x="6172375" y="3467361"/>
              <a:ext cx="499900" cy="479071"/>
            </a:xfrm>
            <a:prstGeom prst="rect">
              <a:avLst/>
            </a:prstGeom>
            <a:solidFill>
              <a:srgbClr val="C7C0D8"/>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20" name="Rectangle 409"/>
            <p:cNvSpPr>
              <a:spLocks noChangeArrowheads="1"/>
            </p:cNvSpPr>
            <p:nvPr/>
          </p:nvSpPr>
          <p:spPr bwMode="auto">
            <a:xfrm>
              <a:off x="6540356" y="3967260"/>
              <a:ext cx="1263636" cy="367982"/>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21" name="Oval 350"/>
            <p:cNvSpPr>
              <a:spLocks noChangeArrowheads="1"/>
            </p:cNvSpPr>
            <p:nvPr/>
          </p:nvSpPr>
          <p:spPr bwMode="auto">
            <a:xfrm>
              <a:off x="1" y="3120208"/>
              <a:ext cx="958141" cy="1208091"/>
            </a:xfrm>
            <a:prstGeom prst="ellipse">
              <a:avLst/>
            </a:prstGeom>
            <a:solidFill>
              <a:srgbClr val="B9E3CE"/>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pic>
          <p:nvPicPr>
            <p:cNvPr id="22" name="Picture 347" descr="npdg_schematic_bw"/>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1609" y="1828800"/>
              <a:ext cx="8852392" cy="3565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Group 206"/>
          <p:cNvGrpSpPr>
            <a:grpSpLocks/>
          </p:cNvGrpSpPr>
          <p:nvPr/>
        </p:nvGrpSpPr>
        <p:grpSpPr bwMode="auto">
          <a:xfrm>
            <a:off x="7321550" y="4111959"/>
            <a:ext cx="1606550" cy="2111375"/>
            <a:chOff x="7156096" y="4495800"/>
            <a:chExt cx="1606904" cy="2111826"/>
          </a:xfrm>
        </p:grpSpPr>
        <p:pic>
          <p:nvPicPr>
            <p:cNvPr id="24" name="Picture 419" descr="picture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56096" y="4724400"/>
              <a:ext cx="1579198" cy="185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502"/>
            <p:cNvGrpSpPr>
              <a:grpSpLocks/>
            </p:cNvGrpSpPr>
            <p:nvPr/>
          </p:nvGrpSpPr>
          <p:grpSpPr bwMode="auto">
            <a:xfrm>
              <a:off x="7162800" y="4495800"/>
              <a:ext cx="1600200" cy="303975"/>
              <a:chOff x="8016" y="6480"/>
              <a:chExt cx="3792" cy="456"/>
            </a:xfrm>
          </p:grpSpPr>
          <p:sp>
            <p:nvSpPr>
              <p:cNvPr id="28" name="Rectangle 503"/>
              <p:cNvSpPr>
                <a:spLocks noChangeArrowheads="1"/>
              </p:cNvSpPr>
              <p:nvPr/>
            </p:nvSpPr>
            <p:spPr bwMode="auto">
              <a:xfrm>
                <a:off x="8016" y="6480"/>
                <a:ext cx="3792" cy="384"/>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800"/>
              </a:p>
            </p:txBody>
          </p:sp>
          <p:sp>
            <p:nvSpPr>
              <p:cNvPr id="29" name="Rectangle 504"/>
              <p:cNvSpPr>
                <a:spLocks noChangeArrowheads="1"/>
              </p:cNvSpPr>
              <p:nvPr/>
            </p:nvSpPr>
            <p:spPr bwMode="auto">
              <a:xfrm>
                <a:off x="8016" y="6480"/>
                <a:ext cx="3744" cy="456"/>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anchor="ctr"/>
              <a:lstStyle/>
              <a:p>
                <a:pPr algn="ctr" defTabSz="4360863" eaLnBrk="1" hangingPunct="1"/>
                <a:r>
                  <a:rPr lang="en-US" sz="1200">
                    <a:solidFill>
                      <a:schemeClr val="accent2"/>
                    </a:solidFill>
                  </a:rPr>
                  <a:t>Gamma Detectors</a:t>
                </a:r>
                <a:endParaRPr lang="en-US" sz="1400">
                  <a:solidFill>
                    <a:srgbClr val="CC0000"/>
                  </a:solidFill>
                </a:endParaRPr>
              </a:p>
            </p:txBody>
          </p:sp>
        </p:grpSp>
        <p:sp>
          <p:nvSpPr>
            <p:cNvPr id="26" name="Rectangle 505"/>
            <p:cNvSpPr>
              <a:spLocks noChangeArrowheads="1"/>
            </p:cNvSpPr>
            <p:nvPr/>
          </p:nvSpPr>
          <p:spPr bwMode="auto">
            <a:xfrm>
              <a:off x="7162800" y="4724400"/>
              <a:ext cx="1600200" cy="223982"/>
            </a:xfrm>
            <a:prstGeom prst="rect">
              <a:avLst/>
            </a:prstGeom>
            <a:gradFill rotWithShape="0">
              <a:gsLst>
                <a:gs pos="0">
                  <a:schemeClr val="accent1"/>
                </a:gs>
                <a:gs pos="100000">
                  <a:srgbClr val="BCE1E4">
                    <a:alpha val="50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800"/>
            </a:p>
          </p:txBody>
        </p:sp>
        <p:sp>
          <p:nvSpPr>
            <p:cNvPr id="27" name="Rectangle 372"/>
            <p:cNvSpPr>
              <a:spLocks noChangeArrowheads="1"/>
            </p:cNvSpPr>
            <p:nvPr/>
          </p:nvSpPr>
          <p:spPr bwMode="auto">
            <a:xfrm>
              <a:off x="7162800" y="4495800"/>
              <a:ext cx="1600200" cy="2111826"/>
            </a:xfrm>
            <a:prstGeom prst="rect">
              <a:avLst/>
            </a:prstGeom>
            <a:noFill/>
            <a:ln w="76200">
              <a:solidFill>
                <a:schemeClr val="accent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sz="800"/>
            </a:p>
          </p:txBody>
        </p:sp>
      </p:grpSp>
      <p:grpSp>
        <p:nvGrpSpPr>
          <p:cNvPr id="30" name="Group 207"/>
          <p:cNvGrpSpPr>
            <a:grpSpLocks/>
          </p:cNvGrpSpPr>
          <p:nvPr/>
        </p:nvGrpSpPr>
        <p:grpSpPr bwMode="auto">
          <a:xfrm>
            <a:off x="5557838" y="4111959"/>
            <a:ext cx="1633537" cy="2111375"/>
            <a:chOff x="5393415" y="4495800"/>
            <a:chExt cx="1633770" cy="2111826"/>
          </a:xfrm>
        </p:grpSpPr>
        <p:pic>
          <p:nvPicPr>
            <p:cNvPr id="31" name="Picture 537"/>
            <p:cNvPicPr>
              <a:picLocks noChangeAspect="1" noChangeArrowheads="1"/>
            </p:cNvPicPr>
            <p:nvPr/>
          </p:nvPicPr>
          <p:blipFill>
            <a:blip r:embed="rId4" cstate="print">
              <a:extLst>
                <a:ext uri="{28A0092B-C50C-407E-A947-70E740481C1C}">
                  <a14:useLocalDpi xmlns:a14="http://schemas.microsoft.com/office/drawing/2010/main"/>
                </a:ext>
              </a:extLst>
            </a:blip>
            <a:srcRect l="-82"/>
            <a:stretch>
              <a:fillRect/>
            </a:stretch>
          </p:blipFill>
          <p:spPr bwMode="auto">
            <a:xfrm rot="5400000">
              <a:off x="5238543" y="4804691"/>
              <a:ext cx="1943515" cy="1598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32" name="Group 506"/>
            <p:cNvGrpSpPr>
              <a:grpSpLocks/>
            </p:cNvGrpSpPr>
            <p:nvPr/>
          </p:nvGrpSpPr>
          <p:grpSpPr bwMode="auto">
            <a:xfrm>
              <a:off x="5410200" y="4495800"/>
              <a:ext cx="1616985" cy="271145"/>
              <a:chOff x="8016" y="6480"/>
              <a:chExt cx="3792" cy="456"/>
            </a:xfrm>
          </p:grpSpPr>
          <p:sp>
            <p:nvSpPr>
              <p:cNvPr id="35" name="Rectangle 507"/>
              <p:cNvSpPr>
                <a:spLocks noChangeArrowheads="1"/>
              </p:cNvSpPr>
              <p:nvPr/>
            </p:nvSpPr>
            <p:spPr bwMode="auto">
              <a:xfrm>
                <a:off x="8016" y="6480"/>
                <a:ext cx="3792" cy="384"/>
              </a:xfrm>
              <a:prstGeom prst="rect">
                <a:avLst/>
              </a:prstGeom>
              <a:solidFill>
                <a:srgbClr val="DCB4C3"/>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800"/>
              </a:p>
            </p:txBody>
          </p:sp>
          <p:sp>
            <p:nvSpPr>
              <p:cNvPr id="36" name="Rectangle 508"/>
              <p:cNvSpPr>
                <a:spLocks noChangeArrowheads="1"/>
              </p:cNvSpPr>
              <p:nvPr/>
            </p:nvSpPr>
            <p:spPr bwMode="auto">
              <a:xfrm>
                <a:off x="8016" y="6480"/>
                <a:ext cx="3744" cy="456"/>
              </a:xfrm>
              <a:prstGeom prst="rect">
                <a:avLst/>
              </a:prstGeom>
              <a:solidFill>
                <a:srgbClr val="DCB4C3"/>
              </a:solidFill>
              <a:ln>
                <a:noFill/>
              </a:ln>
              <a:extLst>
                <a:ext uri="{91240B29-F687-4f45-9708-019B960494DF}">
                  <a14:hiddenLine xmlns:a14="http://schemas.microsoft.com/office/drawing/2010/main" w="9525">
                    <a:solidFill>
                      <a:schemeClr val="tx1"/>
                    </a:solidFill>
                    <a:miter lim="800000"/>
                    <a:headEnd/>
                    <a:tailEnd/>
                  </a14:hiddenLine>
                </a:ext>
              </a:extLst>
            </p:spPr>
            <p:txBody>
              <a:bodyPr anchor="ctr"/>
              <a:lstStyle/>
              <a:p>
                <a:pPr algn="ctr" defTabSz="4360863" eaLnBrk="1" hangingPunct="1"/>
                <a:r>
                  <a:rPr lang="en-US" sz="1200">
                    <a:solidFill>
                      <a:schemeClr val="accent2"/>
                    </a:solidFill>
                  </a:rPr>
                  <a:t>LH</a:t>
                </a:r>
                <a:r>
                  <a:rPr lang="en-US" sz="1200" baseline="-25000">
                    <a:solidFill>
                      <a:schemeClr val="accent2"/>
                    </a:solidFill>
                  </a:rPr>
                  <a:t>2</a:t>
                </a:r>
                <a:r>
                  <a:rPr lang="en-US" sz="1200">
                    <a:solidFill>
                      <a:schemeClr val="accent2"/>
                    </a:solidFill>
                  </a:rPr>
                  <a:t> Target</a:t>
                </a:r>
                <a:endParaRPr lang="en-US" sz="1400">
                  <a:solidFill>
                    <a:srgbClr val="CC0000"/>
                  </a:solidFill>
                </a:endParaRPr>
              </a:p>
            </p:txBody>
          </p:sp>
        </p:grpSp>
        <p:sp>
          <p:nvSpPr>
            <p:cNvPr id="33" name="Rectangle 509"/>
            <p:cNvSpPr>
              <a:spLocks noChangeArrowheads="1"/>
            </p:cNvSpPr>
            <p:nvPr/>
          </p:nvSpPr>
          <p:spPr bwMode="auto">
            <a:xfrm>
              <a:off x="5410200" y="4752975"/>
              <a:ext cx="1616985" cy="170577"/>
            </a:xfrm>
            <a:prstGeom prst="rect">
              <a:avLst/>
            </a:prstGeom>
            <a:gradFill rotWithShape="0">
              <a:gsLst>
                <a:gs pos="0">
                  <a:srgbClr val="DCB4C3"/>
                </a:gs>
                <a:gs pos="100000">
                  <a:srgbClr val="DCB5C3">
                    <a:alpha val="50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800"/>
            </a:p>
          </p:txBody>
        </p:sp>
        <p:sp>
          <p:nvSpPr>
            <p:cNvPr id="34" name="Rectangle 379"/>
            <p:cNvSpPr>
              <a:spLocks noChangeArrowheads="1"/>
            </p:cNvSpPr>
            <p:nvPr/>
          </p:nvSpPr>
          <p:spPr bwMode="auto">
            <a:xfrm>
              <a:off x="5393415" y="4497945"/>
              <a:ext cx="1616985" cy="2109681"/>
            </a:xfrm>
            <a:prstGeom prst="rect">
              <a:avLst/>
            </a:prstGeom>
            <a:noFill/>
            <a:ln w="76200">
              <a:solidFill>
                <a:srgbClr val="DCB4C3"/>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sz="800"/>
            </a:p>
          </p:txBody>
        </p:sp>
      </p:grpSp>
      <p:grpSp>
        <p:nvGrpSpPr>
          <p:cNvPr id="37" name="Group 208"/>
          <p:cNvGrpSpPr>
            <a:grpSpLocks/>
          </p:cNvGrpSpPr>
          <p:nvPr/>
        </p:nvGrpSpPr>
        <p:grpSpPr bwMode="auto">
          <a:xfrm>
            <a:off x="3898900" y="4111959"/>
            <a:ext cx="1524000" cy="2105025"/>
            <a:chOff x="3733800" y="4495800"/>
            <a:chExt cx="1524000" cy="2105010"/>
          </a:xfrm>
        </p:grpSpPr>
        <p:pic>
          <p:nvPicPr>
            <p:cNvPr id="38" name="Picture 304" descr="flipperphoto"/>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33800" y="4650205"/>
              <a:ext cx="1524000" cy="1942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FF"/>
                  </a:solidFill>
                  <a:miter lim="800000"/>
                  <a:headEnd/>
                  <a:tailEnd/>
                </a14:hiddenLine>
              </a:ext>
            </a:extLst>
          </p:spPr>
        </p:pic>
        <p:grpSp>
          <p:nvGrpSpPr>
            <p:cNvPr id="39" name="Group 498"/>
            <p:cNvGrpSpPr>
              <a:grpSpLocks/>
            </p:cNvGrpSpPr>
            <p:nvPr/>
          </p:nvGrpSpPr>
          <p:grpSpPr bwMode="auto">
            <a:xfrm>
              <a:off x="3733800" y="4495800"/>
              <a:ext cx="1523998" cy="253365"/>
              <a:chOff x="8016" y="6480"/>
              <a:chExt cx="3792" cy="456"/>
            </a:xfrm>
          </p:grpSpPr>
          <p:sp>
            <p:nvSpPr>
              <p:cNvPr id="42" name="Rectangle 499"/>
              <p:cNvSpPr>
                <a:spLocks noChangeArrowheads="1"/>
              </p:cNvSpPr>
              <p:nvPr/>
            </p:nvSpPr>
            <p:spPr bwMode="auto">
              <a:xfrm>
                <a:off x="8016" y="6480"/>
                <a:ext cx="3792" cy="384"/>
              </a:xfrm>
              <a:prstGeom prst="rect">
                <a:avLst/>
              </a:prstGeom>
              <a:solidFill>
                <a:srgbClr val="C7C0D8"/>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800"/>
              </a:p>
            </p:txBody>
          </p:sp>
          <p:sp>
            <p:nvSpPr>
              <p:cNvPr id="43" name="Rectangle 500"/>
              <p:cNvSpPr>
                <a:spLocks noChangeArrowheads="1"/>
              </p:cNvSpPr>
              <p:nvPr/>
            </p:nvSpPr>
            <p:spPr bwMode="auto">
              <a:xfrm>
                <a:off x="8016" y="6480"/>
                <a:ext cx="3744" cy="456"/>
              </a:xfrm>
              <a:prstGeom prst="rect">
                <a:avLst/>
              </a:prstGeom>
              <a:solidFill>
                <a:srgbClr val="C7C0D8"/>
              </a:solidFill>
              <a:ln>
                <a:noFill/>
              </a:ln>
              <a:extLst>
                <a:ext uri="{91240B29-F687-4f45-9708-019B960494DF}">
                  <a14:hiddenLine xmlns:a14="http://schemas.microsoft.com/office/drawing/2010/main" w="9525">
                    <a:solidFill>
                      <a:schemeClr val="tx1"/>
                    </a:solidFill>
                    <a:miter lim="800000"/>
                    <a:headEnd/>
                    <a:tailEnd/>
                  </a14:hiddenLine>
                </a:ext>
              </a:extLst>
            </p:spPr>
            <p:txBody>
              <a:bodyPr anchor="ctr"/>
              <a:lstStyle/>
              <a:p>
                <a:pPr algn="ctr" defTabSz="4360863" eaLnBrk="1" hangingPunct="1"/>
                <a:r>
                  <a:rPr lang="en-US" sz="1200">
                    <a:solidFill>
                      <a:schemeClr val="accent2"/>
                    </a:solidFill>
                  </a:rPr>
                  <a:t>RF Spin Rotator</a:t>
                </a:r>
                <a:endParaRPr lang="en-US" sz="1400">
                  <a:solidFill>
                    <a:srgbClr val="CC0000"/>
                  </a:solidFill>
                </a:endParaRPr>
              </a:p>
            </p:txBody>
          </p:sp>
        </p:grpSp>
        <p:sp>
          <p:nvSpPr>
            <p:cNvPr id="40" name="Rectangle 501"/>
            <p:cNvSpPr>
              <a:spLocks noChangeArrowheads="1"/>
            </p:cNvSpPr>
            <p:nvPr/>
          </p:nvSpPr>
          <p:spPr bwMode="auto">
            <a:xfrm>
              <a:off x="3733800" y="4724400"/>
              <a:ext cx="1523998" cy="186690"/>
            </a:xfrm>
            <a:prstGeom prst="rect">
              <a:avLst/>
            </a:prstGeom>
            <a:gradFill rotWithShape="0">
              <a:gsLst>
                <a:gs pos="0">
                  <a:srgbClr val="C7C0D8"/>
                </a:gs>
                <a:gs pos="100000">
                  <a:srgbClr val="C8C1D8">
                    <a:alpha val="50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800"/>
            </a:p>
          </p:txBody>
        </p:sp>
        <p:sp>
          <p:nvSpPr>
            <p:cNvPr id="41" name="Rectangle 375"/>
            <p:cNvSpPr>
              <a:spLocks noChangeArrowheads="1"/>
            </p:cNvSpPr>
            <p:nvPr/>
          </p:nvSpPr>
          <p:spPr bwMode="auto">
            <a:xfrm>
              <a:off x="3733800" y="4495800"/>
              <a:ext cx="1523998" cy="2105010"/>
            </a:xfrm>
            <a:prstGeom prst="rect">
              <a:avLst/>
            </a:prstGeom>
            <a:noFill/>
            <a:ln w="76200">
              <a:solidFill>
                <a:srgbClr val="C7C0D8"/>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sz="800"/>
            </a:p>
          </p:txBody>
        </p:sp>
      </p:grpSp>
      <p:grpSp>
        <p:nvGrpSpPr>
          <p:cNvPr id="44" name="Group 209"/>
          <p:cNvGrpSpPr>
            <a:grpSpLocks/>
          </p:cNvGrpSpPr>
          <p:nvPr/>
        </p:nvGrpSpPr>
        <p:grpSpPr bwMode="auto">
          <a:xfrm>
            <a:off x="2070100" y="4111959"/>
            <a:ext cx="1698625" cy="2106613"/>
            <a:chOff x="1905000" y="4495800"/>
            <a:chExt cx="1699260" cy="2106930"/>
          </a:xfrm>
        </p:grpSpPr>
        <p:pic>
          <p:nvPicPr>
            <p:cNvPr id="45" name="Picture 579"/>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r="-2418"/>
            <a:stretch/>
          </p:blipFill>
          <p:spPr bwMode="auto">
            <a:xfrm>
              <a:off x="1905000" y="4724434"/>
              <a:ext cx="1699260" cy="1868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46" name="Group 494"/>
            <p:cNvGrpSpPr>
              <a:grpSpLocks/>
            </p:cNvGrpSpPr>
            <p:nvPr/>
          </p:nvGrpSpPr>
          <p:grpSpPr bwMode="auto">
            <a:xfrm>
              <a:off x="1905000" y="4495800"/>
              <a:ext cx="1676400" cy="253365"/>
              <a:chOff x="8016" y="6480"/>
              <a:chExt cx="3792" cy="456"/>
            </a:xfrm>
          </p:grpSpPr>
          <p:sp>
            <p:nvSpPr>
              <p:cNvPr id="49" name="Rectangle 495"/>
              <p:cNvSpPr>
                <a:spLocks noChangeArrowheads="1"/>
              </p:cNvSpPr>
              <p:nvPr/>
            </p:nvSpPr>
            <p:spPr bwMode="auto">
              <a:xfrm>
                <a:off x="8016" y="6480"/>
                <a:ext cx="3792" cy="384"/>
              </a:xfrm>
              <a:prstGeom prst="rect">
                <a:avLst/>
              </a:prstGeom>
              <a:solidFill>
                <a:srgbClr val="E39F9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800"/>
              </a:p>
            </p:txBody>
          </p:sp>
          <p:sp>
            <p:nvSpPr>
              <p:cNvPr id="50" name="Rectangle 496"/>
              <p:cNvSpPr>
                <a:spLocks noChangeArrowheads="1"/>
              </p:cNvSpPr>
              <p:nvPr/>
            </p:nvSpPr>
            <p:spPr bwMode="auto">
              <a:xfrm>
                <a:off x="8016" y="6480"/>
                <a:ext cx="3744" cy="456"/>
              </a:xfrm>
              <a:prstGeom prst="rect">
                <a:avLst/>
              </a:prstGeom>
              <a:solidFill>
                <a:srgbClr val="E39F91"/>
              </a:solidFill>
              <a:ln>
                <a:noFill/>
              </a:ln>
              <a:extLst>
                <a:ext uri="{91240B29-F687-4f45-9708-019B960494DF}">
                  <a14:hiddenLine xmlns:a14="http://schemas.microsoft.com/office/drawing/2010/main" w="9525">
                    <a:solidFill>
                      <a:schemeClr val="tx1"/>
                    </a:solidFill>
                    <a:miter lim="800000"/>
                    <a:headEnd/>
                    <a:tailEnd/>
                  </a14:hiddenLine>
                </a:ext>
              </a:extLst>
            </p:spPr>
            <p:txBody>
              <a:bodyPr anchor="ctr"/>
              <a:lstStyle/>
              <a:p>
                <a:pPr algn="ctr" defTabSz="4360863" eaLnBrk="1" hangingPunct="1"/>
                <a:r>
                  <a:rPr lang="en-US" sz="1200">
                    <a:solidFill>
                      <a:schemeClr val="accent2"/>
                    </a:solidFill>
                  </a:rPr>
                  <a:t>Beam Monitors</a:t>
                </a:r>
                <a:endParaRPr lang="en-US" sz="1400">
                  <a:solidFill>
                    <a:srgbClr val="CC0000"/>
                  </a:solidFill>
                </a:endParaRPr>
              </a:p>
            </p:txBody>
          </p:sp>
        </p:grpSp>
        <p:sp>
          <p:nvSpPr>
            <p:cNvPr id="47" name="Rectangle 369"/>
            <p:cNvSpPr>
              <a:spLocks noChangeArrowheads="1"/>
            </p:cNvSpPr>
            <p:nvPr/>
          </p:nvSpPr>
          <p:spPr bwMode="auto">
            <a:xfrm>
              <a:off x="1905000" y="4495800"/>
              <a:ext cx="1676400" cy="2106930"/>
            </a:xfrm>
            <a:prstGeom prst="rect">
              <a:avLst/>
            </a:prstGeom>
            <a:noFill/>
            <a:ln w="76200">
              <a:solidFill>
                <a:srgbClr val="E39F9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sz="800"/>
            </a:p>
          </p:txBody>
        </p:sp>
        <p:sp>
          <p:nvSpPr>
            <p:cNvPr id="48" name="Rectangle 497"/>
            <p:cNvSpPr>
              <a:spLocks noChangeArrowheads="1"/>
            </p:cNvSpPr>
            <p:nvPr/>
          </p:nvSpPr>
          <p:spPr bwMode="auto">
            <a:xfrm>
              <a:off x="1905000" y="4724400"/>
              <a:ext cx="1676400" cy="186690"/>
            </a:xfrm>
            <a:prstGeom prst="rect">
              <a:avLst/>
            </a:prstGeom>
            <a:gradFill rotWithShape="0">
              <a:gsLst>
                <a:gs pos="0">
                  <a:srgbClr val="E39F91"/>
                </a:gs>
                <a:gs pos="100000">
                  <a:srgbClr val="E49F91">
                    <a:alpha val="50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800"/>
            </a:p>
          </p:txBody>
        </p:sp>
      </p:grpSp>
      <p:pic>
        <p:nvPicPr>
          <p:cNvPr id="53" name="Picture 52" descr="Musgrave_APS2012.jpg"/>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01762" y="4394526"/>
            <a:ext cx="1329267" cy="1788219"/>
          </a:xfrm>
          <a:prstGeom prst="rect">
            <a:avLst/>
          </a:prstGeom>
        </p:spPr>
      </p:pic>
      <p:sp>
        <p:nvSpPr>
          <p:cNvPr id="3" name="Rectangle 2"/>
          <p:cNvSpPr/>
          <p:nvPr/>
        </p:nvSpPr>
        <p:spPr>
          <a:xfrm>
            <a:off x="401762" y="4527187"/>
            <a:ext cx="309017" cy="14545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Date Placeholder 1"/>
          <p:cNvSpPr>
            <a:spLocks noGrp="1"/>
          </p:cNvSpPr>
          <p:nvPr>
            <p:ph type="dt" sz="half" idx="10"/>
          </p:nvPr>
        </p:nvSpPr>
        <p:spPr/>
        <p:txBody>
          <a:bodyPr/>
          <a:lstStyle/>
          <a:p>
            <a:r>
              <a:rPr lang="en-CA" smtClean="0"/>
              <a:t>2013-10-31</a:t>
            </a:r>
            <a:endParaRPr lang="en-US"/>
          </a:p>
        </p:txBody>
      </p:sp>
      <p:sp>
        <p:nvSpPr>
          <p:cNvPr id="5" name="Footer Placeholder 4"/>
          <p:cNvSpPr>
            <a:spLocks noGrp="1"/>
          </p:cNvSpPr>
          <p:nvPr>
            <p:ph type="ftr" sz="quarter" idx="11"/>
          </p:nvPr>
        </p:nvSpPr>
        <p:spPr/>
        <p:txBody>
          <a:bodyPr/>
          <a:lstStyle/>
          <a:p>
            <a:r>
              <a:rPr lang="en-US" smtClean="0"/>
              <a:t>Nuclear Physics Seminar, University of Kentucky</a:t>
            </a:r>
            <a:endParaRPr lang="en-US"/>
          </a:p>
        </p:txBody>
      </p:sp>
      <p:sp>
        <p:nvSpPr>
          <p:cNvPr id="4" name="Slide Number Placeholder 3"/>
          <p:cNvSpPr>
            <a:spLocks noGrp="1"/>
          </p:cNvSpPr>
          <p:nvPr>
            <p:ph type="sldNum" sz="quarter" idx="12"/>
          </p:nvPr>
        </p:nvSpPr>
        <p:spPr/>
        <p:txBody>
          <a:bodyPr/>
          <a:lstStyle/>
          <a:p>
            <a:fld id="{89BA9E80-DA99-844D-986A-8D691D11CFE6}" type="slidenum">
              <a:rPr lang="en-US" smtClean="0"/>
              <a:t>13</a:t>
            </a:fld>
            <a:r>
              <a:rPr lang="en-US" smtClean="0"/>
              <a:t>/27</a:t>
            </a:r>
            <a:endParaRPr lang="en-US" dirty="0"/>
          </a:p>
        </p:txBody>
      </p:sp>
    </p:spTree>
    <p:extLst>
      <p:ext uri="{BB962C8B-B14F-4D97-AF65-F5344CB8AC3E}">
        <p14:creationId xmlns:p14="http://schemas.microsoft.com/office/powerpoint/2010/main" val="56793206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dirty="0" smtClean="0">
                <a:cs typeface="+mj-cs"/>
              </a:rPr>
              <a:t>Experimental setup at the FnPB</a:t>
            </a:r>
          </a:p>
        </p:txBody>
      </p:sp>
      <p:grpSp>
        <p:nvGrpSpPr>
          <p:cNvPr id="16386" name="Group 3"/>
          <p:cNvGrpSpPr>
            <a:grpSpLocks/>
          </p:cNvGrpSpPr>
          <p:nvPr/>
        </p:nvGrpSpPr>
        <p:grpSpPr bwMode="auto">
          <a:xfrm>
            <a:off x="458788" y="928688"/>
            <a:ext cx="8505825" cy="4902200"/>
            <a:chOff x="341" y="719"/>
            <a:chExt cx="5358" cy="3088"/>
          </a:xfrm>
        </p:grpSpPr>
        <p:pic>
          <p:nvPicPr>
            <p:cNvPr id="1536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1" y="1056"/>
              <a:ext cx="5078" cy="2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365" name="Text Box 5"/>
            <p:cNvSpPr txBox="1">
              <a:spLocks noChangeArrowheads="1"/>
            </p:cNvSpPr>
            <p:nvPr/>
          </p:nvSpPr>
          <p:spPr bwMode="auto">
            <a:xfrm>
              <a:off x="4662" y="719"/>
              <a:ext cx="661" cy="300"/>
            </a:xfrm>
            <a:prstGeom prst="rect">
              <a:avLst/>
            </a:prstGeom>
            <a:solidFill>
              <a:schemeClr val="bg1"/>
            </a:solidFill>
            <a:ln w="1905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200"/>
                <a:t>Supermirror </a:t>
              </a:r>
            </a:p>
            <a:p>
              <a:pPr algn="ctr">
                <a:defRPr/>
              </a:pPr>
              <a:r>
                <a:rPr lang="en-US" sz="1200"/>
                <a:t>polarizer</a:t>
              </a:r>
            </a:p>
          </p:txBody>
        </p:sp>
        <p:sp>
          <p:nvSpPr>
            <p:cNvPr id="15366" name="Text Box 6"/>
            <p:cNvSpPr txBox="1">
              <a:spLocks noChangeArrowheads="1"/>
            </p:cNvSpPr>
            <p:nvPr/>
          </p:nvSpPr>
          <p:spPr bwMode="auto">
            <a:xfrm>
              <a:off x="5053" y="2957"/>
              <a:ext cx="646" cy="185"/>
            </a:xfrm>
            <a:prstGeom prst="rect">
              <a:avLst/>
            </a:prstGeom>
            <a:solidFill>
              <a:schemeClr val="bg1"/>
            </a:solidFill>
            <a:ln w="1905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a:t>FNPB guide</a:t>
              </a:r>
            </a:p>
          </p:txBody>
        </p:sp>
        <p:sp>
          <p:nvSpPr>
            <p:cNvPr id="15367" name="Text Box 7"/>
            <p:cNvSpPr txBox="1">
              <a:spLocks noChangeArrowheads="1"/>
            </p:cNvSpPr>
            <p:nvPr/>
          </p:nvSpPr>
          <p:spPr bwMode="auto">
            <a:xfrm>
              <a:off x="3359" y="739"/>
              <a:ext cx="918" cy="185"/>
            </a:xfrm>
            <a:prstGeom prst="rect">
              <a:avLst/>
            </a:prstGeom>
            <a:solidFill>
              <a:schemeClr val="bg1"/>
            </a:solidFill>
            <a:ln w="1905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a:t>CsI Detector Array</a:t>
              </a:r>
            </a:p>
          </p:txBody>
        </p:sp>
        <p:sp>
          <p:nvSpPr>
            <p:cNvPr id="15368" name="Text Box 8"/>
            <p:cNvSpPr txBox="1">
              <a:spLocks noChangeArrowheads="1"/>
            </p:cNvSpPr>
            <p:nvPr/>
          </p:nvSpPr>
          <p:spPr bwMode="auto">
            <a:xfrm>
              <a:off x="2281" y="928"/>
              <a:ext cx="820" cy="223"/>
            </a:xfrm>
            <a:prstGeom prst="rect">
              <a:avLst/>
            </a:prstGeom>
            <a:solidFill>
              <a:schemeClr val="bg1"/>
            </a:solidFill>
            <a:ln w="1905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a:t>Liquid H</a:t>
              </a:r>
              <a:r>
                <a:rPr lang="en-US" sz="1200" baseline="-25000"/>
                <a:t>2</a:t>
              </a:r>
              <a:r>
                <a:rPr lang="en-US" sz="1200"/>
                <a:t> Target</a:t>
              </a:r>
            </a:p>
            <a:p>
              <a:pPr>
                <a:defRPr/>
              </a:pPr>
              <a:endParaRPr lang="en-US" sz="400"/>
            </a:p>
          </p:txBody>
        </p:sp>
        <p:sp>
          <p:nvSpPr>
            <p:cNvPr id="15369" name="Text Box 9"/>
            <p:cNvSpPr txBox="1">
              <a:spLocks noChangeArrowheads="1"/>
            </p:cNvSpPr>
            <p:nvPr/>
          </p:nvSpPr>
          <p:spPr bwMode="auto">
            <a:xfrm>
              <a:off x="1289" y="1126"/>
              <a:ext cx="665" cy="185"/>
            </a:xfrm>
            <a:prstGeom prst="rect">
              <a:avLst/>
            </a:prstGeom>
            <a:solidFill>
              <a:schemeClr val="bg1"/>
            </a:solidFill>
            <a:ln w="1905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a:t>H</a:t>
              </a:r>
              <a:r>
                <a:rPr lang="en-US" sz="1200" baseline="-25000"/>
                <a:t>2</a:t>
              </a:r>
              <a:r>
                <a:rPr lang="en-US" sz="1200"/>
                <a:t> Vent Line</a:t>
              </a:r>
              <a:endParaRPr lang="en-US" sz="2000">
                <a:solidFill>
                  <a:schemeClr val="hlink"/>
                </a:solidFill>
                <a:latin typeface="Comic Sans MS" charset="0"/>
              </a:endParaRPr>
            </a:p>
          </p:txBody>
        </p:sp>
        <p:sp>
          <p:nvSpPr>
            <p:cNvPr id="15370" name="Text Box 10"/>
            <p:cNvSpPr txBox="1">
              <a:spLocks noChangeArrowheads="1"/>
            </p:cNvSpPr>
            <p:nvPr/>
          </p:nvSpPr>
          <p:spPr bwMode="auto">
            <a:xfrm>
              <a:off x="3276" y="3527"/>
              <a:ext cx="603" cy="185"/>
            </a:xfrm>
            <a:prstGeom prst="rect">
              <a:avLst/>
            </a:prstGeom>
            <a:solidFill>
              <a:schemeClr val="bg1"/>
            </a:solidFill>
            <a:ln w="1905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a:t>Beam Stop</a:t>
              </a:r>
              <a:endParaRPr lang="en-US" sz="2000">
                <a:solidFill>
                  <a:schemeClr val="hlink"/>
                </a:solidFill>
                <a:latin typeface="Comic Sans MS" charset="0"/>
              </a:endParaRPr>
            </a:p>
          </p:txBody>
        </p:sp>
        <p:sp>
          <p:nvSpPr>
            <p:cNvPr id="15371" name="Text Box 11"/>
            <p:cNvSpPr txBox="1">
              <a:spLocks noChangeArrowheads="1"/>
            </p:cNvSpPr>
            <p:nvPr/>
          </p:nvSpPr>
          <p:spPr bwMode="auto">
            <a:xfrm>
              <a:off x="4129" y="3315"/>
              <a:ext cx="992" cy="185"/>
            </a:xfrm>
            <a:prstGeom prst="rect">
              <a:avLst/>
            </a:prstGeom>
            <a:solidFill>
              <a:schemeClr val="bg1"/>
            </a:solidFill>
            <a:ln w="1905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a:t>Magnetic Field Coils</a:t>
              </a:r>
              <a:endParaRPr lang="en-US" sz="2000">
                <a:solidFill>
                  <a:schemeClr val="hlink"/>
                </a:solidFill>
                <a:latin typeface="Comic Sans MS" charset="0"/>
              </a:endParaRPr>
            </a:p>
          </p:txBody>
        </p:sp>
        <p:sp>
          <p:nvSpPr>
            <p:cNvPr id="15372" name="Text Box 12"/>
            <p:cNvSpPr txBox="1">
              <a:spLocks noChangeArrowheads="1"/>
            </p:cNvSpPr>
            <p:nvPr/>
          </p:nvSpPr>
          <p:spPr bwMode="auto">
            <a:xfrm>
              <a:off x="1088" y="2918"/>
              <a:ext cx="939" cy="185"/>
            </a:xfrm>
            <a:prstGeom prst="rect">
              <a:avLst/>
            </a:prstGeom>
            <a:solidFill>
              <a:schemeClr val="bg1"/>
            </a:solidFill>
            <a:ln w="1905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a:t>Magnetic Shielding</a:t>
              </a:r>
              <a:endParaRPr lang="en-US" sz="2000">
                <a:solidFill>
                  <a:schemeClr val="hlink"/>
                </a:solidFill>
                <a:latin typeface="Comic Sans MS" charset="0"/>
              </a:endParaRPr>
            </a:p>
          </p:txBody>
        </p:sp>
        <p:sp>
          <p:nvSpPr>
            <p:cNvPr id="15373" name="Text Box 13"/>
            <p:cNvSpPr txBox="1">
              <a:spLocks noChangeArrowheads="1"/>
            </p:cNvSpPr>
            <p:nvPr/>
          </p:nvSpPr>
          <p:spPr bwMode="auto">
            <a:xfrm>
              <a:off x="416" y="1672"/>
              <a:ext cx="1076" cy="185"/>
            </a:xfrm>
            <a:prstGeom prst="rect">
              <a:avLst/>
            </a:prstGeom>
            <a:solidFill>
              <a:schemeClr val="bg1"/>
            </a:solidFill>
            <a:ln w="1905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a:t>H</a:t>
              </a:r>
              <a:r>
                <a:rPr lang="en-US" sz="1200" baseline="-25000"/>
                <a:t>2</a:t>
              </a:r>
              <a:r>
                <a:rPr lang="en-US" sz="1200"/>
                <a:t> Manifold Enclosure</a:t>
              </a:r>
              <a:endParaRPr lang="en-US" sz="2000">
                <a:solidFill>
                  <a:schemeClr val="hlink"/>
                </a:solidFill>
                <a:latin typeface="Comic Sans MS" charset="0"/>
              </a:endParaRPr>
            </a:p>
          </p:txBody>
        </p:sp>
        <p:sp>
          <p:nvSpPr>
            <p:cNvPr id="15374" name="Line 14"/>
            <p:cNvSpPr>
              <a:spLocks noChangeShapeType="1"/>
            </p:cNvSpPr>
            <p:nvPr/>
          </p:nvSpPr>
          <p:spPr bwMode="auto">
            <a:xfrm flipV="1">
              <a:off x="1545" y="2607"/>
              <a:ext cx="277" cy="309"/>
            </a:xfrm>
            <a:prstGeom prst="line">
              <a:avLst/>
            </a:prstGeom>
            <a:noFill/>
            <a:ln w="28575">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5375" name="Line 15"/>
            <p:cNvSpPr>
              <a:spLocks noChangeShapeType="1"/>
            </p:cNvSpPr>
            <p:nvPr/>
          </p:nvSpPr>
          <p:spPr bwMode="auto">
            <a:xfrm flipH="1" flipV="1">
              <a:off x="2998" y="2922"/>
              <a:ext cx="571" cy="597"/>
            </a:xfrm>
            <a:prstGeom prst="line">
              <a:avLst/>
            </a:prstGeom>
            <a:noFill/>
            <a:ln w="28575">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5376" name="Line 16"/>
            <p:cNvSpPr>
              <a:spLocks noChangeShapeType="1"/>
            </p:cNvSpPr>
            <p:nvPr/>
          </p:nvSpPr>
          <p:spPr bwMode="auto">
            <a:xfrm flipH="1" flipV="1">
              <a:off x="4023" y="2861"/>
              <a:ext cx="593" cy="446"/>
            </a:xfrm>
            <a:prstGeom prst="line">
              <a:avLst/>
            </a:prstGeom>
            <a:noFill/>
            <a:ln w="28575">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5377" name="Line 17"/>
            <p:cNvSpPr>
              <a:spLocks noChangeShapeType="1"/>
            </p:cNvSpPr>
            <p:nvPr/>
          </p:nvSpPr>
          <p:spPr bwMode="auto">
            <a:xfrm flipH="1" flipV="1">
              <a:off x="4992" y="1876"/>
              <a:ext cx="335" cy="1084"/>
            </a:xfrm>
            <a:prstGeom prst="line">
              <a:avLst/>
            </a:prstGeom>
            <a:noFill/>
            <a:ln w="28575">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5378" name="Line 18"/>
            <p:cNvSpPr>
              <a:spLocks noChangeShapeType="1"/>
            </p:cNvSpPr>
            <p:nvPr/>
          </p:nvSpPr>
          <p:spPr bwMode="auto">
            <a:xfrm flipH="1">
              <a:off x="4562" y="1017"/>
              <a:ext cx="425" cy="921"/>
            </a:xfrm>
            <a:prstGeom prst="line">
              <a:avLst/>
            </a:prstGeom>
            <a:noFill/>
            <a:ln w="28575">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5379" name="Line 19"/>
            <p:cNvSpPr>
              <a:spLocks noChangeShapeType="1"/>
            </p:cNvSpPr>
            <p:nvPr/>
          </p:nvSpPr>
          <p:spPr bwMode="auto">
            <a:xfrm>
              <a:off x="3793" y="917"/>
              <a:ext cx="198" cy="1100"/>
            </a:xfrm>
            <a:prstGeom prst="line">
              <a:avLst/>
            </a:prstGeom>
            <a:noFill/>
            <a:ln w="28575">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5380" name="Line 20"/>
            <p:cNvSpPr>
              <a:spLocks noChangeShapeType="1"/>
            </p:cNvSpPr>
            <p:nvPr/>
          </p:nvSpPr>
          <p:spPr bwMode="auto">
            <a:xfrm>
              <a:off x="2709" y="1148"/>
              <a:ext cx="1005" cy="1032"/>
            </a:xfrm>
            <a:prstGeom prst="line">
              <a:avLst/>
            </a:prstGeom>
            <a:noFill/>
            <a:ln w="28575">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5381" name="Line 21"/>
            <p:cNvSpPr>
              <a:spLocks noChangeShapeType="1"/>
            </p:cNvSpPr>
            <p:nvPr/>
          </p:nvSpPr>
          <p:spPr bwMode="auto">
            <a:xfrm>
              <a:off x="1620" y="1294"/>
              <a:ext cx="440" cy="1011"/>
            </a:xfrm>
            <a:prstGeom prst="line">
              <a:avLst/>
            </a:prstGeom>
            <a:noFill/>
            <a:ln w="28575">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5382" name="Line 22"/>
            <p:cNvSpPr>
              <a:spLocks noChangeShapeType="1"/>
            </p:cNvSpPr>
            <p:nvPr/>
          </p:nvSpPr>
          <p:spPr bwMode="auto">
            <a:xfrm flipH="1">
              <a:off x="562" y="1844"/>
              <a:ext cx="377" cy="1152"/>
            </a:xfrm>
            <a:prstGeom prst="line">
              <a:avLst/>
            </a:prstGeom>
            <a:noFill/>
            <a:ln w="28575">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sp>
        <p:nvSpPr>
          <p:cNvPr id="2" name="Date Placeholder 1"/>
          <p:cNvSpPr>
            <a:spLocks noGrp="1"/>
          </p:cNvSpPr>
          <p:nvPr>
            <p:ph type="dt" sz="half" idx="10"/>
          </p:nvPr>
        </p:nvSpPr>
        <p:spPr/>
        <p:txBody>
          <a:bodyPr/>
          <a:lstStyle/>
          <a:p>
            <a:r>
              <a:rPr lang="en-CA" smtClean="0"/>
              <a:t>2013-10-31</a:t>
            </a:r>
            <a:endParaRPr lang="en-US"/>
          </a:p>
        </p:txBody>
      </p:sp>
      <p:sp>
        <p:nvSpPr>
          <p:cNvPr id="6" name="Footer Placeholder 5"/>
          <p:cNvSpPr>
            <a:spLocks noGrp="1"/>
          </p:cNvSpPr>
          <p:nvPr>
            <p:ph type="ftr" sz="quarter" idx="11"/>
          </p:nvPr>
        </p:nvSpPr>
        <p:spPr/>
        <p:txBody>
          <a:bodyPr/>
          <a:lstStyle/>
          <a:p>
            <a:r>
              <a:rPr lang="en-US" smtClean="0"/>
              <a:t>Nuclear Physics Seminar, University of Kentucky</a:t>
            </a:r>
            <a:endParaRPr lang="en-US"/>
          </a:p>
        </p:txBody>
      </p:sp>
      <p:sp>
        <p:nvSpPr>
          <p:cNvPr id="3" name="Slide Number Placeholder 2"/>
          <p:cNvSpPr>
            <a:spLocks noGrp="1"/>
          </p:cNvSpPr>
          <p:nvPr>
            <p:ph type="sldNum" sz="quarter" idx="12"/>
          </p:nvPr>
        </p:nvSpPr>
        <p:spPr/>
        <p:txBody>
          <a:bodyPr/>
          <a:lstStyle/>
          <a:p>
            <a:fld id="{89BA9E80-DA99-844D-986A-8D691D11CFE6}" type="slidenum">
              <a:rPr lang="en-US" smtClean="0"/>
              <a:t>14</a:t>
            </a:fld>
            <a:r>
              <a:rPr lang="en-US" smtClean="0"/>
              <a:t>/27</a:t>
            </a:r>
            <a:endParaRPr lang="en-US" dirty="0"/>
          </a:p>
        </p:txBody>
      </p:sp>
    </p:spTree>
    <p:extLst>
      <p:ext uri="{BB962C8B-B14F-4D97-AF65-F5344CB8AC3E}">
        <p14:creationId xmlns:p14="http://schemas.microsoft.com/office/powerpoint/2010/main" val="344742612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normAutofit/>
          </a:bodyPr>
          <a:lstStyle/>
          <a:p>
            <a:pPr eaLnBrk="1" hangingPunct="1">
              <a:defRPr/>
            </a:pPr>
            <a:r>
              <a:rPr lang="en-US" dirty="0" smtClean="0">
                <a:cs typeface="+mj-cs"/>
              </a:rPr>
              <a:t>Spallation neutron source</a:t>
            </a:r>
          </a:p>
        </p:txBody>
      </p:sp>
      <p:sp>
        <p:nvSpPr>
          <p:cNvPr id="20482" name="Rectangle 3"/>
          <p:cNvSpPr>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eaLnBrk="1" hangingPunct="1"/>
            <a:endParaRPr lang="en-US" sz="2800" b="1">
              <a:solidFill>
                <a:srgbClr val="24459C"/>
              </a:solidFill>
            </a:endParaRPr>
          </a:p>
        </p:txBody>
      </p:sp>
      <p:sp>
        <p:nvSpPr>
          <p:cNvPr id="20483" name="Rectangle 4"/>
          <p:cNvSpPr>
            <a:spLocks noChangeArrowheads="1"/>
          </p:cNvSpPr>
          <p:nvPr/>
        </p:nvSpPr>
        <p:spPr bwMode="auto">
          <a:xfrm>
            <a:off x="685800" y="1143000"/>
            <a:ext cx="777240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457200" indent="-457200" eaLnBrk="1" hangingPunct="1">
              <a:spcBef>
                <a:spcPct val="50000"/>
              </a:spcBef>
              <a:buClr>
                <a:srgbClr val="24459C"/>
              </a:buClr>
              <a:buSzPct val="110000"/>
              <a:buFont typeface="Wingdings" charset="0"/>
              <a:buChar char="§"/>
            </a:pPr>
            <a:r>
              <a:rPr lang="en-US">
                <a:solidFill>
                  <a:schemeClr val="accent2"/>
                </a:solidFill>
              </a:rPr>
              <a:t>spallation sources: LANL, SNS</a:t>
            </a:r>
          </a:p>
          <a:p>
            <a:pPr marL="838200" lvl="1" indent="-381000" eaLnBrk="1" hangingPunct="1">
              <a:spcBef>
                <a:spcPct val="10000"/>
              </a:spcBef>
              <a:buFont typeface="Times" charset="0"/>
              <a:buChar char="•"/>
            </a:pPr>
            <a:r>
              <a:rPr lang="en-US" sz="2000">
                <a:solidFill>
                  <a:schemeClr val="accent2"/>
                </a:solidFill>
              </a:rPr>
              <a:t>pulsed -&gt; TOF -&gt; energy</a:t>
            </a:r>
          </a:p>
          <a:p>
            <a:pPr marL="457200" indent="-457200" eaLnBrk="1" hangingPunct="1">
              <a:spcBef>
                <a:spcPct val="50000"/>
              </a:spcBef>
              <a:buClr>
                <a:srgbClr val="24459C"/>
              </a:buClr>
              <a:buSzPct val="110000"/>
              <a:buFont typeface="Wingdings" charset="0"/>
              <a:buChar char="§"/>
            </a:pPr>
            <a:r>
              <a:rPr lang="en-US">
                <a:solidFill>
                  <a:schemeClr val="accent2"/>
                </a:solidFill>
              </a:rPr>
              <a:t>LH2 moderator: cold neutrons</a:t>
            </a:r>
          </a:p>
          <a:p>
            <a:pPr marL="838200" lvl="1" indent="-381000" eaLnBrk="1" hangingPunct="1">
              <a:spcBef>
                <a:spcPct val="10000"/>
              </a:spcBef>
              <a:buFont typeface="Times" charset="0"/>
              <a:buChar char="•"/>
            </a:pPr>
            <a:r>
              <a:rPr lang="en-US" sz="2000">
                <a:solidFill>
                  <a:schemeClr val="accent2"/>
                </a:solidFill>
              </a:rPr>
              <a:t>thermal equilibrium in ~30 interactions</a:t>
            </a:r>
          </a:p>
        </p:txBody>
      </p:sp>
      <p:pic>
        <p:nvPicPr>
          <p:cNvPr id="20484" name="Picture 5" descr="00-04492D_we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382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5" name="Group 6"/>
          <p:cNvGrpSpPr>
            <a:grpSpLocks/>
          </p:cNvGrpSpPr>
          <p:nvPr/>
        </p:nvGrpSpPr>
        <p:grpSpPr bwMode="auto">
          <a:xfrm>
            <a:off x="228600" y="2743200"/>
            <a:ext cx="5964238" cy="3886200"/>
            <a:chOff x="144" y="1728"/>
            <a:chExt cx="3757" cy="2448"/>
          </a:xfrm>
        </p:grpSpPr>
        <p:pic>
          <p:nvPicPr>
            <p:cNvPr id="20486" name="Picture 7" descr="mo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 y="1749"/>
              <a:ext cx="3024" cy="2418"/>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0487" name="Line 8"/>
            <p:cNvSpPr>
              <a:spLocks noChangeShapeType="1"/>
            </p:cNvSpPr>
            <p:nvPr/>
          </p:nvSpPr>
          <p:spPr bwMode="auto">
            <a:xfrm>
              <a:off x="3168" y="1728"/>
              <a:ext cx="720" cy="624"/>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88" name="Line 9"/>
            <p:cNvSpPr>
              <a:spLocks noChangeShapeType="1"/>
            </p:cNvSpPr>
            <p:nvPr/>
          </p:nvSpPr>
          <p:spPr bwMode="auto">
            <a:xfrm flipV="1">
              <a:off x="3168" y="2352"/>
              <a:ext cx="720" cy="1824"/>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89" name="Freeform 10"/>
            <p:cNvSpPr>
              <a:spLocks/>
            </p:cNvSpPr>
            <p:nvPr/>
          </p:nvSpPr>
          <p:spPr bwMode="auto">
            <a:xfrm>
              <a:off x="3181" y="1728"/>
              <a:ext cx="720" cy="2443"/>
            </a:xfrm>
            <a:custGeom>
              <a:avLst/>
              <a:gdLst>
                <a:gd name="T0" fmla="*/ 0 w 720"/>
                <a:gd name="T1" fmla="*/ 2433 h 2448"/>
                <a:gd name="T2" fmla="*/ 0 w 720"/>
                <a:gd name="T3" fmla="*/ 0 h 2448"/>
                <a:gd name="T4" fmla="*/ 720 w 720"/>
                <a:gd name="T5" fmla="*/ 621 h 2448"/>
                <a:gd name="T6" fmla="*/ 0 60000 65536"/>
                <a:gd name="T7" fmla="*/ 0 60000 65536"/>
                <a:gd name="T8" fmla="*/ 0 60000 65536"/>
              </a:gdLst>
              <a:ahLst/>
              <a:cxnLst>
                <a:cxn ang="T6">
                  <a:pos x="T0" y="T1"/>
                </a:cxn>
                <a:cxn ang="T7">
                  <a:pos x="T2" y="T3"/>
                </a:cxn>
                <a:cxn ang="T8">
                  <a:pos x="T4" y="T5"/>
                </a:cxn>
              </a:cxnLst>
              <a:rect l="0" t="0" r="r" b="b"/>
              <a:pathLst>
                <a:path w="720" h="2448">
                  <a:moveTo>
                    <a:pt x="0" y="2448"/>
                  </a:moveTo>
                  <a:lnTo>
                    <a:pt x="0" y="0"/>
                  </a:lnTo>
                  <a:lnTo>
                    <a:pt x="720" y="624"/>
                  </a:lnTo>
                </a:path>
              </a:pathLst>
            </a:custGeom>
            <a:solidFill>
              <a:schemeClr val="accent2">
                <a:alpha val="50195"/>
              </a:schemeClr>
            </a:solidFill>
            <a:ln>
              <a:noFill/>
            </a:ln>
            <a:extLst>
              <a:ext uri="{91240B29-F687-4f45-9708-019B960494DF}">
                <a14:hiddenLine xmlns:a14="http://schemas.microsoft.com/office/drawing/2010/main" w="38100" cmpd="sng">
                  <a:solidFill>
                    <a:schemeClr val="accent2"/>
                  </a:solidFill>
                  <a:round/>
                  <a:headEnd/>
                  <a:tailEnd/>
                </a14:hiddenLine>
              </a:ext>
            </a:extLst>
          </p:spPr>
          <p:txBody>
            <a:bodyPr wrap="none" anchor="ctr"/>
            <a:lstStyle/>
            <a:p>
              <a:endParaRPr lang="en-US"/>
            </a:p>
          </p:txBody>
        </p:sp>
      </p:grpSp>
      <p:sp>
        <p:nvSpPr>
          <p:cNvPr id="2" name="Date Placeholder 1"/>
          <p:cNvSpPr>
            <a:spLocks noGrp="1"/>
          </p:cNvSpPr>
          <p:nvPr>
            <p:ph type="dt" sz="half" idx="10"/>
          </p:nvPr>
        </p:nvSpPr>
        <p:spPr/>
        <p:txBody>
          <a:bodyPr/>
          <a:lstStyle/>
          <a:p>
            <a:r>
              <a:rPr lang="en-CA" smtClean="0"/>
              <a:t>2013-10-31</a:t>
            </a:r>
            <a:endParaRPr lang="en-US"/>
          </a:p>
        </p:txBody>
      </p:sp>
      <p:sp>
        <p:nvSpPr>
          <p:cNvPr id="6" name="Footer Placeholder 5"/>
          <p:cNvSpPr>
            <a:spLocks noGrp="1"/>
          </p:cNvSpPr>
          <p:nvPr>
            <p:ph type="ftr" sz="quarter" idx="11"/>
          </p:nvPr>
        </p:nvSpPr>
        <p:spPr/>
        <p:txBody>
          <a:bodyPr/>
          <a:lstStyle/>
          <a:p>
            <a:r>
              <a:rPr lang="en-US" smtClean="0"/>
              <a:t>Nuclear Physics Seminar, University of Kentucky</a:t>
            </a:r>
            <a:endParaRPr lang="en-US"/>
          </a:p>
        </p:txBody>
      </p:sp>
      <p:sp>
        <p:nvSpPr>
          <p:cNvPr id="3" name="Slide Number Placeholder 2"/>
          <p:cNvSpPr>
            <a:spLocks noGrp="1"/>
          </p:cNvSpPr>
          <p:nvPr>
            <p:ph type="sldNum" sz="quarter" idx="12"/>
          </p:nvPr>
        </p:nvSpPr>
        <p:spPr/>
        <p:txBody>
          <a:bodyPr/>
          <a:lstStyle/>
          <a:p>
            <a:fld id="{89BA9E80-DA99-844D-986A-8D691D11CFE6}" type="slidenum">
              <a:rPr lang="en-US" smtClean="0"/>
              <a:t>15</a:t>
            </a:fld>
            <a:r>
              <a:rPr lang="en-US" smtClean="0"/>
              <a:t>/27</a:t>
            </a:r>
            <a:endParaRPr lang="en-US" dirty="0"/>
          </a:p>
        </p:txBody>
      </p:sp>
    </p:spTree>
    <p:extLst>
      <p:ext uri="{BB962C8B-B14F-4D97-AF65-F5344CB8AC3E}">
        <p14:creationId xmlns:p14="http://schemas.microsoft.com/office/powerpoint/2010/main" val="309498970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Neutron Flux at the SNS FnPB</a:t>
            </a:r>
            <a:endParaRPr lang="en-US" dirty="0"/>
          </a:p>
        </p:txBody>
      </p:sp>
      <p:pic>
        <p:nvPicPr>
          <p:cNvPr id="22530" name="Picture 2" descr="long_wavelength_doe"/>
          <p:cNvPicPr>
            <a:picLocks noChangeAspect="1" noChangeArrowheads="1"/>
          </p:cNvPicPr>
          <p:nvPr/>
        </p:nvPicPr>
        <p:blipFill>
          <a:blip r:embed="rId2" cstate="screen">
            <a:extLst>
              <a:ext uri="{28A0092B-C50C-407E-A947-70E740481C1C}">
                <a14:useLocalDpi xmlns:a14="http://schemas.microsoft.com/office/drawing/2010/main"/>
              </a:ext>
            </a:extLst>
          </a:blip>
          <a:srcRect t="7239" r="1733" b="-761"/>
          <a:stretch>
            <a:fillRect/>
          </a:stretch>
        </p:blipFill>
        <p:spPr bwMode="auto">
          <a:xfrm>
            <a:off x="882650" y="884238"/>
            <a:ext cx="7226300" cy="490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cxnSp>
        <p:nvCxnSpPr>
          <p:cNvPr id="5" name="Straight Connector 4"/>
          <p:cNvCxnSpPr/>
          <p:nvPr/>
        </p:nvCxnSpPr>
        <p:spPr bwMode="auto">
          <a:xfrm flipV="1">
            <a:off x="2473325" y="1371600"/>
            <a:ext cx="0" cy="33528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 name="Straight Connector 5"/>
          <p:cNvCxnSpPr/>
          <p:nvPr/>
        </p:nvCxnSpPr>
        <p:spPr bwMode="auto">
          <a:xfrm flipV="1">
            <a:off x="3352800" y="1371600"/>
            <a:ext cx="0" cy="33528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2533" name="TextBox 6"/>
          <p:cNvSpPr txBox="1">
            <a:spLocks noChangeArrowheads="1"/>
          </p:cNvSpPr>
          <p:nvPr/>
        </p:nvSpPr>
        <p:spPr bwMode="auto">
          <a:xfrm>
            <a:off x="2514600" y="4724400"/>
            <a:ext cx="2590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008000"/>
                </a:solidFill>
              </a:rPr>
              <a:t>SNS TOF window</a:t>
            </a:r>
            <a:endParaRPr lang="en-US" sz="1600">
              <a:solidFill>
                <a:srgbClr val="008000"/>
              </a:solidFill>
            </a:endParaRPr>
          </a:p>
        </p:txBody>
      </p:sp>
      <p:cxnSp>
        <p:nvCxnSpPr>
          <p:cNvPr id="9" name="Straight Arrow Connector 8"/>
          <p:cNvCxnSpPr/>
          <p:nvPr/>
        </p:nvCxnSpPr>
        <p:spPr bwMode="auto">
          <a:xfrm>
            <a:off x="2514600" y="4648200"/>
            <a:ext cx="762000" cy="0"/>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2535" name="TextBox 9"/>
          <p:cNvSpPr txBox="1">
            <a:spLocks noChangeArrowheads="1"/>
          </p:cNvSpPr>
          <p:nvPr/>
        </p:nvSpPr>
        <p:spPr bwMode="auto">
          <a:xfrm rot="-5400000">
            <a:off x="1513681" y="3210719"/>
            <a:ext cx="21875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solidFill>
                  <a:srgbClr val="008000"/>
                </a:solidFill>
              </a:rPr>
              <a:t>15 meV LH</a:t>
            </a:r>
            <a:r>
              <a:rPr lang="en-US" sz="1600" baseline="-25000">
                <a:solidFill>
                  <a:srgbClr val="008000"/>
                </a:solidFill>
              </a:rPr>
              <a:t>2</a:t>
            </a:r>
            <a:r>
              <a:rPr lang="en-US" sz="1600">
                <a:solidFill>
                  <a:srgbClr val="008000"/>
                </a:solidFill>
              </a:rPr>
              <a:t> threshold</a:t>
            </a:r>
          </a:p>
        </p:txBody>
      </p:sp>
      <p:sp>
        <p:nvSpPr>
          <p:cNvPr id="3" name="Date Placeholder 2"/>
          <p:cNvSpPr>
            <a:spLocks noGrp="1"/>
          </p:cNvSpPr>
          <p:nvPr>
            <p:ph type="dt" sz="half" idx="10"/>
          </p:nvPr>
        </p:nvSpPr>
        <p:spPr/>
        <p:txBody>
          <a:bodyPr/>
          <a:lstStyle/>
          <a:p>
            <a:r>
              <a:rPr lang="en-CA" smtClean="0"/>
              <a:t>2013-10-31</a:t>
            </a:r>
            <a:endParaRPr lang="en-US"/>
          </a:p>
        </p:txBody>
      </p:sp>
      <p:sp>
        <p:nvSpPr>
          <p:cNvPr id="10" name="Footer Placeholder 9"/>
          <p:cNvSpPr>
            <a:spLocks noGrp="1"/>
          </p:cNvSpPr>
          <p:nvPr>
            <p:ph type="ftr" sz="quarter" idx="11"/>
          </p:nvPr>
        </p:nvSpPr>
        <p:spPr/>
        <p:txBody>
          <a:bodyPr/>
          <a:lstStyle/>
          <a:p>
            <a:r>
              <a:rPr lang="en-US" smtClean="0"/>
              <a:t>Nuclear Physics Seminar, University of Kentucky</a:t>
            </a:r>
            <a:endParaRPr lang="en-US"/>
          </a:p>
        </p:txBody>
      </p:sp>
      <p:sp>
        <p:nvSpPr>
          <p:cNvPr id="4" name="Slide Number Placeholder 3"/>
          <p:cNvSpPr>
            <a:spLocks noGrp="1"/>
          </p:cNvSpPr>
          <p:nvPr>
            <p:ph type="sldNum" sz="quarter" idx="12"/>
          </p:nvPr>
        </p:nvSpPr>
        <p:spPr/>
        <p:txBody>
          <a:bodyPr/>
          <a:lstStyle/>
          <a:p>
            <a:fld id="{89BA9E80-DA99-844D-986A-8D691D11CFE6}" type="slidenum">
              <a:rPr lang="en-US" smtClean="0"/>
              <a:t>16</a:t>
            </a:fld>
            <a:r>
              <a:rPr lang="en-US" smtClean="0"/>
              <a:t>/27</a:t>
            </a:r>
            <a:endParaRPr lang="en-US" dirty="0"/>
          </a:p>
        </p:txBody>
      </p:sp>
      <p:pic>
        <p:nvPicPr>
          <p:cNvPr id="13" name="Picture 2" descr="long_wavelength_doe"/>
          <p:cNvPicPr>
            <a:picLocks noChangeAspect="1" noChangeArrowheads="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l="15748" t="21994" r="16318" b="24352"/>
          <a:stretch/>
        </p:blipFill>
        <p:spPr bwMode="auto">
          <a:xfrm>
            <a:off x="2938674" y="1658411"/>
            <a:ext cx="4995747" cy="2815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grpSp>
        <p:nvGrpSpPr>
          <p:cNvPr id="7" name="Group 6"/>
          <p:cNvGrpSpPr/>
          <p:nvPr/>
        </p:nvGrpSpPr>
        <p:grpSpPr>
          <a:xfrm>
            <a:off x="3872754" y="1658410"/>
            <a:ext cx="4061668" cy="2815167"/>
            <a:chOff x="3872754" y="1658410"/>
            <a:chExt cx="4061668" cy="2815167"/>
          </a:xfrm>
        </p:grpSpPr>
        <p:pic>
          <p:nvPicPr>
            <p:cNvPr id="14" name="Picture 2" descr="long_wavelength_doe"/>
            <p:cNvPicPr>
              <a:picLocks noChangeAspect="1" noChangeArrowheads="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l="15748" t="21994" r="29020" b="24352"/>
            <a:stretch/>
          </p:blipFill>
          <p:spPr bwMode="auto">
            <a:xfrm>
              <a:off x="3872754" y="1658411"/>
              <a:ext cx="4061668" cy="2815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5" name="Picture 2" descr="long_wavelength_doe"/>
            <p:cNvPicPr>
              <a:picLocks noChangeAspect="1" noChangeArrowheads="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l="15748" t="21994" r="41637" b="24352"/>
            <a:stretch/>
          </p:blipFill>
          <p:spPr bwMode="auto">
            <a:xfrm>
              <a:off x="4800600" y="1658410"/>
              <a:ext cx="3133822" cy="2815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6" name="Picture 2" descr="long_wavelength_doe"/>
            <p:cNvPicPr>
              <a:picLocks noChangeAspect="1" noChangeArrowheads="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l="15748" t="21994" r="54196" b="24352"/>
            <a:stretch/>
          </p:blipFill>
          <p:spPr bwMode="auto">
            <a:xfrm>
              <a:off x="5724184" y="1658410"/>
              <a:ext cx="2210237" cy="2815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7" name="Picture 2" descr="long_wavelength_doe"/>
            <p:cNvPicPr>
              <a:picLocks noChangeAspect="1" noChangeArrowheads="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l="15748" t="21994" r="66756" b="24352"/>
            <a:stretch/>
          </p:blipFill>
          <p:spPr bwMode="auto">
            <a:xfrm>
              <a:off x="6647768" y="1658410"/>
              <a:ext cx="1286653" cy="2815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grpSp>
      <p:sp>
        <p:nvSpPr>
          <p:cNvPr id="22536" name="TextBox 10"/>
          <p:cNvSpPr txBox="1">
            <a:spLocks noChangeArrowheads="1"/>
          </p:cNvSpPr>
          <p:nvPr/>
        </p:nvSpPr>
        <p:spPr bwMode="auto">
          <a:xfrm>
            <a:off x="3394335" y="1066800"/>
            <a:ext cx="28654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solidFill>
                  <a:srgbClr val="008000"/>
                </a:solidFill>
              </a:rPr>
              <a:t>Flux = 6.5x10</a:t>
            </a:r>
            <a:r>
              <a:rPr lang="en-US" sz="2000" baseline="30000" dirty="0">
                <a:solidFill>
                  <a:srgbClr val="008000"/>
                </a:solidFill>
              </a:rPr>
              <a:t>10</a:t>
            </a:r>
            <a:r>
              <a:rPr lang="en-US" sz="2000" dirty="0">
                <a:solidFill>
                  <a:srgbClr val="008000"/>
                </a:solidFill>
              </a:rPr>
              <a:t> n/s/MW</a:t>
            </a:r>
          </a:p>
          <a:p>
            <a:r>
              <a:rPr lang="en-US" sz="2000" dirty="0">
                <a:solidFill>
                  <a:srgbClr val="008000"/>
                </a:solidFill>
              </a:rPr>
              <a:t>  2.5 </a:t>
            </a:r>
            <a:r>
              <a:rPr lang="en-US" sz="2000" dirty="0" err="1">
                <a:solidFill>
                  <a:srgbClr val="008000"/>
                </a:solidFill>
              </a:rPr>
              <a:t>Å</a:t>
            </a:r>
            <a:r>
              <a:rPr lang="en-US" sz="2000" dirty="0">
                <a:solidFill>
                  <a:srgbClr val="008000"/>
                </a:solidFill>
              </a:rPr>
              <a:t> &lt; </a:t>
            </a:r>
            <a:r>
              <a:rPr lang="en-US" sz="2000" dirty="0" err="1">
                <a:solidFill>
                  <a:srgbClr val="008000"/>
                </a:solidFill>
              </a:rPr>
              <a:t>λ</a:t>
            </a:r>
            <a:r>
              <a:rPr lang="en-US" sz="2000" dirty="0">
                <a:solidFill>
                  <a:srgbClr val="008000"/>
                </a:solidFill>
              </a:rPr>
              <a:t> &lt; 6.0 </a:t>
            </a:r>
            <a:r>
              <a:rPr lang="en-US" sz="2000" dirty="0" err="1">
                <a:solidFill>
                  <a:srgbClr val="008000"/>
                </a:solidFill>
              </a:rPr>
              <a:t>Å</a:t>
            </a:r>
            <a:endParaRPr lang="en-US" sz="2000" dirty="0">
              <a:solidFill>
                <a:srgbClr val="008000"/>
              </a:solidFill>
            </a:endParaRPr>
          </a:p>
        </p:txBody>
      </p:sp>
    </p:spTree>
    <p:extLst>
      <p:ext uri="{BB962C8B-B14F-4D97-AF65-F5344CB8AC3E}">
        <p14:creationId xmlns:p14="http://schemas.microsoft.com/office/powerpoint/2010/main" val="38722961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Chopped </a:t>
            </a:r>
            <a:r>
              <a:rPr lang="en-US" dirty="0" smtClean="0"/>
              <a:t>&amp; folded spectrum</a:t>
            </a:r>
            <a:endParaRPr lang="en-US" dirty="0"/>
          </a:p>
        </p:txBody>
      </p:sp>
      <p:grpSp>
        <p:nvGrpSpPr>
          <p:cNvPr id="2" name="Group 1"/>
          <p:cNvGrpSpPr/>
          <p:nvPr/>
        </p:nvGrpSpPr>
        <p:grpSpPr>
          <a:xfrm>
            <a:off x="966314" y="937864"/>
            <a:ext cx="7625365" cy="5471846"/>
            <a:chOff x="6240" y="0"/>
            <a:chExt cx="9137760" cy="6557118"/>
          </a:xfrm>
        </p:grpSpPr>
        <p:pic>
          <p:nvPicPr>
            <p:cNvPr id="4" name="Picture 3" descr="m1_signal_1pulse.eps"/>
            <p:cNvPicPr>
              <a:picLocks noChangeAspect="1"/>
            </p:cNvPicPr>
            <p:nvPr/>
          </p:nvPicPr>
          <p:blipFill>
            <a:blip r:embed="rId3"/>
            <a:stretch>
              <a:fillRect/>
            </a:stretch>
          </p:blipFill>
          <p:spPr>
            <a:xfrm>
              <a:off x="20408" y="0"/>
              <a:ext cx="9123592" cy="6178941"/>
            </a:xfrm>
            <a:prstGeom prst="rect">
              <a:avLst/>
            </a:prstGeom>
          </p:spPr>
        </p:pic>
        <p:pic>
          <p:nvPicPr>
            <p:cNvPr id="6" name="Picture 5" descr="m1_signal_1ang.eps"/>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t="87289" b="2340"/>
            <a:stretch/>
          </p:blipFill>
          <p:spPr>
            <a:xfrm>
              <a:off x="6240" y="5915286"/>
              <a:ext cx="9137759" cy="641832"/>
            </a:xfrm>
            <a:prstGeom prst="rect">
              <a:avLst/>
            </a:prstGeom>
          </p:spPr>
        </p:pic>
      </p:grpSp>
      <p:sp>
        <p:nvSpPr>
          <p:cNvPr id="9" name="Date Placeholder 8"/>
          <p:cNvSpPr>
            <a:spLocks noGrp="1"/>
          </p:cNvSpPr>
          <p:nvPr>
            <p:ph type="dt" sz="half" idx="10"/>
          </p:nvPr>
        </p:nvSpPr>
        <p:spPr/>
        <p:txBody>
          <a:bodyPr/>
          <a:lstStyle/>
          <a:p>
            <a:r>
              <a:rPr lang="en-CA" smtClean="0"/>
              <a:t>2013-10-31</a:t>
            </a:r>
            <a:endParaRPr lang="en-US"/>
          </a:p>
        </p:txBody>
      </p:sp>
      <p:sp>
        <p:nvSpPr>
          <p:cNvPr id="10" name="Footer Placeholder 9"/>
          <p:cNvSpPr>
            <a:spLocks noGrp="1"/>
          </p:cNvSpPr>
          <p:nvPr>
            <p:ph type="ftr" sz="quarter" idx="11"/>
          </p:nvPr>
        </p:nvSpPr>
        <p:spPr/>
        <p:txBody>
          <a:bodyPr/>
          <a:lstStyle/>
          <a:p>
            <a:r>
              <a:rPr lang="en-US" smtClean="0"/>
              <a:t>Nuclear Physics Seminar, University of Kentucky</a:t>
            </a:r>
            <a:endParaRPr lang="en-US"/>
          </a:p>
        </p:txBody>
      </p:sp>
      <p:sp>
        <p:nvSpPr>
          <p:cNvPr id="3" name="Slide Number Placeholder 2"/>
          <p:cNvSpPr>
            <a:spLocks noGrp="1"/>
          </p:cNvSpPr>
          <p:nvPr>
            <p:ph type="sldNum" sz="quarter" idx="12"/>
          </p:nvPr>
        </p:nvSpPr>
        <p:spPr/>
        <p:txBody>
          <a:bodyPr/>
          <a:lstStyle/>
          <a:p>
            <a:fld id="{89BA9E80-DA99-844D-986A-8D691D11CFE6}" type="slidenum">
              <a:rPr lang="en-US" smtClean="0"/>
              <a:t>17</a:t>
            </a:fld>
            <a:r>
              <a:rPr lang="en-US" smtClean="0"/>
              <a:t>/27</a:t>
            </a:r>
            <a:endParaRPr lang="en-US" dirty="0"/>
          </a:p>
        </p:txBody>
      </p:sp>
    </p:spTree>
    <p:extLst>
      <p:ext uri="{BB962C8B-B14F-4D97-AF65-F5344CB8AC3E}">
        <p14:creationId xmlns:p14="http://schemas.microsoft.com/office/powerpoint/2010/main" val="265673987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dirty="0" smtClean="0"/>
              <a:t>Measurement of Beam Flux and Profile</a:t>
            </a:r>
            <a:endParaRPr lang="en-US" dirty="0"/>
          </a:p>
        </p:txBody>
      </p:sp>
      <p:pic>
        <p:nvPicPr>
          <p:cNvPr id="39938" name="Picture 6" descr="verticalcomparela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rot="5400000">
            <a:off x="5820400" y="420466"/>
            <a:ext cx="2698156" cy="376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7" descr="horizcomparela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5776738" y="3401256"/>
            <a:ext cx="2695414" cy="3688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HPIM2578.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0051" y="868946"/>
            <a:ext cx="5038418" cy="5386176"/>
          </a:xfrm>
          <a:prstGeom prst="rect">
            <a:avLst/>
          </a:prstGeom>
        </p:spPr>
      </p:pic>
      <p:pic>
        <p:nvPicPr>
          <p:cNvPr id="10" name="Picture 8" descr="nnpssposter_em1.tiff"/>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3128965" y="1071114"/>
            <a:ext cx="1924149" cy="1652578"/>
          </a:xfrm>
          <a:prstGeom prst="rect">
            <a:avLst/>
          </a:prstGeom>
          <a:noFill/>
          <a:ln w="28575" cmpd="sng">
            <a:solidFill>
              <a:srgbClr val="4F81BD"/>
            </a:solidFill>
            <a:miter lim="800000"/>
            <a:headEnd/>
            <a:tailEnd/>
          </a:ln>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r>
              <a:rPr lang="en-CA" smtClean="0"/>
              <a:t>2013-10-31</a:t>
            </a:r>
            <a:endParaRPr lang="en-US"/>
          </a:p>
        </p:txBody>
      </p:sp>
      <p:sp>
        <p:nvSpPr>
          <p:cNvPr id="7" name="Footer Placeholder 6"/>
          <p:cNvSpPr>
            <a:spLocks noGrp="1"/>
          </p:cNvSpPr>
          <p:nvPr>
            <p:ph type="ftr" sz="quarter" idx="11"/>
          </p:nvPr>
        </p:nvSpPr>
        <p:spPr/>
        <p:txBody>
          <a:bodyPr/>
          <a:lstStyle/>
          <a:p>
            <a:r>
              <a:rPr lang="en-US" dirty="0" smtClean="0"/>
              <a:t>Nuclear Physics Seminar, University of Kentucky</a:t>
            </a:r>
            <a:endParaRPr lang="en-US" dirty="0"/>
          </a:p>
        </p:txBody>
      </p:sp>
      <p:sp>
        <p:nvSpPr>
          <p:cNvPr id="2" name="Slide Number Placeholder 1"/>
          <p:cNvSpPr>
            <a:spLocks noGrp="1"/>
          </p:cNvSpPr>
          <p:nvPr>
            <p:ph type="sldNum" sz="quarter" idx="12"/>
          </p:nvPr>
        </p:nvSpPr>
        <p:spPr/>
        <p:txBody>
          <a:bodyPr/>
          <a:lstStyle/>
          <a:p>
            <a:fld id="{89BA9E80-DA99-844D-986A-8D691D11CFE6}" type="slidenum">
              <a:rPr lang="en-US" smtClean="0"/>
              <a:t>18</a:t>
            </a:fld>
            <a:r>
              <a:rPr lang="en-US" smtClean="0"/>
              <a:t>/27</a:t>
            </a:r>
            <a:endParaRPr lang="en-US" dirty="0"/>
          </a:p>
        </p:txBody>
      </p:sp>
    </p:spTree>
    <p:extLst>
      <p:ext uri="{BB962C8B-B14F-4D97-AF65-F5344CB8AC3E}">
        <p14:creationId xmlns:p14="http://schemas.microsoft.com/office/powerpoint/2010/main" val="41554354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Nuclear interaction: neutron optics</a:t>
            </a:r>
            <a:endParaRPr lang="en-US" dirty="0"/>
          </a:p>
        </p:txBody>
      </p:sp>
      <p:sp>
        <p:nvSpPr>
          <p:cNvPr id="3" name="Content Placeholder 2"/>
          <p:cNvSpPr>
            <a:spLocks noGrp="1"/>
          </p:cNvSpPr>
          <p:nvPr>
            <p:ph idx="1"/>
          </p:nvPr>
        </p:nvSpPr>
        <p:spPr>
          <a:xfrm>
            <a:off x="457200" y="3470874"/>
            <a:ext cx="8229600" cy="2297637"/>
          </a:xfrm>
        </p:spPr>
        <p:txBody>
          <a:bodyPr>
            <a:normAutofit/>
          </a:bodyPr>
          <a:lstStyle/>
          <a:p>
            <a:pPr>
              <a:lnSpc>
                <a:spcPct val="120000"/>
              </a:lnSpc>
            </a:pPr>
            <a:r>
              <a:rPr lang="en-US" sz="2400" dirty="0" smtClean="0">
                <a:solidFill>
                  <a:srgbClr val="C0504D"/>
                </a:solidFill>
              </a:rPr>
              <a:t>Fermi potential</a:t>
            </a:r>
            <a:r>
              <a:rPr lang="en-US" sz="2400" dirty="0" smtClean="0"/>
              <a:t>:</a:t>
            </a:r>
          </a:p>
          <a:p>
            <a:pPr>
              <a:lnSpc>
                <a:spcPct val="120000"/>
              </a:lnSpc>
            </a:pPr>
            <a:r>
              <a:rPr lang="en-US" sz="2400" dirty="0" smtClean="0">
                <a:solidFill>
                  <a:srgbClr val="C0504D"/>
                </a:solidFill>
              </a:rPr>
              <a:t>Optical potential</a:t>
            </a:r>
            <a:r>
              <a:rPr lang="en-US" sz="2400" dirty="0" smtClean="0"/>
              <a:t>:   </a:t>
            </a:r>
          </a:p>
          <a:p>
            <a:pPr>
              <a:lnSpc>
                <a:spcPct val="120000"/>
              </a:lnSpc>
            </a:pPr>
            <a:r>
              <a:rPr lang="en-US" sz="2400" dirty="0" smtClean="0">
                <a:solidFill>
                  <a:srgbClr val="C0504D"/>
                </a:solidFill>
              </a:rPr>
              <a:t>Index of refraction</a:t>
            </a:r>
            <a:r>
              <a:rPr lang="en-US" sz="2400" dirty="0" smtClean="0"/>
              <a:t>:</a:t>
            </a:r>
            <a:endParaRPr lang="en-US" sz="2400" dirty="0"/>
          </a:p>
        </p:txBody>
      </p:sp>
      <p:pic>
        <p:nvPicPr>
          <p:cNvPr id="5121" name="Picture 1"/>
          <p:cNvPicPr>
            <a:picLocks noChangeAspect="1" noChangeArrowheads="1"/>
          </p:cNvPicPr>
          <p:nvPr/>
        </p:nvPicPr>
        <p:blipFill>
          <a:blip r:embed="rId2" cstate="screen">
            <a:grayscl/>
            <a:extLst>
              <a:ext uri="{28A0092B-C50C-407E-A947-70E740481C1C}">
                <a14:useLocalDpi xmlns:a14="http://schemas.microsoft.com/office/drawing/2010/main"/>
              </a:ext>
            </a:extLst>
          </a:blip>
          <a:srcRect/>
          <a:stretch>
            <a:fillRect/>
          </a:stretch>
        </p:blipFill>
        <p:spPr bwMode="auto">
          <a:xfrm>
            <a:off x="457200" y="1000608"/>
            <a:ext cx="3552447" cy="2347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1" name="Picture 6" descr="Geoff14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25986" y="4124827"/>
            <a:ext cx="2667000" cy="21812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latex-image-1.pdf"/>
          <p:cNvPicPr>
            <a:picLocks noChangeAspect="1"/>
          </p:cNvPicPr>
          <p:nvPr/>
        </p:nvPicPr>
        <p:blipFill rotWithShape="1">
          <a:blip r:embed="rId4" cstate="screen">
            <a:extLst>
              <a:ext uri="{28A0092B-C50C-407E-A947-70E740481C1C}">
                <a14:useLocalDpi xmlns:a14="http://schemas.microsoft.com/office/drawing/2010/main"/>
              </a:ext>
            </a:extLst>
          </a:blip>
          <a:srcRect r="28299"/>
          <a:stretch/>
        </p:blipFill>
        <p:spPr>
          <a:xfrm>
            <a:off x="3312968" y="4178986"/>
            <a:ext cx="2748396" cy="505894"/>
          </a:xfrm>
          <a:prstGeom prst="rect">
            <a:avLst/>
          </a:prstGeom>
        </p:spPr>
      </p:pic>
      <p:pic>
        <p:nvPicPr>
          <p:cNvPr id="12" name="Picture 11" descr="latex-image-1.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679536" y="4583484"/>
            <a:ext cx="1336080" cy="518866"/>
          </a:xfrm>
          <a:prstGeom prst="rect">
            <a:avLst/>
          </a:prstGeom>
        </p:spPr>
      </p:pic>
      <p:pic>
        <p:nvPicPr>
          <p:cNvPr id="13" name="Picture 12" descr="latex-image-1.pd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312968" y="3538645"/>
            <a:ext cx="4449275" cy="551295"/>
          </a:xfrm>
          <a:prstGeom prst="rect">
            <a:avLst/>
          </a:prstGeom>
        </p:spPr>
      </p:pic>
      <p:grpSp>
        <p:nvGrpSpPr>
          <p:cNvPr id="16" name="Group 15"/>
          <p:cNvGrpSpPr/>
          <p:nvPr/>
        </p:nvGrpSpPr>
        <p:grpSpPr>
          <a:xfrm>
            <a:off x="4840193" y="1302403"/>
            <a:ext cx="3644069" cy="1951897"/>
            <a:chOff x="4118174" y="1000608"/>
            <a:chExt cx="4473506" cy="2396174"/>
          </a:xfrm>
        </p:grpSpPr>
        <p:pic>
          <p:nvPicPr>
            <p:cNvPr id="2" name="Picture 1" descr="Picture 7.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118174" y="1000608"/>
              <a:ext cx="4473506" cy="2356047"/>
            </a:xfrm>
            <a:prstGeom prst="rect">
              <a:avLst/>
            </a:prstGeom>
          </p:spPr>
        </p:pic>
        <p:pic>
          <p:nvPicPr>
            <p:cNvPr id="14" name="Picture 13" descr="latex-image-1.pdf"/>
            <p:cNvPicPr>
              <a:picLocks noChangeAspect="1"/>
            </p:cNvPicPr>
            <p:nvPr/>
          </p:nvPicPr>
          <p:blipFill>
            <a:blip r:embed="rId8">
              <a:extLst>
                <a:ext uri="{28A0092B-C50C-407E-A947-70E740481C1C}">
                  <a14:useLocalDpi xmlns:a14="http://schemas.microsoft.com/office/drawing/2010/main"/>
                </a:ext>
              </a:extLst>
            </a:blip>
            <a:stretch>
              <a:fillRect/>
            </a:stretch>
          </p:blipFill>
          <p:spPr>
            <a:xfrm rot="20605390">
              <a:off x="4891692" y="3135536"/>
              <a:ext cx="846798" cy="261246"/>
            </a:xfrm>
            <a:prstGeom prst="rect">
              <a:avLst/>
            </a:prstGeom>
          </p:spPr>
        </p:pic>
      </p:grpSp>
      <p:pic>
        <p:nvPicPr>
          <p:cNvPr id="15" name="Picture 14" descr="Picture 8.png"/>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769567" y="5036211"/>
            <a:ext cx="3619047" cy="1269841"/>
          </a:xfrm>
          <a:prstGeom prst="rect">
            <a:avLst/>
          </a:prstGeom>
        </p:spPr>
      </p:pic>
      <p:sp>
        <p:nvSpPr>
          <p:cNvPr id="20" name="Date Placeholder 3"/>
          <p:cNvSpPr>
            <a:spLocks noGrp="1"/>
          </p:cNvSpPr>
          <p:nvPr>
            <p:ph type="dt" sz="half" idx="10"/>
          </p:nvPr>
        </p:nvSpPr>
        <p:spPr>
          <a:xfrm>
            <a:off x="7198923" y="6409710"/>
            <a:ext cx="970543" cy="365125"/>
          </a:xfrm>
        </p:spPr>
        <p:txBody>
          <a:bodyPr/>
          <a:lstStyle/>
          <a:p>
            <a:r>
              <a:rPr lang="en-CA" smtClean="0"/>
              <a:t>2013-10-31</a:t>
            </a:r>
            <a:endParaRPr lang="en-US"/>
          </a:p>
        </p:txBody>
      </p:sp>
      <p:sp>
        <p:nvSpPr>
          <p:cNvPr id="21" name="Footer Placeholder 6"/>
          <p:cNvSpPr>
            <a:spLocks noGrp="1"/>
          </p:cNvSpPr>
          <p:nvPr>
            <p:ph type="ftr" sz="quarter" idx="11"/>
          </p:nvPr>
        </p:nvSpPr>
        <p:spPr>
          <a:xfrm>
            <a:off x="3677962" y="6409710"/>
            <a:ext cx="3420792" cy="365125"/>
          </a:xfrm>
        </p:spPr>
        <p:txBody>
          <a:bodyPr/>
          <a:lstStyle/>
          <a:p>
            <a:r>
              <a:rPr lang="en-US" dirty="0" smtClean="0"/>
              <a:t>Nuclear Physics Seminar, University of Kentucky</a:t>
            </a:r>
            <a:endParaRPr lang="en-US" dirty="0"/>
          </a:p>
        </p:txBody>
      </p:sp>
      <p:sp>
        <p:nvSpPr>
          <p:cNvPr id="22" name="Slide Number Placeholder 1"/>
          <p:cNvSpPr>
            <a:spLocks noGrp="1"/>
          </p:cNvSpPr>
          <p:nvPr>
            <p:ph type="sldNum" sz="quarter" idx="12"/>
          </p:nvPr>
        </p:nvSpPr>
        <p:spPr>
          <a:xfrm>
            <a:off x="8325804" y="6409710"/>
            <a:ext cx="681186" cy="365125"/>
          </a:xfrm>
        </p:spPr>
        <p:txBody>
          <a:bodyPr/>
          <a:lstStyle/>
          <a:p>
            <a:fld id="{89BA9E80-DA99-844D-986A-8D691D11CFE6}" type="slidenum">
              <a:rPr lang="en-US" smtClean="0"/>
              <a:t>19</a:t>
            </a:fld>
            <a:r>
              <a:rPr lang="en-US" smtClean="0"/>
              <a:t>/27</a:t>
            </a:r>
            <a:endParaRPr lang="en-US" dirty="0"/>
          </a:p>
        </p:txBody>
      </p:sp>
    </p:spTree>
    <p:extLst>
      <p:ext uri="{BB962C8B-B14F-4D97-AF65-F5344CB8AC3E}">
        <p14:creationId xmlns:p14="http://schemas.microsoft.com/office/powerpoint/2010/main" val="13472047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Hallowe’en Interaction (HWI)</a:t>
            </a:r>
            <a:endParaRPr lang="en-US" dirty="0"/>
          </a:p>
        </p:txBody>
      </p:sp>
      <p:sp>
        <p:nvSpPr>
          <p:cNvPr id="9" name="Date Placeholder 8"/>
          <p:cNvSpPr>
            <a:spLocks noGrp="1"/>
          </p:cNvSpPr>
          <p:nvPr>
            <p:ph type="dt" sz="half" idx="10"/>
          </p:nvPr>
        </p:nvSpPr>
        <p:spPr/>
        <p:txBody>
          <a:bodyPr/>
          <a:lstStyle/>
          <a:p>
            <a:r>
              <a:rPr lang="en-CA" smtClean="0"/>
              <a:t>2013-10-31</a:t>
            </a:r>
            <a:endParaRPr lang="en-US"/>
          </a:p>
        </p:txBody>
      </p:sp>
      <p:sp>
        <p:nvSpPr>
          <p:cNvPr id="10" name="Footer Placeholder 9"/>
          <p:cNvSpPr>
            <a:spLocks noGrp="1"/>
          </p:cNvSpPr>
          <p:nvPr>
            <p:ph type="ftr" sz="quarter" idx="11"/>
          </p:nvPr>
        </p:nvSpPr>
        <p:spPr/>
        <p:txBody>
          <a:bodyPr/>
          <a:lstStyle/>
          <a:p>
            <a:r>
              <a:rPr lang="en-US" dirty="0" smtClean="0"/>
              <a:t>Nuclear Physics Seminar, University of Kentucky</a:t>
            </a:r>
            <a:endParaRPr lang="en-US" dirty="0"/>
          </a:p>
        </p:txBody>
      </p:sp>
      <p:sp>
        <p:nvSpPr>
          <p:cNvPr id="6" name="Slide Number Placeholder 5"/>
          <p:cNvSpPr>
            <a:spLocks noGrp="1"/>
          </p:cNvSpPr>
          <p:nvPr>
            <p:ph type="sldNum" sz="quarter" idx="12"/>
          </p:nvPr>
        </p:nvSpPr>
        <p:spPr/>
        <p:txBody>
          <a:bodyPr/>
          <a:lstStyle/>
          <a:p>
            <a:fld id="{89BA9E80-DA99-844D-986A-8D691D11CFE6}" type="slidenum">
              <a:rPr lang="en-US" smtClean="0"/>
              <a:t>2</a:t>
            </a:fld>
            <a:r>
              <a:rPr lang="en-US" smtClean="0"/>
              <a:t>/27</a:t>
            </a:r>
            <a:endParaRPr lang="en-US" dirty="0"/>
          </a:p>
        </p:txBody>
      </p:sp>
      <p:pic>
        <p:nvPicPr>
          <p:cNvPr id="22" name="Picture 21" descr="20131025_180059.jpeg"/>
          <p:cNvPicPr>
            <a:picLocks noChangeAspect="1"/>
          </p:cNvPicPr>
          <p:nvPr/>
        </p:nvPicPr>
        <p:blipFill rotWithShape="1">
          <a:blip r:embed="rId2">
            <a:extLst>
              <a:ext uri="{BEBA8EAE-BF5A-486C-A8C5-ECC9F3942E4B}">
                <a14:imgProps xmlns:a14="http://schemas.microsoft.com/office/drawing/2010/main">
                  <a14:imgLayer r:embed="rId3">
                    <a14:imgEffect>
                      <a14:backgroundRemoval t="25917" b="81000" l="11750" r="32938">
                        <a14:foregroundMark x1="29875" y1="76750" x2="29875" y2="76750"/>
                        <a14:foregroundMark x1="14063" y1="74583" x2="13688" y2="80833"/>
                        <a14:foregroundMark x1="30438" y1="72500" x2="30438" y2="78250"/>
                        <a14:foregroundMark x1="27063" y1="55667" x2="27063" y2="55667"/>
                        <a14:foregroundMark x1="28125" y1="56250" x2="28125" y2="56250"/>
                      </a14:backgroundRemoval>
                    </a14:imgEffect>
                  </a14:imgLayer>
                </a14:imgProps>
              </a:ext>
              <a:ext uri="{28A0092B-C50C-407E-A947-70E740481C1C}">
                <a14:useLocalDpi xmlns:a14="http://schemas.microsoft.com/office/drawing/2010/main" val="0"/>
              </a:ext>
            </a:extLst>
          </a:blip>
          <a:srcRect l="11636" t="25185" r="67440" b="19337"/>
          <a:stretch/>
        </p:blipFill>
        <p:spPr>
          <a:xfrm>
            <a:off x="-3004041" y="7086600"/>
            <a:ext cx="2191241" cy="4357448"/>
          </a:xfrm>
          <a:prstGeom prst="rect">
            <a:avLst/>
          </a:prstGeom>
        </p:spPr>
      </p:pic>
      <p:pic>
        <p:nvPicPr>
          <p:cNvPr id="24" name="Picture 23" descr="20131025_180059.jpeg"/>
          <p:cNvPicPr>
            <a:picLocks noChangeAspect="1"/>
          </p:cNvPicPr>
          <p:nvPr/>
        </p:nvPicPr>
        <p:blipFill rotWithShape="1">
          <a:blip r:embed="rId4">
            <a:extLst>
              <a:ext uri="{BEBA8EAE-BF5A-486C-A8C5-ECC9F3942E4B}">
                <a14:imgProps xmlns:a14="http://schemas.microsoft.com/office/drawing/2010/main">
                  <a14:imgLayer r:embed="rId3">
                    <a14:imgEffect>
                      <a14:backgroundRemoval t="33500" b="92750" l="44063" r="92313">
                        <a14:foregroundMark x1="46438" y1="75833" x2="46438" y2="75833"/>
                        <a14:foregroundMark x1="44625" y1="78083" x2="45875" y2="71417"/>
                        <a14:foregroundMark x1="50063" y1="80917" x2="51750" y2="75583"/>
                        <a14:foregroundMark x1="50000" y1="71667" x2="50000" y2="71667"/>
                        <a14:foregroundMark x1="52063" y1="63417" x2="58125" y2="63417"/>
                        <a14:foregroundMark x1="51188" y1="62750" x2="51188" y2="62750"/>
                        <a14:foregroundMark x1="49125" y1="63667" x2="49125" y2="63667"/>
                        <a14:foregroundMark x1="49688" y1="63500" x2="49688" y2="63500"/>
                        <a14:foregroundMark x1="48438" y1="64333" x2="49188" y2="63500"/>
                        <a14:foregroundMark x1="85563" y1="69833" x2="89063" y2="75167"/>
                        <a14:foregroundMark x1="76188" y1="56167" x2="75688" y2="38333"/>
                        <a14:foregroundMark x1="67313" y1="50083" x2="68563" y2="43250"/>
                        <a14:foregroundMark x1="72188" y1="36083" x2="72188" y2="36083"/>
                        <a14:foregroundMark x1="76813" y1="41167" x2="76813" y2="41167"/>
                        <a14:foregroundMark x1="76938" y1="39333" x2="76938" y2="39333"/>
                        <a14:foregroundMark x1="79688" y1="56417" x2="79688" y2="56417"/>
                        <a14:foregroundMark x1="79688" y1="57583" x2="79563" y2="56417"/>
                        <a14:foregroundMark x1="77000" y1="42000" x2="77000" y2="42000"/>
                        <a14:foregroundMark x1="58438" y1="91667" x2="58438" y2="91667"/>
                        <a14:backgroundMark x1="46625" y1="62000" x2="46625" y2="62000"/>
                        <a14:backgroundMark x1="45438" y1="82167" x2="45438" y2="82167"/>
                        <a14:backgroundMark x1="49563" y1="67333" x2="49563" y2="67333"/>
                      </a14:backgroundRemoval>
                    </a14:imgEffect>
                  </a14:imgLayer>
                </a14:imgProps>
              </a:ext>
              <a:ext uri="{28A0092B-C50C-407E-A947-70E740481C1C}">
                <a14:useLocalDpi xmlns:a14="http://schemas.microsoft.com/office/drawing/2010/main" val="0"/>
              </a:ext>
            </a:extLst>
          </a:blip>
          <a:srcRect l="44083" t="33536" r="7701" b="7350"/>
          <a:stretch/>
        </p:blipFill>
        <p:spPr>
          <a:xfrm>
            <a:off x="7921210" y="6774835"/>
            <a:ext cx="4501888" cy="4139467"/>
          </a:xfrm>
          <a:prstGeom prst="rect">
            <a:avLst/>
          </a:prstGeom>
        </p:spPr>
      </p:pic>
      <p:pic>
        <p:nvPicPr>
          <p:cNvPr id="8" name="Picture 7" descr="Picture 5.png"/>
          <p:cNvPicPr>
            <a:picLocks noChangeAspect="1"/>
          </p:cNvPicPr>
          <p:nvPr/>
        </p:nvPicPr>
        <p:blipFill>
          <a:blip r:embed="rId5">
            <a:extLst>
              <a:ext uri="{BEBA8EAE-BF5A-486C-A8C5-ECC9F3942E4B}">
                <a14:imgProps xmlns:a14="http://schemas.microsoft.com/office/drawing/2010/main">
                  <a14:imgLayer r:embed="rId6">
                    <a14:imgEffect>
                      <a14:backgroundRemoval t="0" b="100000" l="647" r="100000"/>
                    </a14:imgEffect>
                  </a14:imgLayer>
                </a14:imgProps>
              </a:ext>
              <a:ext uri="{28A0092B-C50C-407E-A947-70E740481C1C}">
                <a14:useLocalDpi xmlns:a14="http://schemas.microsoft.com/office/drawing/2010/main" val="0"/>
              </a:ext>
            </a:extLst>
          </a:blip>
          <a:stretch>
            <a:fillRect/>
          </a:stretch>
        </p:blipFill>
        <p:spPr>
          <a:xfrm>
            <a:off x="1235914" y="4109290"/>
            <a:ext cx="1621659" cy="1593700"/>
          </a:xfrm>
          <a:prstGeom prst="rect">
            <a:avLst/>
          </a:prstGeom>
        </p:spPr>
      </p:pic>
      <p:pic>
        <p:nvPicPr>
          <p:cNvPr id="11" name="Picture 10" descr="Picture 6.png"/>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91304" y1="22381" x2="89565" y2="71429"/>
                        <a14:foregroundMark x1="78783" y1="70000" x2="4522" y2="89524"/>
                        <a14:foregroundMark x1="4522" y1="79048" x2="4000" y2="38571"/>
                        <a14:foregroundMark x1="9565" y1="32857" x2="10609" y2="64286"/>
                        <a14:foregroundMark x1="13391" y1="79524" x2="43478" y2="70476"/>
                        <a14:foregroundMark x1="13739" y1="90952" x2="84522" y2="71429"/>
                        <a14:backgroundMark x1="34435" y1="91429" x2="9391" y2="99048"/>
                        <a14:backgroundMark x1="2609" y1="97143" x2="6435" y2="99524"/>
                      </a14:backgroundRemoval>
                    </a14:imgEffect>
                  </a14:imgLayer>
                </a14:imgProps>
              </a:ext>
              <a:ext uri="{28A0092B-C50C-407E-A947-70E740481C1C}">
                <a14:useLocalDpi xmlns:a14="http://schemas.microsoft.com/office/drawing/2010/main" val="0"/>
              </a:ext>
            </a:extLst>
          </a:blip>
          <a:stretch>
            <a:fillRect/>
          </a:stretch>
        </p:blipFill>
        <p:spPr>
          <a:xfrm>
            <a:off x="1185114" y="4134690"/>
            <a:ext cx="1719335" cy="627931"/>
          </a:xfrm>
          <a:prstGeom prst="rect">
            <a:avLst/>
          </a:prstGeom>
        </p:spPr>
      </p:pic>
      <p:sp>
        <p:nvSpPr>
          <p:cNvPr id="16" name="TextBox 15"/>
          <p:cNvSpPr txBox="1"/>
          <p:nvPr/>
        </p:nvSpPr>
        <p:spPr>
          <a:xfrm>
            <a:off x="1524000" y="868946"/>
            <a:ext cx="6070600" cy="646331"/>
          </a:xfrm>
          <a:prstGeom prst="rect">
            <a:avLst/>
          </a:prstGeom>
          <a:noFill/>
        </p:spPr>
        <p:txBody>
          <a:bodyPr wrap="square" rtlCol="0">
            <a:spAutoFit/>
          </a:bodyPr>
          <a:lstStyle/>
          <a:p>
            <a:pPr algn="ctr"/>
            <a:r>
              <a:rPr lang="en-US" sz="3600" dirty="0" smtClean="0">
                <a:solidFill>
                  <a:schemeClr val="accent3">
                    <a:lumMod val="50000"/>
                  </a:schemeClr>
                </a:solidFill>
              </a:rPr>
              <a:t>Trick or Treat Diagram</a:t>
            </a:r>
            <a:endParaRPr lang="en-US" sz="3600" dirty="0">
              <a:solidFill>
                <a:schemeClr val="accent3">
                  <a:lumMod val="50000"/>
                </a:schemeClr>
              </a:solidFill>
            </a:endParaRPr>
          </a:p>
        </p:txBody>
      </p:sp>
    </p:spTree>
    <p:extLst>
      <p:ext uri="{BB962C8B-B14F-4D97-AF65-F5344CB8AC3E}">
        <p14:creationId xmlns:p14="http://schemas.microsoft.com/office/powerpoint/2010/main" val="30294852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nodeType="clickEffect">
                                  <p:stCondLst>
                                    <p:cond delay="0"/>
                                  </p:stCondLst>
                                  <p:childTnLst>
                                    <p:animMotion origin="layout" path="M -5E-6 4.07407E-6 L 0.27848 -0.82801 " pathEditMode="relative" rAng="0" ptsTypes="AA">
                                      <p:cBhvr>
                                        <p:cTn id="6" dur="1000" fill="hold"/>
                                        <p:tgtEl>
                                          <p:spTgt spid="22"/>
                                        </p:tgtEl>
                                        <p:attrNameLst>
                                          <p:attrName>ppt_x</p:attrName>
                                          <p:attrName>ppt_y</p:attrName>
                                        </p:attrNameLst>
                                      </p:cBhvr>
                                      <p:rCtr x="13924" y="-41412"/>
                                    </p:animMotion>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1000"/>
                            </p:stCondLst>
                            <p:childTnLst>
                              <p:par>
                                <p:cTn id="11" presetID="0" presetClass="path" presetSubtype="0" accel="50000" decel="50000" fill="hold" nodeType="afterEffect">
                                  <p:stCondLst>
                                    <p:cond delay="0"/>
                                  </p:stCondLst>
                                  <p:childTnLst>
                                    <p:animMotion origin="layout" path="M 0.09427 0.06158 L -0.31962 -0.76666 " pathEditMode="relative" rAng="0" ptsTypes="AA">
                                      <p:cBhvr>
                                        <p:cTn id="12" dur="2000" fill="hold"/>
                                        <p:tgtEl>
                                          <p:spTgt spid="24"/>
                                        </p:tgtEl>
                                        <p:attrNameLst>
                                          <p:attrName>ppt_x</p:attrName>
                                          <p:attrName>ppt_y</p:attrName>
                                        </p:attrNameLst>
                                      </p:cBhvr>
                                      <p:rCtr x="-20694" y="-41412"/>
                                    </p:animMotion>
                                  </p:childTnLst>
                                </p:cTn>
                              </p:par>
                            </p:childTnLst>
                          </p:cTn>
                        </p:par>
                        <p:par>
                          <p:cTn id="13" fill="hold">
                            <p:stCondLst>
                              <p:cond delay="3000"/>
                            </p:stCondLst>
                            <p:childTnLst>
                              <p:par>
                                <p:cTn id="14" presetID="1"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3000"/>
                            </p:stCondLst>
                            <p:childTnLst>
                              <p:par>
                                <p:cTn id="17" presetID="37" presetClass="path" presetSubtype="0" accel="50000" decel="50000" fill="hold" nodeType="afterEffect">
                                  <p:stCondLst>
                                    <p:cond delay="0"/>
                                  </p:stCondLst>
                                  <p:childTnLst>
                                    <p:animMotion origin="layout" path="M -1.11111E-6 -1.11111E-6 L 0.09202 -0.09375 C 0.11129 -0.11458 0.14045 -0.12569 0.17066 -0.12569 C 0.20504 -0.12569 0.23247 -0.11458 0.25174 -0.09375 L 0.34445 -1.11111E-6 " pathEditMode="relative" rAng="0" ptsTypes="FffFF">
                                      <p:cBhvr>
                                        <p:cTn id="18" dur="2000" fill="hold"/>
                                        <p:tgtEl>
                                          <p:spTgt spid="11"/>
                                        </p:tgtEl>
                                        <p:attrNameLst>
                                          <p:attrName>ppt_x</p:attrName>
                                          <p:attrName>ppt_y</p:attrName>
                                        </p:attrNameLst>
                                      </p:cBhvr>
                                      <p:rCtr x="17222" y="-6296"/>
                                    </p:animMotion>
                                  </p:childTnLst>
                                </p:cTn>
                              </p:par>
                            </p:childTnLst>
                          </p:cTn>
                        </p:par>
                        <p:par>
                          <p:cTn id="19" fill="hold">
                            <p:stCondLst>
                              <p:cond delay="5000"/>
                            </p:stCondLst>
                            <p:childTnLst>
                              <p:par>
                                <p:cTn id="20" presetID="1" presetClass="exit" presetSubtype="0" fill="hold" nodeType="afterEffect">
                                  <p:stCondLst>
                                    <p:cond delay="0"/>
                                  </p:stCondLst>
                                  <p:childTnLst>
                                    <p:set>
                                      <p:cBhvr>
                                        <p:cTn id="21" dur="1" fill="hold">
                                          <p:stCondLst>
                                            <p:cond delay="0"/>
                                          </p:stCondLst>
                                        </p:cTn>
                                        <p:tgtEl>
                                          <p:spTgt spid="11"/>
                                        </p:tgtEl>
                                        <p:attrNameLst>
                                          <p:attrName>style.visibility</p:attrName>
                                        </p:attrNameLst>
                                      </p:cBhvr>
                                      <p:to>
                                        <p:strVal val="hidden"/>
                                      </p:to>
                                    </p:set>
                                  </p:childTnLst>
                                </p:cTn>
                              </p:par>
                            </p:childTnLst>
                          </p:cTn>
                        </p:par>
                        <p:par>
                          <p:cTn id="22" fill="hold">
                            <p:stCondLst>
                              <p:cond delay="5000"/>
                            </p:stCondLst>
                            <p:childTnLst>
                              <p:par>
                                <p:cTn id="23" presetID="0" presetClass="path" presetSubtype="0" accel="50000" decel="50000" fill="hold" nodeType="afterEffect">
                                  <p:stCondLst>
                                    <p:cond delay="0"/>
                                  </p:stCondLst>
                                  <p:childTnLst>
                                    <p:animMotion origin="layout" path="M -0.31962 -0.76666 L 0.15972 -1.61551 " pathEditMode="relative" ptsTypes="AA">
                                      <p:cBhvr>
                                        <p:cTn id="24" dur="2000" fill="hold"/>
                                        <p:tgtEl>
                                          <p:spTgt spid="24"/>
                                        </p:tgtEl>
                                        <p:attrNameLst>
                                          <p:attrName>ppt_x</p:attrName>
                                          <p:attrName>ppt_y</p:attrName>
                                        </p:attrNameLst>
                                      </p:cBhvr>
                                    </p:animMotion>
                                  </p:childTnLst>
                                </p:cTn>
                              </p:par>
                            </p:childTnLst>
                          </p:cTn>
                        </p:par>
                        <p:par>
                          <p:cTn id="25" fill="hold">
                            <p:stCondLst>
                              <p:cond delay="7000"/>
                            </p:stCondLst>
                            <p:childTnLst>
                              <p:par>
                                <p:cTn id="26" presetID="1" presetClass="exit" presetSubtype="0" fill="hold" nodeType="afterEffect">
                                  <p:stCondLst>
                                    <p:cond delay="0"/>
                                  </p:stCondLst>
                                  <p:childTnLst>
                                    <p:set>
                                      <p:cBhvr>
                                        <p:cTn id="27" dur="1" fill="hold">
                                          <p:stCondLst>
                                            <p:cond delay="0"/>
                                          </p:stCondLst>
                                        </p:cTn>
                                        <p:tgtEl>
                                          <p:spTgt spid="8"/>
                                        </p:tgtEl>
                                        <p:attrNameLst>
                                          <p:attrName>style.visibility</p:attrName>
                                        </p:attrNameLst>
                                      </p:cBhvr>
                                      <p:to>
                                        <p:strVal val="hidden"/>
                                      </p:to>
                                    </p:set>
                                  </p:childTnLst>
                                </p:cTn>
                              </p:par>
                            </p:childTnLst>
                          </p:cTn>
                        </p:par>
                        <p:par>
                          <p:cTn id="28" fill="hold">
                            <p:stCondLst>
                              <p:cond delay="7000"/>
                            </p:stCondLst>
                            <p:childTnLst>
                              <p:par>
                                <p:cTn id="29" presetID="0" presetClass="path" presetSubtype="0" accel="50000" decel="50000" fill="hold" nodeType="afterEffect">
                                  <p:stCondLst>
                                    <p:cond delay="0"/>
                                  </p:stCondLst>
                                  <p:childTnLst>
                                    <p:animMotion origin="layout" path="M 0.27848 -0.82801 L -0.14705 -1.77315 " pathEditMode="relative" ptsTypes="AA">
                                      <p:cBhvr>
                                        <p:cTn id="30" dur="2000" fill="hold"/>
                                        <p:tgtEl>
                                          <p:spTgt spid="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a:defRPr/>
            </a:pPr>
            <a:r>
              <a:rPr lang="en-US">
                <a:latin typeface="Arial" charset="0"/>
                <a:ea typeface="ＭＳ Ｐゴシック" charset="0"/>
              </a:rPr>
              <a:t>FnPB supermirror polarizer </a:t>
            </a:r>
          </a:p>
        </p:txBody>
      </p:sp>
      <p:pic>
        <p:nvPicPr>
          <p:cNvPr id="23554" name="Picture 8" descr="tx_lambda"/>
          <p:cNvPicPr>
            <a:picLocks noChangeAspect="1" noChangeArrowheads="1"/>
          </p:cNvPicPr>
          <p:nvPr/>
        </p:nvPicPr>
        <p:blipFill>
          <a:blip r:embed="rId3" cstate="screen">
            <a:extLst>
              <a:ext uri="{28A0092B-C50C-407E-A947-70E740481C1C}">
                <a14:useLocalDpi xmlns:a14="http://schemas.microsoft.com/office/drawing/2010/main"/>
              </a:ext>
            </a:extLst>
          </a:blip>
          <a:srcRect t="7965" r="7193"/>
          <a:stretch>
            <a:fillRect/>
          </a:stretch>
        </p:blipFill>
        <p:spPr bwMode="auto">
          <a:xfrm>
            <a:off x="4926013" y="739775"/>
            <a:ext cx="4017962"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9"/>
          <p:cNvSpPr txBox="1">
            <a:spLocks noChangeArrowheads="1"/>
          </p:cNvSpPr>
          <p:nvPr/>
        </p:nvSpPr>
        <p:spPr bwMode="auto">
          <a:xfrm>
            <a:off x="534523" y="868946"/>
            <a:ext cx="4032250"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000000"/>
                </a:solidFill>
                <a:latin typeface="Times" charset="0"/>
              </a:rPr>
              <a:t>Fe/Si on boron float glass, no Gd</a:t>
            </a:r>
          </a:p>
          <a:p>
            <a:r>
              <a:rPr lang="en-US" sz="900" dirty="0">
                <a:solidFill>
                  <a:srgbClr val="000000"/>
                </a:solidFill>
                <a:latin typeface="Times" charset="0"/>
              </a:rPr>
              <a:t> </a:t>
            </a:r>
          </a:p>
          <a:p>
            <a:r>
              <a:rPr lang="en-US" sz="1800" dirty="0">
                <a:solidFill>
                  <a:srgbClr val="000000"/>
                </a:solidFill>
                <a:latin typeface="Times" charset="0"/>
              </a:rPr>
              <a:t>m = 3.0         </a:t>
            </a:r>
            <a:r>
              <a:rPr lang="en-US" sz="1800" dirty="0" smtClean="0">
                <a:solidFill>
                  <a:srgbClr val="000000"/>
                </a:solidFill>
                <a:latin typeface="Times" charset="0"/>
              </a:rPr>
              <a:t>	</a:t>
            </a:r>
            <a:r>
              <a:rPr lang="en-US" sz="1800" dirty="0">
                <a:solidFill>
                  <a:srgbClr val="000000"/>
                </a:solidFill>
                <a:latin typeface="Times" charset="0"/>
              </a:rPr>
              <a:t>	critical angle</a:t>
            </a:r>
            <a:br>
              <a:rPr lang="en-US" sz="1800" dirty="0">
                <a:solidFill>
                  <a:srgbClr val="000000"/>
                </a:solidFill>
                <a:latin typeface="Times" charset="0"/>
              </a:rPr>
            </a:br>
            <a:r>
              <a:rPr lang="en-US" sz="1800" dirty="0">
                <a:solidFill>
                  <a:srgbClr val="000000"/>
                </a:solidFill>
                <a:latin typeface="Times" charset="0"/>
              </a:rPr>
              <a:t>n  = 45	      </a:t>
            </a:r>
            <a:r>
              <a:rPr lang="en-US" sz="1800" dirty="0" smtClean="0">
                <a:solidFill>
                  <a:srgbClr val="000000"/>
                </a:solidFill>
                <a:latin typeface="Times" charset="0"/>
              </a:rPr>
              <a:t>	</a:t>
            </a:r>
            <a:r>
              <a:rPr lang="en-US" sz="1800" dirty="0">
                <a:solidFill>
                  <a:srgbClr val="000000"/>
                </a:solidFill>
                <a:latin typeface="Times" charset="0"/>
              </a:rPr>
              <a:t>	channels</a:t>
            </a:r>
          </a:p>
          <a:p>
            <a:r>
              <a:rPr lang="en-US" sz="1800" dirty="0">
                <a:solidFill>
                  <a:srgbClr val="000000"/>
                </a:solidFill>
                <a:latin typeface="Times" charset="0"/>
              </a:rPr>
              <a:t>r   = 9.6 m      </a:t>
            </a:r>
            <a:r>
              <a:rPr lang="en-US" sz="1800" dirty="0" smtClean="0">
                <a:solidFill>
                  <a:srgbClr val="000000"/>
                </a:solidFill>
                <a:latin typeface="Times" charset="0"/>
              </a:rPr>
              <a:t>	</a:t>
            </a:r>
            <a:r>
              <a:rPr lang="en-US" sz="1800" dirty="0">
                <a:solidFill>
                  <a:srgbClr val="000000"/>
                </a:solidFill>
                <a:latin typeface="Times" charset="0"/>
              </a:rPr>
              <a:t>	radius of curvature</a:t>
            </a:r>
          </a:p>
          <a:p>
            <a:r>
              <a:rPr lang="en-US" sz="1800" dirty="0">
                <a:solidFill>
                  <a:srgbClr val="000000"/>
                </a:solidFill>
                <a:latin typeface="Times" charset="0"/>
              </a:rPr>
              <a:t>l   = 40 cm     </a:t>
            </a:r>
            <a:r>
              <a:rPr lang="en-US" sz="1800" dirty="0" smtClean="0">
                <a:solidFill>
                  <a:srgbClr val="000000"/>
                </a:solidFill>
                <a:latin typeface="Times" charset="0"/>
              </a:rPr>
              <a:t>	</a:t>
            </a:r>
            <a:r>
              <a:rPr lang="en-US" sz="1800" dirty="0">
                <a:solidFill>
                  <a:srgbClr val="000000"/>
                </a:solidFill>
                <a:latin typeface="Times" charset="0"/>
              </a:rPr>
              <a:t>	length</a:t>
            </a:r>
          </a:p>
          <a:p>
            <a:r>
              <a:rPr lang="en-US" sz="1800" dirty="0">
                <a:solidFill>
                  <a:srgbClr val="000000"/>
                </a:solidFill>
                <a:latin typeface="Times" charset="0"/>
              </a:rPr>
              <a:t>d  = 0.3mm    </a:t>
            </a:r>
            <a:r>
              <a:rPr lang="en-US" sz="1800" dirty="0" smtClean="0">
                <a:solidFill>
                  <a:srgbClr val="000000"/>
                </a:solidFill>
                <a:latin typeface="Times" charset="0"/>
              </a:rPr>
              <a:t>	</a:t>
            </a:r>
            <a:r>
              <a:rPr lang="en-US" sz="1800" dirty="0">
                <a:solidFill>
                  <a:srgbClr val="000000"/>
                </a:solidFill>
                <a:latin typeface="Times" charset="0"/>
              </a:rPr>
              <a:t>	vane thickness</a:t>
            </a:r>
          </a:p>
          <a:p>
            <a:endParaRPr lang="en-US" sz="800" dirty="0">
              <a:latin typeface="Times" charset="0"/>
            </a:endParaRPr>
          </a:p>
          <a:p>
            <a:endParaRPr lang="en-US" sz="800" dirty="0">
              <a:latin typeface="Times" charset="0"/>
            </a:endParaRPr>
          </a:p>
          <a:p>
            <a:r>
              <a:rPr lang="en-US" sz="1800" dirty="0">
                <a:solidFill>
                  <a:srgbClr val="C0504D"/>
                </a:solidFill>
                <a:latin typeface="Times" charset="0"/>
              </a:rPr>
              <a:t>T=25.8%</a:t>
            </a:r>
            <a:r>
              <a:rPr lang="en-US" sz="1800" dirty="0">
                <a:latin typeface="Times" charset="0"/>
              </a:rPr>
              <a:t>		</a:t>
            </a:r>
            <a:r>
              <a:rPr lang="en-US" sz="1800" dirty="0" smtClean="0">
                <a:latin typeface="Times" charset="0"/>
              </a:rPr>
              <a:t>	transmission</a:t>
            </a:r>
            <a:endParaRPr lang="en-US" sz="1800" dirty="0">
              <a:latin typeface="Times" charset="0"/>
            </a:endParaRPr>
          </a:p>
          <a:p>
            <a:r>
              <a:rPr lang="en-US" sz="1800" dirty="0">
                <a:solidFill>
                  <a:srgbClr val="C0504D"/>
                </a:solidFill>
                <a:latin typeface="Times" charset="0"/>
              </a:rPr>
              <a:t>P=95.3%</a:t>
            </a:r>
            <a:r>
              <a:rPr lang="en-US" sz="1800" dirty="0">
                <a:latin typeface="Times" charset="0"/>
              </a:rPr>
              <a:t>			</a:t>
            </a:r>
            <a:r>
              <a:rPr lang="en-US" sz="1800" dirty="0" smtClean="0">
                <a:latin typeface="Times" charset="0"/>
              </a:rPr>
              <a:t>polarization</a:t>
            </a:r>
            <a:endParaRPr lang="en-US" sz="1800" dirty="0">
              <a:latin typeface="Times" charset="0"/>
            </a:endParaRPr>
          </a:p>
          <a:p>
            <a:r>
              <a:rPr lang="en-US" sz="1800" dirty="0">
                <a:solidFill>
                  <a:srgbClr val="C0504D"/>
                </a:solidFill>
                <a:latin typeface="Times" charset="0"/>
              </a:rPr>
              <a:t>N=2.2</a:t>
            </a:r>
            <a:r>
              <a:rPr lang="en-US" sz="1800" dirty="0">
                <a:solidFill>
                  <a:srgbClr val="C0504D"/>
                </a:solidFill>
                <a:latin typeface="cmsy10" charset="0"/>
              </a:rPr>
              <a:t>£</a:t>
            </a:r>
            <a:r>
              <a:rPr lang="en-US" sz="1800" dirty="0">
                <a:solidFill>
                  <a:srgbClr val="C0504D"/>
                </a:solidFill>
                <a:latin typeface="Times" charset="0"/>
              </a:rPr>
              <a:t>10</a:t>
            </a:r>
            <a:r>
              <a:rPr lang="en-US" sz="1800" baseline="30000" dirty="0">
                <a:solidFill>
                  <a:srgbClr val="C0504D"/>
                </a:solidFill>
                <a:latin typeface="Times" charset="0"/>
              </a:rPr>
              <a:t>10 </a:t>
            </a:r>
            <a:r>
              <a:rPr lang="en-US" sz="1800" dirty="0">
                <a:solidFill>
                  <a:srgbClr val="C0504D"/>
                </a:solidFill>
                <a:latin typeface="Times" charset="0"/>
              </a:rPr>
              <a:t>n/s</a:t>
            </a:r>
            <a:r>
              <a:rPr lang="en-US" sz="1800" dirty="0">
                <a:latin typeface="Times" charset="0"/>
              </a:rPr>
              <a:t>	output flux (chopped)</a:t>
            </a:r>
          </a:p>
          <a:p>
            <a:endParaRPr lang="en-US" sz="1800" dirty="0">
              <a:solidFill>
                <a:srgbClr val="CC0000"/>
              </a:solidFill>
              <a:latin typeface="Times" charset="0"/>
            </a:endParaRPr>
          </a:p>
        </p:txBody>
      </p:sp>
      <p:pic>
        <p:nvPicPr>
          <p:cNvPr id="23557" name="Picture 12" descr="pol_lambda"/>
          <p:cNvPicPr>
            <a:picLocks noChangeAspect="1" noChangeArrowheads="1"/>
          </p:cNvPicPr>
          <p:nvPr/>
        </p:nvPicPr>
        <p:blipFill>
          <a:blip r:embed="rId4" cstate="screen">
            <a:extLst>
              <a:ext uri="{28A0092B-C50C-407E-A947-70E740481C1C}">
                <a14:useLocalDpi xmlns:a14="http://schemas.microsoft.com/office/drawing/2010/main"/>
              </a:ext>
            </a:extLst>
          </a:blip>
          <a:srcRect t="5965" r="7535"/>
          <a:stretch>
            <a:fillRect/>
          </a:stretch>
        </p:blipFill>
        <p:spPr bwMode="auto">
          <a:xfrm>
            <a:off x="4937125" y="3416017"/>
            <a:ext cx="4032250"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13"/>
          <p:cNvSpPr txBox="1">
            <a:spLocks noChangeArrowheads="1"/>
          </p:cNvSpPr>
          <p:nvPr/>
        </p:nvSpPr>
        <p:spPr bwMode="auto">
          <a:xfrm>
            <a:off x="6670675" y="5167313"/>
            <a:ext cx="20304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1600" i="1">
                <a:latin typeface="Times" charset="0"/>
              </a:rPr>
              <a:t>simulations using </a:t>
            </a:r>
          </a:p>
          <a:p>
            <a:pPr algn="r"/>
            <a:r>
              <a:rPr lang="en-US" sz="1600" i="1">
                <a:latin typeface="Times" charset="0"/>
              </a:rPr>
              <a:t>McStas / ROOT ntuple</a:t>
            </a:r>
          </a:p>
        </p:txBody>
      </p:sp>
      <p:sp>
        <p:nvSpPr>
          <p:cNvPr id="2" name="TextBox 1"/>
          <p:cNvSpPr txBox="1"/>
          <p:nvPr/>
        </p:nvSpPr>
        <p:spPr>
          <a:xfrm>
            <a:off x="3610136" y="6187133"/>
            <a:ext cx="4671070" cy="338554"/>
          </a:xfrm>
          <a:prstGeom prst="rect">
            <a:avLst/>
          </a:prstGeom>
          <a:noFill/>
        </p:spPr>
        <p:txBody>
          <a:bodyPr wrap="none" rtlCol="0">
            <a:spAutoFit/>
          </a:bodyPr>
          <a:lstStyle/>
          <a:p>
            <a:r>
              <a:rPr lang="en-US" sz="1600" dirty="0"/>
              <a:t>S. </a:t>
            </a:r>
            <a:r>
              <a:rPr lang="en-US" sz="1600" dirty="0" smtClean="0"/>
              <a:t>Balascuta </a:t>
            </a:r>
            <a:r>
              <a:rPr lang="en-US" sz="1600" i="1" dirty="0" smtClean="0"/>
              <a:t>et al.,</a:t>
            </a:r>
            <a:r>
              <a:rPr lang="en-US" sz="1600" dirty="0" smtClean="0"/>
              <a:t> Nucl</a:t>
            </a:r>
            <a:r>
              <a:rPr lang="en-US" sz="1600" dirty="0"/>
              <a:t>. Instr. Meth. </a:t>
            </a:r>
            <a:r>
              <a:rPr lang="en-US" sz="1600" b="1" dirty="0" smtClean="0"/>
              <a:t>A671</a:t>
            </a:r>
            <a:r>
              <a:rPr lang="en-US" sz="1600" dirty="0" smtClean="0"/>
              <a:t> </a:t>
            </a:r>
            <a:r>
              <a:rPr lang="en-US" sz="1600" dirty="0"/>
              <a:t>137 (</a:t>
            </a:r>
            <a:r>
              <a:rPr lang="en-US" sz="1600" dirty="0">
                <a:solidFill>
                  <a:srgbClr val="C0504D"/>
                </a:solidFill>
              </a:rPr>
              <a:t>2012</a:t>
            </a:r>
            <a:r>
              <a:rPr lang="en-US" sz="1600" dirty="0"/>
              <a:t>)</a:t>
            </a:r>
          </a:p>
        </p:txBody>
      </p:sp>
      <p:pic>
        <p:nvPicPr>
          <p:cNvPr id="3" name="Picture 2" descr="Picture 9.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9239" y="3792630"/>
            <a:ext cx="4032250" cy="2268642"/>
          </a:xfrm>
          <a:prstGeom prst="rect">
            <a:avLst/>
          </a:prstGeom>
        </p:spPr>
      </p:pic>
      <p:sp>
        <p:nvSpPr>
          <p:cNvPr id="7" name="Date Placeholder 6"/>
          <p:cNvSpPr>
            <a:spLocks noGrp="1"/>
          </p:cNvSpPr>
          <p:nvPr>
            <p:ph type="dt" sz="half" idx="10"/>
          </p:nvPr>
        </p:nvSpPr>
        <p:spPr/>
        <p:txBody>
          <a:bodyPr/>
          <a:lstStyle/>
          <a:p>
            <a:r>
              <a:rPr lang="en-CA" smtClean="0"/>
              <a:t>2013-10-31</a:t>
            </a:r>
            <a:endParaRPr lang="en-US"/>
          </a:p>
        </p:txBody>
      </p:sp>
      <p:sp>
        <p:nvSpPr>
          <p:cNvPr id="8" name="Footer Placeholder 7"/>
          <p:cNvSpPr>
            <a:spLocks noGrp="1"/>
          </p:cNvSpPr>
          <p:nvPr>
            <p:ph type="ftr" sz="quarter" idx="11"/>
          </p:nvPr>
        </p:nvSpPr>
        <p:spPr/>
        <p:txBody>
          <a:bodyPr/>
          <a:lstStyle/>
          <a:p>
            <a:r>
              <a:rPr lang="en-US" smtClean="0"/>
              <a:t>Nuclear Physics Seminar, University of Kentucky</a:t>
            </a:r>
            <a:endParaRPr lang="en-US" dirty="0"/>
          </a:p>
        </p:txBody>
      </p:sp>
      <p:sp>
        <p:nvSpPr>
          <p:cNvPr id="4" name="Slide Number Placeholder 3"/>
          <p:cNvSpPr>
            <a:spLocks noGrp="1"/>
          </p:cNvSpPr>
          <p:nvPr>
            <p:ph type="sldNum" sz="quarter" idx="12"/>
          </p:nvPr>
        </p:nvSpPr>
        <p:spPr/>
        <p:txBody>
          <a:bodyPr/>
          <a:lstStyle/>
          <a:p>
            <a:fld id="{89BA9E80-DA99-844D-986A-8D691D11CFE6}" type="slidenum">
              <a:rPr lang="en-US" smtClean="0"/>
              <a:t>20</a:t>
            </a:fld>
            <a:r>
              <a:rPr lang="en-US" smtClean="0"/>
              <a:t>/27</a:t>
            </a:r>
            <a:endParaRPr lang="en-US" dirty="0"/>
          </a:p>
        </p:txBody>
      </p:sp>
    </p:spTree>
    <p:extLst>
      <p:ext uri="{BB962C8B-B14F-4D97-AF65-F5344CB8AC3E}">
        <p14:creationId xmlns:p14="http://schemas.microsoft.com/office/powerpoint/2010/main" val="214489113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Polarimetry – </a:t>
            </a:r>
            <a:r>
              <a:rPr lang="en-US" baseline="30000" dirty="0" smtClean="0"/>
              <a:t>3</a:t>
            </a:r>
            <a:r>
              <a:rPr lang="en-US" dirty="0" smtClean="0"/>
              <a:t>He spin filter</a:t>
            </a:r>
            <a:endParaRPr lang="en-US" dirty="0"/>
          </a:p>
        </p:txBody>
      </p:sp>
      <p:pic>
        <p:nvPicPr>
          <p:cNvPr id="6" name="Picture 5" descr="Fomin_cipanp.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30843" y="775367"/>
            <a:ext cx="4715726" cy="3328738"/>
          </a:xfrm>
          <a:prstGeom prst="rect">
            <a:avLst/>
          </a:prstGeom>
        </p:spPr>
      </p:pic>
      <p:pic>
        <p:nvPicPr>
          <p:cNvPr id="7" name="Picture 6" descr="IMG_0647.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3789" y="975063"/>
            <a:ext cx="3850105" cy="2821569"/>
          </a:xfrm>
          <a:prstGeom prst="rect">
            <a:avLst/>
          </a:prstGeom>
        </p:spPr>
      </p:pic>
      <p:pic>
        <p:nvPicPr>
          <p:cNvPr id="8" name="Picture 7" descr="Musgrave_APS201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95389" y="4104105"/>
            <a:ext cx="3107672" cy="2176098"/>
          </a:xfrm>
          <a:prstGeom prst="rect">
            <a:avLst/>
          </a:prstGeom>
        </p:spPr>
      </p:pic>
      <p:pic>
        <p:nvPicPr>
          <p:cNvPr id="10" name="Picture 9" descr="Musgrave_APS2012.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8049" y="3945299"/>
            <a:ext cx="3735845" cy="2297753"/>
          </a:xfrm>
          <a:prstGeom prst="rect">
            <a:avLst/>
          </a:prstGeom>
        </p:spPr>
      </p:pic>
      <p:sp>
        <p:nvSpPr>
          <p:cNvPr id="9" name="Date Placeholder 8"/>
          <p:cNvSpPr>
            <a:spLocks noGrp="1"/>
          </p:cNvSpPr>
          <p:nvPr>
            <p:ph type="dt" sz="half" idx="10"/>
          </p:nvPr>
        </p:nvSpPr>
        <p:spPr/>
        <p:txBody>
          <a:bodyPr/>
          <a:lstStyle/>
          <a:p>
            <a:r>
              <a:rPr lang="en-CA" smtClean="0"/>
              <a:t>2013-10-31</a:t>
            </a:r>
            <a:endParaRPr lang="en-US"/>
          </a:p>
        </p:txBody>
      </p:sp>
      <p:sp>
        <p:nvSpPr>
          <p:cNvPr id="11" name="Footer Placeholder 10"/>
          <p:cNvSpPr>
            <a:spLocks noGrp="1"/>
          </p:cNvSpPr>
          <p:nvPr>
            <p:ph type="ftr" sz="quarter" idx="11"/>
          </p:nvPr>
        </p:nvSpPr>
        <p:spPr/>
        <p:txBody>
          <a:bodyPr/>
          <a:lstStyle/>
          <a:p>
            <a:r>
              <a:rPr lang="en-US" smtClean="0"/>
              <a:t>Nuclear Physics Seminar, University of Kentucky</a:t>
            </a:r>
            <a:endParaRPr lang="en-US"/>
          </a:p>
        </p:txBody>
      </p:sp>
      <p:sp>
        <p:nvSpPr>
          <p:cNvPr id="3" name="Slide Number Placeholder 2"/>
          <p:cNvSpPr>
            <a:spLocks noGrp="1"/>
          </p:cNvSpPr>
          <p:nvPr>
            <p:ph type="sldNum" sz="quarter" idx="12"/>
          </p:nvPr>
        </p:nvSpPr>
        <p:spPr/>
        <p:txBody>
          <a:bodyPr/>
          <a:lstStyle/>
          <a:p>
            <a:fld id="{89BA9E80-DA99-844D-986A-8D691D11CFE6}" type="slidenum">
              <a:rPr lang="en-US" smtClean="0"/>
              <a:t>21</a:t>
            </a:fld>
            <a:r>
              <a:rPr lang="en-US" smtClean="0"/>
              <a:t>/27</a:t>
            </a:r>
            <a:endParaRPr lang="en-US" dirty="0"/>
          </a:p>
        </p:txBody>
      </p:sp>
      <p:pic>
        <p:nvPicPr>
          <p:cNvPr id="4" name="Picture 3" descr="Picture 10.png"/>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20990895">
            <a:off x="693614" y="320555"/>
            <a:ext cx="1002473" cy="1558532"/>
          </a:xfrm>
          <a:prstGeom prst="rect">
            <a:avLst/>
          </a:prstGeom>
        </p:spPr>
      </p:pic>
      <p:pic>
        <p:nvPicPr>
          <p:cNvPr id="5" name="Picture 4" descr="Picture 9.png"/>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552421">
            <a:off x="2132371" y="642906"/>
            <a:ext cx="1455739" cy="1240369"/>
          </a:xfrm>
          <a:prstGeom prst="rect">
            <a:avLst/>
          </a:prstGeom>
        </p:spPr>
      </p:pic>
    </p:spTree>
    <p:extLst>
      <p:ext uri="{BB962C8B-B14F-4D97-AF65-F5344CB8AC3E}">
        <p14:creationId xmlns:p14="http://schemas.microsoft.com/office/powerpoint/2010/main" val="210425610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dirty="0" smtClean="0"/>
              <a:t>Longitudinal RF spin rotator</a:t>
            </a:r>
          </a:p>
        </p:txBody>
      </p:sp>
      <p:sp>
        <p:nvSpPr>
          <p:cNvPr id="9" name="Content Placeholder 8"/>
          <p:cNvSpPr>
            <a:spLocks noGrp="1"/>
          </p:cNvSpPr>
          <p:nvPr>
            <p:ph idx="1"/>
          </p:nvPr>
        </p:nvSpPr>
        <p:spPr/>
        <p:txBody>
          <a:bodyPr/>
          <a:lstStyle/>
          <a:p>
            <a:r>
              <a:rPr lang="en-US" dirty="0" smtClean="0"/>
              <a:t>Resonant RF spin rotator, </a:t>
            </a:r>
          </a:p>
          <a:p>
            <a:pPr lvl="1"/>
            <a:r>
              <a:rPr lang="en-US" dirty="0" smtClean="0"/>
              <a:t>1/t RF amplitude tuned to velocity of neutrons</a:t>
            </a:r>
          </a:p>
          <a:p>
            <a:pPr lvl="1"/>
            <a:r>
              <a:rPr lang="en-US" dirty="0" smtClean="0"/>
              <a:t>Affects spin only – NOT velocity! (no static gradients)</a:t>
            </a:r>
          </a:p>
          <a:p>
            <a:r>
              <a:rPr lang="en-US" dirty="0" smtClean="0"/>
              <a:t>essential to reduce instrumental systematics</a:t>
            </a:r>
          </a:p>
          <a:p>
            <a:pPr lvl="1"/>
            <a:r>
              <a:rPr lang="en-US" dirty="0" smtClean="0"/>
              <a:t>spin sequence: </a:t>
            </a:r>
            <a:r>
              <a:rPr lang="en-US" dirty="0" smtClean="0">
                <a:sym typeface="Symbol" charset="0"/>
              </a:rPr>
              <a:t>  cancels drift to 2nd order</a:t>
            </a:r>
          </a:p>
          <a:p>
            <a:pPr lvl="1"/>
            <a:r>
              <a:rPr lang="en-US" dirty="0" smtClean="0">
                <a:sym typeface="Symbol" charset="0"/>
              </a:rPr>
              <a:t>danger: must isolate fields from detector</a:t>
            </a:r>
            <a:endParaRPr lang="en-US" dirty="0" smtClean="0"/>
          </a:p>
          <a:p>
            <a:pPr lvl="1"/>
            <a:r>
              <a:rPr lang="en-US" dirty="0" smtClean="0"/>
              <a:t>false asymmetries: additive &amp; multiplicave</a:t>
            </a:r>
            <a:endParaRPr lang="en-US" dirty="0"/>
          </a:p>
        </p:txBody>
      </p:sp>
      <p:pic>
        <p:nvPicPr>
          <p:cNvPr id="25604" name="Picture 5" descr="spin_flipper_coi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977683" y="3657600"/>
            <a:ext cx="205105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5" name="Group 6"/>
          <p:cNvGrpSpPr>
            <a:grpSpLocks/>
          </p:cNvGrpSpPr>
          <p:nvPr/>
        </p:nvGrpSpPr>
        <p:grpSpPr bwMode="auto">
          <a:xfrm>
            <a:off x="6583448" y="1187989"/>
            <a:ext cx="2438400" cy="2227263"/>
            <a:chOff x="4339" y="768"/>
            <a:chExt cx="1391" cy="1344"/>
          </a:xfrm>
        </p:grpSpPr>
        <p:sp>
          <p:nvSpPr>
            <p:cNvPr id="25607" name="Line 7"/>
            <p:cNvSpPr>
              <a:spLocks noChangeShapeType="1"/>
            </p:cNvSpPr>
            <p:nvPr/>
          </p:nvSpPr>
          <p:spPr bwMode="auto">
            <a:xfrm flipV="1">
              <a:off x="4865" y="1008"/>
              <a:ext cx="0" cy="1104"/>
            </a:xfrm>
            <a:prstGeom prst="line">
              <a:avLst/>
            </a:prstGeom>
            <a:noFill/>
            <a:ln w="38100">
              <a:solidFill>
                <a:srgbClr val="B90007"/>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25608" name="Text Box 8"/>
            <p:cNvSpPr txBox="1">
              <a:spLocks noChangeArrowheads="1"/>
            </p:cNvSpPr>
            <p:nvPr/>
          </p:nvSpPr>
          <p:spPr bwMode="auto">
            <a:xfrm>
              <a:off x="4656" y="768"/>
              <a:ext cx="724" cy="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solidFill>
                    <a:srgbClr val="B90007"/>
                  </a:solidFill>
                </a:rPr>
                <a:t>holding field</a:t>
              </a:r>
            </a:p>
          </p:txBody>
        </p:sp>
        <p:sp>
          <p:nvSpPr>
            <p:cNvPr id="25609" name="Line 9"/>
            <p:cNvSpPr>
              <a:spLocks noChangeShapeType="1"/>
            </p:cNvSpPr>
            <p:nvPr/>
          </p:nvSpPr>
          <p:spPr bwMode="auto">
            <a:xfrm flipV="1">
              <a:off x="4865" y="1392"/>
              <a:ext cx="528" cy="720"/>
            </a:xfrm>
            <a:prstGeom prst="line">
              <a:avLst/>
            </a:prstGeom>
            <a:noFill/>
            <a:ln w="57150">
              <a:solidFill>
                <a:schemeClr val="accent2"/>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25610" name="Text Box 10"/>
            <p:cNvSpPr txBox="1">
              <a:spLocks noChangeArrowheads="1"/>
            </p:cNvSpPr>
            <p:nvPr/>
          </p:nvSpPr>
          <p:spPr bwMode="auto">
            <a:xfrm>
              <a:off x="5441" y="1296"/>
              <a:ext cx="218" cy="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chemeClr val="accent2"/>
                  </a:solidFill>
                </a:rPr>
                <a:t>s</a:t>
              </a:r>
              <a:r>
                <a:rPr lang="en-US" sz="1800" baseline="-25000">
                  <a:solidFill>
                    <a:schemeClr val="accent2"/>
                  </a:solidFill>
                </a:rPr>
                <a:t>n</a:t>
              </a:r>
              <a:endParaRPr lang="en-US" sz="1800" baseline="-25000"/>
            </a:p>
          </p:txBody>
        </p:sp>
        <p:sp>
          <p:nvSpPr>
            <p:cNvPr id="25611" name="Arc 11"/>
            <p:cNvSpPr>
              <a:spLocks/>
            </p:cNvSpPr>
            <p:nvPr/>
          </p:nvSpPr>
          <p:spPr bwMode="auto">
            <a:xfrm>
              <a:off x="4339" y="1250"/>
              <a:ext cx="1056" cy="336"/>
            </a:xfrm>
            <a:custGeom>
              <a:avLst/>
              <a:gdLst>
                <a:gd name="T0" fmla="*/ 0 w 43200"/>
                <a:gd name="T1" fmla="*/ 0 h 43200"/>
                <a:gd name="T2" fmla="*/ 1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31971" y="40547"/>
                  </a:moveTo>
                  <a:cubicBezTo>
                    <a:pt x="28791" y="42287"/>
                    <a:pt x="25224" y="43199"/>
                    <a:pt x="21600" y="43199"/>
                  </a:cubicBezTo>
                  <a:cubicBezTo>
                    <a:pt x="9670" y="43200"/>
                    <a:pt x="0" y="33529"/>
                    <a:pt x="0" y="21600"/>
                  </a:cubicBezTo>
                  <a:cubicBezTo>
                    <a:pt x="0" y="9670"/>
                    <a:pt x="9670" y="0"/>
                    <a:pt x="21600" y="0"/>
                  </a:cubicBezTo>
                  <a:cubicBezTo>
                    <a:pt x="33529" y="0"/>
                    <a:pt x="43200" y="9670"/>
                    <a:pt x="43200" y="21600"/>
                  </a:cubicBezTo>
                </a:path>
                <a:path w="43200" h="43200" stroke="0" extrusionOk="0">
                  <a:moveTo>
                    <a:pt x="31971" y="40547"/>
                  </a:moveTo>
                  <a:cubicBezTo>
                    <a:pt x="28791" y="42287"/>
                    <a:pt x="25224" y="43199"/>
                    <a:pt x="21600" y="43199"/>
                  </a:cubicBezTo>
                  <a:cubicBezTo>
                    <a:pt x="9670" y="43200"/>
                    <a:pt x="0" y="33529"/>
                    <a:pt x="0" y="21600"/>
                  </a:cubicBezTo>
                  <a:cubicBezTo>
                    <a:pt x="0" y="9670"/>
                    <a:pt x="9670" y="0"/>
                    <a:pt x="21600" y="0"/>
                  </a:cubicBezTo>
                  <a:cubicBezTo>
                    <a:pt x="33529" y="0"/>
                    <a:pt x="43200" y="9670"/>
                    <a:pt x="43200" y="21600"/>
                  </a:cubicBezTo>
                  <a:lnTo>
                    <a:pt x="21600" y="21600"/>
                  </a:lnTo>
                  <a:lnTo>
                    <a:pt x="31971" y="40547"/>
                  </a:lnTo>
                  <a:close/>
                </a:path>
              </a:pathLst>
            </a:custGeom>
            <a:noFill/>
            <a:ln w="9525">
              <a:solidFill>
                <a:schemeClr val="tx1"/>
              </a:solidFill>
              <a:round/>
              <a:headEnd type="triangle" w="med" len="lg"/>
              <a:tailEnd type="none" w="med" len="lg"/>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5612" name="Line 12"/>
            <p:cNvSpPr>
              <a:spLocks noChangeShapeType="1"/>
            </p:cNvSpPr>
            <p:nvPr/>
          </p:nvSpPr>
          <p:spPr bwMode="auto">
            <a:xfrm>
              <a:off x="4865" y="2112"/>
              <a:ext cx="528" cy="0"/>
            </a:xfrm>
            <a:prstGeom prst="line">
              <a:avLst/>
            </a:prstGeom>
            <a:noFill/>
            <a:ln w="38100">
              <a:solidFill>
                <a:srgbClr val="9C5C22"/>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25613" name="Arc 13"/>
            <p:cNvSpPr>
              <a:spLocks/>
            </p:cNvSpPr>
            <p:nvPr/>
          </p:nvSpPr>
          <p:spPr bwMode="auto">
            <a:xfrm>
              <a:off x="4868" y="1946"/>
              <a:ext cx="528" cy="154"/>
            </a:xfrm>
            <a:custGeom>
              <a:avLst/>
              <a:gdLst>
                <a:gd name="T0" fmla="*/ 0 w 21600"/>
                <a:gd name="T1" fmla="*/ 0 h 19590"/>
                <a:gd name="T2" fmla="*/ 0 w 21600"/>
                <a:gd name="T3" fmla="*/ 0 h 19590"/>
                <a:gd name="T4" fmla="*/ 0 w 21600"/>
                <a:gd name="T5" fmla="*/ 0 h 19590"/>
                <a:gd name="T6" fmla="*/ 0 60000 65536"/>
                <a:gd name="T7" fmla="*/ 0 60000 65536"/>
                <a:gd name="T8" fmla="*/ 0 60000 65536"/>
              </a:gdLst>
              <a:ahLst/>
              <a:cxnLst>
                <a:cxn ang="T6">
                  <a:pos x="T0" y="T1"/>
                </a:cxn>
                <a:cxn ang="T7">
                  <a:pos x="T2" y="T3"/>
                </a:cxn>
                <a:cxn ang="T8">
                  <a:pos x="T4" y="T5"/>
                </a:cxn>
              </a:cxnLst>
              <a:rect l="0" t="0" r="r" b="b"/>
              <a:pathLst>
                <a:path w="21600" h="19590" fill="none" extrusionOk="0">
                  <a:moveTo>
                    <a:pt x="11182" y="-1"/>
                  </a:moveTo>
                  <a:cubicBezTo>
                    <a:pt x="17648" y="3912"/>
                    <a:pt x="21600" y="10921"/>
                    <a:pt x="21600" y="18480"/>
                  </a:cubicBezTo>
                  <a:cubicBezTo>
                    <a:pt x="21600" y="18850"/>
                    <a:pt x="21590" y="19220"/>
                    <a:pt x="21571" y="19590"/>
                  </a:cubicBezTo>
                </a:path>
                <a:path w="21600" h="19590" stroke="0" extrusionOk="0">
                  <a:moveTo>
                    <a:pt x="11182" y="-1"/>
                  </a:moveTo>
                  <a:cubicBezTo>
                    <a:pt x="17648" y="3912"/>
                    <a:pt x="21600" y="10921"/>
                    <a:pt x="21600" y="18480"/>
                  </a:cubicBezTo>
                  <a:cubicBezTo>
                    <a:pt x="21600" y="18850"/>
                    <a:pt x="21590" y="19220"/>
                    <a:pt x="21571" y="19590"/>
                  </a:cubicBezTo>
                  <a:lnTo>
                    <a:pt x="0" y="18480"/>
                  </a:lnTo>
                  <a:lnTo>
                    <a:pt x="11182" y="-1"/>
                  </a:lnTo>
                  <a:close/>
                </a:path>
              </a:pathLst>
            </a:custGeom>
            <a:noFill/>
            <a:ln w="9525">
              <a:solidFill>
                <a:schemeClr val="tx1"/>
              </a:solidFill>
              <a:round/>
              <a:headEnd type="triangle" w="med" len="lg"/>
              <a:tailEnd type="none" w="med" len="lg"/>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5614" name="Text Box 14"/>
            <p:cNvSpPr txBox="1">
              <a:spLocks noChangeArrowheads="1"/>
            </p:cNvSpPr>
            <p:nvPr/>
          </p:nvSpPr>
          <p:spPr bwMode="auto">
            <a:xfrm>
              <a:off x="5441" y="1872"/>
              <a:ext cx="289" cy="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solidFill>
                    <a:srgbClr val="9C5C22"/>
                  </a:solidFill>
                </a:rPr>
                <a:t>B</a:t>
              </a:r>
              <a:r>
                <a:rPr lang="en-US" sz="1600" baseline="-25000">
                  <a:solidFill>
                    <a:srgbClr val="9C5C22"/>
                  </a:solidFill>
                </a:rPr>
                <a:t>RF</a:t>
              </a:r>
              <a:endParaRPr lang="en-US" sz="1600">
                <a:solidFill>
                  <a:srgbClr val="9C5C22"/>
                </a:solidFill>
              </a:endParaRPr>
            </a:p>
          </p:txBody>
        </p:sp>
      </p:grpSp>
      <p:grpSp>
        <p:nvGrpSpPr>
          <p:cNvPr id="15" name="Group 14"/>
          <p:cNvGrpSpPr/>
          <p:nvPr/>
        </p:nvGrpSpPr>
        <p:grpSpPr>
          <a:xfrm>
            <a:off x="5885955" y="3631605"/>
            <a:ext cx="3156857" cy="2712842"/>
            <a:chOff x="965200" y="309418"/>
            <a:chExt cx="7384991" cy="6346287"/>
          </a:xfrm>
        </p:grpSpPr>
        <p:pic>
          <p:nvPicPr>
            <p:cNvPr id="29" name="Picture 28" descr="latex-image-1.pdf"/>
            <p:cNvPicPr>
              <a:picLocks noChangeAspect="1"/>
            </p:cNvPicPr>
            <p:nvPr/>
          </p:nvPicPr>
          <p:blipFill>
            <a:blip r:embed="rId4"/>
            <a:stretch>
              <a:fillRect/>
            </a:stretch>
          </p:blipFill>
          <p:spPr>
            <a:xfrm>
              <a:off x="1765830" y="5308689"/>
              <a:ext cx="5787176" cy="1347016"/>
            </a:xfrm>
            <a:prstGeom prst="rect">
              <a:avLst/>
            </a:prstGeom>
          </p:spPr>
        </p:pic>
        <p:pic>
          <p:nvPicPr>
            <p:cNvPr id="30" name="Picture 29" descr="SF.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5200" y="309418"/>
              <a:ext cx="7384991" cy="4999272"/>
            </a:xfrm>
            <a:prstGeom prst="rect">
              <a:avLst/>
            </a:prstGeom>
          </p:spPr>
        </p:pic>
      </p:grpSp>
      <p:pic>
        <p:nvPicPr>
          <p:cNvPr id="16" name="Picture 15" descr="Fomin_cipanp.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988610" y="3743323"/>
            <a:ext cx="2043880" cy="2051051"/>
          </a:xfrm>
          <a:prstGeom prst="rect">
            <a:avLst/>
          </a:prstGeom>
        </p:spPr>
      </p:pic>
      <p:sp>
        <p:nvSpPr>
          <p:cNvPr id="33" name="TextBox 32"/>
          <p:cNvSpPr txBox="1"/>
          <p:nvPr/>
        </p:nvSpPr>
        <p:spPr>
          <a:xfrm>
            <a:off x="148031" y="5898139"/>
            <a:ext cx="5397832" cy="338554"/>
          </a:xfrm>
          <a:prstGeom prst="rect">
            <a:avLst/>
          </a:prstGeom>
          <a:noFill/>
        </p:spPr>
        <p:txBody>
          <a:bodyPr wrap="none" rtlCol="0">
            <a:spAutoFit/>
          </a:bodyPr>
          <a:lstStyle/>
          <a:p>
            <a:r>
              <a:rPr lang="en-US" sz="1600" dirty="0" smtClean="0"/>
              <a:t>P. Neo-Seo, </a:t>
            </a:r>
            <a:r>
              <a:rPr lang="en-US" sz="1600" i="1" dirty="0" smtClean="0"/>
              <a:t>et </a:t>
            </a:r>
            <a:r>
              <a:rPr lang="en-US" sz="1600" i="1" dirty="0"/>
              <a:t>al. </a:t>
            </a:r>
            <a:r>
              <a:rPr lang="en-US" sz="1600" dirty="0"/>
              <a:t>Phys. Rev. ST </a:t>
            </a:r>
            <a:r>
              <a:rPr lang="en-US" sz="1600" dirty="0" err="1"/>
              <a:t>Accel</a:t>
            </a:r>
            <a:r>
              <a:rPr lang="en-US" sz="1600" dirty="0"/>
              <a:t>. </a:t>
            </a:r>
            <a:r>
              <a:rPr lang="en-US" sz="1600" dirty="0" smtClean="0"/>
              <a:t>Beams </a:t>
            </a:r>
            <a:r>
              <a:rPr lang="en-US" sz="1600" b="1" dirty="0" smtClean="0"/>
              <a:t>11</a:t>
            </a:r>
            <a:r>
              <a:rPr lang="en-US" sz="1600" dirty="0" smtClean="0"/>
              <a:t> </a:t>
            </a:r>
            <a:r>
              <a:rPr lang="en-US" sz="1600" dirty="0"/>
              <a:t>084701 </a:t>
            </a:r>
            <a:r>
              <a:rPr lang="en-US" sz="1600" dirty="0" smtClean="0"/>
              <a:t>(</a:t>
            </a:r>
            <a:r>
              <a:rPr lang="en-US" sz="1600" dirty="0" smtClean="0">
                <a:solidFill>
                  <a:srgbClr val="C0504D"/>
                </a:solidFill>
              </a:rPr>
              <a:t>2008</a:t>
            </a:r>
            <a:r>
              <a:rPr lang="en-US" sz="1600" dirty="0" smtClean="0"/>
              <a:t>)</a:t>
            </a:r>
            <a:endParaRPr lang="en-US" sz="1600" dirty="0"/>
          </a:p>
        </p:txBody>
      </p:sp>
      <p:sp>
        <p:nvSpPr>
          <p:cNvPr id="2" name="Date Placeholder 1"/>
          <p:cNvSpPr>
            <a:spLocks noGrp="1"/>
          </p:cNvSpPr>
          <p:nvPr>
            <p:ph type="dt" sz="half" idx="10"/>
          </p:nvPr>
        </p:nvSpPr>
        <p:spPr/>
        <p:txBody>
          <a:bodyPr/>
          <a:lstStyle/>
          <a:p>
            <a:r>
              <a:rPr lang="en-CA" smtClean="0"/>
              <a:t>2013-10-31</a:t>
            </a:r>
            <a:endParaRPr lang="en-US"/>
          </a:p>
        </p:txBody>
      </p:sp>
      <p:sp>
        <p:nvSpPr>
          <p:cNvPr id="6" name="Footer Placeholder 5"/>
          <p:cNvSpPr>
            <a:spLocks noGrp="1"/>
          </p:cNvSpPr>
          <p:nvPr>
            <p:ph type="ftr" sz="quarter" idx="11"/>
          </p:nvPr>
        </p:nvSpPr>
        <p:spPr/>
        <p:txBody>
          <a:bodyPr/>
          <a:lstStyle/>
          <a:p>
            <a:r>
              <a:rPr lang="en-US" smtClean="0"/>
              <a:t>Nuclear Physics Seminar, University of Kentucky</a:t>
            </a:r>
            <a:endParaRPr lang="en-US"/>
          </a:p>
        </p:txBody>
      </p:sp>
      <p:sp>
        <p:nvSpPr>
          <p:cNvPr id="3" name="Slide Number Placeholder 2"/>
          <p:cNvSpPr>
            <a:spLocks noGrp="1"/>
          </p:cNvSpPr>
          <p:nvPr>
            <p:ph type="sldNum" sz="quarter" idx="12"/>
          </p:nvPr>
        </p:nvSpPr>
        <p:spPr/>
        <p:txBody>
          <a:bodyPr/>
          <a:lstStyle/>
          <a:p>
            <a:fld id="{89BA9E80-DA99-844D-986A-8D691D11CFE6}" type="slidenum">
              <a:rPr lang="en-US" smtClean="0"/>
              <a:t>22</a:t>
            </a:fld>
            <a:r>
              <a:rPr lang="en-US" smtClean="0"/>
              <a:t>/27</a:t>
            </a:r>
            <a:endParaRPr lang="en-US" dirty="0"/>
          </a:p>
        </p:txBody>
      </p:sp>
    </p:spTree>
    <p:extLst>
      <p:ext uri="{BB962C8B-B14F-4D97-AF65-F5344CB8AC3E}">
        <p14:creationId xmlns:p14="http://schemas.microsoft.com/office/powerpoint/2010/main" val="121537864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46600" y="3117850"/>
            <a:ext cx="4495800" cy="3641725"/>
          </a:xfrm>
          <a:prstGeom prst="rect">
            <a:avLst/>
          </a:prstGeom>
          <a:blipFill dpi="0" rotWithShape="0">
            <a:blip r:embed="rId4"/>
            <a:srcRect/>
            <a:stretch>
              <a:fillRect/>
            </a:stretch>
          </a:blipFill>
          <a:ln w="38100">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14692"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2238" y="914400"/>
            <a:ext cx="4297362" cy="2695575"/>
          </a:xfrm>
          <a:prstGeom prst="rect">
            <a:avLst/>
          </a:prstGeom>
          <a:blipFill dpi="0" rotWithShape="0">
            <a:blip r:embed="rId4"/>
            <a:srcRect/>
            <a:stretch>
              <a:fillRect/>
            </a:stretch>
          </a:blipFill>
          <a:ln w="28575">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p:txBody>
          <a:bodyPr>
            <a:normAutofit/>
          </a:bodyPr>
          <a:lstStyle/>
          <a:p>
            <a:pPr>
              <a:defRPr/>
            </a:pPr>
            <a:r>
              <a:rPr lang="en-US" dirty="0" smtClean="0"/>
              <a:t>Neutron beam monitors</a:t>
            </a:r>
            <a:endParaRPr lang="en-US" dirty="0"/>
          </a:p>
        </p:txBody>
      </p:sp>
      <p:sp>
        <p:nvSpPr>
          <p:cNvPr id="3" name="Content Placeholder 2"/>
          <p:cNvSpPr>
            <a:spLocks noGrp="1"/>
          </p:cNvSpPr>
          <p:nvPr>
            <p:ph sz="half" idx="1"/>
          </p:nvPr>
        </p:nvSpPr>
        <p:spPr>
          <a:xfrm>
            <a:off x="122238" y="3733800"/>
            <a:ext cx="4424362" cy="2492375"/>
          </a:xfrm>
        </p:spPr>
        <p:txBody>
          <a:bodyPr>
            <a:noAutofit/>
          </a:bodyPr>
          <a:lstStyle/>
          <a:p>
            <a:pPr>
              <a:buFontTx/>
              <a:buChar char="•"/>
              <a:defRPr/>
            </a:pPr>
            <a:r>
              <a:rPr lang="en-US" sz="2400" dirty="0" smtClean="0"/>
              <a:t>Improvements:</a:t>
            </a:r>
          </a:p>
          <a:p>
            <a:pPr marL="457200" lvl="1" indent="0">
              <a:buNone/>
              <a:defRPr/>
            </a:pPr>
            <a:r>
              <a:rPr lang="en-US" sz="2000" dirty="0" smtClean="0"/>
              <a:t>– Larger </a:t>
            </a:r>
            <a:r>
              <a:rPr lang="en-US" sz="2000" dirty="0"/>
              <a:t>beam cross </a:t>
            </a:r>
            <a:r>
              <a:rPr lang="en-US" sz="2000" dirty="0" smtClean="0"/>
              <a:t>section</a:t>
            </a:r>
            <a:br>
              <a:rPr lang="en-US" sz="2000" dirty="0" smtClean="0"/>
            </a:br>
            <a:r>
              <a:rPr lang="en-US" sz="2000" dirty="0" smtClean="0"/>
              <a:t>– Wires electrodes instead of plate</a:t>
            </a:r>
            <a:br>
              <a:rPr lang="en-US" sz="2000" dirty="0" smtClean="0"/>
            </a:br>
            <a:r>
              <a:rPr lang="en-US" sz="1600" dirty="0" smtClean="0"/>
              <a:t>   Reduced </a:t>
            </a:r>
            <a:r>
              <a:rPr lang="en-US" sz="1600" dirty="0"/>
              <a:t>absorption and scattering of </a:t>
            </a:r>
            <a:r>
              <a:rPr lang="en-US" sz="1600" dirty="0" smtClean="0"/>
              <a:t>beam</a:t>
            </a:r>
            <a:br>
              <a:rPr lang="en-US" sz="1600" dirty="0" smtClean="0"/>
            </a:br>
            <a:r>
              <a:rPr lang="en-US" sz="1600" dirty="0" smtClean="0"/>
              <a:t>   Reduced </a:t>
            </a:r>
            <a:r>
              <a:rPr lang="en-US" sz="1600" dirty="0" err="1" smtClean="0"/>
              <a:t>microphonic</a:t>
            </a:r>
            <a:r>
              <a:rPr lang="en-US" sz="1600" dirty="0" smtClean="0"/>
              <a:t> noise pickup</a:t>
            </a:r>
          </a:p>
          <a:p>
            <a:pPr>
              <a:buFontTx/>
              <a:buChar char="•"/>
              <a:defRPr/>
            </a:pPr>
            <a:r>
              <a:rPr lang="en-US" sz="2400" dirty="0" smtClean="0"/>
              <a:t>Similar chamber being constructed for n-</a:t>
            </a:r>
            <a:r>
              <a:rPr lang="en-US" sz="2400" baseline="30000" dirty="0" smtClean="0"/>
              <a:t>3</a:t>
            </a:r>
            <a:r>
              <a:rPr lang="en-US" sz="2400" dirty="0" smtClean="0"/>
              <a:t>He exp.</a:t>
            </a:r>
          </a:p>
          <a:p>
            <a:pPr marL="0" indent="0">
              <a:buNone/>
              <a:defRPr/>
            </a:pPr>
            <a:endParaRPr lang="en-US" sz="1600" dirty="0"/>
          </a:p>
        </p:txBody>
      </p:sp>
      <p:sp>
        <p:nvSpPr>
          <p:cNvPr id="4" name="Content Placeholder 3"/>
          <p:cNvSpPr>
            <a:spLocks noGrp="1"/>
          </p:cNvSpPr>
          <p:nvPr>
            <p:ph sz="half" idx="2"/>
          </p:nvPr>
        </p:nvSpPr>
        <p:spPr>
          <a:xfrm>
            <a:off x="4572000" y="838200"/>
            <a:ext cx="4114800" cy="2154238"/>
          </a:xfrm>
        </p:spPr>
        <p:txBody>
          <a:bodyPr>
            <a:noAutofit/>
          </a:bodyPr>
          <a:lstStyle/>
          <a:p>
            <a:pPr>
              <a:lnSpc>
                <a:spcPct val="80000"/>
              </a:lnSpc>
              <a:buFontTx/>
              <a:buChar char="•"/>
              <a:defRPr/>
            </a:pPr>
            <a:r>
              <a:rPr lang="en-US" sz="2400" dirty="0" smtClean="0"/>
              <a:t>Purpose:</a:t>
            </a:r>
          </a:p>
          <a:p>
            <a:pPr marL="457200" lvl="1" indent="0">
              <a:lnSpc>
                <a:spcPct val="80000"/>
              </a:lnSpc>
              <a:buNone/>
              <a:defRPr/>
            </a:pPr>
            <a:r>
              <a:rPr lang="en-US" sz="2000" dirty="0" smtClean="0"/>
              <a:t>– Neutron Flux monitor</a:t>
            </a:r>
          </a:p>
          <a:p>
            <a:pPr marL="457200" lvl="1" indent="0">
              <a:lnSpc>
                <a:spcPct val="80000"/>
              </a:lnSpc>
              <a:buNone/>
              <a:defRPr/>
            </a:pPr>
            <a:r>
              <a:rPr lang="en-US" sz="2000" dirty="0" smtClean="0"/>
              <a:t>– Neutron Polarimetry </a:t>
            </a:r>
            <a:br>
              <a:rPr lang="en-US" sz="2000" dirty="0" smtClean="0"/>
            </a:br>
            <a:r>
              <a:rPr lang="en-US" sz="2000" dirty="0" smtClean="0"/>
              <a:t>	(</a:t>
            </a:r>
            <a:r>
              <a:rPr lang="en-US" sz="2000" dirty="0"/>
              <a:t>in conjunction with </a:t>
            </a:r>
            <a:r>
              <a:rPr lang="en-US" sz="2000" dirty="0" smtClean="0"/>
              <a:t/>
            </a:r>
            <a:br>
              <a:rPr lang="en-US" sz="2000" dirty="0" smtClean="0"/>
            </a:br>
            <a:r>
              <a:rPr lang="en-US" sz="2000" dirty="0" smtClean="0"/>
              <a:t>	</a:t>
            </a:r>
            <a:r>
              <a:rPr lang="en-US" sz="2000" baseline="30000" dirty="0" smtClean="0"/>
              <a:t>3</a:t>
            </a:r>
            <a:r>
              <a:rPr lang="en-US" sz="2000" dirty="0" smtClean="0"/>
              <a:t>He analyzer)</a:t>
            </a:r>
            <a:endParaRPr lang="en-US" sz="2000" dirty="0"/>
          </a:p>
          <a:p>
            <a:pPr marL="457200" lvl="1" indent="0">
              <a:lnSpc>
                <a:spcPct val="80000"/>
              </a:lnSpc>
              <a:buNone/>
              <a:defRPr/>
            </a:pPr>
            <a:r>
              <a:rPr lang="en-US" sz="2000" dirty="0" smtClean="0"/>
              <a:t>– Monitor </a:t>
            </a:r>
            <a:r>
              <a:rPr lang="en-US" sz="2000" dirty="0" err="1"/>
              <a:t>ortho</a:t>
            </a:r>
            <a:r>
              <a:rPr lang="en-US" sz="2000" dirty="0"/>
              <a:t>/</a:t>
            </a:r>
            <a:r>
              <a:rPr lang="en-US" sz="2000" dirty="0" err="1"/>
              <a:t>para</a:t>
            </a:r>
            <a:r>
              <a:rPr lang="en-US" sz="2000" dirty="0"/>
              <a:t> </a:t>
            </a:r>
            <a:r>
              <a:rPr lang="en-US" sz="2000" dirty="0" smtClean="0"/>
              <a:t/>
            </a:r>
            <a:br>
              <a:rPr lang="en-US" sz="2000" dirty="0" smtClean="0"/>
            </a:br>
            <a:r>
              <a:rPr lang="en-US" sz="2000" dirty="0" smtClean="0"/>
              <a:t>	ratio in </a:t>
            </a:r>
            <a:r>
              <a:rPr lang="en-US" sz="2000" dirty="0"/>
              <a:t>the target </a:t>
            </a:r>
          </a:p>
          <a:p>
            <a:pPr>
              <a:lnSpc>
                <a:spcPct val="80000"/>
              </a:lnSpc>
              <a:defRPr/>
            </a:pPr>
            <a:endParaRPr lang="en-US" sz="2400" dirty="0"/>
          </a:p>
        </p:txBody>
      </p:sp>
      <p:sp>
        <p:nvSpPr>
          <p:cNvPr id="5" name="Date Placeholder 4"/>
          <p:cNvSpPr>
            <a:spLocks noGrp="1"/>
          </p:cNvSpPr>
          <p:nvPr>
            <p:ph type="dt" sz="half" idx="10"/>
          </p:nvPr>
        </p:nvSpPr>
        <p:spPr/>
        <p:txBody>
          <a:bodyPr/>
          <a:lstStyle/>
          <a:p>
            <a:r>
              <a:rPr lang="en-CA" smtClean="0"/>
              <a:t>2013-10-31</a:t>
            </a:r>
            <a:endParaRPr lang="en-US"/>
          </a:p>
        </p:txBody>
      </p:sp>
      <p:sp>
        <p:nvSpPr>
          <p:cNvPr id="9" name="Footer Placeholder 8"/>
          <p:cNvSpPr>
            <a:spLocks noGrp="1"/>
          </p:cNvSpPr>
          <p:nvPr>
            <p:ph type="ftr" sz="quarter" idx="11"/>
          </p:nvPr>
        </p:nvSpPr>
        <p:spPr/>
        <p:txBody>
          <a:bodyPr/>
          <a:lstStyle/>
          <a:p>
            <a:r>
              <a:rPr lang="en-US" smtClean="0"/>
              <a:t>Nuclear Physics Seminar, University of Kentucky</a:t>
            </a:r>
            <a:endParaRPr lang="en-US"/>
          </a:p>
        </p:txBody>
      </p:sp>
      <p:sp>
        <p:nvSpPr>
          <p:cNvPr id="6" name="Slide Number Placeholder 5"/>
          <p:cNvSpPr>
            <a:spLocks noGrp="1"/>
          </p:cNvSpPr>
          <p:nvPr>
            <p:ph type="sldNum" sz="quarter" idx="12"/>
          </p:nvPr>
        </p:nvSpPr>
        <p:spPr/>
        <p:txBody>
          <a:bodyPr/>
          <a:lstStyle/>
          <a:p>
            <a:fld id="{89BA9E80-DA99-844D-986A-8D691D11CFE6}" type="slidenum">
              <a:rPr lang="en-US" smtClean="0"/>
              <a:t>23</a:t>
            </a:fld>
            <a:r>
              <a:rPr lang="en-US" smtClean="0"/>
              <a:t>/27</a:t>
            </a:r>
            <a:endParaRPr lang="en-US" dirty="0"/>
          </a:p>
        </p:txBody>
      </p:sp>
    </p:spTree>
    <p:extLst>
      <p:ext uri="{BB962C8B-B14F-4D97-AF65-F5344CB8AC3E}">
        <p14:creationId xmlns:p14="http://schemas.microsoft.com/office/powerpoint/2010/main" val="421688474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defRPr/>
            </a:pPr>
            <a:r>
              <a:rPr lang="en-US" dirty="0" smtClean="0">
                <a:cs typeface="+mj-cs"/>
              </a:rPr>
              <a:t>16L liquid </a:t>
            </a:r>
            <a:r>
              <a:rPr lang="en-US" dirty="0" err="1" smtClean="0">
                <a:cs typeface="+mj-cs"/>
              </a:rPr>
              <a:t>para</a:t>
            </a:r>
            <a:r>
              <a:rPr lang="en-US" dirty="0" smtClean="0">
                <a:cs typeface="+mj-cs"/>
              </a:rPr>
              <a:t>-hydrogen target</a:t>
            </a:r>
          </a:p>
        </p:txBody>
      </p:sp>
      <p:pic>
        <p:nvPicPr>
          <p:cNvPr id="2150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4472" t="22223" r="10233" b="6560"/>
          <a:stretch>
            <a:fillRect/>
          </a:stretch>
        </p:blipFill>
        <p:spPr bwMode="auto">
          <a:xfrm>
            <a:off x="4384675" y="3327400"/>
            <a:ext cx="4648200" cy="293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9700" name="Line 5"/>
          <p:cNvSpPr>
            <a:spLocks noChangeShapeType="1"/>
          </p:cNvSpPr>
          <p:nvPr/>
        </p:nvSpPr>
        <p:spPr bwMode="auto">
          <a:xfrm>
            <a:off x="7361238" y="3651250"/>
            <a:ext cx="0" cy="2057400"/>
          </a:xfrm>
          <a:prstGeom prst="line">
            <a:avLst/>
          </a:prstGeom>
          <a:noFill/>
          <a:ln w="9525">
            <a:solidFill>
              <a:srgbClr val="B90007"/>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01" name="Text Box 6"/>
          <p:cNvSpPr txBox="1">
            <a:spLocks noChangeArrowheads="1"/>
          </p:cNvSpPr>
          <p:nvPr/>
        </p:nvSpPr>
        <p:spPr bwMode="auto">
          <a:xfrm rot="-5400000">
            <a:off x="6754019" y="4258469"/>
            <a:ext cx="9715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rgbClr val="B90007"/>
                </a:solidFill>
              </a:rPr>
              <a:t>15 meV</a:t>
            </a:r>
          </a:p>
        </p:txBody>
      </p:sp>
      <p:sp>
        <p:nvSpPr>
          <p:cNvPr id="29702" name="Text Box 7"/>
          <p:cNvSpPr txBox="1">
            <a:spLocks noChangeArrowheads="1"/>
          </p:cNvSpPr>
          <p:nvPr/>
        </p:nvSpPr>
        <p:spPr bwMode="auto">
          <a:xfrm>
            <a:off x="5492750" y="3797300"/>
            <a:ext cx="6477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solidFill>
                  <a:schemeClr val="accent2"/>
                </a:solidFill>
              </a:rPr>
              <a:t>ortho</a:t>
            </a:r>
          </a:p>
        </p:txBody>
      </p:sp>
      <p:sp>
        <p:nvSpPr>
          <p:cNvPr id="29703" name="Text Box 8"/>
          <p:cNvSpPr txBox="1">
            <a:spLocks noChangeArrowheads="1"/>
          </p:cNvSpPr>
          <p:nvPr/>
        </p:nvSpPr>
        <p:spPr bwMode="auto">
          <a:xfrm>
            <a:off x="5638800" y="4413250"/>
            <a:ext cx="59055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solidFill>
                  <a:schemeClr val="accent2"/>
                </a:solidFill>
              </a:rPr>
              <a:t>para</a:t>
            </a:r>
          </a:p>
        </p:txBody>
      </p:sp>
      <p:sp>
        <p:nvSpPr>
          <p:cNvPr id="29704" name="Text Box 9"/>
          <p:cNvSpPr txBox="1">
            <a:spLocks noChangeArrowheads="1"/>
          </p:cNvSpPr>
          <p:nvPr/>
        </p:nvSpPr>
        <p:spPr bwMode="auto">
          <a:xfrm>
            <a:off x="5597525" y="5175250"/>
            <a:ext cx="862013"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solidFill>
                  <a:schemeClr val="accent2"/>
                </a:solidFill>
              </a:rPr>
              <a:t>capture</a:t>
            </a:r>
          </a:p>
        </p:txBody>
      </p:sp>
      <p:sp>
        <p:nvSpPr>
          <p:cNvPr id="29705" name="Text Box 10"/>
          <p:cNvSpPr txBox="1">
            <a:spLocks noChangeArrowheads="1"/>
          </p:cNvSpPr>
          <p:nvPr/>
        </p:nvSpPr>
        <p:spPr bwMode="auto">
          <a:xfrm>
            <a:off x="5565775" y="6075363"/>
            <a:ext cx="11430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a:t>E</a:t>
            </a:r>
            <a:r>
              <a:rPr lang="en-US" sz="1600" baseline="-25000"/>
              <a:t>n</a:t>
            </a:r>
            <a:r>
              <a:rPr lang="en-US" sz="1600"/>
              <a:t> (meV)</a:t>
            </a:r>
          </a:p>
        </p:txBody>
      </p:sp>
      <p:sp>
        <p:nvSpPr>
          <p:cNvPr id="29706" name="Rectangle 11"/>
          <p:cNvSpPr>
            <a:spLocks noChangeArrowheads="1"/>
          </p:cNvSpPr>
          <p:nvPr/>
        </p:nvSpPr>
        <p:spPr bwMode="auto">
          <a:xfrm>
            <a:off x="4503738" y="4441825"/>
            <a:ext cx="339725" cy="561975"/>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29707" name="Text Box 12"/>
          <p:cNvSpPr txBox="1">
            <a:spLocks noChangeArrowheads="1"/>
          </p:cNvSpPr>
          <p:nvPr/>
        </p:nvSpPr>
        <p:spPr bwMode="auto">
          <a:xfrm rot="-5400000">
            <a:off x="4322762" y="4814888"/>
            <a:ext cx="6826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a:latin typeface="Symbol" charset="0"/>
                <a:sym typeface="Symbol" charset="0"/>
              </a:rPr>
              <a:t></a:t>
            </a:r>
            <a:r>
              <a:rPr lang="en-US" sz="1600"/>
              <a:t> (b)</a:t>
            </a:r>
          </a:p>
        </p:txBody>
      </p:sp>
      <p:sp>
        <p:nvSpPr>
          <p:cNvPr id="29708" name="Rectangle 14"/>
          <p:cNvSpPr>
            <a:spLocks noChangeArrowheads="1"/>
          </p:cNvSpPr>
          <p:nvPr/>
        </p:nvSpPr>
        <p:spPr bwMode="auto">
          <a:xfrm>
            <a:off x="4572000" y="838200"/>
            <a:ext cx="4572000"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eaLnBrk="1" hangingPunct="1">
              <a:lnSpc>
                <a:spcPct val="90000"/>
              </a:lnSpc>
              <a:spcBef>
                <a:spcPct val="50000"/>
              </a:spcBef>
              <a:buClr>
                <a:srgbClr val="24459C"/>
              </a:buClr>
              <a:buSzPct val="110000"/>
              <a:buFont typeface="Wingdings" charset="0"/>
              <a:buChar char="§"/>
            </a:pPr>
            <a:r>
              <a:rPr lang="en-US" dirty="0">
                <a:solidFill>
                  <a:srgbClr val="000000"/>
                </a:solidFill>
              </a:rPr>
              <a:t>30 cm long </a:t>
            </a:r>
            <a:r>
              <a:rPr lang="en-US" dirty="0">
                <a:solidFill>
                  <a:srgbClr val="000000"/>
                </a:solidFill>
                <a:sym typeface="Symbol" charset="0"/>
              </a:rPr>
              <a:t></a:t>
            </a:r>
            <a:r>
              <a:rPr lang="en-US" dirty="0">
                <a:solidFill>
                  <a:srgbClr val="000000"/>
                </a:solidFill>
              </a:rPr>
              <a:t> 1 interaction length</a:t>
            </a:r>
          </a:p>
          <a:p>
            <a:pPr marL="342900" indent="-342900" eaLnBrk="1" hangingPunct="1">
              <a:lnSpc>
                <a:spcPct val="90000"/>
              </a:lnSpc>
              <a:spcBef>
                <a:spcPct val="50000"/>
              </a:spcBef>
              <a:buClr>
                <a:srgbClr val="24459C"/>
              </a:buClr>
              <a:buSzPct val="110000"/>
              <a:buFont typeface="Wingdings" charset="0"/>
              <a:buChar char="§"/>
            </a:pPr>
            <a:r>
              <a:rPr lang="en-US" dirty="0">
                <a:solidFill>
                  <a:srgbClr val="000000"/>
                </a:solidFill>
              </a:rPr>
              <a:t>99.97% </a:t>
            </a:r>
            <a:r>
              <a:rPr lang="en-US" dirty="0" err="1">
                <a:solidFill>
                  <a:srgbClr val="000000"/>
                </a:solidFill>
              </a:rPr>
              <a:t>para</a:t>
            </a:r>
            <a:r>
              <a:rPr lang="en-US" dirty="0">
                <a:solidFill>
                  <a:srgbClr val="000000"/>
                </a:solidFill>
              </a:rPr>
              <a:t> </a:t>
            </a:r>
            <a:r>
              <a:rPr lang="en-US" dirty="0">
                <a:solidFill>
                  <a:srgbClr val="000000"/>
                </a:solidFill>
                <a:sym typeface="Symbol" charset="0"/>
              </a:rPr>
              <a:t> 1% depolarization</a:t>
            </a:r>
          </a:p>
          <a:p>
            <a:pPr marL="342900" indent="-342900" eaLnBrk="1" hangingPunct="1">
              <a:lnSpc>
                <a:spcPct val="90000"/>
              </a:lnSpc>
              <a:spcBef>
                <a:spcPct val="50000"/>
              </a:spcBef>
              <a:buClr>
                <a:srgbClr val="24459C"/>
              </a:buClr>
              <a:buSzPct val="110000"/>
              <a:buFont typeface="Wingdings" charset="0"/>
              <a:buChar char="§"/>
            </a:pPr>
            <a:r>
              <a:rPr lang="en-US" dirty="0" smtClean="0">
                <a:solidFill>
                  <a:schemeClr val="accent2"/>
                </a:solidFill>
                <a:sym typeface="Symbol" charset="0"/>
              </a:rPr>
              <a:t>Improvements</a:t>
            </a:r>
            <a:r>
              <a:rPr lang="en-US" dirty="0" smtClean="0">
                <a:solidFill>
                  <a:srgbClr val="000000"/>
                </a:solidFill>
                <a:sym typeface="Symbol" charset="0"/>
              </a:rPr>
              <a:t>: pressure-stamped vessel</a:t>
            </a:r>
            <a:r>
              <a:rPr lang="en-US" dirty="0">
                <a:solidFill>
                  <a:srgbClr val="000000"/>
                </a:solidFill>
                <a:sym typeface="Symbol" charset="0"/>
              </a:rPr>
              <a:t/>
            </a:r>
            <a:br>
              <a:rPr lang="en-US" dirty="0">
                <a:solidFill>
                  <a:srgbClr val="000000"/>
                </a:solidFill>
                <a:sym typeface="Symbol" charset="0"/>
              </a:rPr>
            </a:br>
            <a:r>
              <a:rPr lang="en-US" dirty="0" smtClean="0">
                <a:solidFill>
                  <a:srgbClr val="000000"/>
                </a:solidFill>
                <a:sym typeface="Symbol" charset="0"/>
              </a:rPr>
              <a:t>				thinner windows</a:t>
            </a:r>
          </a:p>
        </p:txBody>
      </p:sp>
      <p:grpSp>
        <p:nvGrpSpPr>
          <p:cNvPr id="29709" name="Group 15"/>
          <p:cNvGrpSpPr>
            <a:grpSpLocks/>
          </p:cNvGrpSpPr>
          <p:nvPr/>
        </p:nvGrpSpPr>
        <p:grpSpPr bwMode="auto">
          <a:xfrm>
            <a:off x="5181600" y="2292860"/>
            <a:ext cx="882650" cy="1098550"/>
            <a:chOff x="3264" y="1440"/>
            <a:chExt cx="556" cy="692"/>
          </a:xfrm>
        </p:grpSpPr>
        <p:sp>
          <p:nvSpPr>
            <p:cNvPr id="29717" name="Line 16"/>
            <p:cNvSpPr>
              <a:spLocks noChangeShapeType="1"/>
            </p:cNvSpPr>
            <p:nvPr/>
          </p:nvSpPr>
          <p:spPr bwMode="auto">
            <a:xfrm>
              <a:off x="3360" y="1680"/>
              <a:ext cx="288" cy="0"/>
            </a:xfrm>
            <a:prstGeom prst="line">
              <a:avLst/>
            </a:prstGeom>
            <a:noFill/>
            <a:ln w="3810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18" name="Line 17"/>
            <p:cNvSpPr>
              <a:spLocks noChangeShapeType="1"/>
            </p:cNvSpPr>
            <p:nvPr/>
          </p:nvSpPr>
          <p:spPr bwMode="auto">
            <a:xfrm>
              <a:off x="3360" y="1440"/>
              <a:ext cx="0" cy="432"/>
            </a:xfrm>
            <a:prstGeom prst="line">
              <a:avLst/>
            </a:prstGeom>
            <a:noFill/>
            <a:ln w="9525">
              <a:solidFill>
                <a:schemeClr val="tx1"/>
              </a:solidFill>
              <a:round/>
              <a:headEnd type="triangle" w="lg" len="lg"/>
              <a:tailEnd/>
            </a:ln>
            <a:extLst>
              <a:ext uri="{909E8E84-426E-40dd-AFC4-6F175D3DCCD1}">
                <a14:hiddenFill xmlns:a14="http://schemas.microsoft.com/office/drawing/2010/main">
                  <a:noFill/>
                </a14:hiddenFill>
              </a:ext>
            </a:extLst>
          </p:spPr>
          <p:txBody>
            <a:bodyPr wrap="none" anchor="ctr"/>
            <a:lstStyle/>
            <a:p>
              <a:endParaRPr lang="en-US"/>
            </a:p>
          </p:txBody>
        </p:sp>
        <p:sp>
          <p:nvSpPr>
            <p:cNvPr id="21522" name="Oval 18"/>
            <p:cNvSpPr>
              <a:spLocks noChangeArrowheads="1"/>
            </p:cNvSpPr>
            <p:nvPr/>
          </p:nvSpPr>
          <p:spPr bwMode="auto">
            <a:xfrm>
              <a:off x="3264" y="1584"/>
              <a:ext cx="192" cy="192"/>
            </a:xfrm>
            <a:prstGeom prst="ellipse">
              <a:avLst/>
            </a:prstGeom>
            <a:solidFill>
              <a:srgbClr val="9BBB59"/>
            </a:solidFill>
            <a:ln w="9525">
              <a:solidFill>
                <a:schemeClr val="tx1"/>
              </a:solidFill>
              <a:round/>
              <a:headEnd/>
              <a:tailEnd/>
            </a:ln>
            <a:effectLst>
              <a:outerShdw blurRad="63500" dist="63500" dir="2700000" algn="ctr" rotWithShape="0">
                <a:srgbClr val="000000">
                  <a:alpha val="74998"/>
                </a:srgbClr>
              </a:outerShdw>
            </a:effectLst>
          </p:spPr>
          <p:txBody>
            <a:bodyPr wrap="none" anchor="ctr"/>
            <a:lstStyle/>
            <a:p>
              <a:pPr algn="ctr">
                <a:defRPr/>
              </a:pPr>
              <a:r>
                <a:rPr lang="en-US" sz="1600"/>
                <a:t>p</a:t>
              </a:r>
            </a:p>
          </p:txBody>
        </p:sp>
        <p:sp>
          <p:nvSpPr>
            <p:cNvPr id="29720" name="Line 19"/>
            <p:cNvSpPr>
              <a:spLocks noChangeShapeType="1"/>
            </p:cNvSpPr>
            <p:nvPr/>
          </p:nvSpPr>
          <p:spPr bwMode="auto">
            <a:xfrm>
              <a:off x="3696" y="1488"/>
              <a:ext cx="0" cy="432"/>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21524" name="Oval 20"/>
            <p:cNvSpPr>
              <a:spLocks noChangeArrowheads="1"/>
            </p:cNvSpPr>
            <p:nvPr/>
          </p:nvSpPr>
          <p:spPr bwMode="auto">
            <a:xfrm>
              <a:off x="3600" y="1584"/>
              <a:ext cx="192" cy="192"/>
            </a:xfrm>
            <a:prstGeom prst="ellipse">
              <a:avLst/>
            </a:prstGeom>
            <a:solidFill>
              <a:schemeClr val="accent3"/>
            </a:solidFill>
            <a:ln w="9525">
              <a:solidFill>
                <a:schemeClr val="tx1"/>
              </a:solidFill>
              <a:round/>
              <a:headEnd/>
              <a:tailEnd/>
            </a:ln>
            <a:effectLst>
              <a:outerShdw blurRad="63500" dist="63500" dir="2700000" algn="ctr" rotWithShape="0">
                <a:srgbClr val="000000">
                  <a:alpha val="74998"/>
                </a:srgbClr>
              </a:outerShdw>
            </a:effectLst>
          </p:spPr>
          <p:txBody>
            <a:bodyPr wrap="none" anchor="ctr"/>
            <a:lstStyle/>
            <a:p>
              <a:pPr algn="ctr">
                <a:defRPr/>
              </a:pPr>
              <a:r>
                <a:rPr lang="en-US" sz="1600"/>
                <a:t>p</a:t>
              </a:r>
            </a:p>
          </p:txBody>
        </p:sp>
        <p:sp>
          <p:nvSpPr>
            <p:cNvPr id="29722" name="Text Box 21"/>
            <p:cNvSpPr txBox="1">
              <a:spLocks noChangeArrowheads="1"/>
            </p:cNvSpPr>
            <p:nvPr/>
          </p:nvSpPr>
          <p:spPr bwMode="auto">
            <a:xfrm>
              <a:off x="3264" y="1920"/>
              <a:ext cx="556" cy="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para-H</a:t>
              </a:r>
              <a:r>
                <a:rPr lang="en-US" sz="1600" baseline="-25000"/>
                <a:t>2</a:t>
              </a:r>
              <a:endParaRPr lang="en-US" sz="1600"/>
            </a:p>
          </p:txBody>
        </p:sp>
      </p:grpSp>
      <p:sp>
        <p:nvSpPr>
          <p:cNvPr id="29710" name="Line 22"/>
          <p:cNvSpPr>
            <a:spLocks noChangeShapeType="1"/>
          </p:cNvSpPr>
          <p:nvPr/>
        </p:nvSpPr>
        <p:spPr bwMode="auto">
          <a:xfrm>
            <a:off x="7772400" y="2673860"/>
            <a:ext cx="533400" cy="0"/>
          </a:xfrm>
          <a:prstGeom prst="line">
            <a:avLst/>
          </a:prstGeom>
          <a:noFill/>
          <a:ln w="3810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11" name="Line 23"/>
          <p:cNvSpPr>
            <a:spLocks noChangeShapeType="1"/>
          </p:cNvSpPr>
          <p:nvPr/>
        </p:nvSpPr>
        <p:spPr bwMode="auto">
          <a:xfrm>
            <a:off x="7772400" y="2292860"/>
            <a:ext cx="0" cy="685800"/>
          </a:xfrm>
          <a:prstGeom prst="line">
            <a:avLst/>
          </a:prstGeom>
          <a:noFill/>
          <a:ln w="9525">
            <a:solidFill>
              <a:schemeClr val="tx1"/>
            </a:solidFill>
            <a:round/>
            <a:headEnd type="triangle" w="lg" len="lg"/>
            <a:tailEnd/>
          </a:ln>
          <a:extLst>
            <a:ext uri="{909E8E84-426E-40dd-AFC4-6F175D3DCCD1}">
              <a14:hiddenFill xmlns:a14="http://schemas.microsoft.com/office/drawing/2010/main">
                <a:noFill/>
              </a14:hiddenFill>
            </a:ext>
          </a:extLst>
        </p:spPr>
        <p:txBody>
          <a:bodyPr wrap="none" anchor="ctr"/>
          <a:lstStyle/>
          <a:p>
            <a:endParaRPr lang="en-US"/>
          </a:p>
        </p:txBody>
      </p:sp>
      <p:sp>
        <p:nvSpPr>
          <p:cNvPr id="21528" name="Oval 24"/>
          <p:cNvSpPr>
            <a:spLocks noChangeArrowheads="1"/>
          </p:cNvSpPr>
          <p:nvPr/>
        </p:nvSpPr>
        <p:spPr bwMode="auto">
          <a:xfrm>
            <a:off x="7620000" y="2521460"/>
            <a:ext cx="304800" cy="304800"/>
          </a:xfrm>
          <a:prstGeom prst="ellipse">
            <a:avLst/>
          </a:prstGeom>
          <a:solidFill>
            <a:srgbClr val="9BBB59"/>
          </a:solidFill>
          <a:ln w="9525">
            <a:solidFill>
              <a:schemeClr val="tx1"/>
            </a:solidFill>
            <a:round/>
            <a:headEnd/>
            <a:tailEnd/>
          </a:ln>
          <a:effectLst>
            <a:outerShdw blurRad="63500" dist="63500" dir="2700000" algn="ctr" rotWithShape="0">
              <a:srgbClr val="000000">
                <a:alpha val="74998"/>
              </a:srgbClr>
            </a:outerShdw>
          </a:effectLst>
        </p:spPr>
        <p:txBody>
          <a:bodyPr wrap="none" anchor="ctr"/>
          <a:lstStyle/>
          <a:p>
            <a:pPr algn="ctr">
              <a:defRPr/>
            </a:pPr>
            <a:r>
              <a:rPr lang="en-US" sz="1600"/>
              <a:t>p</a:t>
            </a:r>
          </a:p>
        </p:txBody>
      </p:sp>
      <p:sp>
        <p:nvSpPr>
          <p:cNvPr id="29713" name="Line 25"/>
          <p:cNvSpPr>
            <a:spLocks noChangeShapeType="1"/>
          </p:cNvSpPr>
          <p:nvPr/>
        </p:nvSpPr>
        <p:spPr bwMode="auto">
          <a:xfrm>
            <a:off x="8305800" y="2292860"/>
            <a:ext cx="0" cy="685800"/>
          </a:xfrm>
          <a:prstGeom prst="line">
            <a:avLst/>
          </a:prstGeom>
          <a:noFill/>
          <a:ln w="9525">
            <a:solidFill>
              <a:schemeClr val="tx1"/>
            </a:solidFill>
            <a:round/>
            <a:headEnd type="triangle" w="lg" len="lg"/>
            <a:tailEnd type="none" w="lg" len="lg"/>
          </a:ln>
          <a:extLst>
            <a:ext uri="{909E8E84-426E-40dd-AFC4-6F175D3DCCD1}">
              <a14:hiddenFill xmlns:a14="http://schemas.microsoft.com/office/drawing/2010/main">
                <a:noFill/>
              </a14:hiddenFill>
            </a:ext>
          </a:extLst>
        </p:spPr>
        <p:txBody>
          <a:bodyPr wrap="none" anchor="ctr"/>
          <a:lstStyle/>
          <a:p>
            <a:endParaRPr lang="en-US"/>
          </a:p>
        </p:txBody>
      </p:sp>
      <p:sp>
        <p:nvSpPr>
          <p:cNvPr id="21530" name="Oval 26"/>
          <p:cNvSpPr>
            <a:spLocks noChangeArrowheads="1"/>
          </p:cNvSpPr>
          <p:nvPr/>
        </p:nvSpPr>
        <p:spPr bwMode="auto">
          <a:xfrm>
            <a:off x="8153400" y="2521460"/>
            <a:ext cx="304800" cy="304800"/>
          </a:xfrm>
          <a:prstGeom prst="ellipse">
            <a:avLst/>
          </a:prstGeom>
          <a:solidFill>
            <a:srgbClr val="9BBB59"/>
          </a:solidFill>
          <a:ln w="9525">
            <a:solidFill>
              <a:schemeClr val="tx1"/>
            </a:solidFill>
            <a:round/>
            <a:headEnd/>
            <a:tailEnd/>
          </a:ln>
          <a:effectLst>
            <a:outerShdw blurRad="63500" dist="63500" dir="2700000" algn="ctr" rotWithShape="0">
              <a:srgbClr val="000000">
                <a:alpha val="74998"/>
              </a:srgbClr>
            </a:outerShdw>
          </a:effectLst>
        </p:spPr>
        <p:txBody>
          <a:bodyPr wrap="none" anchor="ctr"/>
          <a:lstStyle/>
          <a:p>
            <a:pPr algn="ctr">
              <a:defRPr/>
            </a:pPr>
            <a:r>
              <a:rPr lang="en-US" sz="1600"/>
              <a:t>p</a:t>
            </a:r>
          </a:p>
        </p:txBody>
      </p:sp>
      <p:sp>
        <p:nvSpPr>
          <p:cNvPr id="29715" name="Text Box 27"/>
          <p:cNvSpPr txBox="1">
            <a:spLocks noChangeArrowheads="1"/>
          </p:cNvSpPr>
          <p:nvPr/>
        </p:nvSpPr>
        <p:spPr bwMode="auto">
          <a:xfrm>
            <a:off x="7620000" y="3054860"/>
            <a:ext cx="9398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ortho-H</a:t>
            </a:r>
            <a:r>
              <a:rPr lang="en-US" sz="1600" baseline="-25000"/>
              <a:t>2</a:t>
            </a:r>
            <a:endParaRPr lang="en-US" sz="1600"/>
          </a:p>
        </p:txBody>
      </p:sp>
      <p:sp>
        <p:nvSpPr>
          <p:cNvPr id="29716" name="Text Box 28"/>
          <p:cNvSpPr txBox="1">
            <a:spLocks noChangeArrowheads="1"/>
          </p:cNvSpPr>
          <p:nvPr/>
        </p:nvSpPr>
        <p:spPr bwMode="auto">
          <a:xfrm>
            <a:off x="6324600" y="2445260"/>
            <a:ext cx="10668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600" b="1">
                <a:latin typeface="Symbol" charset="0"/>
                <a:sym typeface="Symbol" charset="0"/>
              </a:rPr>
              <a:t></a:t>
            </a:r>
            <a:r>
              <a:rPr lang="en-US" sz="1600" b="1"/>
              <a:t>E = </a:t>
            </a:r>
            <a:br>
              <a:rPr lang="en-US" sz="1600" b="1"/>
            </a:br>
            <a:r>
              <a:rPr lang="en-US" sz="1600" b="1"/>
              <a:t>15 meV</a:t>
            </a:r>
          </a:p>
        </p:txBody>
      </p:sp>
      <p:pic>
        <p:nvPicPr>
          <p:cNvPr id="31" name="Picture 30" descr="DSC01615.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7843" y="983448"/>
            <a:ext cx="3950727" cy="5267636"/>
          </a:xfrm>
          <a:prstGeom prst="rect">
            <a:avLst/>
          </a:prstGeom>
        </p:spPr>
      </p:pic>
      <p:sp>
        <p:nvSpPr>
          <p:cNvPr id="2" name="Date Placeholder 1"/>
          <p:cNvSpPr>
            <a:spLocks noGrp="1"/>
          </p:cNvSpPr>
          <p:nvPr>
            <p:ph type="dt" sz="half" idx="10"/>
          </p:nvPr>
        </p:nvSpPr>
        <p:spPr/>
        <p:txBody>
          <a:bodyPr/>
          <a:lstStyle/>
          <a:p>
            <a:r>
              <a:rPr lang="en-CA" smtClean="0"/>
              <a:t>2013-10-31</a:t>
            </a:r>
            <a:endParaRPr lang="en-US"/>
          </a:p>
        </p:txBody>
      </p:sp>
      <p:sp>
        <p:nvSpPr>
          <p:cNvPr id="6" name="Footer Placeholder 5"/>
          <p:cNvSpPr>
            <a:spLocks noGrp="1"/>
          </p:cNvSpPr>
          <p:nvPr>
            <p:ph type="ftr" sz="quarter" idx="11"/>
          </p:nvPr>
        </p:nvSpPr>
        <p:spPr/>
        <p:txBody>
          <a:bodyPr/>
          <a:lstStyle/>
          <a:p>
            <a:r>
              <a:rPr lang="en-US" smtClean="0"/>
              <a:t>Nuclear Physics Seminar, University of Kentucky</a:t>
            </a:r>
            <a:endParaRPr lang="en-US"/>
          </a:p>
        </p:txBody>
      </p:sp>
      <p:sp>
        <p:nvSpPr>
          <p:cNvPr id="3" name="Slide Number Placeholder 2"/>
          <p:cNvSpPr>
            <a:spLocks noGrp="1"/>
          </p:cNvSpPr>
          <p:nvPr>
            <p:ph type="sldNum" sz="quarter" idx="12"/>
          </p:nvPr>
        </p:nvSpPr>
        <p:spPr/>
        <p:txBody>
          <a:bodyPr/>
          <a:lstStyle/>
          <a:p>
            <a:fld id="{89BA9E80-DA99-844D-986A-8D691D11CFE6}" type="slidenum">
              <a:rPr lang="en-US" smtClean="0"/>
              <a:t>24</a:t>
            </a:fld>
            <a:r>
              <a:rPr lang="en-US" smtClean="0"/>
              <a:t>/27</a:t>
            </a:r>
            <a:endParaRPr lang="en-US" dirty="0"/>
          </a:p>
        </p:txBody>
      </p:sp>
    </p:spTree>
    <p:extLst>
      <p:ext uri="{BB962C8B-B14F-4D97-AF65-F5344CB8AC3E}">
        <p14:creationId xmlns:p14="http://schemas.microsoft.com/office/powerpoint/2010/main" val="397613114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Ortho vs. Para H</a:t>
            </a:r>
            <a:r>
              <a:rPr lang="en-US" baseline="-25000" dirty="0" smtClean="0"/>
              <a:t>2</a:t>
            </a:r>
            <a:r>
              <a:rPr lang="en-US" dirty="0" smtClean="0"/>
              <a:t> neutron scattering</a:t>
            </a:r>
            <a:endParaRPr lang="en-US" baseline="-25000" dirty="0"/>
          </a:p>
        </p:txBody>
      </p:sp>
      <p:pic>
        <p:nvPicPr>
          <p:cNvPr id="6" name="Picture 5" descr="Fomin_cipanp.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6807" y="799782"/>
            <a:ext cx="8724900" cy="5105400"/>
          </a:xfrm>
          <a:prstGeom prst="rect">
            <a:avLst/>
          </a:prstGeom>
        </p:spPr>
      </p:pic>
      <p:sp>
        <p:nvSpPr>
          <p:cNvPr id="7" name="TextBox 6"/>
          <p:cNvSpPr txBox="1"/>
          <p:nvPr/>
        </p:nvSpPr>
        <p:spPr>
          <a:xfrm>
            <a:off x="3474959" y="5960646"/>
            <a:ext cx="4937570" cy="338554"/>
          </a:xfrm>
          <a:prstGeom prst="rect">
            <a:avLst/>
          </a:prstGeom>
          <a:noFill/>
        </p:spPr>
        <p:txBody>
          <a:bodyPr wrap="none" rtlCol="0">
            <a:spAutoFit/>
          </a:bodyPr>
          <a:lstStyle/>
          <a:p>
            <a:r>
              <a:rPr lang="en-US" sz="1600" dirty="0" smtClean="0"/>
              <a:t>L. Barron-Palos </a:t>
            </a:r>
            <a:r>
              <a:rPr lang="en-US" sz="1600" i="1" dirty="0" smtClean="0"/>
              <a:t>et al.,</a:t>
            </a:r>
            <a:r>
              <a:rPr lang="en-US" sz="1600" dirty="0" smtClean="0"/>
              <a:t> Nucl</a:t>
            </a:r>
            <a:r>
              <a:rPr lang="en-US" sz="1600" dirty="0"/>
              <a:t>. Instr. Meth. </a:t>
            </a:r>
            <a:r>
              <a:rPr lang="en-US" sz="1600" b="1" dirty="0" smtClean="0"/>
              <a:t>A671</a:t>
            </a:r>
            <a:r>
              <a:rPr lang="en-US" sz="1600" dirty="0" smtClean="0"/>
              <a:t> </a:t>
            </a:r>
            <a:r>
              <a:rPr lang="en-US" sz="1600" dirty="0"/>
              <a:t>137 (</a:t>
            </a:r>
            <a:r>
              <a:rPr lang="en-US" sz="1600" dirty="0">
                <a:solidFill>
                  <a:srgbClr val="C0504D"/>
                </a:solidFill>
              </a:rPr>
              <a:t>2012</a:t>
            </a:r>
            <a:r>
              <a:rPr lang="en-US" sz="1600" dirty="0"/>
              <a:t>)</a:t>
            </a:r>
          </a:p>
        </p:txBody>
      </p:sp>
      <p:sp>
        <p:nvSpPr>
          <p:cNvPr id="8" name="TextBox 7"/>
          <p:cNvSpPr txBox="1"/>
          <p:nvPr/>
        </p:nvSpPr>
        <p:spPr>
          <a:xfrm>
            <a:off x="3984831" y="5136283"/>
            <a:ext cx="1552480" cy="584776"/>
          </a:xfrm>
          <a:prstGeom prst="rect">
            <a:avLst/>
          </a:prstGeom>
          <a:noFill/>
        </p:spPr>
        <p:txBody>
          <a:bodyPr wrap="square" rtlCol="0">
            <a:spAutoFit/>
          </a:bodyPr>
          <a:lstStyle/>
          <a:p>
            <a:r>
              <a:rPr lang="en-US" sz="1600" dirty="0" smtClean="0">
                <a:solidFill>
                  <a:srgbClr val="C0504D"/>
                </a:solidFill>
              </a:rPr>
              <a:t>Simulation by</a:t>
            </a:r>
            <a:br>
              <a:rPr lang="en-US" sz="1600" dirty="0" smtClean="0">
                <a:solidFill>
                  <a:srgbClr val="C0504D"/>
                </a:solidFill>
              </a:rPr>
            </a:br>
            <a:r>
              <a:rPr lang="en-US" sz="1600" dirty="0" smtClean="0">
                <a:solidFill>
                  <a:srgbClr val="C0504D"/>
                </a:solidFill>
              </a:rPr>
              <a:t>Kyle </a:t>
            </a:r>
            <a:r>
              <a:rPr lang="en-US" sz="1600" dirty="0" err="1" smtClean="0">
                <a:solidFill>
                  <a:srgbClr val="C0504D"/>
                </a:solidFill>
              </a:rPr>
              <a:t>Grammer</a:t>
            </a:r>
            <a:endParaRPr lang="en-US" sz="1600" dirty="0">
              <a:solidFill>
                <a:srgbClr val="C0504D"/>
              </a:solidFill>
            </a:endParaRPr>
          </a:p>
        </p:txBody>
      </p:sp>
      <p:sp>
        <p:nvSpPr>
          <p:cNvPr id="9" name="Date Placeholder 8"/>
          <p:cNvSpPr>
            <a:spLocks noGrp="1"/>
          </p:cNvSpPr>
          <p:nvPr>
            <p:ph type="dt" sz="half" idx="10"/>
          </p:nvPr>
        </p:nvSpPr>
        <p:spPr/>
        <p:txBody>
          <a:bodyPr/>
          <a:lstStyle/>
          <a:p>
            <a:r>
              <a:rPr lang="en-CA" smtClean="0"/>
              <a:t>2013-10-31</a:t>
            </a:r>
            <a:endParaRPr lang="en-US"/>
          </a:p>
        </p:txBody>
      </p:sp>
      <p:sp>
        <p:nvSpPr>
          <p:cNvPr id="10" name="Footer Placeholder 9"/>
          <p:cNvSpPr>
            <a:spLocks noGrp="1"/>
          </p:cNvSpPr>
          <p:nvPr>
            <p:ph type="ftr" sz="quarter" idx="11"/>
          </p:nvPr>
        </p:nvSpPr>
        <p:spPr/>
        <p:txBody>
          <a:bodyPr/>
          <a:lstStyle/>
          <a:p>
            <a:r>
              <a:rPr lang="en-US" smtClean="0"/>
              <a:t>Nuclear Physics Seminar, University of Kentucky</a:t>
            </a:r>
            <a:endParaRPr lang="en-US"/>
          </a:p>
        </p:txBody>
      </p:sp>
      <p:sp>
        <p:nvSpPr>
          <p:cNvPr id="3" name="Slide Number Placeholder 2"/>
          <p:cNvSpPr>
            <a:spLocks noGrp="1"/>
          </p:cNvSpPr>
          <p:nvPr>
            <p:ph type="sldNum" sz="quarter" idx="12"/>
          </p:nvPr>
        </p:nvSpPr>
        <p:spPr/>
        <p:txBody>
          <a:bodyPr/>
          <a:lstStyle/>
          <a:p>
            <a:fld id="{89BA9E80-DA99-844D-986A-8D691D11CFE6}" type="slidenum">
              <a:rPr lang="en-US" smtClean="0"/>
              <a:t>25</a:t>
            </a:fld>
            <a:r>
              <a:rPr lang="en-US" smtClean="0"/>
              <a:t>/27</a:t>
            </a:r>
            <a:endParaRPr lang="en-US" dirty="0"/>
          </a:p>
        </p:txBody>
      </p:sp>
    </p:spTree>
    <p:extLst>
      <p:ext uri="{BB962C8B-B14F-4D97-AF65-F5344CB8AC3E}">
        <p14:creationId xmlns:p14="http://schemas.microsoft.com/office/powerpoint/2010/main" val="53464482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Installation of the LH</a:t>
            </a:r>
            <a:r>
              <a:rPr lang="en-US" baseline="-25000" dirty="0" smtClean="0"/>
              <a:t>2</a:t>
            </a:r>
            <a:r>
              <a:rPr lang="en-US" dirty="0" smtClean="0"/>
              <a:t> target in the FnPB</a:t>
            </a:r>
            <a:endParaRPr lang="en-US" dirty="0"/>
          </a:p>
        </p:txBody>
      </p:sp>
      <p:pic>
        <p:nvPicPr>
          <p:cNvPr id="33794" name="Picture 2" descr="DSC_0089.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50" y="868946"/>
            <a:ext cx="9144000" cy="5989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40631" y="1122947"/>
            <a:ext cx="2260242" cy="646331"/>
          </a:xfrm>
          <a:prstGeom prst="rect">
            <a:avLst/>
          </a:prstGeom>
          <a:noFill/>
        </p:spPr>
        <p:txBody>
          <a:bodyPr wrap="none" rtlCol="0">
            <a:spAutoFit/>
          </a:bodyPr>
          <a:lstStyle/>
          <a:p>
            <a:r>
              <a:rPr lang="en-US" b="1" dirty="0" smtClean="0">
                <a:solidFill>
                  <a:schemeClr val="bg2">
                    <a:lumMod val="90000"/>
                  </a:schemeClr>
                </a:solidFill>
              </a:rPr>
              <a:t>Target Commissioned </a:t>
            </a:r>
          </a:p>
          <a:p>
            <a:r>
              <a:rPr lang="en-US" b="1" dirty="0" smtClean="0">
                <a:solidFill>
                  <a:schemeClr val="bg2">
                    <a:lumMod val="90000"/>
                  </a:schemeClr>
                </a:solidFill>
              </a:rPr>
              <a:t>December 2011</a:t>
            </a:r>
            <a:endParaRPr lang="en-US" b="1" dirty="0">
              <a:solidFill>
                <a:schemeClr val="bg2">
                  <a:lumMod val="90000"/>
                </a:schemeClr>
              </a:solidFill>
            </a:endParaRPr>
          </a:p>
        </p:txBody>
      </p:sp>
      <p:sp>
        <p:nvSpPr>
          <p:cNvPr id="4" name="Date Placeholder 3"/>
          <p:cNvSpPr>
            <a:spLocks noGrp="1"/>
          </p:cNvSpPr>
          <p:nvPr>
            <p:ph type="dt" sz="half" idx="10"/>
          </p:nvPr>
        </p:nvSpPr>
        <p:spPr/>
        <p:txBody>
          <a:bodyPr/>
          <a:lstStyle/>
          <a:p>
            <a:r>
              <a:rPr lang="en-CA" smtClean="0"/>
              <a:t>2013-10-31</a:t>
            </a:r>
            <a:endParaRPr lang="en-US"/>
          </a:p>
        </p:txBody>
      </p:sp>
      <p:sp>
        <p:nvSpPr>
          <p:cNvPr id="8" name="Footer Placeholder 7"/>
          <p:cNvSpPr>
            <a:spLocks noGrp="1"/>
          </p:cNvSpPr>
          <p:nvPr>
            <p:ph type="ftr" sz="quarter" idx="11"/>
          </p:nvPr>
        </p:nvSpPr>
        <p:spPr/>
        <p:txBody>
          <a:bodyPr/>
          <a:lstStyle/>
          <a:p>
            <a:r>
              <a:rPr lang="en-US" smtClean="0"/>
              <a:t>Nuclear Physics Seminar, University of Kentucky</a:t>
            </a:r>
            <a:endParaRPr lang="en-US"/>
          </a:p>
        </p:txBody>
      </p:sp>
      <p:sp>
        <p:nvSpPr>
          <p:cNvPr id="5" name="Slide Number Placeholder 4"/>
          <p:cNvSpPr>
            <a:spLocks noGrp="1"/>
          </p:cNvSpPr>
          <p:nvPr>
            <p:ph type="sldNum" sz="quarter" idx="12"/>
          </p:nvPr>
        </p:nvSpPr>
        <p:spPr/>
        <p:txBody>
          <a:bodyPr/>
          <a:lstStyle/>
          <a:p>
            <a:fld id="{89BA9E80-DA99-844D-986A-8D691D11CFE6}" type="slidenum">
              <a:rPr lang="en-US" smtClean="0"/>
              <a:t>26</a:t>
            </a:fld>
            <a:r>
              <a:rPr lang="en-US" smtClean="0"/>
              <a:t>/27</a:t>
            </a:r>
            <a:endParaRPr lang="en-US" dirty="0"/>
          </a:p>
        </p:txBody>
      </p:sp>
    </p:spTree>
    <p:extLst>
      <p:ext uri="{BB962C8B-B14F-4D97-AF65-F5344CB8AC3E}">
        <p14:creationId xmlns:p14="http://schemas.microsoft.com/office/powerpoint/2010/main" val="402964740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defRPr/>
            </a:pPr>
            <a:r>
              <a:rPr lang="en-US" dirty="0" smtClean="0">
                <a:cs typeface="+mj-cs"/>
              </a:rPr>
              <a:t>CsI(</a:t>
            </a:r>
            <a:r>
              <a:rPr lang="en-US" dirty="0" err="1" smtClean="0">
                <a:cs typeface="+mj-cs"/>
              </a:rPr>
              <a:t>Tl</a:t>
            </a:r>
            <a:r>
              <a:rPr lang="en-US" dirty="0" smtClean="0">
                <a:cs typeface="+mj-cs"/>
              </a:rPr>
              <a:t>) Detector Array</a:t>
            </a:r>
          </a:p>
        </p:txBody>
      </p:sp>
      <p:sp>
        <p:nvSpPr>
          <p:cNvPr id="34818" name="Rectangle 3"/>
          <p:cNvSpPr>
            <a:spLocks noChangeArrowheads="1"/>
          </p:cNvSpPr>
          <p:nvPr/>
        </p:nvSpPr>
        <p:spPr bwMode="auto">
          <a:xfrm>
            <a:off x="457200" y="914400"/>
            <a:ext cx="3651250" cy="2179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457200" indent="-457200" eaLnBrk="1" hangingPunct="1">
              <a:lnSpc>
                <a:spcPct val="80000"/>
              </a:lnSpc>
              <a:spcBef>
                <a:spcPct val="50000"/>
              </a:spcBef>
              <a:buClr>
                <a:srgbClr val="24459C"/>
              </a:buClr>
              <a:buSzPct val="110000"/>
              <a:buFont typeface="Wingdings" charset="0"/>
              <a:buChar char="§"/>
            </a:pPr>
            <a:r>
              <a:rPr lang="en-US" sz="1800" dirty="0"/>
              <a:t>4 rings of 12 detectors each</a:t>
            </a:r>
          </a:p>
          <a:p>
            <a:pPr marL="838200" lvl="1" indent="-381000" eaLnBrk="1" hangingPunct="1">
              <a:lnSpc>
                <a:spcPct val="80000"/>
              </a:lnSpc>
              <a:spcBef>
                <a:spcPct val="10000"/>
              </a:spcBef>
              <a:buFont typeface="Times" charset="0"/>
              <a:buChar char="•"/>
            </a:pPr>
            <a:r>
              <a:rPr lang="en-US" sz="1600" dirty="0"/>
              <a:t>15 x 15 x 15 cm</a:t>
            </a:r>
            <a:r>
              <a:rPr lang="en-US" sz="1600" baseline="30000" dirty="0"/>
              <a:t>3</a:t>
            </a:r>
            <a:r>
              <a:rPr lang="en-US" sz="1600" dirty="0"/>
              <a:t> each</a:t>
            </a:r>
          </a:p>
          <a:p>
            <a:pPr marL="457200" indent="-457200" eaLnBrk="1" hangingPunct="1">
              <a:lnSpc>
                <a:spcPct val="80000"/>
              </a:lnSpc>
              <a:spcBef>
                <a:spcPct val="50000"/>
              </a:spcBef>
              <a:buClr>
                <a:srgbClr val="24459C"/>
              </a:buClr>
              <a:buSzPct val="110000"/>
              <a:buFont typeface="Wingdings" charset="0"/>
              <a:buChar char="§"/>
            </a:pPr>
            <a:r>
              <a:rPr lang="en-US" sz="1800" dirty="0"/>
              <a:t>VPD</a:t>
            </a:r>
            <a:r>
              <a:rPr lang="ja-JP" altLang="en-US" sz="1800" dirty="0"/>
              <a:t>’</a:t>
            </a:r>
            <a:r>
              <a:rPr lang="en-US" altLang="ja-JP" sz="1800" dirty="0"/>
              <a:t>s insensitive to B field</a:t>
            </a:r>
          </a:p>
          <a:p>
            <a:pPr marL="457200" indent="-457200" eaLnBrk="1" hangingPunct="1">
              <a:lnSpc>
                <a:spcPct val="80000"/>
              </a:lnSpc>
              <a:spcBef>
                <a:spcPct val="50000"/>
              </a:spcBef>
              <a:buClr>
                <a:srgbClr val="24459C"/>
              </a:buClr>
              <a:buSzPct val="110000"/>
              <a:buFont typeface="Wingdings" charset="0"/>
              <a:buChar char="§"/>
            </a:pPr>
            <a:r>
              <a:rPr lang="en-US" sz="1800" dirty="0"/>
              <a:t>detection efficiency: 95%</a:t>
            </a:r>
          </a:p>
          <a:p>
            <a:pPr marL="457200" indent="-457200" eaLnBrk="1" hangingPunct="1">
              <a:lnSpc>
                <a:spcPct val="80000"/>
              </a:lnSpc>
              <a:spcBef>
                <a:spcPct val="50000"/>
              </a:spcBef>
              <a:buClr>
                <a:srgbClr val="24459C"/>
              </a:buClr>
              <a:buSzPct val="110000"/>
              <a:buFont typeface="Wingdings" charset="0"/>
              <a:buChar char="§"/>
            </a:pPr>
            <a:r>
              <a:rPr lang="en-US" sz="1800" dirty="0"/>
              <a:t>current-mode operation</a:t>
            </a:r>
          </a:p>
          <a:p>
            <a:pPr marL="838200" lvl="1" indent="-381000" eaLnBrk="1" hangingPunct="1">
              <a:lnSpc>
                <a:spcPct val="80000"/>
              </a:lnSpc>
              <a:spcBef>
                <a:spcPct val="10000"/>
              </a:spcBef>
              <a:buFont typeface="Times" charset="0"/>
              <a:buChar char="•"/>
            </a:pPr>
            <a:r>
              <a:rPr lang="en-US" sz="1600" dirty="0"/>
              <a:t>5 x 10</a:t>
            </a:r>
            <a:r>
              <a:rPr lang="en-US" sz="1600" baseline="30000" dirty="0"/>
              <a:t>7</a:t>
            </a:r>
            <a:r>
              <a:rPr lang="en-US" sz="1600" dirty="0"/>
              <a:t> gammas/pulse</a:t>
            </a:r>
          </a:p>
          <a:p>
            <a:pPr marL="838200" lvl="1" indent="-381000" eaLnBrk="1" hangingPunct="1">
              <a:lnSpc>
                <a:spcPct val="80000"/>
              </a:lnSpc>
              <a:spcBef>
                <a:spcPct val="10000"/>
              </a:spcBef>
              <a:buFont typeface="Times" charset="0"/>
              <a:buChar char="•"/>
            </a:pPr>
            <a:r>
              <a:rPr lang="en-US" sz="1600" dirty="0"/>
              <a:t>counting statistics limited</a:t>
            </a:r>
          </a:p>
        </p:txBody>
      </p:sp>
      <p:pic>
        <p:nvPicPr>
          <p:cNvPr id="34819" name="Picture 4" descr="cryst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67200" y="4267200"/>
            <a:ext cx="200025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5" descr="photodiod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48400" y="4267200"/>
            <a:ext cx="2590800"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6" descr="picture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67200" y="8382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7" descr="NPDGtargetandarray-flip"/>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63525" y="3094038"/>
            <a:ext cx="3781425"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CA" smtClean="0"/>
              <a:t>2013-10-31</a:t>
            </a:r>
            <a:endParaRPr lang="en-US"/>
          </a:p>
        </p:txBody>
      </p:sp>
      <p:sp>
        <p:nvSpPr>
          <p:cNvPr id="6" name="Footer Placeholder 5"/>
          <p:cNvSpPr>
            <a:spLocks noGrp="1"/>
          </p:cNvSpPr>
          <p:nvPr>
            <p:ph type="ftr" sz="quarter" idx="11"/>
          </p:nvPr>
        </p:nvSpPr>
        <p:spPr/>
        <p:txBody>
          <a:bodyPr/>
          <a:lstStyle/>
          <a:p>
            <a:r>
              <a:rPr lang="en-US" smtClean="0"/>
              <a:t>Nuclear Physics Seminar, University of Kentucky</a:t>
            </a:r>
            <a:endParaRPr lang="en-US"/>
          </a:p>
        </p:txBody>
      </p:sp>
      <p:sp>
        <p:nvSpPr>
          <p:cNvPr id="3" name="Slide Number Placeholder 2"/>
          <p:cNvSpPr>
            <a:spLocks noGrp="1"/>
          </p:cNvSpPr>
          <p:nvPr>
            <p:ph type="sldNum" sz="quarter" idx="12"/>
          </p:nvPr>
        </p:nvSpPr>
        <p:spPr/>
        <p:txBody>
          <a:bodyPr/>
          <a:lstStyle/>
          <a:p>
            <a:fld id="{89BA9E80-DA99-844D-986A-8D691D11CFE6}" type="slidenum">
              <a:rPr lang="en-US" smtClean="0"/>
              <a:t>27</a:t>
            </a:fld>
            <a:r>
              <a:rPr lang="en-US" smtClean="0"/>
              <a:t>/27</a:t>
            </a:r>
            <a:endParaRPr lang="en-US" dirty="0"/>
          </a:p>
        </p:txBody>
      </p:sp>
    </p:spTree>
    <p:extLst>
      <p:ext uri="{BB962C8B-B14F-4D97-AF65-F5344CB8AC3E}">
        <p14:creationId xmlns:p14="http://schemas.microsoft.com/office/powerpoint/2010/main" val="176068914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hp_2013_apr9_Gud.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9532" y="3512998"/>
            <a:ext cx="4191556" cy="2896712"/>
          </a:xfrm>
          <a:prstGeom prst="rect">
            <a:avLst/>
          </a:prstGeom>
        </p:spPr>
      </p:pic>
      <p:pic>
        <p:nvPicPr>
          <p:cNvPr id="15" name="Picture 14" descr="ghp_2013_apr9_Glr.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39742" y="3564354"/>
            <a:ext cx="4234936" cy="2845356"/>
          </a:xfrm>
          <a:prstGeom prst="rect">
            <a:avLst/>
          </a:prstGeom>
        </p:spPr>
      </p:pic>
      <p:sp>
        <p:nvSpPr>
          <p:cNvPr id="2" name="Title 1"/>
          <p:cNvSpPr>
            <a:spLocks noGrp="1"/>
          </p:cNvSpPr>
          <p:nvPr>
            <p:ph type="title"/>
          </p:nvPr>
        </p:nvSpPr>
        <p:spPr/>
        <p:txBody>
          <a:bodyPr>
            <a:normAutofit/>
          </a:bodyPr>
          <a:lstStyle/>
          <a:p>
            <a:r>
              <a:rPr lang="en-US" dirty="0" smtClean="0"/>
              <a:t>Background Sub. &amp; Geometry Factors</a:t>
            </a:r>
            <a:endParaRPr lang="en-US" dirty="0"/>
          </a:p>
        </p:txBody>
      </p:sp>
      <p:sp>
        <p:nvSpPr>
          <p:cNvPr id="4" name="Date Placeholder 3"/>
          <p:cNvSpPr>
            <a:spLocks noGrp="1"/>
          </p:cNvSpPr>
          <p:nvPr>
            <p:ph type="dt" sz="half" idx="10"/>
          </p:nvPr>
        </p:nvSpPr>
        <p:spPr/>
        <p:txBody>
          <a:bodyPr/>
          <a:lstStyle/>
          <a:p>
            <a:r>
              <a:rPr lang="en-CA" smtClean="0"/>
              <a:t>2013-10-31</a:t>
            </a:r>
            <a:endParaRPr lang="en-US"/>
          </a:p>
        </p:txBody>
      </p:sp>
      <p:sp>
        <p:nvSpPr>
          <p:cNvPr id="5" name="Footer Placeholder 4"/>
          <p:cNvSpPr>
            <a:spLocks noGrp="1"/>
          </p:cNvSpPr>
          <p:nvPr>
            <p:ph type="ftr" sz="quarter" idx="11"/>
          </p:nvPr>
        </p:nvSpPr>
        <p:spPr/>
        <p:txBody>
          <a:bodyPr/>
          <a:lstStyle/>
          <a:p>
            <a:r>
              <a:rPr lang="en-US" smtClean="0"/>
              <a:t>Nuclear Physics Seminar, University of Kentucky</a:t>
            </a:r>
            <a:endParaRPr lang="en-US"/>
          </a:p>
        </p:txBody>
      </p:sp>
      <p:sp>
        <p:nvSpPr>
          <p:cNvPr id="6" name="Slide Number Placeholder 5"/>
          <p:cNvSpPr>
            <a:spLocks noGrp="1"/>
          </p:cNvSpPr>
          <p:nvPr>
            <p:ph type="sldNum" sz="quarter" idx="12"/>
          </p:nvPr>
        </p:nvSpPr>
        <p:spPr/>
        <p:txBody>
          <a:bodyPr/>
          <a:lstStyle/>
          <a:p>
            <a:fld id="{89BA9E80-DA99-844D-986A-8D691D11CFE6}" type="slidenum">
              <a:rPr lang="en-US" smtClean="0"/>
              <a:t>28</a:t>
            </a:fld>
            <a:r>
              <a:rPr lang="en-US" smtClean="0"/>
              <a:t>/27</a:t>
            </a:r>
            <a:endParaRPr lang="en-US" dirty="0"/>
          </a:p>
        </p:txBody>
      </p:sp>
      <p:sp>
        <p:nvSpPr>
          <p:cNvPr id="7" name="Text Box 32"/>
          <p:cNvSpPr txBox="1">
            <a:spLocks noChangeArrowheads="1"/>
          </p:cNvSpPr>
          <p:nvPr/>
        </p:nvSpPr>
        <p:spPr bwMode="auto">
          <a:xfrm>
            <a:off x="3411033" y="2542007"/>
            <a:ext cx="12192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1400" dirty="0">
                <a:solidFill>
                  <a:schemeClr val="accent3">
                    <a:lumMod val="75000"/>
                  </a:schemeClr>
                </a:solidFill>
              </a:rPr>
              <a:t>UP-DOWN</a:t>
            </a:r>
          </a:p>
        </p:txBody>
      </p:sp>
      <p:sp>
        <p:nvSpPr>
          <p:cNvPr id="8" name="Text Box 33"/>
          <p:cNvSpPr txBox="1">
            <a:spLocks noChangeArrowheads="1"/>
          </p:cNvSpPr>
          <p:nvPr/>
        </p:nvSpPr>
        <p:spPr bwMode="auto">
          <a:xfrm>
            <a:off x="4944965" y="2542007"/>
            <a:ext cx="12954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1400" dirty="0">
                <a:solidFill>
                  <a:schemeClr val="folHlink"/>
                </a:solidFill>
              </a:rPr>
              <a:t>LEFT-RIGHT</a:t>
            </a:r>
          </a:p>
        </p:txBody>
      </p:sp>
      <p:pic>
        <p:nvPicPr>
          <p:cNvPr id="37" name="Picture 36" descr="TP_tmp.png"/>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bwMode="auto">
          <a:xfrm>
            <a:off x="2489625" y="3343861"/>
            <a:ext cx="1810986" cy="27288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36" name="Picture 35" descr="TP_tmp.png"/>
          <p:cNvPicPr>
            <a:picLocks noChangeAspect="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bwMode="auto">
          <a:xfrm>
            <a:off x="5054631" y="3345056"/>
            <a:ext cx="2306896" cy="272859"/>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109" name="Picture 108" descr="TP_tmp.png"/>
          <p:cNvPicPr>
            <a:picLocks noChangeAspect="1"/>
          </p:cNvPicPr>
          <p:nvPr>
            <p:custDataLst>
              <p:tags r:id="rId3"/>
            </p:custDataLst>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037882" y="2817016"/>
            <a:ext cx="5083518" cy="387070"/>
          </a:xfrm>
          <a:prstGeom prst="rect">
            <a:avLst/>
          </a:prstGeom>
          <a:solidFill>
            <a:srgbClr val="DDD9C3"/>
          </a:solidFill>
          <a:ln/>
          <a:effectLst/>
          <a:extLs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17" name="Left Brace 16"/>
          <p:cNvSpPr/>
          <p:nvPr/>
        </p:nvSpPr>
        <p:spPr>
          <a:xfrm rot="5400000" flipH="1">
            <a:off x="5516341" y="2966363"/>
            <a:ext cx="96048" cy="557759"/>
          </a:xfrm>
          <a:prstGeom prst="leftBrac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Left Brace 17"/>
          <p:cNvSpPr/>
          <p:nvPr/>
        </p:nvSpPr>
        <p:spPr>
          <a:xfrm rot="5400000" flipH="1">
            <a:off x="3936256" y="2966363"/>
            <a:ext cx="96047" cy="557759"/>
          </a:xfrm>
          <a:prstGeom prst="leftBrac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08" name="Picture 107" descr="TP_tmp.png"/>
          <p:cNvPicPr>
            <a:picLocks noChangeAspect="1"/>
          </p:cNvPicPr>
          <p:nvPr>
            <p:custDataLst>
              <p:tags r:id="rId4"/>
            </p:custDataLst>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64205" y="983246"/>
            <a:ext cx="4193028" cy="669892"/>
          </a:xfrm>
          <a:prstGeom prst="rect">
            <a:avLst/>
          </a:prstGeom>
          <a:solidFill>
            <a:schemeClr val="bg2">
              <a:lumMod val="90000"/>
            </a:schemeClr>
          </a:solidFill>
          <a:ln w="9525" cap="flat" cmpd="sng" algn="ctr">
            <a:noFill/>
            <a:prstDash val="solid"/>
            <a:round/>
            <a:headEnd type="none" w="med" len="med"/>
            <a:tailEnd type="none" w="med" len="med"/>
          </a:ln>
          <a:effectLst/>
          <a:extLst>
            <a:ext uri="{53640926-AAD7-44d8-BBD7-CCE9431645EC}">
              <a14:shadowObscured xmlns:a14="http://schemas.microsoft.com/office/drawing/2010/main"/>
            </a:ext>
          </a:extLst>
        </p:spPr>
      </p:pic>
      <p:sp>
        <p:nvSpPr>
          <p:cNvPr id="40" name="TextBox 39"/>
          <p:cNvSpPr txBox="1"/>
          <p:nvPr/>
        </p:nvSpPr>
        <p:spPr>
          <a:xfrm>
            <a:off x="944876" y="1891787"/>
            <a:ext cx="774383" cy="523220"/>
          </a:xfrm>
          <a:prstGeom prst="rect">
            <a:avLst/>
          </a:prstGeom>
          <a:noFill/>
        </p:spPr>
        <p:txBody>
          <a:bodyPr wrap="none" rtlCol="0">
            <a:spAutoFit/>
          </a:bodyPr>
          <a:lstStyle/>
          <a:p>
            <a:pPr algn="ctr"/>
            <a:r>
              <a:rPr lang="en-US" sz="1400" dirty="0" smtClean="0">
                <a:solidFill>
                  <a:schemeClr val="tx2"/>
                </a:solidFill>
              </a:rPr>
              <a:t>neutron</a:t>
            </a:r>
          </a:p>
          <a:p>
            <a:pPr algn="ctr"/>
            <a:r>
              <a:rPr lang="en-US" sz="1400" dirty="0" smtClean="0">
                <a:solidFill>
                  <a:schemeClr val="tx2"/>
                </a:solidFill>
              </a:rPr>
              <a:t>pol.</a:t>
            </a:r>
            <a:endParaRPr lang="en-US" sz="1400" dirty="0">
              <a:solidFill>
                <a:schemeClr val="tx2"/>
              </a:solidFill>
            </a:endParaRPr>
          </a:p>
        </p:txBody>
      </p:sp>
      <p:sp>
        <p:nvSpPr>
          <p:cNvPr id="41" name="TextBox 40"/>
          <p:cNvSpPr txBox="1"/>
          <p:nvPr/>
        </p:nvSpPr>
        <p:spPr>
          <a:xfrm>
            <a:off x="1719259" y="1891787"/>
            <a:ext cx="529625" cy="523220"/>
          </a:xfrm>
          <a:prstGeom prst="rect">
            <a:avLst/>
          </a:prstGeom>
          <a:noFill/>
        </p:spPr>
        <p:txBody>
          <a:bodyPr wrap="none" rtlCol="0">
            <a:spAutoFit/>
          </a:bodyPr>
          <a:lstStyle/>
          <a:p>
            <a:pPr algn="ctr"/>
            <a:r>
              <a:rPr lang="en-US" sz="1400" dirty="0" smtClean="0">
                <a:solidFill>
                  <a:schemeClr val="tx2"/>
                </a:solidFill>
              </a:rPr>
              <a:t>RFSF</a:t>
            </a:r>
          </a:p>
          <a:p>
            <a:pPr algn="ctr"/>
            <a:r>
              <a:rPr lang="en-US" sz="1400" dirty="0" smtClean="0">
                <a:solidFill>
                  <a:schemeClr val="tx2"/>
                </a:solidFill>
              </a:rPr>
              <a:t>eff.</a:t>
            </a:r>
            <a:endParaRPr lang="en-US" sz="1400" dirty="0">
              <a:solidFill>
                <a:schemeClr val="tx2"/>
              </a:solidFill>
            </a:endParaRPr>
          </a:p>
        </p:txBody>
      </p:sp>
      <p:sp>
        <p:nvSpPr>
          <p:cNvPr id="42" name="TextBox 41"/>
          <p:cNvSpPr txBox="1"/>
          <p:nvPr/>
        </p:nvSpPr>
        <p:spPr>
          <a:xfrm>
            <a:off x="2297130" y="1891787"/>
            <a:ext cx="643851" cy="523220"/>
          </a:xfrm>
          <a:prstGeom prst="rect">
            <a:avLst/>
          </a:prstGeom>
          <a:noFill/>
        </p:spPr>
        <p:txBody>
          <a:bodyPr wrap="none" rtlCol="0">
            <a:spAutoFit/>
          </a:bodyPr>
          <a:lstStyle/>
          <a:p>
            <a:pPr algn="ctr"/>
            <a:r>
              <a:rPr lang="en-US" sz="1400" dirty="0" smtClean="0">
                <a:solidFill>
                  <a:schemeClr val="tx2"/>
                </a:solidFill>
              </a:rPr>
              <a:t>target</a:t>
            </a:r>
          </a:p>
          <a:p>
            <a:pPr algn="ctr"/>
            <a:r>
              <a:rPr lang="en-US" sz="1400" dirty="0" err="1" smtClean="0">
                <a:solidFill>
                  <a:schemeClr val="tx2"/>
                </a:solidFill>
              </a:rPr>
              <a:t>depol</a:t>
            </a:r>
            <a:r>
              <a:rPr lang="en-US" sz="1400" dirty="0" smtClean="0">
                <a:solidFill>
                  <a:schemeClr val="tx2"/>
                </a:solidFill>
              </a:rPr>
              <a:t>.</a:t>
            </a:r>
            <a:endParaRPr lang="en-US" sz="1400" dirty="0">
              <a:solidFill>
                <a:schemeClr val="tx2"/>
              </a:solidFill>
            </a:endParaRPr>
          </a:p>
        </p:txBody>
      </p:sp>
      <p:cxnSp>
        <p:nvCxnSpPr>
          <p:cNvPr id="44" name="Straight Arrow Connector 43"/>
          <p:cNvCxnSpPr/>
          <p:nvPr/>
        </p:nvCxnSpPr>
        <p:spPr>
          <a:xfrm flipV="1">
            <a:off x="1323775" y="1653138"/>
            <a:ext cx="172198" cy="23864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1951783" y="1653138"/>
            <a:ext cx="0" cy="2386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H="1" flipV="1">
            <a:off x="2453826" y="1653138"/>
            <a:ext cx="165226" cy="23864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flipH="1" flipV="1">
            <a:off x="3225800" y="1533815"/>
            <a:ext cx="185233" cy="3579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3075529" y="1891787"/>
            <a:ext cx="1047282" cy="523220"/>
          </a:xfrm>
          <a:prstGeom prst="rect">
            <a:avLst/>
          </a:prstGeom>
          <a:noFill/>
        </p:spPr>
        <p:txBody>
          <a:bodyPr wrap="none" rtlCol="0">
            <a:spAutoFit/>
          </a:bodyPr>
          <a:lstStyle/>
          <a:p>
            <a:pPr algn="ctr"/>
            <a:r>
              <a:rPr lang="en-US" sz="1400" dirty="0" smtClean="0">
                <a:solidFill>
                  <a:schemeClr val="tx2"/>
                </a:solidFill>
              </a:rPr>
              <a:t>Aluminum</a:t>
            </a:r>
          </a:p>
          <a:p>
            <a:pPr algn="ctr"/>
            <a:r>
              <a:rPr lang="en-US" sz="1400" dirty="0" smtClean="0">
                <a:solidFill>
                  <a:schemeClr val="tx2"/>
                </a:solidFill>
              </a:rPr>
              <a:t>background</a:t>
            </a:r>
          </a:p>
        </p:txBody>
      </p:sp>
      <p:sp>
        <p:nvSpPr>
          <p:cNvPr id="58" name="TextBox 57"/>
          <p:cNvSpPr txBox="1"/>
          <p:nvPr/>
        </p:nvSpPr>
        <p:spPr>
          <a:xfrm>
            <a:off x="5054631" y="831218"/>
            <a:ext cx="1002310" cy="523220"/>
          </a:xfrm>
          <a:prstGeom prst="rect">
            <a:avLst/>
          </a:prstGeom>
          <a:noFill/>
        </p:spPr>
        <p:txBody>
          <a:bodyPr wrap="none" rtlCol="0">
            <a:spAutoFit/>
          </a:bodyPr>
          <a:lstStyle/>
          <a:p>
            <a:pPr algn="ctr"/>
            <a:r>
              <a:rPr lang="en-US" sz="1400" dirty="0" smtClean="0">
                <a:solidFill>
                  <a:schemeClr val="tx2"/>
                </a:solidFill>
              </a:rPr>
              <a:t>Aluminum</a:t>
            </a:r>
          </a:p>
          <a:p>
            <a:pPr algn="ctr"/>
            <a:r>
              <a:rPr lang="en-US" sz="1400" dirty="0" smtClean="0">
                <a:solidFill>
                  <a:schemeClr val="tx2"/>
                </a:solidFill>
              </a:rPr>
              <a:t>asymmetry</a:t>
            </a:r>
          </a:p>
        </p:txBody>
      </p:sp>
      <p:cxnSp>
        <p:nvCxnSpPr>
          <p:cNvPr id="59" name="Straight Arrow Connector 58"/>
          <p:cNvCxnSpPr>
            <a:stCxn id="58" idx="1"/>
          </p:cNvCxnSpPr>
          <p:nvPr/>
        </p:nvCxnSpPr>
        <p:spPr>
          <a:xfrm flipH="1">
            <a:off x="4343401" y="1092828"/>
            <a:ext cx="711230" cy="441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05" name="Group 104"/>
          <p:cNvGrpSpPr/>
          <p:nvPr/>
        </p:nvGrpSpPr>
        <p:grpSpPr>
          <a:xfrm>
            <a:off x="6786046" y="817702"/>
            <a:ext cx="2065465" cy="2065465"/>
            <a:chOff x="6262314" y="1139580"/>
            <a:chExt cx="1492076" cy="1492076"/>
          </a:xfrm>
        </p:grpSpPr>
        <p:sp>
          <p:nvSpPr>
            <p:cNvPr id="62" name="Rectangle 61"/>
            <p:cNvSpPr/>
            <p:nvPr/>
          </p:nvSpPr>
          <p:spPr>
            <a:xfrm>
              <a:off x="6737616" y="1226642"/>
              <a:ext cx="254000" cy="254000"/>
            </a:xfrm>
            <a:prstGeom prst="rect">
              <a:avLst/>
            </a:prstGeom>
            <a:solidFill>
              <a:srgbClr val="77933C"/>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3" name="Rectangle 62"/>
            <p:cNvSpPr/>
            <p:nvPr/>
          </p:nvSpPr>
          <p:spPr>
            <a:xfrm>
              <a:off x="7004058" y="1226642"/>
              <a:ext cx="254000" cy="254000"/>
            </a:xfrm>
            <a:prstGeom prst="rect">
              <a:avLst/>
            </a:prstGeom>
            <a:solidFill>
              <a:srgbClr val="77933C"/>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9" name="Rectangle 68"/>
            <p:cNvSpPr/>
            <p:nvPr/>
          </p:nvSpPr>
          <p:spPr>
            <a:xfrm>
              <a:off x="7270500" y="1357025"/>
              <a:ext cx="254000" cy="254000"/>
            </a:xfrm>
            <a:prstGeom prst="rect">
              <a:avLst/>
            </a:prstGeom>
            <a:solidFill>
              <a:srgbClr val="77933C"/>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0" name="Rectangle 69"/>
            <p:cNvSpPr/>
            <p:nvPr/>
          </p:nvSpPr>
          <p:spPr>
            <a:xfrm rot="16200000">
              <a:off x="7410541" y="1888296"/>
              <a:ext cx="254000" cy="254000"/>
            </a:xfrm>
            <a:prstGeom prst="rect">
              <a:avLst/>
            </a:prstGeom>
            <a:solidFill>
              <a:srgbClr val="77933C"/>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1" name="Rectangle 70"/>
            <p:cNvSpPr/>
            <p:nvPr/>
          </p:nvSpPr>
          <p:spPr>
            <a:xfrm rot="16200000">
              <a:off x="7410541" y="1621854"/>
              <a:ext cx="254000" cy="254000"/>
            </a:xfrm>
            <a:prstGeom prst="rect">
              <a:avLst/>
            </a:prstGeom>
            <a:solidFill>
              <a:srgbClr val="77933C"/>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5" name="Rectangle 74"/>
            <p:cNvSpPr/>
            <p:nvPr/>
          </p:nvSpPr>
          <p:spPr>
            <a:xfrm>
              <a:off x="6469728" y="1357025"/>
              <a:ext cx="254000" cy="254000"/>
            </a:xfrm>
            <a:prstGeom prst="rect">
              <a:avLst/>
            </a:prstGeom>
            <a:solidFill>
              <a:srgbClr val="77933C"/>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6" name="Rectangle 75"/>
            <p:cNvSpPr/>
            <p:nvPr/>
          </p:nvSpPr>
          <p:spPr>
            <a:xfrm rot="16200000">
              <a:off x="6329687" y="1888296"/>
              <a:ext cx="254000" cy="254000"/>
            </a:xfrm>
            <a:prstGeom prst="rect">
              <a:avLst/>
            </a:prstGeom>
            <a:solidFill>
              <a:srgbClr val="77933C"/>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7" name="Rectangle 76"/>
            <p:cNvSpPr/>
            <p:nvPr/>
          </p:nvSpPr>
          <p:spPr>
            <a:xfrm rot="16200000">
              <a:off x="6329687" y="1621854"/>
              <a:ext cx="254000" cy="254000"/>
            </a:xfrm>
            <a:prstGeom prst="rect">
              <a:avLst/>
            </a:prstGeom>
            <a:solidFill>
              <a:srgbClr val="77933C"/>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7" name="Rectangle 86"/>
            <p:cNvSpPr/>
            <p:nvPr/>
          </p:nvSpPr>
          <p:spPr>
            <a:xfrm flipV="1">
              <a:off x="6737616" y="2281886"/>
              <a:ext cx="254000" cy="254000"/>
            </a:xfrm>
            <a:prstGeom prst="rect">
              <a:avLst/>
            </a:prstGeom>
            <a:solidFill>
              <a:srgbClr val="77933C"/>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8" name="Rectangle 87"/>
            <p:cNvSpPr/>
            <p:nvPr/>
          </p:nvSpPr>
          <p:spPr>
            <a:xfrm flipV="1">
              <a:off x="7004058" y="2281886"/>
              <a:ext cx="254000" cy="254000"/>
            </a:xfrm>
            <a:prstGeom prst="rect">
              <a:avLst/>
            </a:prstGeom>
            <a:solidFill>
              <a:srgbClr val="77933C"/>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9" name="Rectangle 88"/>
            <p:cNvSpPr/>
            <p:nvPr/>
          </p:nvSpPr>
          <p:spPr>
            <a:xfrm flipV="1">
              <a:off x="7270500" y="2151503"/>
              <a:ext cx="254000" cy="254000"/>
            </a:xfrm>
            <a:prstGeom prst="rect">
              <a:avLst/>
            </a:prstGeom>
            <a:solidFill>
              <a:srgbClr val="77933C"/>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1" name="Rectangle 90"/>
            <p:cNvSpPr/>
            <p:nvPr/>
          </p:nvSpPr>
          <p:spPr>
            <a:xfrm flipV="1">
              <a:off x="6469728" y="2151503"/>
              <a:ext cx="254000" cy="254000"/>
            </a:xfrm>
            <a:prstGeom prst="rect">
              <a:avLst/>
            </a:prstGeom>
            <a:solidFill>
              <a:srgbClr val="77933C"/>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4" name="Oval 93"/>
            <p:cNvSpPr/>
            <p:nvPr/>
          </p:nvSpPr>
          <p:spPr>
            <a:xfrm>
              <a:off x="6723728" y="1611025"/>
              <a:ext cx="546772" cy="54047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6" name="Straight Connector 95"/>
            <p:cNvCxnSpPr/>
            <p:nvPr/>
          </p:nvCxnSpPr>
          <p:spPr>
            <a:xfrm>
              <a:off x="7001274" y="1139580"/>
              <a:ext cx="0" cy="1492076"/>
            </a:xfrm>
            <a:prstGeom prst="line">
              <a:avLst/>
            </a:prstGeom>
          </p:spPr>
          <p:style>
            <a:lnRef idx="1">
              <a:schemeClr val="dk1"/>
            </a:lnRef>
            <a:fillRef idx="0">
              <a:schemeClr val="dk1"/>
            </a:fillRef>
            <a:effectRef idx="0">
              <a:schemeClr val="dk1"/>
            </a:effectRef>
            <a:fontRef idx="minor">
              <a:schemeClr val="tx1"/>
            </a:fontRef>
          </p:style>
        </p:cxnSp>
        <p:cxnSp>
          <p:nvCxnSpPr>
            <p:cNvPr id="97" name="Straight Connector 96"/>
            <p:cNvCxnSpPr/>
            <p:nvPr/>
          </p:nvCxnSpPr>
          <p:spPr>
            <a:xfrm rot="16200000">
              <a:off x="7008352" y="1140920"/>
              <a:ext cx="0" cy="1492076"/>
            </a:xfrm>
            <a:prstGeom prst="line">
              <a:avLst/>
            </a:prstGeom>
          </p:spPr>
          <p:style>
            <a:lnRef idx="1">
              <a:schemeClr val="dk1"/>
            </a:lnRef>
            <a:fillRef idx="0">
              <a:schemeClr val="dk1"/>
            </a:fillRef>
            <a:effectRef idx="0">
              <a:schemeClr val="dk1"/>
            </a:effectRef>
            <a:fontRef idx="minor">
              <a:schemeClr val="tx1"/>
            </a:fontRef>
          </p:style>
        </p:cxnSp>
        <p:sp>
          <p:nvSpPr>
            <p:cNvPr id="98" name="Oval 97"/>
            <p:cNvSpPr/>
            <p:nvPr/>
          </p:nvSpPr>
          <p:spPr>
            <a:xfrm>
              <a:off x="7361527" y="1470984"/>
              <a:ext cx="49014" cy="4571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9" name="Straight Connector 98"/>
            <p:cNvCxnSpPr>
              <a:stCxn id="98" idx="3"/>
            </p:cNvCxnSpPr>
            <p:nvPr/>
          </p:nvCxnSpPr>
          <p:spPr>
            <a:xfrm flipH="1">
              <a:off x="7003523" y="1510008"/>
              <a:ext cx="365182" cy="375610"/>
            </a:xfrm>
            <a:prstGeom prst="line">
              <a:avLst/>
            </a:prstGeom>
          </p:spPr>
          <p:style>
            <a:lnRef idx="1">
              <a:schemeClr val="dk1"/>
            </a:lnRef>
            <a:fillRef idx="0">
              <a:schemeClr val="dk1"/>
            </a:fillRef>
            <a:effectRef idx="0">
              <a:schemeClr val="dk1"/>
            </a:effectRef>
            <a:fontRef idx="minor">
              <a:schemeClr val="tx1"/>
            </a:fontRef>
          </p:style>
        </p:cxnSp>
        <p:sp>
          <p:nvSpPr>
            <p:cNvPr id="101" name="Arc 100"/>
            <p:cNvSpPr/>
            <p:nvPr/>
          </p:nvSpPr>
          <p:spPr>
            <a:xfrm>
              <a:off x="6734832" y="1618619"/>
              <a:ext cx="532884" cy="532884"/>
            </a:xfrm>
            <a:prstGeom prst="arc">
              <a:avLst>
                <a:gd name="adj1" fmla="val 16200000"/>
                <a:gd name="adj2" fmla="val 18815757"/>
              </a:avLst>
            </a:prstGeom>
            <a:noFill/>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04" name="Picture 103" descr="TP_tmp.png"/>
            <p:cNvPicPr>
              <a:picLocks noChangeAspect="1"/>
            </p:cNvPicPr>
            <p:nvPr>
              <p:custDataLst>
                <p:tags r:id="rId5"/>
              </p:custDataLst>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096248" y="1470984"/>
              <a:ext cx="126173" cy="168231"/>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spTree>
    <p:extLst>
      <p:ext uri="{BB962C8B-B14F-4D97-AF65-F5344CB8AC3E}">
        <p14:creationId xmlns:p14="http://schemas.microsoft.com/office/powerpoint/2010/main" val="36841237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Chlorine PV asymmetry</a:t>
            </a:r>
            <a:endParaRPr lang="en-US" dirty="0"/>
          </a:p>
        </p:txBody>
      </p:sp>
      <p:sp>
        <p:nvSpPr>
          <p:cNvPr id="4" name="Date Placeholder 3"/>
          <p:cNvSpPr>
            <a:spLocks noGrp="1"/>
          </p:cNvSpPr>
          <p:nvPr>
            <p:ph type="dt" sz="half" idx="10"/>
          </p:nvPr>
        </p:nvSpPr>
        <p:spPr/>
        <p:txBody>
          <a:bodyPr/>
          <a:lstStyle/>
          <a:p>
            <a:r>
              <a:rPr lang="en-CA" smtClean="0"/>
              <a:t>2013-10-31</a:t>
            </a:r>
            <a:endParaRPr lang="en-US"/>
          </a:p>
        </p:txBody>
      </p:sp>
      <p:sp>
        <p:nvSpPr>
          <p:cNvPr id="7" name="Footer Placeholder 6"/>
          <p:cNvSpPr>
            <a:spLocks noGrp="1"/>
          </p:cNvSpPr>
          <p:nvPr>
            <p:ph type="ftr" sz="quarter" idx="11"/>
          </p:nvPr>
        </p:nvSpPr>
        <p:spPr/>
        <p:txBody>
          <a:bodyPr/>
          <a:lstStyle/>
          <a:p>
            <a:r>
              <a:rPr lang="en-US" smtClean="0"/>
              <a:t>Nuclear Physics Seminar, University of Kentucky</a:t>
            </a:r>
            <a:endParaRPr lang="en-US"/>
          </a:p>
        </p:txBody>
      </p:sp>
      <p:sp>
        <p:nvSpPr>
          <p:cNvPr id="2" name="Slide Number Placeholder 1"/>
          <p:cNvSpPr>
            <a:spLocks noGrp="1"/>
          </p:cNvSpPr>
          <p:nvPr>
            <p:ph type="sldNum" sz="quarter" idx="12"/>
          </p:nvPr>
        </p:nvSpPr>
        <p:spPr/>
        <p:txBody>
          <a:bodyPr/>
          <a:lstStyle/>
          <a:p>
            <a:fld id="{89BA9E80-DA99-844D-986A-8D691D11CFE6}" type="slidenum">
              <a:rPr lang="en-US" smtClean="0"/>
              <a:t>29</a:t>
            </a:fld>
            <a:r>
              <a:rPr lang="en-US" smtClean="0"/>
              <a:t>/27</a:t>
            </a:r>
            <a:endParaRPr lang="en-US" dirty="0"/>
          </a:p>
        </p:txBody>
      </p:sp>
      <p:pic>
        <p:nvPicPr>
          <p:cNvPr id="6" name="Picture 5" descr="Collab2013_chlorine-asym.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928" y="3205973"/>
            <a:ext cx="4805606" cy="3203737"/>
          </a:xfrm>
          <a:prstGeom prst="rect">
            <a:avLst/>
          </a:prstGeom>
        </p:spPr>
      </p:pic>
      <p:pic>
        <p:nvPicPr>
          <p:cNvPr id="15" name="Picture 14" descr="Collab2013_chlorine.tiff"/>
          <p:cNvPicPr>
            <a:picLocks noChangeAspect="1"/>
          </p:cNvPicPr>
          <p:nvPr/>
        </p:nvPicPr>
        <p:blipFill rotWithShape="1">
          <a:blip r:embed="rId3">
            <a:extLst>
              <a:ext uri="{28A0092B-C50C-407E-A947-70E740481C1C}">
                <a14:useLocalDpi xmlns:a14="http://schemas.microsoft.com/office/drawing/2010/main" val="0"/>
              </a:ext>
            </a:extLst>
          </a:blip>
          <a:srcRect l="8677" t="15109" b="8668"/>
          <a:stretch/>
        </p:blipFill>
        <p:spPr>
          <a:xfrm>
            <a:off x="4041417" y="766227"/>
            <a:ext cx="5102583" cy="3148881"/>
          </a:xfrm>
          <a:prstGeom prst="rect">
            <a:avLst/>
          </a:prstGeom>
        </p:spPr>
      </p:pic>
      <p:sp>
        <p:nvSpPr>
          <p:cNvPr id="3" name="Content Placeholder 2"/>
          <p:cNvSpPr>
            <a:spLocks noGrp="1"/>
          </p:cNvSpPr>
          <p:nvPr>
            <p:ph idx="1"/>
          </p:nvPr>
        </p:nvSpPr>
        <p:spPr/>
        <p:txBody>
          <a:bodyPr>
            <a:normAutofit/>
          </a:bodyPr>
          <a:lstStyle/>
          <a:p>
            <a:r>
              <a:rPr lang="en-US" sz="1800" dirty="0" smtClean="0"/>
              <a:t>Data set</a:t>
            </a:r>
          </a:p>
          <a:p>
            <a:pPr lvl="1"/>
            <a:r>
              <a:rPr lang="en-US" sz="1400" dirty="0" smtClean="0"/>
              <a:t>40 hr.  over 4 run periods</a:t>
            </a:r>
          </a:p>
          <a:p>
            <a:r>
              <a:rPr lang="en-US" sz="1800" dirty="0" smtClean="0"/>
              <a:t>Corrections</a:t>
            </a:r>
          </a:p>
          <a:p>
            <a:pPr lvl="1"/>
            <a:r>
              <a:rPr lang="en-US" sz="1600" dirty="0" smtClean="0"/>
              <a:t>Background </a:t>
            </a:r>
            <a:r>
              <a:rPr lang="en-US" sz="1600" dirty="0"/>
              <a:t>Subtraction </a:t>
            </a:r>
            <a:endParaRPr lang="en-US" sz="1600" dirty="0" smtClean="0"/>
          </a:p>
          <a:p>
            <a:pPr lvl="1"/>
            <a:r>
              <a:rPr lang="en-US" sz="1600" dirty="0" smtClean="0"/>
              <a:t>Beam </a:t>
            </a:r>
            <a:r>
              <a:rPr lang="en-US" sz="1600" dirty="0"/>
              <a:t>Polarization </a:t>
            </a:r>
            <a:endParaRPr lang="en-US" sz="1600" dirty="0" smtClean="0"/>
          </a:p>
          <a:p>
            <a:pPr lvl="1"/>
            <a:r>
              <a:rPr lang="en-US" sz="1600" dirty="0" smtClean="0"/>
              <a:t>Beam </a:t>
            </a:r>
            <a:r>
              <a:rPr lang="en-US" sz="1600" dirty="0"/>
              <a:t>Depolarization </a:t>
            </a:r>
            <a:endParaRPr lang="en-US" sz="1600" dirty="0" smtClean="0"/>
          </a:p>
          <a:p>
            <a:pPr lvl="1"/>
            <a:r>
              <a:rPr lang="en-US" sz="1600" dirty="0" smtClean="0"/>
              <a:t>RFSF </a:t>
            </a:r>
            <a:r>
              <a:rPr lang="en-US" sz="1600" dirty="0"/>
              <a:t>Efficiency </a:t>
            </a:r>
            <a:endParaRPr lang="en-US" sz="1600" dirty="0" smtClean="0"/>
          </a:p>
          <a:p>
            <a:pPr lvl="1"/>
            <a:r>
              <a:rPr lang="en-US" sz="1600" dirty="0" smtClean="0"/>
              <a:t>Geometric </a:t>
            </a:r>
            <a:r>
              <a:rPr lang="en-US" sz="1600" dirty="0"/>
              <a:t>factors </a:t>
            </a:r>
            <a:r>
              <a:rPr lang="en-US" sz="1600" dirty="0" smtClean="0"/>
              <a:t>(1% uncertainty)</a:t>
            </a:r>
            <a:endParaRPr lang="en-US" sz="1600" dirty="0"/>
          </a:p>
          <a:p>
            <a:endParaRPr lang="en-US" sz="1800" dirty="0"/>
          </a:p>
        </p:txBody>
      </p:sp>
      <p:graphicFrame>
        <p:nvGraphicFramePr>
          <p:cNvPr id="16" name="Table 15"/>
          <p:cNvGraphicFramePr>
            <a:graphicFrameLocks noGrp="1"/>
          </p:cNvGraphicFramePr>
          <p:nvPr>
            <p:extLst>
              <p:ext uri="{D42A27DB-BD31-4B8C-83A1-F6EECF244321}">
                <p14:modId xmlns:p14="http://schemas.microsoft.com/office/powerpoint/2010/main" val="1001521747"/>
              </p:ext>
            </p:extLst>
          </p:nvPr>
        </p:nvGraphicFramePr>
        <p:xfrm>
          <a:off x="5215534" y="4088443"/>
          <a:ext cx="3717864" cy="1676400"/>
        </p:xfrm>
        <a:graphic>
          <a:graphicData uri="http://schemas.openxmlformats.org/drawingml/2006/table">
            <a:tbl>
              <a:tblPr firstRow="1" bandRow="1">
                <a:tableStyleId>{3C2FFA5D-87B4-456A-9821-1D502468CF0F}</a:tableStyleId>
              </a:tblPr>
              <a:tblGrid>
                <a:gridCol w="1858932"/>
                <a:gridCol w="1858932"/>
              </a:tblGrid>
              <a:tr h="316788">
                <a:tc>
                  <a:txBody>
                    <a:bodyPr/>
                    <a:lstStyle/>
                    <a:p>
                      <a:r>
                        <a:rPr lang="en-US" sz="1600" dirty="0" smtClean="0"/>
                        <a:t>Measurement</a:t>
                      </a:r>
                      <a:endParaRPr lang="en-US" sz="1600" dirty="0"/>
                    </a:p>
                  </a:txBody>
                  <a:tcPr/>
                </a:tc>
                <a:tc>
                  <a:txBody>
                    <a:bodyPr/>
                    <a:lstStyle/>
                    <a:p>
                      <a:r>
                        <a:rPr lang="en-US" sz="1600" dirty="0" smtClean="0"/>
                        <a:t>Asymmetry (x10</a:t>
                      </a:r>
                      <a:r>
                        <a:rPr lang="en-US" sz="1600" baseline="30000" dirty="0" smtClean="0"/>
                        <a:t>-6</a:t>
                      </a:r>
                      <a:r>
                        <a:rPr lang="en-US" sz="1600" baseline="0" dirty="0" smtClean="0"/>
                        <a:t>)</a:t>
                      </a:r>
                      <a:endParaRPr lang="en-US" sz="1600" dirty="0"/>
                    </a:p>
                  </a:txBody>
                  <a:tcPr/>
                </a:tc>
              </a:tr>
              <a:tr h="316788">
                <a:tc>
                  <a:txBody>
                    <a:bodyPr/>
                    <a:lstStyle/>
                    <a:p>
                      <a:r>
                        <a:rPr lang="en-US" sz="1600" dirty="0" smtClean="0"/>
                        <a:t>LANL</a:t>
                      </a:r>
                      <a:endParaRPr lang="en-US" sz="1600" dirty="0"/>
                    </a:p>
                  </a:txBody>
                  <a:tcPr/>
                </a:tc>
                <a:tc>
                  <a:txBody>
                    <a:bodyPr/>
                    <a:lstStyle/>
                    <a:p>
                      <a:r>
                        <a:rPr lang="en-US" sz="1600" b="0" i="0" u="none" strike="noStrike" kern="1200" baseline="0" dirty="0" smtClean="0">
                          <a:solidFill>
                            <a:schemeClr val="dk1"/>
                          </a:solidFill>
                          <a:latin typeface="+mn-lt"/>
                          <a:ea typeface="+mn-ea"/>
                          <a:cs typeface="+mn-cs"/>
                        </a:rPr>
                        <a:t>-29.1 ± 6.7</a:t>
                      </a:r>
                    </a:p>
                  </a:txBody>
                  <a:tcPr/>
                </a:tc>
              </a:tr>
              <a:tr h="316788">
                <a:tc>
                  <a:txBody>
                    <a:bodyPr/>
                    <a:lstStyle/>
                    <a:p>
                      <a:r>
                        <a:rPr lang="en-US" sz="1600" b="0" i="0" u="none" strike="noStrike" kern="1200" baseline="0" dirty="0" smtClean="0">
                          <a:solidFill>
                            <a:schemeClr val="dk1"/>
                          </a:solidFill>
                          <a:latin typeface="+mn-lt"/>
                          <a:ea typeface="+mn-ea"/>
                          <a:cs typeface="+mn-cs"/>
                        </a:rPr>
                        <a:t>Leningrad</a:t>
                      </a:r>
                    </a:p>
                  </a:txBody>
                  <a:tcPr/>
                </a:tc>
                <a:tc>
                  <a:txBody>
                    <a:bodyPr/>
                    <a:lstStyle/>
                    <a:p>
                      <a:r>
                        <a:rPr lang="en-US" sz="1600" b="0" i="0" u="none" strike="noStrike" kern="1200" baseline="0" dirty="0" smtClean="0">
                          <a:solidFill>
                            <a:schemeClr val="dk1"/>
                          </a:solidFill>
                          <a:latin typeface="+mn-lt"/>
                          <a:ea typeface="+mn-ea"/>
                          <a:cs typeface="+mn-cs"/>
                        </a:rPr>
                        <a:t>-27.8 ± 4.9</a:t>
                      </a:r>
                    </a:p>
                  </a:txBody>
                  <a:tcPr/>
                </a:tc>
              </a:tr>
              <a:tr h="316788">
                <a:tc>
                  <a:txBody>
                    <a:bodyPr/>
                    <a:lstStyle/>
                    <a:p>
                      <a:r>
                        <a:rPr lang="en-US" sz="1600" dirty="0" smtClean="0"/>
                        <a:t>ILL</a:t>
                      </a:r>
                      <a:endParaRPr lang="en-US" sz="1600" dirty="0"/>
                    </a:p>
                  </a:txBody>
                  <a:tcPr/>
                </a:tc>
                <a:tc>
                  <a:txBody>
                    <a:bodyPr/>
                    <a:lstStyle/>
                    <a:p>
                      <a:r>
                        <a:rPr lang="en-US" sz="1600" b="0" i="0" u="none" strike="noStrike" kern="1200" baseline="0" dirty="0" smtClean="0">
                          <a:solidFill>
                            <a:schemeClr val="dk1"/>
                          </a:solidFill>
                          <a:latin typeface="+mn-lt"/>
                          <a:ea typeface="+mn-ea"/>
                          <a:cs typeface="+mn-cs"/>
                        </a:rPr>
                        <a:t>-21.2 ± 1.72</a:t>
                      </a:r>
                    </a:p>
                  </a:txBody>
                  <a:tcPr/>
                </a:tc>
              </a:tr>
              <a:tr h="316788">
                <a:tc>
                  <a:txBody>
                    <a:bodyPr/>
                    <a:lstStyle/>
                    <a:p>
                      <a:r>
                        <a:rPr lang="en-US" sz="1600" dirty="0" smtClean="0">
                          <a:solidFill>
                            <a:schemeClr val="accent2">
                              <a:lumMod val="75000"/>
                            </a:schemeClr>
                          </a:solidFill>
                        </a:rPr>
                        <a:t>SNS (Current result)</a:t>
                      </a:r>
                      <a:endParaRPr lang="en-US" sz="1600" dirty="0">
                        <a:solidFill>
                          <a:schemeClr val="accent2">
                            <a:lumMod val="75000"/>
                          </a:schemeClr>
                        </a:solidFill>
                      </a:endParaRPr>
                    </a:p>
                  </a:txBody>
                  <a:tcPr/>
                </a:tc>
                <a:tc>
                  <a:txBody>
                    <a:bodyPr/>
                    <a:lstStyle/>
                    <a:p>
                      <a:r>
                        <a:rPr lang="en-US" sz="1600" b="0" i="0" u="none" strike="noStrike" kern="1200" baseline="0" dirty="0" smtClean="0">
                          <a:solidFill>
                            <a:schemeClr val="accent2">
                              <a:lumMod val="75000"/>
                            </a:schemeClr>
                          </a:solidFill>
                          <a:latin typeface="+mn-lt"/>
                          <a:ea typeface="+mn-ea"/>
                          <a:cs typeface="+mn-cs"/>
                        </a:rPr>
                        <a:t>-25.9 ± 0.6</a:t>
                      </a:r>
                    </a:p>
                  </a:txBody>
                  <a:tcPr/>
                </a:tc>
              </a:tr>
            </a:tbl>
          </a:graphicData>
        </a:graphic>
      </p:graphicFrame>
    </p:spTree>
    <p:extLst>
      <p:ext uri="{BB962C8B-B14F-4D97-AF65-F5344CB8AC3E}">
        <p14:creationId xmlns:p14="http://schemas.microsoft.com/office/powerpoint/2010/main" val="192262503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Hallowe’en Interaction (HWI)</a:t>
            </a:r>
            <a:endParaRPr lang="en-US" dirty="0"/>
          </a:p>
        </p:txBody>
      </p:sp>
      <p:sp>
        <p:nvSpPr>
          <p:cNvPr id="9" name="Date Placeholder 8"/>
          <p:cNvSpPr>
            <a:spLocks noGrp="1"/>
          </p:cNvSpPr>
          <p:nvPr>
            <p:ph type="dt" sz="half" idx="10"/>
          </p:nvPr>
        </p:nvSpPr>
        <p:spPr/>
        <p:txBody>
          <a:bodyPr/>
          <a:lstStyle/>
          <a:p>
            <a:r>
              <a:rPr lang="en-CA" smtClean="0"/>
              <a:t>2013-10-31</a:t>
            </a:r>
            <a:endParaRPr lang="en-US"/>
          </a:p>
        </p:txBody>
      </p:sp>
      <p:sp>
        <p:nvSpPr>
          <p:cNvPr id="10" name="Footer Placeholder 9"/>
          <p:cNvSpPr>
            <a:spLocks noGrp="1"/>
          </p:cNvSpPr>
          <p:nvPr>
            <p:ph type="ftr" sz="quarter" idx="11"/>
          </p:nvPr>
        </p:nvSpPr>
        <p:spPr/>
        <p:txBody>
          <a:bodyPr/>
          <a:lstStyle/>
          <a:p>
            <a:r>
              <a:rPr lang="en-US" dirty="0" smtClean="0"/>
              <a:t>Nuclear Physics Seminar, University of Kentucky</a:t>
            </a:r>
            <a:endParaRPr lang="en-US" dirty="0"/>
          </a:p>
        </p:txBody>
      </p:sp>
      <p:sp>
        <p:nvSpPr>
          <p:cNvPr id="6" name="Slide Number Placeholder 5"/>
          <p:cNvSpPr>
            <a:spLocks noGrp="1"/>
          </p:cNvSpPr>
          <p:nvPr>
            <p:ph type="sldNum" sz="quarter" idx="12"/>
          </p:nvPr>
        </p:nvSpPr>
        <p:spPr/>
        <p:txBody>
          <a:bodyPr/>
          <a:lstStyle/>
          <a:p>
            <a:fld id="{89BA9E80-DA99-844D-986A-8D691D11CFE6}" type="slidenum">
              <a:rPr lang="en-US" smtClean="0"/>
              <a:t>3</a:t>
            </a:fld>
            <a:r>
              <a:rPr lang="en-US" smtClean="0"/>
              <a:t>/27</a:t>
            </a:r>
            <a:endParaRPr lang="en-US" dirty="0"/>
          </a:p>
        </p:txBody>
      </p:sp>
      <p:pic>
        <p:nvPicPr>
          <p:cNvPr id="22" name="Picture 21" descr="20131025_180059.jpeg"/>
          <p:cNvPicPr>
            <a:picLocks noChangeAspect="1"/>
          </p:cNvPicPr>
          <p:nvPr/>
        </p:nvPicPr>
        <p:blipFill rotWithShape="1">
          <a:blip r:embed="rId2">
            <a:extLst>
              <a:ext uri="{BEBA8EAE-BF5A-486C-A8C5-ECC9F3942E4B}">
                <a14:imgProps xmlns:a14="http://schemas.microsoft.com/office/drawing/2010/main">
                  <a14:imgLayer r:embed="rId3">
                    <a14:imgEffect>
                      <a14:backgroundRemoval t="25917" b="81000" l="11750" r="32938">
                        <a14:foregroundMark x1="29875" y1="76750" x2="29875" y2="76750"/>
                        <a14:foregroundMark x1="14063" y1="74583" x2="13688" y2="80833"/>
                        <a14:foregroundMark x1="30438" y1="72500" x2="30438" y2="78250"/>
                        <a14:foregroundMark x1="27063" y1="55667" x2="27063" y2="55667"/>
                        <a14:foregroundMark x1="28125" y1="56250" x2="28125" y2="56250"/>
                      </a14:backgroundRemoval>
                    </a14:imgEffect>
                  </a14:imgLayer>
                </a14:imgProps>
              </a:ext>
              <a:ext uri="{28A0092B-C50C-407E-A947-70E740481C1C}">
                <a14:useLocalDpi xmlns:a14="http://schemas.microsoft.com/office/drawing/2010/main" val="0"/>
              </a:ext>
            </a:extLst>
          </a:blip>
          <a:srcRect l="11636" t="25185" r="67440" b="19337"/>
          <a:stretch/>
        </p:blipFill>
        <p:spPr>
          <a:xfrm>
            <a:off x="-3004041" y="7086600"/>
            <a:ext cx="2191241" cy="4357448"/>
          </a:xfrm>
          <a:prstGeom prst="rect">
            <a:avLst/>
          </a:prstGeom>
        </p:spPr>
      </p:pic>
      <p:pic>
        <p:nvPicPr>
          <p:cNvPr id="24" name="Picture 23" descr="20131025_180059.jpeg"/>
          <p:cNvPicPr>
            <a:picLocks noChangeAspect="1"/>
          </p:cNvPicPr>
          <p:nvPr/>
        </p:nvPicPr>
        <p:blipFill rotWithShape="1">
          <a:blip r:embed="rId4">
            <a:extLst>
              <a:ext uri="{BEBA8EAE-BF5A-486C-A8C5-ECC9F3942E4B}">
                <a14:imgProps xmlns:a14="http://schemas.microsoft.com/office/drawing/2010/main">
                  <a14:imgLayer r:embed="rId3">
                    <a14:imgEffect>
                      <a14:backgroundRemoval t="33500" b="92750" l="44063" r="92313">
                        <a14:foregroundMark x1="46438" y1="75833" x2="46438" y2="75833"/>
                        <a14:foregroundMark x1="44625" y1="78083" x2="45875" y2="71417"/>
                        <a14:foregroundMark x1="50063" y1="80917" x2="51750" y2="75583"/>
                        <a14:foregroundMark x1="50000" y1="71667" x2="50000" y2="71667"/>
                        <a14:foregroundMark x1="52063" y1="63417" x2="58125" y2="63417"/>
                        <a14:foregroundMark x1="51188" y1="62750" x2="51188" y2="62750"/>
                        <a14:foregroundMark x1="49125" y1="63667" x2="49125" y2="63667"/>
                        <a14:foregroundMark x1="49688" y1="63500" x2="49688" y2="63500"/>
                        <a14:foregroundMark x1="48438" y1="64333" x2="49188" y2="63500"/>
                        <a14:foregroundMark x1="85563" y1="69833" x2="89063" y2="75167"/>
                        <a14:foregroundMark x1="76188" y1="56167" x2="75688" y2="38333"/>
                        <a14:foregroundMark x1="67313" y1="50083" x2="68563" y2="43250"/>
                        <a14:foregroundMark x1="72188" y1="36083" x2="72188" y2="36083"/>
                        <a14:foregroundMark x1="76813" y1="41167" x2="76813" y2="41167"/>
                        <a14:foregroundMark x1="76938" y1="39333" x2="76938" y2="39333"/>
                        <a14:foregroundMark x1="79688" y1="56417" x2="79688" y2="56417"/>
                        <a14:foregroundMark x1="79688" y1="57583" x2="79563" y2="56417"/>
                        <a14:foregroundMark x1="77000" y1="42000" x2="77000" y2="42000"/>
                        <a14:foregroundMark x1="58438" y1="91667" x2="58438" y2="91667"/>
                        <a14:backgroundMark x1="46625" y1="62000" x2="46625" y2="62000"/>
                        <a14:backgroundMark x1="45438" y1="82167" x2="45438" y2="82167"/>
                        <a14:backgroundMark x1="49563" y1="67333" x2="49563" y2="67333"/>
                      </a14:backgroundRemoval>
                    </a14:imgEffect>
                  </a14:imgLayer>
                </a14:imgProps>
              </a:ext>
              <a:ext uri="{28A0092B-C50C-407E-A947-70E740481C1C}">
                <a14:useLocalDpi xmlns:a14="http://schemas.microsoft.com/office/drawing/2010/main" val="0"/>
              </a:ext>
            </a:extLst>
          </a:blip>
          <a:srcRect l="44083" t="33536" r="7701" b="7350"/>
          <a:stretch/>
        </p:blipFill>
        <p:spPr>
          <a:xfrm>
            <a:off x="7921210" y="6774835"/>
            <a:ext cx="4501888" cy="4139467"/>
          </a:xfrm>
          <a:prstGeom prst="rect">
            <a:avLst/>
          </a:prstGeom>
        </p:spPr>
      </p:pic>
      <p:pic>
        <p:nvPicPr>
          <p:cNvPr id="8" name="Picture 7" descr="Picture 5.png"/>
          <p:cNvPicPr>
            <a:picLocks noChangeAspect="1"/>
          </p:cNvPicPr>
          <p:nvPr/>
        </p:nvPicPr>
        <p:blipFill>
          <a:blip r:embed="rId5">
            <a:extLst>
              <a:ext uri="{BEBA8EAE-BF5A-486C-A8C5-ECC9F3942E4B}">
                <a14:imgProps xmlns:a14="http://schemas.microsoft.com/office/drawing/2010/main">
                  <a14:imgLayer r:embed="rId6">
                    <a14:imgEffect>
                      <a14:backgroundRemoval t="0" b="100000" l="647" r="100000"/>
                    </a14:imgEffect>
                  </a14:imgLayer>
                </a14:imgProps>
              </a:ext>
              <a:ext uri="{28A0092B-C50C-407E-A947-70E740481C1C}">
                <a14:useLocalDpi xmlns:a14="http://schemas.microsoft.com/office/drawing/2010/main" val="0"/>
              </a:ext>
            </a:extLst>
          </a:blip>
          <a:stretch>
            <a:fillRect/>
          </a:stretch>
        </p:blipFill>
        <p:spPr>
          <a:xfrm>
            <a:off x="1235914" y="4109290"/>
            <a:ext cx="1621659" cy="1593700"/>
          </a:xfrm>
          <a:prstGeom prst="rect">
            <a:avLst/>
          </a:prstGeom>
        </p:spPr>
      </p:pic>
      <p:pic>
        <p:nvPicPr>
          <p:cNvPr id="11" name="Picture 10" descr="Picture 6.png"/>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91304" y1="22381" x2="89565" y2="71429"/>
                        <a14:foregroundMark x1="78783" y1="70000" x2="4522" y2="89524"/>
                        <a14:foregroundMark x1="4522" y1="79048" x2="4000" y2="38571"/>
                        <a14:foregroundMark x1="9565" y1="32857" x2="10609" y2="64286"/>
                        <a14:foregroundMark x1="13391" y1="79524" x2="43478" y2="70476"/>
                        <a14:foregroundMark x1="13739" y1="90952" x2="84522" y2="71429"/>
                        <a14:backgroundMark x1="34435" y1="91429" x2="9391" y2="99048"/>
                        <a14:backgroundMark x1="2609" y1="97143" x2="6435" y2="99524"/>
                      </a14:backgroundRemoval>
                    </a14:imgEffect>
                  </a14:imgLayer>
                </a14:imgProps>
              </a:ext>
              <a:ext uri="{28A0092B-C50C-407E-A947-70E740481C1C}">
                <a14:useLocalDpi xmlns:a14="http://schemas.microsoft.com/office/drawing/2010/main" val="0"/>
              </a:ext>
            </a:extLst>
          </a:blip>
          <a:stretch>
            <a:fillRect/>
          </a:stretch>
        </p:blipFill>
        <p:spPr>
          <a:xfrm>
            <a:off x="1185114" y="4134690"/>
            <a:ext cx="1719335" cy="627931"/>
          </a:xfrm>
          <a:prstGeom prst="rect">
            <a:avLst/>
          </a:prstGeom>
        </p:spPr>
      </p:pic>
      <p:sp>
        <p:nvSpPr>
          <p:cNvPr id="16" name="TextBox 15"/>
          <p:cNvSpPr txBox="1"/>
          <p:nvPr/>
        </p:nvSpPr>
        <p:spPr>
          <a:xfrm>
            <a:off x="1524000" y="868946"/>
            <a:ext cx="6070600" cy="646331"/>
          </a:xfrm>
          <a:prstGeom prst="rect">
            <a:avLst/>
          </a:prstGeom>
          <a:noFill/>
        </p:spPr>
        <p:txBody>
          <a:bodyPr wrap="square" rtlCol="0">
            <a:spAutoFit/>
          </a:bodyPr>
          <a:lstStyle/>
          <a:p>
            <a:pPr algn="ctr"/>
            <a:r>
              <a:rPr lang="en-US" sz="3600" dirty="0" smtClean="0">
                <a:solidFill>
                  <a:schemeClr val="accent3">
                    <a:lumMod val="50000"/>
                  </a:schemeClr>
                </a:solidFill>
              </a:rPr>
              <a:t>Trick or Treat Diagram</a:t>
            </a:r>
            <a:endParaRPr lang="en-US" sz="3600" dirty="0">
              <a:solidFill>
                <a:schemeClr val="accent3">
                  <a:lumMod val="50000"/>
                </a:schemeClr>
              </a:solidFill>
            </a:endParaRPr>
          </a:p>
        </p:txBody>
      </p:sp>
      <p:pic>
        <p:nvPicPr>
          <p:cNvPr id="3" name="Picture 2" descr="Picture 7.png"/>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foregroundMark x1="5574" y1="23656" x2="93770" y2="21505"/>
                        <a14:foregroundMark x1="92459" y1="83871" x2="9180" y2="82796"/>
                        <a14:foregroundMark x1="4918" y1="83871" x2="8197" y2="65591"/>
                        <a14:foregroundMark x1="42623" y1="18280" x2="50820" y2="18280"/>
                      </a14:backgroundRemoval>
                    </a14:imgEffect>
                  </a14:imgLayer>
                </a14:imgProps>
              </a:ext>
              <a:ext uri="{28A0092B-C50C-407E-A947-70E740481C1C}">
                <a14:useLocalDpi xmlns:a14="http://schemas.microsoft.com/office/drawing/2010/main" val="0"/>
              </a:ext>
            </a:extLst>
          </a:blip>
          <a:stretch>
            <a:fillRect/>
          </a:stretch>
        </p:blipFill>
        <p:spPr>
          <a:xfrm>
            <a:off x="1143230" y="3970062"/>
            <a:ext cx="1824155" cy="556218"/>
          </a:xfrm>
          <a:prstGeom prst="rect">
            <a:avLst/>
          </a:prstGeom>
        </p:spPr>
      </p:pic>
    </p:spTree>
    <p:extLst>
      <p:ext uri="{BB962C8B-B14F-4D97-AF65-F5344CB8AC3E}">
        <p14:creationId xmlns:p14="http://schemas.microsoft.com/office/powerpoint/2010/main" val="20752577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nodeType="clickEffect">
                                  <p:stCondLst>
                                    <p:cond delay="0"/>
                                  </p:stCondLst>
                                  <p:childTnLst>
                                    <p:animMotion origin="layout" path="M -5E-6 4.07407E-6 L 0.27848 -0.82801 " pathEditMode="relative" rAng="0" ptsTypes="AA">
                                      <p:cBhvr>
                                        <p:cTn id="6" dur="1000" fill="hold"/>
                                        <p:tgtEl>
                                          <p:spTgt spid="22"/>
                                        </p:tgtEl>
                                        <p:attrNameLst>
                                          <p:attrName>ppt_x</p:attrName>
                                          <p:attrName>ppt_y</p:attrName>
                                        </p:attrNameLst>
                                      </p:cBhvr>
                                      <p:rCtr x="13924" y="-41412"/>
                                    </p:animMotion>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1000"/>
                            </p:stCondLst>
                            <p:childTnLst>
                              <p:par>
                                <p:cTn id="11" presetID="0" presetClass="path" presetSubtype="0" accel="50000" decel="50000" fill="hold" nodeType="afterEffect">
                                  <p:stCondLst>
                                    <p:cond delay="0"/>
                                  </p:stCondLst>
                                  <p:childTnLst>
                                    <p:animMotion origin="layout" path="M 0.09427 0.06158 L -0.31962 -0.76666 " pathEditMode="relative" rAng="0" ptsTypes="AA">
                                      <p:cBhvr>
                                        <p:cTn id="12" dur="1000" fill="hold"/>
                                        <p:tgtEl>
                                          <p:spTgt spid="24"/>
                                        </p:tgtEl>
                                        <p:attrNameLst>
                                          <p:attrName>ppt_x</p:attrName>
                                          <p:attrName>ppt_y</p:attrName>
                                        </p:attrNameLst>
                                      </p:cBhvr>
                                      <p:rCtr x="-20694" y="-41412"/>
                                    </p:animMotion>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par>
                          <p:cTn id="16" fill="hold">
                            <p:stCondLst>
                              <p:cond delay="2000"/>
                            </p:stCondLst>
                            <p:childTnLst>
                              <p:par>
                                <p:cTn id="17" presetID="37" presetClass="path" presetSubtype="0" accel="50000" decel="50000" fill="hold" nodeType="afterEffect">
                                  <p:stCondLst>
                                    <p:cond delay="0"/>
                                  </p:stCondLst>
                                  <p:childTnLst>
                                    <p:animMotion origin="layout" path="M 4.16797E-6 -1.35711E-6 L 0.08745 -0.07202 C 0.10567 -0.088 0.13309 -0.0968 0.16189 -0.0968 C 0.19451 -0.0968 0.22071 -0.088 0.23893 -0.07202 L 0.32656 -1.35711E-6 " pathEditMode="relative" rAng="0" ptsTypes="FffFF">
                                      <p:cBhvr>
                                        <p:cTn id="18" dur="2000" fill="hold"/>
                                        <p:tgtEl>
                                          <p:spTgt spid="3"/>
                                        </p:tgtEl>
                                        <p:attrNameLst>
                                          <p:attrName>ppt_x</p:attrName>
                                          <p:attrName>ppt_y</p:attrName>
                                        </p:attrNameLst>
                                      </p:cBhvr>
                                      <p:rCtr x="16328" y="-4840"/>
                                    </p:animMotion>
                                  </p:childTnLst>
                                </p:cTn>
                              </p:par>
                            </p:childTnLst>
                          </p:cTn>
                        </p:par>
                        <p:par>
                          <p:cTn id="19" fill="hold">
                            <p:stCondLst>
                              <p:cond delay="4000"/>
                            </p:stCondLst>
                            <p:childTnLst>
                              <p:par>
                                <p:cTn id="20" presetID="1"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4000"/>
                            </p:stCondLst>
                            <p:childTnLst>
                              <p:par>
                                <p:cTn id="23" presetID="37" presetClass="path" presetSubtype="0" accel="50000" decel="50000" fill="hold" nodeType="afterEffect">
                                  <p:stCondLst>
                                    <p:cond delay="0"/>
                                  </p:stCondLst>
                                  <p:childTnLst>
                                    <p:animMotion origin="layout" path="M -1.11111E-6 -1.11111E-6 L 0.09202 -0.09375 C 0.11129 -0.11458 0.14045 -0.12569 0.17066 -0.12569 C 0.20504 -0.12569 0.23247 -0.11458 0.25174 -0.09375 L 0.34445 -1.11111E-6 " pathEditMode="relative" rAng="0" ptsTypes="FffFF">
                                      <p:cBhvr>
                                        <p:cTn id="24" dur="2000" fill="hold"/>
                                        <p:tgtEl>
                                          <p:spTgt spid="11"/>
                                        </p:tgtEl>
                                        <p:attrNameLst>
                                          <p:attrName>ppt_x</p:attrName>
                                          <p:attrName>ppt_y</p:attrName>
                                        </p:attrNameLst>
                                      </p:cBhvr>
                                      <p:rCtr x="17222" y="-6296"/>
                                    </p:animMotion>
                                  </p:childTnLst>
                                </p:cTn>
                              </p:par>
                            </p:childTnLst>
                          </p:cTn>
                        </p:par>
                        <p:par>
                          <p:cTn id="25" fill="hold">
                            <p:stCondLst>
                              <p:cond delay="6000"/>
                            </p:stCondLst>
                            <p:childTnLst>
                              <p:par>
                                <p:cTn id="26" presetID="1" presetClass="exit" presetSubtype="0" fill="hold" nodeType="afterEffect">
                                  <p:stCondLst>
                                    <p:cond delay="0"/>
                                  </p:stCondLst>
                                  <p:childTnLst>
                                    <p:set>
                                      <p:cBhvr>
                                        <p:cTn id="27" dur="1" fill="hold">
                                          <p:stCondLst>
                                            <p:cond delay="0"/>
                                          </p:stCondLst>
                                        </p:cTn>
                                        <p:tgtEl>
                                          <p:spTgt spid="3"/>
                                        </p:tgtEl>
                                        <p:attrNameLst>
                                          <p:attrName>style.visibility</p:attrName>
                                        </p:attrNameLst>
                                      </p:cBhvr>
                                      <p:to>
                                        <p:strVal val="hidden"/>
                                      </p:to>
                                    </p:set>
                                  </p:childTnLst>
                                </p:cTn>
                              </p:par>
                            </p:childTnLst>
                          </p:cTn>
                        </p:par>
                        <p:par>
                          <p:cTn id="28" fill="hold">
                            <p:stCondLst>
                              <p:cond delay="6000"/>
                            </p:stCondLst>
                            <p:childTnLst>
                              <p:par>
                                <p:cTn id="29" presetID="1" presetClass="exit" presetSubtype="0" fill="hold" nodeType="after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par>
                          <p:cTn id="31" fill="hold">
                            <p:stCondLst>
                              <p:cond delay="6000"/>
                            </p:stCondLst>
                            <p:childTnLst>
                              <p:par>
                                <p:cTn id="32" presetID="0" presetClass="path" presetSubtype="0" accel="50000" decel="50000" fill="hold" nodeType="afterEffect">
                                  <p:stCondLst>
                                    <p:cond delay="0"/>
                                  </p:stCondLst>
                                  <p:childTnLst>
                                    <p:animMotion origin="layout" path="M -0.31962 -0.76666 L 0.15972 -1.61551 " pathEditMode="relative" ptsTypes="AA">
                                      <p:cBhvr>
                                        <p:cTn id="33" dur="1000" fill="hold"/>
                                        <p:tgtEl>
                                          <p:spTgt spid="24"/>
                                        </p:tgtEl>
                                        <p:attrNameLst>
                                          <p:attrName>ppt_x</p:attrName>
                                          <p:attrName>ppt_y</p:attrName>
                                        </p:attrNameLst>
                                      </p:cBhvr>
                                    </p:animMotion>
                                  </p:childTnLst>
                                </p:cTn>
                              </p:par>
                            </p:childTnLst>
                          </p:cTn>
                        </p:par>
                        <p:par>
                          <p:cTn id="34" fill="hold">
                            <p:stCondLst>
                              <p:cond delay="7000"/>
                            </p:stCondLst>
                            <p:childTnLst>
                              <p:par>
                                <p:cTn id="35" presetID="1" presetClass="exit" presetSubtype="0" fill="hold" nodeType="afterEffect">
                                  <p:stCondLst>
                                    <p:cond delay="0"/>
                                  </p:stCondLst>
                                  <p:childTnLst>
                                    <p:set>
                                      <p:cBhvr>
                                        <p:cTn id="36" dur="1" fill="hold">
                                          <p:stCondLst>
                                            <p:cond delay="0"/>
                                          </p:stCondLst>
                                        </p:cTn>
                                        <p:tgtEl>
                                          <p:spTgt spid="8"/>
                                        </p:tgtEl>
                                        <p:attrNameLst>
                                          <p:attrName>style.visibility</p:attrName>
                                        </p:attrNameLst>
                                      </p:cBhvr>
                                      <p:to>
                                        <p:strVal val="hidden"/>
                                      </p:to>
                                    </p:set>
                                  </p:childTnLst>
                                </p:cTn>
                              </p:par>
                            </p:childTnLst>
                          </p:cTn>
                        </p:par>
                        <p:par>
                          <p:cTn id="37" fill="hold">
                            <p:stCondLst>
                              <p:cond delay="7000"/>
                            </p:stCondLst>
                            <p:childTnLst>
                              <p:par>
                                <p:cTn id="38" presetID="0" presetClass="path" presetSubtype="0" accel="50000" decel="50000" fill="hold" nodeType="afterEffect">
                                  <p:stCondLst>
                                    <p:cond delay="0"/>
                                  </p:stCondLst>
                                  <p:childTnLst>
                                    <p:animMotion origin="layout" path="M 0.27848 -0.82801 L -0.14705 -1.77315 " pathEditMode="relative" ptsTypes="AA">
                                      <p:cBhvr>
                                        <p:cTn id="39" dur="1000" fill="hold"/>
                                        <p:tgtEl>
                                          <p:spTgt spid="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22990" y="2284555"/>
            <a:ext cx="3854715" cy="2071397"/>
            <a:chOff x="2135818" y="3520879"/>
            <a:chExt cx="3659620" cy="1975362"/>
          </a:xfrm>
        </p:grpSpPr>
        <p:pic>
          <p:nvPicPr>
            <p:cNvPr id="10" name="Picture 9" descr="Fomin_cipanp.jpg"/>
            <p:cNvPicPr>
              <a:picLocks noChangeAspect="1"/>
            </p:cNvPicPr>
            <p:nvPr/>
          </p:nvPicPr>
          <p:blipFill rotWithShape="1">
            <a:blip r:embed="rId2" cstate="screen">
              <a:extLst>
                <a:ext uri="{28A0092B-C50C-407E-A947-70E740481C1C}">
                  <a14:useLocalDpi xmlns:a14="http://schemas.microsoft.com/office/drawing/2010/main"/>
                </a:ext>
              </a:extLst>
            </a:blip>
            <a:srcRect t="17207"/>
            <a:stretch/>
          </p:blipFill>
          <p:spPr>
            <a:xfrm>
              <a:off x="2135818" y="3860778"/>
              <a:ext cx="3659620" cy="1635463"/>
            </a:xfrm>
            <a:prstGeom prst="rect">
              <a:avLst/>
            </a:prstGeom>
          </p:spPr>
        </p:pic>
        <p:sp>
          <p:nvSpPr>
            <p:cNvPr id="6" name="Rectangle 5"/>
            <p:cNvSpPr/>
            <p:nvPr/>
          </p:nvSpPr>
          <p:spPr>
            <a:xfrm>
              <a:off x="3463438" y="3520879"/>
              <a:ext cx="2332000" cy="625147"/>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Aluminum Asymmetry</a:t>
            </a:r>
            <a:endParaRPr lang="en-US" dirty="0"/>
          </a:p>
        </p:txBody>
      </p:sp>
      <p:sp>
        <p:nvSpPr>
          <p:cNvPr id="3" name="Content Placeholder 2"/>
          <p:cNvSpPr>
            <a:spLocks noGrp="1"/>
          </p:cNvSpPr>
          <p:nvPr>
            <p:ph idx="1"/>
          </p:nvPr>
        </p:nvSpPr>
        <p:spPr>
          <a:xfrm>
            <a:off x="122991" y="4355952"/>
            <a:ext cx="3854715" cy="1927206"/>
          </a:xfrm>
        </p:spPr>
        <p:txBody>
          <a:bodyPr>
            <a:normAutofit/>
          </a:bodyPr>
          <a:lstStyle/>
          <a:p>
            <a:r>
              <a:rPr lang="en-US" sz="2000" dirty="0" smtClean="0">
                <a:solidFill>
                  <a:srgbClr val="000000"/>
                </a:solidFill>
              </a:rPr>
              <a:t>Dominant systematic effect</a:t>
            </a:r>
          </a:p>
          <a:p>
            <a:pPr lvl="1"/>
            <a:r>
              <a:rPr lang="en-US" sz="1600" dirty="0" smtClean="0">
                <a:solidFill>
                  <a:srgbClr val="000000"/>
                </a:solidFill>
              </a:rPr>
              <a:t>15–25% background at SNS</a:t>
            </a:r>
          </a:p>
          <a:p>
            <a:r>
              <a:rPr lang="en-US" sz="2000" dirty="0" smtClean="0">
                <a:solidFill>
                  <a:srgbClr val="000000"/>
                </a:solidFill>
              </a:rPr>
              <a:t>Extracted from decay amplitude</a:t>
            </a:r>
          </a:p>
          <a:p>
            <a:pPr lvl="1"/>
            <a:r>
              <a:rPr lang="en-US" sz="1600" dirty="0" smtClean="0">
                <a:solidFill>
                  <a:srgbClr val="000000"/>
                </a:solidFill>
              </a:rPr>
              <a:t>Lifetime </a:t>
            </a:r>
            <a:r>
              <a:rPr lang="en-US" sz="1600" dirty="0">
                <a:solidFill>
                  <a:srgbClr val="000000"/>
                </a:solidFill>
              </a:rPr>
              <a:t> </a:t>
            </a:r>
            <a:r>
              <a:rPr lang="en-US" sz="1600" dirty="0" err="1" smtClean="0">
                <a:solidFill>
                  <a:srgbClr val="000000"/>
                </a:solidFill>
                <a:latin typeface="Lucida Grande"/>
                <a:ea typeface="Lucida Grande"/>
                <a:cs typeface="Lucida Grande"/>
              </a:rPr>
              <a:t>τ</a:t>
            </a:r>
            <a:r>
              <a:rPr lang="en-US" sz="1600" dirty="0" smtClean="0">
                <a:solidFill>
                  <a:srgbClr val="000000"/>
                </a:solidFill>
              </a:rPr>
              <a:t> </a:t>
            </a:r>
            <a:r>
              <a:rPr lang="en-US" sz="1600" dirty="0">
                <a:solidFill>
                  <a:srgbClr val="000000"/>
                </a:solidFill>
              </a:rPr>
              <a:t>= 27 min </a:t>
            </a:r>
            <a:endParaRPr lang="en-US" sz="1600" dirty="0" smtClean="0">
              <a:solidFill>
                <a:srgbClr val="000000"/>
              </a:solidFill>
            </a:endParaRPr>
          </a:p>
          <a:p>
            <a:r>
              <a:rPr lang="en-US" sz="2000" dirty="0" smtClean="0">
                <a:solidFill>
                  <a:srgbClr val="000000"/>
                </a:solidFill>
              </a:rPr>
              <a:t>Must measure </a:t>
            </a:r>
            <a:r>
              <a:rPr lang="en-US" sz="2000" dirty="0" err="1" smtClean="0">
                <a:solidFill>
                  <a:srgbClr val="000000"/>
                </a:solidFill>
                <a:latin typeface="Lucida Grande"/>
                <a:ea typeface="Lucida Grande"/>
                <a:cs typeface="Lucida Grande"/>
              </a:rPr>
              <a:t>δ</a:t>
            </a:r>
            <a:r>
              <a:rPr lang="en-US" sz="2000" dirty="0" err="1" smtClean="0">
                <a:solidFill>
                  <a:srgbClr val="000000"/>
                </a:solidFill>
              </a:rPr>
              <a:t>A</a:t>
            </a:r>
            <a:r>
              <a:rPr lang="en-US" sz="2000" dirty="0" smtClean="0">
                <a:solidFill>
                  <a:srgbClr val="000000"/>
                </a:solidFill>
              </a:rPr>
              <a:t> = 3 x 10</a:t>
            </a:r>
            <a:r>
              <a:rPr lang="en-US" sz="2000" baseline="30000" dirty="0" smtClean="0">
                <a:solidFill>
                  <a:srgbClr val="000000"/>
                </a:solidFill>
              </a:rPr>
              <a:t>-8</a:t>
            </a:r>
          </a:p>
        </p:txBody>
      </p:sp>
      <p:pic>
        <p:nvPicPr>
          <p:cNvPr id="7" name="Content Placeholder 6" descr="Fomin_cipanp.jpg"/>
          <p:cNvPicPr>
            <a:picLocks noChangeAspect="1"/>
          </p:cNvPicPr>
          <p:nvPr/>
        </p:nvPicPr>
        <p:blipFill rotWithShape="1">
          <a:blip r:embed="rId3" cstate="screen">
            <a:extLst>
              <a:ext uri="{28A0092B-C50C-407E-A947-70E740481C1C}">
                <a14:useLocalDpi xmlns:a14="http://schemas.microsoft.com/office/drawing/2010/main"/>
              </a:ext>
            </a:extLst>
          </a:blip>
          <a:srcRect b="9682"/>
          <a:stretch/>
        </p:blipFill>
        <p:spPr>
          <a:xfrm>
            <a:off x="122991" y="775370"/>
            <a:ext cx="4347992" cy="2079616"/>
          </a:xfrm>
          <a:prstGeom prst="rect">
            <a:avLst/>
          </a:prstGeom>
        </p:spPr>
      </p:pic>
      <p:pic>
        <p:nvPicPr>
          <p:cNvPr id="9" name="Picture 8" descr="Fomin_cipanp.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156696" y="3354205"/>
            <a:ext cx="4987304" cy="2928953"/>
          </a:xfrm>
          <a:prstGeom prst="rect">
            <a:avLst/>
          </a:prstGeom>
        </p:spPr>
      </p:pic>
      <p:sp>
        <p:nvSpPr>
          <p:cNvPr id="11" name="TextBox 10"/>
          <p:cNvSpPr txBox="1"/>
          <p:nvPr/>
        </p:nvSpPr>
        <p:spPr>
          <a:xfrm rot="19971235">
            <a:off x="5651886" y="4886777"/>
            <a:ext cx="1479892" cy="369332"/>
          </a:xfrm>
          <a:prstGeom prst="rect">
            <a:avLst/>
          </a:prstGeom>
          <a:noFill/>
        </p:spPr>
        <p:txBody>
          <a:bodyPr wrap="none" rtlCol="0">
            <a:spAutoFit/>
          </a:bodyPr>
          <a:lstStyle/>
          <a:p>
            <a:r>
              <a:rPr lang="en-US" dirty="0" smtClean="0">
                <a:solidFill>
                  <a:schemeClr val="accent2"/>
                </a:solidFill>
              </a:rPr>
              <a:t>PRELIMINARY</a:t>
            </a:r>
            <a:endParaRPr lang="en-US" dirty="0">
              <a:solidFill>
                <a:schemeClr val="accent2"/>
              </a:solidFill>
            </a:endParaRPr>
          </a:p>
        </p:txBody>
      </p:sp>
      <p:sp>
        <p:nvSpPr>
          <p:cNvPr id="12" name="Date Placeholder 11"/>
          <p:cNvSpPr>
            <a:spLocks noGrp="1"/>
          </p:cNvSpPr>
          <p:nvPr>
            <p:ph type="dt" sz="half" idx="10"/>
          </p:nvPr>
        </p:nvSpPr>
        <p:spPr/>
        <p:txBody>
          <a:bodyPr/>
          <a:lstStyle/>
          <a:p>
            <a:r>
              <a:rPr lang="en-CA" smtClean="0"/>
              <a:t>2013-10-31</a:t>
            </a:r>
            <a:endParaRPr lang="en-US"/>
          </a:p>
        </p:txBody>
      </p:sp>
      <p:sp>
        <p:nvSpPr>
          <p:cNvPr id="13" name="Footer Placeholder 12"/>
          <p:cNvSpPr>
            <a:spLocks noGrp="1"/>
          </p:cNvSpPr>
          <p:nvPr>
            <p:ph type="ftr" sz="quarter" idx="11"/>
          </p:nvPr>
        </p:nvSpPr>
        <p:spPr/>
        <p:txBody>
          <a:bodyPr/>
          <a:lstStyle/>
          <a:p>
            <a:r>
              <a:rPr lang="en-US" smtClean="0"/>
              <a:t>Nuclear Physics Seminar, University of Kentucky</a:t>
            </a:r>
            <a:endParaRPr lang="en-US"/>
          </a:p>
        </p:txBody>
      </p:sp>
      <p:sp>
        <p:nvSpPr>
          <p:cNvPr id="4" name="Slide Number Placeholder 3"/>
          <p:cNvSpPr>
            <a:spLocks noGrp="1"/>
          </p:cNvSpPr>
          <p:nvPr>
            <p:ph type="sldNum" sz="quarter" idx="12"/>
          </p:nvPr>
        </p:nvSpPr>
        <p:spPr/>
        <p:txBody>
          <a:bodyPr/>
          <a:lstStyle/>
          <a:p>
            <a:fld id="{89BA9E80-DA99-844D-986A-8D691D11CFE6}" type="slidenum">
              <a:rPr lang="en-US" smtClean="0"/>
              <a:t>30</a:t>
            </a:fld>
            <a:r>
              <a:rPr lang="en-US" smtClean="0"/>
              <a:t>/27</a:t>
            </a:r>
            <a:endParaRPr lang="en-US" dirty="0"/>
          </a:p>
        </p:txBody>
      </p:sp>
      <p:pic>
        <p:nvPicPr>
          <p:cNvPr id="5" name="Picture 4" descr="ghp_2013_apr9_albbkg.tiff"/>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70983" y="711038"/>
            <a:ext cx="4568396" cy="2490324"/>
          </a:xfrm>
          <a:prstGeom prst="rect">
            <a:avLst/>
          </a:prstGeom>
        </p:spPr>
      </p:pic>
    </p:spTree>
    <p:extLst>
      <p:ext uri="{BB962C8B-B14F-4D97-AF65-F5344CB8AC3E}">
        <p14:creationId xmlns:p14="http://schemas.microsoft.com/office/powerpoint/2010/main" val="271443108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92098" y="4681336"/>
            <a:ext cx="2655302" cy="54580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 name="Title 7"/>
          <p:cNvSpPr>
            <a:spLocks noGrp="1"/>
          </p:cNvSpPr>
          <p:nvPr>
            <p:ph type="title"/>
          </p:nvPr>
        </p:nvSpPr>
        <p:spPr/>
        <p:txBody>
          <a:bodyPr/>
          <a:lstStyle/>
          <a:p>
            <a:r>
              <a:rPr lang="en-US" dirty="0" smtClean="0"/>
              <a:t>Recent Hydrogen Data</a:t>
            </a:r>
            <a:endParaRPr lang="en-US" dirty="0"/>
          </a:p>
        </p:txBody>
      </p:sp>
      <p:sp>
        <p:nvSpPr>
          <p:cNvPr id="11" name="Content Placeholder 10"/>
          <p:cNvSpPr>
            <a:spLocks noGrp="1"/>
          </p:cNvSpPr>
          <p:nvPr>
            <p:ph sz="half" idx="4294967295"/>
          </p:nvPr>
        </p:nvSpPr>
        <p:spPr>
          <a:xfrm>
            <a:off x="428080" y="4199786"/>
            <a:ext cx="3612598" cy="1814575"/>
          </a:xfrm>
        </p:spPr>
        <p:txBody>
          <a:bodyPr>
            <a:noAutofit/>
          </a:bodyPr>
          <a:lstStyle/>
          <a:p>
            <a:r>
              <a:rPr lang="en-US" sz="1800" dirty="0" smtClean="0"/>
              <a:t>Preliminary result:</a:t>
            </a:r>
            <a:br>
              <a:rPr lang="en-US" sz="1800" dirty="0" smtClean="0"/>
            </a:br>
            <a:r>
              <a:rPr lang="en-US" sz="1800" dirty="0"/>
              <a:t/>
            </a:r>
            <a:br>
              <a:rPr lang="en-US" sz="1800" dirty="0"/>
            </a:br>
            <a:r>
              <a:rPr lang="en-US" sz="1800" dirty="0" smtClean="0"/>
              <a:t>    </a:t>
            </a:r>
            <a:r>
              <a:rPr lang="en-US" sz="1800" b="1" dirty="0" smtClean="0">
                <a:solidFill>
                  <a:schemeClr val="tx2"/>
                </a:solidFill>
              </a:rPr>
              <a:t>A</a:t>
            </a:r>
            <a:r>
              <a:rPr lang="en-US" sz="1800" b="1" baseline="-25000" dirty="0" smtClean="0">
                <a:solidFill>
                  <a:schemeClr val="tx2"/>
                </a:solidFill>
              </a:rPr>
              <a:t>UD</a:t>
            </a:r>
            <a:r>
              <a:rPr lang="en-US" sz="1800" b="1" dirty="0" smtClean="0">
                <a:solidFill>
                  <a:schemeClr val="tx2"/>
                </a:solidFill>
              </a:rPr>
              <a:t> </a:t>
            </a:r>
            <a:r>
              <a:rPr lang="en-US" sz="1800" b="1" dirty="0">
                <a:solidFill>
                  <a:schemeClr val="tx2"/>
                </a:solidFill>
              </a:rPr>
              <a:t>= (-7.14 ± 4.4) </a:t>
            </a:r>
            <a:r>
              <a:rPr lang="en-US" sz="1800" b="1" dirty="0" smtClean="0">
                <a:solidFill>
                  <a:schemeClr val="tx2"/>
                </a:solidFill>
              </a:rPr>
              <a:t>x 10</a:t>
            </a:r>
            <a:r>
              <a:rPr lang="en-US" sz="1800" b="1" baseline="30000" dirty="0">
                <a:solidFill>
                  <a:schemeClr val="tx2"/>
                </a:solidFill>
              </a:rPr>
              <a:t>-8 </a:t>
            </a:r>
            <a:br>
              <a:rPr lang="en-US" sz="1800" b="1" baseline="30000" dirty="0">
                <a:solidFill>
                  <a:schemeClr val="tx2"/>
                </a:solidFill>
              </a:rPr>
            </a:br>
            <a:r>
              <a:rPr lang="en-US" sz="1800" b="1" baseline="30000" dirty="0" smtClean="0">
                <a:solidFill>
                  <a:schemeClr val="tx2"/>
                </a:solidFill>
              </a:rPr>
              <a:t/>
            </a:r>
            <a:br>
              <a:rPr lang="en-US" sz="1800" b="1" baseline="30000" dirty="0" smtClean="0">
                <a:solidFill>
                  <a:schemeClr val="tx2"/>
                </a:solidFill>
              </a:rPr>
            </a:br>
            <a:r>
              <a:rPr lang="en-US" sz="1800" b="1" baseline="30000" dirty="0" smtClean="0">
                <a:solidFill>
                  <a:schemeClr val="tx2"/>
                </a:solidFill>
              </a:rPr>
              <a:t>      </a:t>
            </a:r>
            <a:r>
              <a:rPr lang="en-US" sz="1800" b="1" dirty="0" smtClean="0">
                <a:solidFill>
                  <a:schemeClr val="tx2"/>
                </a:solidFill>
              </a:rPr>
              <a:t>A</a:t>
            </a:r>
            <a:r>
              <a:rPr lang="en-US" sz="1800" b="1" baseline="-25000" dirty="0" smtClean="0">
                <a:solidFill>
                  <a:schemeClr val="tx2"/>
                </a:solidFill>
              </a:rPr>
              <a:t>LR</a:t>
            </a:r>
            <a:r>
              <a:rPr lang="en-US" sz="1800" b="1" dirty="0" smtClean="0">
                <a:solidFill>
                  <a:schemeClr val="tx2"/>
                </a:solidFill>
              </a:rPr>
              <a:t> </a:t>
            </a:r>
            <a:r>
              <a:rPr lang="en-US" sz="1800" b="1" dirty="0">
                <a:solidFill>
                  <a:schemeClr val="tx2"/>
                </a:solidFill>
              </a:rPr>
              <a:t>= (-0.91 ± 4.3</a:t>
            </a:r>
            <a:r>
              <a:rPr lang="en-US" sz="1800" b="1" dirty="0" smtClean="0">
                <a:solidFill>
                  <a:schemeClr val="tx2"/>
                </a:solidFill>
              </a:rPr>
              <a:t>) x 10</a:t>
            </a:r>
            <a:r>
              <a:rPr lang="en-US" sz="1800" b="1" baseline="30000" dirty="0">
                <a:solidFill>
                  <a:schemeClr val="tx2"/>
                </a:solidFill>
              </a:rPr>
              <a:t>-8</a:t>
            </a:r>
            <a:r>
              <a:rPr lang="en-US" sz="1800" b="1" dirty="0">
                <a:solidFill>
                  <a:schemeClr val="tx2"/>
                </a:solidFill>
              </a:rPr>
              <a:t> </a:t>
            </a:r>
            <a:endParaRPr lang="en-US" sz="1800" dirty="0" smtClean="0">
              <a:solidFill>
                <a:schemeClr val="tx2"/>
              </a:solidFill>
            </a:endParaRPr>
          </a:p>
        </p:txBody>
      </p:sp>
      <p:sp>
        <p:nvSpPr>
          <p:cNvPr id="12" name="Content Placeholder 10"/>
          <p:cNvSpPr txBox="1">
            <a:spLocks/>
          </p:cNvSpPr>
          <p:nvPr/>
        </p:nvSpPr>
        <p:spPr>
          <a:xfrm>
            <a:off x="4840652" y="1044749"/>
            <a:ext cx="3838933" cy="71862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rgbClr val="C0504D"/>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2000" dirty="0" smtClean="0">
                <a:solidFill>
                  <a:schemeClr val="accent2"/>
                </a:solidFill>
              </a:rPr>
              <a:t>200 hr. of data from Fall 2012</a:t>
            </a:r>
          </a:p>
        </p:txBody>
      </p:sp>
      <p:pic>
        <p:nvPicPr>
          <p:cNvPr id="4" name="Picture 3" descr="ghp_2013_apr9.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01847"/>
            <a:ext cx="4601245" cy="3341077"/>
          </a:xfrm>
          <a:prstGeom prst="rect">
            <a:avLst/>
          </a:prstGeom>
        </p:spPr>
      </p:pic>
      <p:pic>
        <p:nvPicPr>
          <p:cNvPr id="13" name="Picture 12" descr="ghp_2013_apr9.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42313" y="1871504"/>
            <a:ext cx="5501688" cy="3584476"/>
          </a:xfrm>
          <a:prstGeom prst="rect">
            <a:avLst/>
          </a:prstGeom>
        </p:spPr>
      </p:pic>
      <p:sp>
        <p:nvSpPr>
          <p:cNvPr id="9" name="Date Placeholder 8"/>
          <p:cNvSpPr>
            <a:spLocks noGrp="1"/>
          </p:cNvSpPr>
          <p:nvPr>
            <p:ph type="dt" sz="half" idx="10"/>
          </p:nvPr>
        </p:nvSpPr>
        <p:spPr/>
        <p:txBody>
          <a:bodyPr/>
          <a:lstStyle/>
          <a:p>
            <a:r>
              <a:rPr lang="en-CA" smtClean="0"/>
              <a:t>2013-10-31</a:t>
            </a:r>
            <a:endParaRPr lang="en-US"/>
          </a:p>
        </p:txBody>
      </p:sp>
      <p:sp>
        <p:nvSpPr>
          <p:cNvPr id="10" name="Footer Placeholder 9"/>
          <p:cNvSpPr>
            <a:spLocks noGrp="1"/>
          </p:cNvSpPr>
          <p:nvPr>
            <p:ph type="ftr" sz="quarter" idx="11"/>
          </p:nvPr>
        </p:nvSpPr>
        <p:spPr/>
        <p:txBody>
          <a:bodyPr/>
          <a:lstStyle/>
          <a:p>
            <a:r>
              <a:rPr lang="en-US" smtClean="0"/>
              <a:t>Nuclear Physics Seminar, University of Kentucky</a:t>
            </a:r>
            <a:endParaRPr lang="en-US"/>
          </a:p>
        </p:txBody>
      </p:sp>
      <p:sp>
        <p:nvSpPr>
          <p:cNvPr id="2" name="Slide Number Placeholder 1"/>
          <p:cNvSpPr>
            <a:spLocks noGrp="1"/>
          </p:cNvSpPr>
          <p:nvPr>
            <p:ph type="sldNum" sz="quarter" idx="12"/>
          </p:nvPr>
        </p:nvSpPr>
        <p:spPr/>
        <p:txBody>
          <a:bodyPr/>
          <a:lstStyle/>
          <a:p>
            <a:fld id="{89BA9E80-DA99-844D-986A-8D691D11CFE6}" type="slidenum">
              <a:rPr lang="en-US" smtClean="0"/>
              <a:t>31</a:t>
            </a:fld>
            <a:r>
              <a:rPr lang="en-US" smtClean="0"/>
              <a:t>/27</a:t>
            </a:r>
            <a:endParaRPr lang="en-US" dirty="0"/>
          </a:p>
        </p:txBody>
      </p:sp>
    </p:spTree>
    <p:extLst>
      <p:ext uri="{BB962C8B-B14F-4D97-AF65-F5344CB8AC3E}">
        <p14:creationId xmlns:p14="http://schemas.microsoft.com/office/powerpoint/2010/main" val="307389350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868363"/>
          </a:xfrm>
        </p:spPr>
        <p:txBody>
          <a:bodyPr/>
          <a:lstStyle/>
          <a:p>
            <a:r>
              <a:rPr lang="en-US" dirty="0" smtClean="0"/>
              <a:t>Systematic &amp; Statistical Uncertainties</a:t>
            </a:r>
            <a:endParaRPr lang="en-US" dirty="0"/>
          </a:p>
        </p:txBody>
      </p:sp>
      <p:pic>
        <p:nvPicPr>
          <p:cNvPr id="9" name="Picture 8" descr="Picture 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50151" y="990928"/>
            <a:ext cx="6414877" cy="5296243"/>
          </a:xfrm>
          <a:prstGeom prst="rect">
            <a:avLst/>
          </a:prstGeom>
        </p:spPr>
      </p:pic>
      <p:sp>
        <p:nvSpPr>
          <p:cNvPr id="3" name="Date Placeholder 2"/>
          <p:cNvSpPr>
            <a:spLocks noGrp="1"/>
          </p:cNvSpPr>
          <p:nvPr>
            <p:ph type="dt" sz="half" idx="10"/>
          </p:nvPr>
        </p:nvSpPr>
        <p:spPr/>
        <p:txBody>
          <a:bodyPr/>
          <a:lstStyle/>
          <a:p>
            <a:r>
              <a:rPr lang="en-CA" smtClean="0"/>
              <a:t>2013-10-31</a:t>
            </a:r>
            <a:endParaRPr lang="en-US"/>
          </a:p>
        </p:txBody>
      </p:sp>
      <p:sp>
        <p:nvSpPr>
          <p:cNvPr id="4" name="Footer Placeholder 3"/>
          <p:cNvSpPr>
            <a:spLocks noGrp="1"/>
          </p:cNvSpPr>
          <p:nvPr>
            <p:ph type="ftr" sz="quarter" idx="11"/>
          </p:nvPr>
        </p:nvSpPr>
        <p:spPr/>
        <p:txBody>
          <a:bodyPr/>
          <a:lstStyle/>
          <a:p>
            <a:r>
              <a:rPr lang="en-US" smtClean="0"/>
              <a:t>Nuclear Physics Seminar, University of Kentucky</a:t>
            </a:r>
            <a:endParaRPr lang="en-US"/>
          </a:p>
        </p:txBody>
      </p:sp>
      <p:sp>
        <p:nvSpPr>
          <p:cNvPr id="5" name="Slide Number Placeholder 4"/>
          <p:cNvSpPr>
            <a:spLocks noGrp="1"/>
          </p:cNvSpPr>
          <p:nvPr>
            <p:ph type="sldNum" sz="quarter" idx="12"/>
          </p:nvPr>
        </p:nvSpPr>
        <p:spPr/>
        <p:txBody>
          <a:bodyPr/>
          <a:lstStyle/>
          <a:p>
            <a:fld id="{89BA9E80-DA99-844D-986A-8D691D11CFE6}" type="slidenum">
              <a:rPr lang="en-US" smtClean="0"/>
              <a:t>32</a:t>
            </a:fld>
            <a:r>
              <a:rPr lang="en-US" smtClean="0"/>
              <a:t>/27</a:t>
            </a:r>
            <a:endParaRPr lang="en-US" dirty="0"/>
          </a:p>
        </p:txBody>
      </p:sp>
    </p:spTree>
    <p:extLst>
      <p:ext uri="{BB962C8B-B14F-4D97-AF65-F5344CB8AC3E}">
        <p14:creationId xmlns:p14="http://schemas.microsoft.com/office/powerpoint/2010/main" val="351823747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n-3He Collaboration</a:t>
            </a:r>
            <a:endParaRPr lang="en-US" dirty="0"/>
          </a:p>
        </p:txBody>
      </p:sp>
      <p:sp>
        <p:nvSpPr>
          <p:cNvPr id="5" name="Date Placeholder 4"/>
          <p:cNvSpPr>
            <a:spLocks noGrp="1"/>
          </p:cNvSpPr>
          <p:nvPr>
            <p:ph type="dt" sz="half" idx="10"/>
          </p:nvPr>
        </p:nvSpPr>
        <p:spPr/>
        <p:txBody>
          <a:bodyPr/>
          <a:lstStyle/>
          <a:p>
            <a:r>
              <a:rPr lang="en-CA" smtClean="0"/>
              <a:t>2013-10-31</a:t>
            </a:r>
            <a:endParaRPr lang="en-US"/>
          </a:p>
        </p:txBody>
      </p:sp>
      <p:sp>
        <p:nvSpPr>
          <p:cNvPr id="6" name="Footer Placeholder 5"/>
          <p:cNvSpPr>
            <a:spLocks noGrp="1"/>
          </p:cNvSpPr>
          <p:nvPr>
            <p:ph type="ftr" sz="quarter" idx="11"/>
          </p:nvPr>
        </p:nvSpPr>
        <p:spPr/>
        <p:txBody>
          <a:bodyPr/>
          <a:lstStyle/>
          <a:p>
            <a:r>
              <a:rPr lang="en-US" smtClean="0"/>
              <a:t>Nuclear Physics Seminar, University of Kentucky</a:t>
            </a:r>
            <a:endParaRPr lang="en-US"/>
          </a:p>
        </p:txBody>
      </p:sp>
      <p:sp>
        <p:nvSpPr>
          <p:cNvPr id="7" name="Slide Number Placeholder 6"/>
          <p:cNvSpPr>
            <a:spLocks noGrp="1"/>
          </p:cNvSpPr>
          <p:nvPr>
            <p:ph type="sldNum" sz="quarter" idx="12"/>
          </p:nvPr>
        </p:nvSpPr>
        <p:spPr/>
        <p:txBody>
          <a:bodyPr/>
          <a:lstStyle/>
          <a:p>
            <a:fld id="{89BA9E80-DA99-844D-986A-8D691D11CFE6}" type="slidenum">
              <a:rPr lang="en-US" smtClean="0"/>
              <a:t>33</a:t>
            </a:fld>
            <a:r>
              <a:rPr lang="en-US" smtClean="0"/>
              <a:t>/27</a:t>
            </a:r>
            <a:endParaRPr lang="en-US" dirty="0"/>
          </a:p>
        </p:txBody>
      </p:sp>
      <p:graphicFrame>
        <p:nvGraphicFramePr>
          <p:cNvPr id="10" name="Object 5"/>
          <p:cNvGraphicFramePr>
            <a:graphicFrameLocks noChangeAspect="1"/>
          </p:cNvGraphicFramePr>
          <p:nvPr>
            <p:extLst>
              <p:ext uri="{D42A27DB-BD31-4B8C-83A1-F6EECF244321}">
                <p14:modId xmlns:p14="http://schemas.microsoft.com/office/powerpoint/2010/main" val="2531956807"/>
              </p:ext>
            </p:extLst>
          </p:nvPr>
        </p:nvGraphicFramePr>
        <p:xfrm>
          <a:off x="2279007" y="976220"/>
          <a:ext cx="4456112" cy="5097463"/>
        </p:xfrm>
        <a:graphic>
          <a:graphicData uri="http://schemas.openxmlformats.org/presentationml/2006/ole">
            <mc:AlternateContent xmlns:mc="http://schemas.openxmlformats.org/markup-compatibility/2006">
              <mc:Choice xmlns:v="urn:schemas-microsoft-com:vml" Requires="v">
                <p:oleObj spid="_x0000_s6148" name="Worksheet" r:id="rId3" imgW="7251700" imgH="8293100" progId="Excel.Sheet.8">
                  <p:embed/>
                </p:oleObj>
              </mc:Choice>
              <mc:Fallback>
                <p:oleObj name="Worksheet" r:id="rId3" imgW="7251700" imgH="8293100" progId="Excel.Sheet.8">
                  <p:embed/>
                  <p:pic>
                    <p:nvPicPr>
                      <p:cNvPr id="0" name=""/>
                      <p:cNvPicPr>
                        <a:picLocks noChangeAspect="1" noChangeArrowheads="1"/>
                      </p:cNvPicPr>
                      <p:nvPr/>
                    </p:nvPicPr>
                    <p:blipFill>
                      <a:blip r:embed="rId4"/>
                      <a:srcRect/>
                      <a:stretch>
                        <a:fillRect/>
                      </a:stretch>
                    </p:blipFill>
                    <p:spPr bwMode="auto">
                      <a:xfrm>
                        <a:off x="2279007" y="976220"/>
                        <a:ext cx="4456112" cy="509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079424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n-</a:t>
            </a:r>
            <a:r>
              <a:rPr lang="en-US" baseline="30000">
                <a:latin typeface="Arial" charset="0"/>
                <a:ea typeface="ＭＳ Ｐゴシック" charset="0"/>
                <a:cs typeface="ＭＳ Ｐゴシック" charset="0"/>
              </a:rPr>
              <a:t>3</a:t>
            </a:r>
            <a:r>
              <a:rPr lang="en-US">
                <a:latin typeface="Arial" charset="0"/>
                <a:ea typeface="ＭＳ Ｐゴシック" charset="0"/>
                <a:cs typeface="ＭＳ Ｐゴシック" charset="0"/>
              </a:rPr>
              <a:t>He PV Asymmetry</a:t>
            </a:r>
          </a:p>
        </p:txBody>
      </p:sp>
      <p:pic>
        <p:nvPicPr>
          <p:cNvPr id="21507" name="Picture 3" descr="TP_tmp"/>
          <p:cNvPicPr>
            <a:picLocks noChangeAspect="1" noChangeArrowheads="1"/>
          </p:cNvPicPr>
          <p:nvPr>
            <p:custDataLst>
              <p:tags r:id="rId1"/>
            </p:custDataLst>
          </p:nvPr>
        </p:nvPicPr>
        <p:blipFill>
          <a:blip r:embed="rId11">
            <a:extLst>
              <a:ext uri="{28A0092B-C50C-407E-A947-70E740481C1C}">
                <a14:useLocalDpi xmlns:a14="http://schemas.microsoft.com/office/drawing/2010/main" val="0"/>
              </a:ext>
            </a:extLst>
          </a:blip>
          <a:srcRect/>
          <a:stretch>
            <a:fillRect/>
          </a:stretch>
        </p:blipFill>
        <p:spPr bwMode="auto">
          <a:xfrm>
            <a:off x="5116513" y="1428750"/>
            <a:ext cx="7366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4"/>
          <p:cNvSpPr>
            <a:spLocks noChangeArrowheads="1"/>
          </p:cNvSpPr>
          <p:nvPr/>
        </p:nvSpPr>
        <p:spPr bwMode="auto">
          <a:xfrm>
            <a:off x="6215063" y="1381125"/>
            <a:ext cx="2241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pPr>
            <a:r>
              <a:rPr lang="en-US" smtClean="0">
                <a:solidFill>
                  <a:srgbClr val="000000"/>
                </a:solidFill>
                <a:latin typeface="Times" charset="0"/>
                <a:ea typeface="ＭＳ Ｐゴシック" charset="0"/>
                <a:cs typeface="ＭＳ Ｐゴシック" charset="0"/>
              </a:rPr>
              <a:t>~ k</a:t>
            </a:r>
            <a:r>
              <a:rPr lang="en-US" baseline="-25000" smtClean="0">
                <a:solidFill>
                  <a:srgbClr val="000000"/>
                </a:solidFill>
                <a:latin typeface="Times" charset="0"/>
                <a:ea typeface="ＭＳ Ｐゴシック" charset="0"/>
                <a:cs typeface="ＭＳ Ｐゴシック" charset="0"/>
              </a:rPr>
              <a:t>n</a:t>
            </a:r>
            <a:r>
              <a:rPr lang="en-US" smtClean="0">
                <a:solidFill>
                  <a:srgbClr val="000000"/>
                </a:solidFill>
                <a:latin typeface="Times" charset="0"/>
                <a:ea typeface="ＭＳ Ｐゴシック" charset="0"/>
                <a:cs typeface="ＭＳ Ｐゴシック" charset="0"/>
              </a:rPr>
              <a:t> very small for </a:t>
            </a:r>
          </a:p>
          <a:p>
            <a:pPr defTabSz="914400" eaLnBrk="0" fontAlgn="base" hangingPunct="0">
              <a:spcBef>
                <a:spcPct val="0"/>
              </a:spcBef>
              <a:spcAft>
                <a:spcPct val="0"/>
              </a:spcAft>
            </a:pPr>
            <a:r>
              <a:rPr lang="en-US" smtClean="0">
                <a:solidFill>
                  <a:srgbClr val="000000"/>
                </a:solidFill>
                <a:latin typeface="Times" charset="0"/>
                <a:ea typeface="ＭＳ Ｐゴシック" charset="0"/>
                <a:cs typeface="ＭＳ Ｐゴシック" charset="0"/>
              </a:rPr>
              <a:t>   low-energy neutrons</a:t>
            </a:r>
          </a:p>
        </p:txBody>
      </p:sp>
      <p:sp>
        <p:nvSpPr>
          <p:cNvPr id="21509" name="Rectangle 5"/>
          <p:cNvSpPr>
            <a:spLocks noChangeArrowheads="1"/>
          </p:cNvSpPr>
          <p:nvPr/>
        </p:nvSpPr>
        <p:spPr bwMode="auto">
          <a:xfrm>
            <a:off x="6215063" y="2060575"/>
            <a:ext cx="27686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pPr>
            <a:r>
              <a:rPr lang="en-US" smtClean="0">
                <a:solidFill>
                  <a:srgbClr val="000000"/>
                </a:solidFill>
                <a:latin typeface="Times" charset="0"/>
                <a:ea typeface="ＭＳ Ｐゴシック" charset="0"/>
                <a:cs typeface="ＭＳ Ｐゴシック" charset="0"/>
              </a:rPr>
              <a:t>- essentially the same asym.</a:t>
            </a:r>
          </a:p>
          <a:p>
            <a:pPr defTabSz="914400" eaLnBrk="0" fontAlgn="base" hangingPunct="0">
              <a:spcBef>
                <a:spcPct val="0"/>
              </a:spcBef>
              <a:spcAft>
                <a:spcPct val="0"/>
              </a:spcAft>
            </a:pPr>
            <a:r>
              <a:rPr lang="en-US" smtClean="0">
                <a:solidFill>
                  <a:srgbClr val="000000"/>
                </a:solidFill>
                <a:latin typeface="Times" charset="0"/>
                <a:ea typeface="ＭＳ Ｐゴシック" charset="0"/>
                <a:cs typeface="ＭＳ Ｐゴシック" charset="0"/>
              </a:rPr>
              <a:t>- must discriminate between</a:t>
            </a:r>
          </a:p>
          <a:p>
            <a:pPr defTabSz="914400" eaLnBrk="0" fontAlgn="base" hangingPunct="0">
              <a:spcBef>
                <a:spcPct val="0"/>
              </a:spcBef>
              <a:spcAft>
                <a:spcPct val="0"/>
              </a:spcAft>
            </a:pPr>
            <a:r>
              <a:rPr lang="en-US" smtClean="0">
                <a:solidFill>
                  <a:srgbClr val="000000"/>
                </a:solidFill>
                <a:latin typeface="Times" charset="0"/>
                <a:ea typeface="ＭＳ Ｐゴシック" charset="0"/>
                <a:cs typeface="ＭＳ Ｐゴシック" charset="0"/>
              </a:rPr>
              <a:t>  back-to-back proton-triton</a:t>
            </a:r>
            <a:endParaRPr lang="en-US" sz="2000" smtClean="0">
              <a:solidFill>
                <a:srgbClr val="000000"/>
              </a:solidFill>
              <a:latin typeface="Times" charset="0"/>
              <a:ea typeface="ＭＳ Ｐゴシック" charset="0"/>
              <a:cs typeface="ＭＳ Ｐゴシック" charset="0"/>
            </a:endParaRPr>
          </a:p>
        </p:txBody>
      </p:sp>
      <p:pic>
        <p:nvPicPr>
          <p:cNvPr id="21510" name="Picture 6" descr="TP_tmp"/>
          <p:cNvPicPr>
            <a:picLocks noChangeAspect="1" noChangeArrowheads="1"/>
          </p:cNvPicPr>
          <p:nvPr>
            <p:custDataLst>
              <p:tags r:id="rId2"/>
            </p:custDataLst>
          </p:nvPr>
        </p:nvPicPr>
        <p:blipFill>
          <a:blip r:embed="rId12">
            <a:extLst>
              <a:ext uri="{28A0092B-C50C-407E-A947-70E740481C1C}">
                <a14:useLocalDpi xmlns:a14="http://schemas.microsoft.com/office/drawing/2010/main" val="0"/>
              </a:ext>
            </a:extLst>
          </a:blip>
          <a:srcRect/>
          <a:stretch>
            <a:fillRect/>
          </a:stretch>
        </p:blipFill>
        <p:spPr bwMode="auto">
          <a:xfrm>
            <a:off x="5116513" y="2097088"/>
            <a:ext cx="7112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TP_tmp"/>
          <p:cNvPicPr>
            <a:picLocks noChangeAspect="1" noChangeArrowheads="1"/>
          </p:cNvPicPr>
          <p:nvPr>
            <p:custDataLst>
              <p:tags r:id="rId3"/>
            </p:custDataLst>
          </p:nvPr>
        </p:nvPicPr>
        <p:blipFill>
          <a:blip r:embed="rId13">
            <a:extLst>
              <a:ext uri="{28A0092B-C50C-407E-A947-70E740481C1C}">
                <a14:useLocalDpi xmlns:a14="http://schemas.microsoft.com/office/drawing/2010/main" val="0"/>
              </a:ext>
            </a:extLst>
          </a:blip>
          <a:srcRect/>
          <a:stretch>
            <a:fillRect/>
          </a:stretch>
        </p:blipFill>
        <p:spPr bwMode="auto">
          <a:xfrm>
            <a:off x="5116513" y="2411413"/>
            <a:ext cx="6858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AutoShape 8"/>
          <p:cNvSpPr>
            <a:spLocks/>
          </p:cNvSpPr>
          <p:nvPr/>
        </p:nvSpPr>
        <p:spPr bwMode="auto">
          <a:xfrm>
            <a:off x="5834063" y="2133600"/>
            <a:ext cx="193675" cy="485775"/>
          </a:xfrm>
          <a:prstGeom prst="rightBrace">
            <a:avLst>
              <a:gd name="adj1" fmla="val 20902"/>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defTabSz="914400" eaLnBrk="0" fontAlgn="base" hangingPunct="0">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sp>
        <p:nvSpPr>
          <p:cNvPr id="21513" name="Rectangle 9"/>
          <p:cNvSpPr>
            <a:spLocks noChangeArrowheads="1"/>
          </p:cNvSpPr>
          <p:nvPr/>
        </p:nvSpPr>
        <p:spPr bwMode="auto">
          <a:xfrm>
            <a:off x="304800" y="1905000"/>
            <a:ext cx="742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pPr>
            <a:r>
              <a:rPr lang="en-US" sz="2400" smtClean="0">
                <a:solidFill>
                  <a:srgbClr val="000000"/>
                </a:solidFill>
                <a:latin typeface="Times" charset="0"/>
                <a:ea typeface="ＭＳ Ｐゴシック" charset="0"/>
                <a:cs typeface="ＭＳ Ｐゴシック" charset="0"/>
              </a:rPr>
              <a:t>S(I):</a:t>
            </a:r>
          </a:p>
        </p:txBody>
      </p:sp>
      <p:sp>
        <p:nvSpPr>
          <p:cNvPr id="21514" name="Rectangle 10"/>
          <p:cNvSpPr>
            <a:spLocks noChangeArrowheads="1"/>
          </p:cNvSpPr>
          <p:nvPr/>
        </p:nvSpPr>
        <p:spPr bwMode="auto">
          <a:xfrm>
            <a:off x="860425" y="13319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pPr>
            <a:endParaRPr lang="en-US" sz="2400" smtClean="0">
              <a:solidFill>
                <a:srgbClr val="000000"/>
              </a:solidFill>
              <a:latin typeface="Times" charset="0"/>
              <a:ea typeface="ＭＳ Ｐゴシック" charset="0"/>
              <a:cs typeface="ＭＳ Ｐゴシック" charset="0"/>
            </a:endParaRPr>
          </a:p>
        </p:txBody>
      </p:sp>
      <p:pic>
        <p:nvPicPr>
          <p:cNvPr id="21515" name="Picture 11" descr="TP_tmp"/>
          <p:cNvPicPr>
            <a:picLocks noChangeAspect="1" noChangeArrowheads="1"/>
          </p:cNvPicPr>
          <p:nvPr>
            <p:custDataLst>
              <p:tags r:id="rId4"/>
            </p:custDataLst>
          </p:nvPr>
        </p:nvPicPr>
        <p:blipFill>
          <a:blip r:embed="rId14">
            <a:extLst>
              <a:ext uri="{28A0092B-C50C-407E-A947-70E740481C1C}">
                <a14:useLocalDpi xmlns:a14="http://schemas.microsoft.com/office/drawing/2010/main" val="0"/>
              </a:ext>
            </a:extLst>
          </a:blip>
          <a:srcRect/>
          <a:stretch>
            <a:fillRect/>
          </a:stretch>
        </p:blipFill>
        <p:spPr bwMode="auto">
          <a:xfrm>
            <a:off x="1066800" y="1981200"/>
            <a:ext cx="236220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6" name="Group 12"/>
          <p:cNvGrpSpPr>
            <a:grpSpLocks/>
          </p:cNvGrpSpPr>
          <p:nvPr/>
        </p:nvGrpSpPr>
        <p:grpSpPr bwMode="auto">
          <a:xfrm>
            <a:off x="5029200" y="3124200"/>
            <a:ext cx="4114800" cy="2124075"/>
            <a:chOff x="192" y="2784"/>
            <a:chExt cx="2592" cy="1338"/>
          </a:xfrm>
        </p:grpSpPr>
        <p:pic>
          <p:nvPicPr>
            <p:cNvPr id="21558" name="Picture 13" descr="TP_tmp"/>
            <p:cNvPicPr>
              <a:picLocks noChangeAspect="1" noChangeArrowheads="1"/>
            </p:cNvPicPr>
            <p:nvPr>
              <p:custDataLst>
                <p:tags r:id="rId6"/>
              </p:custDataLst>
            </p:nvPr>
          </p:nvPicPr>
          <p:blipFill>
            <a:blip r:embed="rId15">
              <a:extLst>
                <a:ext uri="{28A0092B-C50C-407E-A947-70E740481C1C}">
                  <a14:useLocalDpi xmlns:a14="http://schemas.microsoft.com/office/drawing/2010/main" val="0"/>
                </a:ext>
              </a:extLst>
            </a:blip>
            <a:srcRect/>
            <a:stretch>
              <a:fillRect/>
            </a:stretch>
          </p:blipFill>
          <p:spPr bwMode="auto">
            <a:xfrm>
              <a:off x="668" y="2992"/>
              <a:ext cx="1712"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59" name="Picture 14" descr="TP_tmp"/>
            <p:cNvPicPr>
              <a:picLocks noChangeAspect="1" noChangeArrowheads="1"/>
            </p:cNvPicPr>
            <p:nvPr>
              <p:custDataLst>
                <p:tags r:id="rId7"/>
              </p:custDataLst>
            </p:nvPr>
          </p:nvPicPr>
          <p:blipFill>
            <a:blip r:embed="rId16">
              <a:extLst>
                <a:ext uri="{28A0092B-C50C-407E-A947-70E740481C1C}">
                  <a14:useLocalDpi xmlns:a14="http://schemas.microsoft.com/office/drawing/2010/main" val="0"/>
                </a:ext>
              </a:extLst>
            </a:blip>
            <a:srcRect/>
            <a:stretch>
              <a:fillRect/>
            </a:stretch>
          </p:blipFill>
          <p:spPr bwMode="auto">
            <a:xfrm>
              <a:off x="2269" y="3296"/>
              <a:ext cx="320"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60" name="Picture 15" descr="TP_tmp"/>
            <p:cNvPicPr>
              <a:picLocks noChangeAspect="1" noChangeArrowheads="1"/>
            </p:cNvPicPr>
            <p:nvPr>
              <p:custDataLst>
                <p:tags r:id="rId8"/>
              </p:custDataLst>
            </p:nvPr>
          </p:nvPicPr>
          <p:blipFill>
            <a:blip r:embed="rId17">
              <a:extLst>
                <a:ext uri="{28A0092B-C50C-407E-A947-70E740481C1C}">
                  <a14:useLocalDpi xmlns:a14="http://schemas.microsoft.com/office/drawing/2010/main" val="0"/>
                </a:ext>
              </a:extLst>
            </a:blip>
            <a:srcRect/>
            <a:stretch>
              <a:fillRect/>
            </a:stretch>
          </p:blipFill>
          <p:spPr bwMode="auto">
            <a:xfrm>
              <a:off x="1765" y="3475"/>
              <a:ext cx="464"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61" name="Rectangle 16"/>
            <p:cNvSpPr>
              <a:spLocks noChangeArrowheads="1"/>
            </p:cNvSpPr>
            <p:nvPr/>
          </p:nvSpPr>
          <p:spPr bwMode="auto">
            <a:xfrm>
              <a:off x="192" y="2784"/>
              <a:ext cx="2592" cy="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defTabSz="914400" fontAlgn="base">
                <a:lnSpc>
                  <a:spcPct val="90000"/>
                </a:lnSpc>
                <a:spcBef>
                  <a:spcPct val="50000"/>
                </a:spcBef>
                <a:spcAft>
                  <a:spcPct val="0"/>
                </a:spcAft>
                <a:buClr>
                  <a:srgbClr val="24459C"/>
                </a:buClr>
                <a:buSzPct val="110000"/>
                <a:buFont typeface="Wingdings" charset="0"/>
                <a:buChar char="§"/>
              </a:pPr>
              <a:r>
                <a:rPr lang="en-US" smtClean="0">
                  <a:solidFill>
                    <a:srgbClr val="333399"/>
                  </a:solidFill>
                  <a:latin typeface="Arial" charset="0"/>
                  <a:ea typeface="ＭＳ Ｐゴシック" charset="0"/>
                  <a:cs typeface="ＭＳ Ｐゴシック" charset="0"/>
                </a:rPr>
                <a:t>4He J</a:t>
              </a:r>
              <a:r>
                <a:rPr lang="en-US" baseline="30000" smtClean="0">
                  <a:solidFill>
                    <a:srgbClr val="333399"/>
                  </a:solidFill>
                  <a:latin typeface="Arial" charset="0"/>
                  <a:ea typeface="ＭＳ Ｐゴシック" charset="0"/>
                  <a:cs typeface="ＭＳ Ｐゴシック" charset="0"/>
                  <a:sym typeface="Symbol" charset="0"/>
                </a:rPr>
                <a:t></a:t>
              </a:r>
              <a:r>
                <a:rPr lang="en-US" smtClean="0">
                  <a:solidFill>
                    <a:srgbClr val="333399"/>
                  </a:solidFill>
                  <a:latin typeface="Arial" charset="0"/>
                  <a:ea typeface="ＭＳ Ｐゴシック" charset="0"/>
                  <a:cs typeface="ＭＳ Ｐゴシック" charset="0"/>
                </a:rPr>
                <a:t> =0</a:t>
              </a:r>
              <a:r>
                <a:rPr lang="en-US" baseline="30000" smtClean="0">
                  <a:solidFill>
                    <a:srgbClr val="333399"/>
                  </a:solidFill>
                  <a:latin typeface="Arial" charset="0"/>
                  <a:ea typeface="ＭＳ Ｐゴシック" charset="0"/>
                  <a:cs typeface="ＭＳ Ｐゴシック" charset="0"/>
                </a:rPr>
                <a:t>+</a:t>
              </a:r>
              <a:r>
                <a:rPr lang="en-US" smtClean="0">
                  <a:solidFill>
                    <a:srgbClr val="333399"/>
                  </a:solidFill>
                  <a:latin typeface="Arial" charset="0"/>
                  <a:ea typeface="ＭＳ Ｐゴシック" charset="0"/>
                  <a:cs typeface="ＭＳ Ｐゴシック" charset="0"/>
                </a:rPr>
                <a:t> resonance</a:t>
              </a:r>
            </a:p>
            <a:p>
              <a:pPr marL="457200" indent="-457200" defTabSz="914400" fontAlgn="base">
                <a:lnSpc>
                  <a:spcPct val="90000"/>
                </a:lnSpc>
                <a:spcBef>
                  <a:spcPct val="50000"/>
                </a:spcBef>
                <a:spcAft>
                  <a:spcPct val="0"/>
                </a:spcAft>
                <a:buClr>
                  <a:srgbClr val="24459C"/>
                </a:buClr>
                <a:buSzPct val="110000"/>
                <a:buFont typeface="Wingdings" charset="0"/>
                <a:buChar char="§"/>
              </a:pPr>
              <a:endParaRPr lang="en-US" smtClean="0">
                <a:solidFill>
                  <a:srgbClr val="333399"/>
                </a:solidFill>
                <a:latin typeface="Arial" charset="0"/>
                <a:ea typeface="ＭＳ Ｐゴシック" charset="0"/>
                <a:cs typeface="ＭＳ Ｐゴシック" charset="0"/>
              </a:endParaRPr>
            </a:p>
            <a:p>
              <a:pPr marL="457200" indent="-457200" defTabSz="914400" fontAlgn="base">
                <a:lnSpc>
                  <a:spcPct val="90000"/>
                </a:lnSpc>
                <a:spcBef>
                  <a:spcPct val="50000"/>
                </a:spcBef>
                <a:spcAft>
                  <a:spcPct val="0"/>
                </a:spcAft>
                <a:buClr>
                  <a:srgbClr val="24459C"/>
                </a:buClr>
                <a:buSzPct val="110000"/>
                <a:buFont typeface="Wingdings" charset="0"/>
                <a:buChar char="§"/>
              </a:pPr>
              <a:r>
                <a:rPr lang="en-US" smtClean="0">
                  <a:solidFill>
                    <a:srgbClr val="333399"/>
                  </a:solidFill>
                  <a:latin typeface="Arial" charset="0"/>
                  <a:ea typeface="ＭＳ Ｐゴシック" charset="0"/>
                  <a:cs typeface="ＭＳ Ｐゴシック" charset="0"/>
                </a:rPr>
                <a:t>sensitive to EFT coupling</a:t>
              </a:r>
              <a:br>
                <a:rPr lang="en-US" smtClean="0">
                  <a:solidFill>
                    <a:srgbClr val="333399"/>
                  </a:solidFill>
                  <a:latin typeface="Arial" charset="0"/>
                  <a:ea typeface="ＭＳ Ｐゴシック" charset="0"/>
                  <a:cs typeface="ＭＳ Ｐゴシック" charset="0"/>
                </a:rPr>
              </a:br>
              <a:r>
                <a:rPr lang="en-US" smtClean="0">
                  <a:solidFill>
                    <a:srgbClr val="333399"/>
                  </a:solidFill>
                  <a:latin typeface="Arial" charset="0"/>
                  <a:ea typeface="ＭＳ Ｐゴシック" charset="0"/>
                  <a:cs typeface="ＭＳ Ｐゴシック" charset="0"/>
                </a:rPr>
                <a:t>or DDH couplings  </a:t>
              </a:r>
            </a:p>
            <a:p>
              <a:pPr marL="457200" indent="-457200" defTabSz="914400" fontAlgn="base">
                <a:lnSpc>
                  <a:spcPct val="90000"/>
                </a:lnSpc>
                <a:spcBef>
                  <a:spcPct val="50000"/>
                </a:spcBef>
                <a:spcAft>
                  <a:spcPct val="0"/>
                </a:spcAft>
                <a:buClr>
                  <a:srgbClr val="24459C"/>
                </a:buClr>
                <a:buSzPct val="110000"/>
                <a:buFont typeface="Wingdings" charset="0"/>
                <a:buChar char="§"/>
              </a:pPr>
              <a:r>
                <a:rPr lang="en-US" smtClean="0">
                  <a:solidFill>
                    <a:srgbClr val="333399"/>
                  </a:solidFill>
                  <a:latin typeface="Arial" charset="0"/>
                  <a:ea typeface="ＭＳ Ｐゴシック" charset="0"/>
                  <a:cs typeface="ＭＳ Ｐゴシック" charset="0"/>
                </a:rPr>
                <a:t>~10% </a:t>
              </a:r>
              <a:r>
                <a:rPr lang="en-US" smtClean="0">
                  <a:solidFill>
                    <a:srgbClr val="333399"/>
                  </a:solidFill>
                  <a:latin typeface="Symbol" charset="0"/>
                  <a:ea typeface="ＭＳ Ｐゴシック" charset="0"/>
                  <a:cs typeface="ＭＳ Ｐゴシック" charset="0"/>
                  <a:sym typeface="Symbol" charset="0"/>
                </a:rPr>
                <a:t></a:t>
              </a:r>
              <a:r>
                <a:rPr lang="en-US" smtClean="0">
                  <a:solidFill>
                    <a:srgbClr val="333399"/>
                  </a:solidFill>
                  <a:latin typeface="Arial" charset="0"/>
                  <a:ea typeface="ＭＳ Ｐゴシック" charset="0"/>
                  <a:cs typeface="ＭＳ Ｐゴシック" charset="0"/>
                </a:rPr>
                <a:t>I=1 contribution</a:t>
              </a:r>
              <a:br>
                <a:rPr lang="en-US" smtClean="0">
                  <a:solidFill>
                    <a:srgbClr val="333399"/>
                  </a:solidFill>
                  <a:latin typeface="Arial" charset="0"/>
                  <a:ea typeface="ＭＳ Ｐゴシック" charset="0"/>
                  <a:cs typeface="ＭＳ Ｐゴシック" charset="0"/>
                </a:rPr>
              </a:br>
              <a:r>
                <a:rPr lang="en-US" smtClean="0">
                  <a:solidFill>
                    <a:srgbClr val="333399"/>
                  </a:solidFill>
                  <a:latin typeface="Arial" charset="0"/>
                  <a:ea typeface="ＭＳ Ｐゴシック" charset="0"/>
                  <a:cs typeface="ＭＳ Ｐゴシック" charset="0"/>
                </a:rPr>
                <a:t>(Gerry Hale, qualitative)</a:t>
              </a:r>
            </a:p>
            <a:p>
              <a:pPr marL="457200" indent="-457200" defTabSz="914400" fontAlgn="base">
                <a:lnSpc>
                  <a:spcPct val="90000"/>
                </a:lnSpc>
                <a:spcBef>
                  <a:spcPct val="50000"/>
                </a:spcBef>
                <a:spcAft>
                  <a:spcPct val="0"/>
                </a:spcAft>
                <a:buClr>
                  <a:srgbClr val="24459C"/>
                </a:buClr>
                <a:buSzPct val="110000"/>
                <a:buFont typeface="Wingdings" charset="0"/>
                <a:buChar char="§"/>
              </a:pPr>
              <a:r>
                <a:rPr lang="en-US" smtClean="0">
                  <a:solidFill>
                    <a:srgbClr val="333399"/>
                  </a:solidFill>
                  <a:latin typeface="Arial" charset="0"/>
                  <a:ea typeface="ＭＳ Ｐゴシック" charset="0"/>
                  <a:cs typeface="ＭＳ Ｐゴシック" charset="0"/>
                </a:rPr>
                <a:t>A ~ -1–3x10</a:t>
              </a:r>
              <a:r>
                <a:rPr lang="en-US" baseline="30000" smtClean="0">
                  <a:solidFill>
                    <a:srgbClr val="333399"/>
                  </a:solidFill>
                  <a:latin typeface="Arial" charset="0"/>
                  <a:ea typeface="ＭＳ Ｐゴシック" charset="0"/>
                  <a:cs typeface="ＭＳ Ｐゴシック" charset="0"/>
                </a:rPr>
                <a:t>-7</a:t>
              </a:r>
              <a:r>
                <a:rPr lang="en-US" smtClean="0">
                  <a:solidFill>
                    <a:srgbClr val="333399"/>
                  </a:solidFill>
                  <a:latin typeface="Arial" charset="0"/>
                  <a:ea typeface="ＭＳ Ｐゴシック" charset="0"/>
                  <a:cs typeface="ＭＳ Ｐゴシック" charset="0"/>
                </a:rPr>
                <a:t> (M. Viviani, PISA)</a:t>
              </a:r>
            </a:p>
            <a:p>
              <a:pPr marL="457200" indent="-457200" defTabSz="914400" fontAlgn="base">
                <a:lnSpc>
                  <a:spcPct val="90000"/>
                </a:lnSpc>
                <a:spcBef>
                  <a:spcPct val="50000"/>
                </a:spcBef>
                <a:spcAft>
                  <a:spcPct val="0"/>
                </a:spcAft>
                <a:buClr>
                  <a:srgbClr val="24459C"/>
                </a:buClr>
                <a:buSzPct val="110000"/>
                <a:buFont typeface="Wingdings" charset="0"/>
                <a:buChar char="§"/>
              </a:pPr>
              <a:r>
                <a:rPr lang="en-US" smtClean="0">
                  <a:solidFill>
                    <a:srgbClr val="333399"/>
                  </a:solidFill>
                  <a:latin typeface="Arial" charset="0"/>
                  <a:ea typeface="ＭＳ Ｐゴシック" charset="0"/>
                  <a:cs typeface="ＭＳ Ｐゴシック" charset="0"/>
                </a:rPr>
                <a:t>A ~ -1–4x10</a:t>
              </a:r>
              <a:r>
                <a:rPr lang="en-US" baseline="30000" smtClean="0">
                  <a:solidFill>
                    <a:srgbClr val="333399"/>
                  </a:solidFill>
                  <a:latin typeface="Arial" charset="0"/>
                  <a:ea typeface="ＭＳ Ｐゴシック" charset="0"/>
                  <a:cs typeface="ＭＳ Ｐゴシック" charset="0"/>
                </a:rPr>
                <a:t>-7</a:t>
              </a:r>
              <a:r>
                <a:rPr lang="en-US" smtClean="0">
                  <a:solidFill>
                    <a:srgbClr val="333399"/>
                  </a:solidFill>
                  <a:latin typeface="Arial" charset="0"/>
                  <a:ea typeface="ＭＳ Ｐゴシック" charset="0"/>
                  <a:cs typeface="ＭＳ Ｐゴシック" charset="0"/>
                </a:rPr>
                <a:t> (Gudkov)</a:t>
              </a:r>
              <a:br>
                <a:rPr lang="en-US" smtClean="0">
                  <a:solidFill>
                    <a:srgbClr val="333399"/>
                  </a:solidFill>
                  <a:latin typeface="Arial" charset="0"/>
                  <a:ea typeface="ＭＳ Ｐゴシック" charset="0"/>
                  <a:cs typeface="ＭＳ Ｐゴシック" charset="0"/>
                </a:rPr>
              </a:br>
              <a:r>
                <a:rPr lang="en-US" smtClean="0">
                  <a:solidFill>
                    <a:srgbClr val="333399"/>
                  </a:solidFill>
                  <a:latin typeface="Arial" charset="0"/>
                  <a:ea typeface="ＭＳ Ｐゴシック" charset="0"/>
                  <a:cs typeface="ＭＳ Ｐゴシック" charset="0"/>
                </a:rPr>
                <a:t>mixing between 0</a:t>
              </a:r>
              <a:r>
                <a:rPr lang="en-US" baseline="30000" smtClean="0">
                  <a:solidFill>
                    <a:srgbClr val="333399"/>
                  </a:solidFill>
                  <a:latin typeface="Arial" charset="0"/>
                  <a:ea typeface="ＭＳ Ｐゴシック" charset="0"/>
                  <a:cs typeface="ＭＳ Ｐゴシック" charset="0"/>
                </a:rPr>
                <a:t>+</a:t>
              </a:r>
              <a:r>
                <a:rPr lang="en-US" smtClean="0">
                  <a:solidFill>
                    <a:srgbClr val="333399"/>
                  </a:solidFill>
                  <a:latin typeface="Arial" charset="0"/>
                  <a:ea typeface="ＭＳ Ｐゴシック" charset="0"/>
                  <a:cs typeface="ＭＳ Ｐゴシック" charset="0"/>
                </a:rPr>
                <a:t>, 0</a:t>
              </a:r>
              <a:r>
                <a:rPr lang="en-US" baseline="30000" smtClean="0">
                  <a:solidFill>
                    <a:srgbClr val="333399"/>
                  </a:solidFill>
                  <a:latin typeface="Arial" charset="0"/>
                  <a:ea typeface="ＭＳ Ｐゴシック" charset="0"/>
                  <a:cs typeface="ＭＳ Ｐゴシック" charset="0"/>
                </a:rPr>
                <a:t>-</a:t>
              </a:r>
              <a:r>
                <a:rPr lang="en-US" smtClean="0">
                  <a:solidFill>
                    <a:srgbClr val="333399"/>
                  </a:solidFill>
                  <a:latin typeface="Arial" charset="0"/>
                  <a:ea typeface="ＭＳ Ｐゴシック" charset="0"/>
                  <a:cs typeface="ＭＳ Ｐゴシック" charset="0"/>
                </a:rPr>
                <a:t> resonance</a:t>
              </a:r>
              <a:endParaRPr lang="en-US" baseline="30000" smtClean="0">
                <a:solidFill>
                  <a:srgbClr val="333399"/>
                </a:solidFill>
                <a:latin typeface="Arial" charset="0"/>
                <a:ea typeface="ＭＳ Ｐゴシック" charset="0"/>
                <a:cs typeface="ＭＳ Ｐゴシック" charset="0"/>
              </a:endParaRPr>
            </a:p>
            <a:p>
              <a:pPr marL="457200" indent="-457200" defTabSz="914400" fontAlgn="base">
                <a:lnSpc>
                  <a:spcPct val="90000"/>
                </a:lnSpc>
                <a:spcBef>
                  <a:spcPct val="50000"/>
                </a:spcBef>
                <a:spcAft>
                  <a:spcPct val="0"/>
                </a:spcAft>
                <a:buClr>
                  <a:srgbClr val="24459C"/>
                </a:buClr>
                <a:buSzPct val="110000"/>
                <a:buFont typeface="Wingdings" charset="0"/>
                <a:buChar char="§"/>
              </a:pPr>
              <a:r>
                <a:rPr lang="en-US" smtClean="0">
                  <a:solidFill>
                    <a:srgbClr val="333399"/>
                  </a:solidFill>
                  <a:latin typeface="Arial" charset="0"/>
                  <a:ea typeface="ＭＳ Ｐゴシック" charset="0"/>
                  <a:cs typeface="ＭＳ Ｐゴシック" charset="0"/>
                </a:rPr>
                <a:t>Naïve scaling of p-p scattering </a:t>
              </a:r>
              <a:br>
                <a:rPr lang="en-US" smtClean="0">
                  <a:solidFill>
                    <a:srgbClr val="333399"/>
                  </a:solidFill>
                  <a:latin typeface="Arial" charset="0"/>
                  <a:ea typeface="ＭＳ Ｐゴシック" charset="0"/>
                  <a:cs typeface="ＭＳ Ｐゴシック" charset="0"/>
                </a:rPr>
              </a:br>
              <a:r>
                <a:rPr lang="en-US" smtClean="0">
                  <a:solidFill>
                    <a:srgbClr val="333399"/>
                  </a:solidFill>
                  <a:latin typeface="Arial" charset="0"/>
                  <a:ea typeface="ＭＳ Ｐゴシック" charset="0"/>
                  <a:cs typeface="ＭＳ Ｐゴシック" charset="0"/>
                </a:rPr>
                <a:t>at 22.5 MeV:  A ~ 5x10</a:t>
              </a:r>
              <a:r>
                <a:rPr lang="en-US" baseline="30000" smtClean="0">
                  <a:solidFill>
                    <a:srgbClr val="333399"/>
                  </a:solidFill>
                  <a:latin typeface="Arial" charset="0"/>
                  <a:ea typeface="ＭＳ Ｐゴシック" charset="0"/>
                  <a:cs typeface="ＭＳ Ｐゴシック" charset="0"/>
                </a:rPr>
                <a:t>-8</a:t>
              </a:r>
            </a:p>
            <a:p>
              <a:pPr marL="457200" indent="-457200" defTabSz="914400" fontAlgn="base">
                <a:lnSpc>
                  <a:spcPct val="90000"/>
                </a:lnSpc>
                <a:spcBef>
                  <a:spcPct val="50000"/>
                </a:spcBef>
                <a:spcAft>
                  <a:spcPct val="0"/>
                </a:spcAft>
                <a:buClr>
                  <a:srgbClr val="24459C"/>
                </a:buClr>
                <a:buSzPct val="110000"/>
                <a:buFont typeface="Wingdings" charset="0"/>
                <a:buChar char="§"/>
              </a:pPr>
              <a:endParaRPr lang="en-US" smtClean="0">
                <a:solidFill>
                  <a:srgbClr val="333399"/>
                </a:solidFill>
                <a:latin typeface="Arial" charset="0"/>
                <a:ea typeface="ＭＳ Ｐゴシック" charset="0"/>
                <a:cs typeface="ＭＳ Ｐゴシック" charset="0"/>
              </a:endParaRPr>
            </a:p>
          </p:txBody>
        </p:sp>
      </p:grpSp>
      <p:sp>
        <p:nvSpPr>
          <p:cNvPr id="21517" name="Rectangle 17"/>
          <p:cNvSpPr>
            <a:spLocks noChangeArrowheads="1"/>
          </p:cNvSpPr>
          <p:nvPr/>
        </p:nvSpPr>
        <p:spPr bwMode="auto">
          <a:xfrm>
            <a:off x="4922838" y="893763"/>
            <a:ext cx="37639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defTabSz="914400" eaLnBrk="0" fontAlgn="base" hangingPunct="0">
              <a:lnSpc>
                <a:spcPct val="90000"/>
              </a:lnSpc>
              <a:spcBef>
                <a:spcPct val="0"/>
              </a:spcBef>
              <a:spcAft>
                <a:spcPct val="0"/>
              </a:spcAft>
            </a:pPr>
            <a:r>
              <a:rPr lang="en-US" sz="2400" smtClean="0">
                <a:solidFill>
                  <a:srgbClr val="008000"/>
                </a:solidFill>
                <a:latin typeface="Times" charset="0"/>
                <a:ea typeface="ＭＳ Ｐゴシック" charset="0"/>
                <a:cs typeface="ＭＳ Ｐゴシック" charset="0"/>
              </a:rPr>
              <a:t>PV observables:</a:t>
            </a:r>
            <a:endParaRPr lang="en-US" sz="2000" smtClean="0">
              <a:solidFill>
                <a:srgbClr val="333399"/>
              </a:solidFill>
              <a:latin typeface="Arial" charset="0"/>
              <a:ea typeface="ＭＳ Ｐゴシック" charset="0"/>
              <a:cs typeface="ＭＳ Ｐゴシック" charset="0"/>
            </a:endParaRPr>
          </a:p>
        </p:txBody>
      </p:sp>
      <p:sp>
        <p:nvSpPr>
          <p:cNvPr id="21518" name="Rectangle 18"/>
          <p:cNvSpPr>
            <a:spLocks noChangeArrowheads="1"/>
          </p:cNvSpPr>
          <p:nvPr/>
        </p:nvSpPr>
        <p:spPr bwMode="auto">
          <a:xfrm>
            <a:off x="5080000" y="2005013"/>
            <a:ext cx="193675" cy="4667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defTabSz="914400" eaLnBrk="0" fontAlgn="base" hangingPunct="0">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grpSp>
        <p:nvGrpSpPr>
          <p:cNvPr id="21519" name="Group 19"/>
          <p:cNvGrpSpPr>
            <a:grpSpLocks/>
          </p:cNvGrpSpPr>
          <p:nvPr/>
        </p:nvGrpSpPr>
        <p:grpSpPr bwMode="auto">
          <a:xfrm>
            <a:off x="152400" y="2438400"/>
            <a:ext cx="4205288" cy="3552825"/>
            <a:chOff x="0" y="1542"/>
            <a:chExt cx="2876" cy="2430"/>
          </a:xfrm>
        </p:grpSpPr>
        <p:pic>
          <p:nvPicPr>
            <p:cNvPr id="21553" name="Picture 20" descr="Picture 1"/>
            <p:cNvPicPr>
              <a:picLocks noChangeAspect="1" noChangeArrowheads="1"/>
            </p:cNvPicPr>
            <p:nvPr/>
          </p:nvPicPr>
          <p:blipFill>
            <a:blip r:embed="rId18">
              <a:extLst>
                <a:ext uri="{28A0092B-C50C-407E-A947-70E740481C1C}">
                  <a14:useLocalDpi xmlns:a14="http://schemas.microsoft.com/office/drawing/2010/main" val="0"/>
                </a:ext>
              </a:extLst>
            </a:blip>
            <a:srcRect l="26894" t="25688" r="44672" b="31619"/>
            <a:stretch>
              <a:fillRect/>
            </a:stretch>
          </p:blipFill>
          <p:spPr bwMode="auto">
            <a:xfrm>
              <a:off x="555" y="1542"/>
              <a:ext cx="2302" cy="2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54" name="Picture 21" descr="Picture 1"/>
            <p:cNvPicPr>
              <a:picLocks noChangeAspect="1" noChangeArrowheads="1"/>
            </p:cNvPicPr>
            <p:nvPr/>
          </p:nvPicPr>
          <p:blipFill>
            <a:blip r:embed="rId18">
              <a:extLst>
                <a:ext uri="{28A0092B-C50C-407E-A947-70E740481C1C}">
                  <a14:useLocalDpi xmlns:a14="http://schemas.microsoft.com/office/drawing/2010/main" val="0"/>
                </a:ext>
              </a:extLst>
            </a:blip>
            <a:srcRect l="26894" t="85863" r="52867" b="1012"/>
            <a:stretch>
              <a:fillRect/>
            </a:stretch>
          </p:blipFill>
          <p:spPr bwMode="auto">
            <a:xfrm>
              <a:off x="567" y="3302"/>
              <a:ext cx="1639" cy="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55" name="Picture 22" descr="Picture 1"/>
            <p:cNvPicPr>
              <a:picLocks noChangeAspect="1" noChangeArrowheads="1"/>
            </p:cNvPicPr>
            <p:nvPr/>
          </p:nvPicPr>
          <p:blipFill>
            <a:blip r:embed="rId18">
              <a:extLst>
                <a:ext uri="{28A0092B-C50C-407E-A947-70E740481C1C}">
                  <a14:useLocalDpi xmlns:a14="http://schemas.microsoft.com/office/drawing/2010/main" val="0"/>
                </a:ext>
              </a:extLst>
            </a:blip>
            <a:srcRect l="67877" t="31056" r="25551" b="37575"/>
            <a:stretch>
              <a:fillRect/>
            </a:stretch>
          </p:blipFill>
          <p:spPr bwMode="auto">
            <a:xfrm>
              <a:off x="0" y="1816"/>
              <a:ext cx="532" cy="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56" name="Text Box 23"/>
            <p:cNvSpPr txBox="1">
              <a:spLocks noChangeArrowheads="1"/>
            </p:cNvSpPr>
            <p:nvPr/>
          </p:nvSpPr>
          <p:spPr bwMode="auto">
            <a:xfrm>
              <a:off x="2320" y="3500"/>
              <a:ext cx="55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smtClean="0">
                  <a:solidFill>
                    <a:srgbClr val="000000"/>
                  </a:solidFill>
                </a:rPr>
                <a:t>19.815</a:t>
              </a:r>
            </a:p>
          </p:txBody>
        </p:sp>
        <p:sp>
          <p:nvSpPr>
            <p:cNvPr id="21557" name="Text Box 24"/>
            <p:cNvSpPr txBox="1">
              <a:spLocks noChangeArrowheads="1"/>
            </p:cNvSpPr>
            <p:nvPr/>
          </p:nvSpPr>
          <p:spPr bwMode="auto">
            <a:xfrm>
              <a:off x="0" y="3397"/>
              <a:ext cx="55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smtClean="0">
                  <a:solidFill>
                    <a:srgbClr val="000000"/>
                  </a:solidFill>
                </a:rPr>
                <a:t>20.578</a:t>
              </a:r>
            </a:p>
          </p:txBody>
        </p:sp>
      </p:grpSp>
      <p:pic>
        <p:nvPicPr>
          <p:cNvPr id="21520" name="Picture 25" descr="TP_tmp"/>
          <p:cNvPicPr>
            <a:picLocks noChangeAspect="1" noChangeArrowheads="1"/>
          </p:cNvPicPr>
          <p:nvPr>
            <p:custDataLst>
              <p:tags r:id="rId5"/>
            </p:custDataLst>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0600" y="1524000"/>
            <a:ext cx="3632200" cy="366713"/>
          </a:xfrm>
          <a:prstGeom prst="rect">
            <a:avLst/>
          </a:prstGeom>
          <a:solidFill>
            <a:schemeClr val="accent1"/>
          </a:solidFill>
          <a:ln w="9525">
            <a:solidFill>
              <a:srgbClr val="333399"/>
            </a:solidFill>
            <a:miter lim="800000"/>
            <a:headEnd/>
            <a:tailEnd/>
          </a:ln>
        </p:spPr>
      </p:pic>
      <p:sp>
        <p:nvSpPr>
          <p:cNvPr id="21521" name="Text Box 26"/>
          <p:cNvSpPr txBox="1">
            <a:spLocks noChangeArrowheads="1"/>
          </p:cNvSpPr>
          <p:nvPr/>
        </p:nvSpPr>
        <p:spPr bwMode="auto">
          <a:xfrm>
            <a:off x="762000" y="6019800"/>
            <a:ext cx="31591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200" smtClean="0">
                <a:solidFill>
                  <a:srgbClr val="000000"/>
                </a:solidFill>
                <a:latin typeface="Times" charset="0"/>
              </a:rPr>
              <a:t>Tilley, Weller, Hale, Nucl. Phys. A541, 1 (1992)</a:t>
            </a:r>
          </a:p>
        </p:txBody>
      </p:sp>
      <p:grpSp>
        <p:nvGrpSpPr>
          <p:cNvPr id="21522" name="Group 9"/>
          <p:cNvGrpSpPr>
            <a:grpSpLocks/>
          </p:cNvGrpSpPr>
          <p:nvPr/>
        </p:nvGrpSpPr>
        <p:grpSpPr bwMode="auto">
          <a:xfrm>
            <a:off x="228600" y="819150"/>
            <a:ext cx="239713" cy="539750"/>
            <a:chOff x="720" y="1056"/>
            <a:chExt cx="192" cy="432"/>
          </a:xfrm>
        </p:grpSpPr>
        <p:sp>
          <p:nvSpPr>
            <p:cNvPr id="21551" name="Line 10"/>
            <p:cNvSpPr>
              <a:spLocks noChangeShapeType="1"/>
            </p:cNvSpPr>
            <p:nvPr/>
          </p:nvSpPr>
          <p:spPr bwMode="auto">
            <a:xfrm>
              <a:off x="816" y="1056"/>
              <a:ext cx="0" cy="432"/>
            </a:xfrm>
            <a:prstGeom prst="line">
              <a:avLst/>
            </a:prstGeom>
            <a:noFill/>
            <a:ln w="9525">
              <a:solidFill>
                <a:schemeClr val="tx1"/>
              </a:solidFill>
              <a:round/>
              <a:headEnd type="triangle" w="lg" len="lg"/>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sp>
          <p:nvSpPr>
            <p:cNvPr id="49" name="Oval 11"/>
            <p:cNvSpPr>
              <a:spLocks noChangeArrowheads="1"/>
            </p:cNvSpPr>
            <p:nvPr/>
          </p:nvSpPr>
          <p:spPr bwMode="auto">
            <a:xfrm>
              <a:off x="720" y="1200"/>
              <a:ext cx="192" cy="192"/>
            </a:xfrm>
            <a:prstGeom prst="ellipse">
              <a:avLst/>
            </a:prstGeom>
            <a:solidFill>
              <a:srgbClr val="6D8DE7"/>
            </a:solidFill>
            <a:ln w="9525">
              <a:solidFill>
                <a:schemeClr val="tx1"/>
              </a:solidFill>
              <a:round/>
              <a:headEnd/>
              <a:tailEnd/>
            </a:ln>
            <a:effectLst>
              <a:outerShdw blurRad="63500" dist="63500"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r>
                <a:rPr lang="en-US" sz="1600">
                  <a:solidFill>
                    <a:srgbClr val="000000"/>
                  </a:solidFill>
                  <a:latin typeface="Arial" pitchFamily="-108" charset="0"/>
                  <a:ea typeface="ＭＳ Ｐゴシック" pitchFamily="-108" charset="-128"/>
                  <a:cs typeface="ＭＳ Ｐゴシック" pitchFamily="-108" charset="-128"/>
                </a:rPr>
                <a:t>n</a:t>
              </a:r>
            </a:p>
          </p:txBody>
        </p:sp>
      </p:grpSp>
      <p:sp>
        <p:nvSpPr>
          <p:cNvPr id="21523" name="Text Box 12"/>
          <p:cNvSpPr txBox="1">
            <a:spLocks noChangeArrowheads="1"/>
          </p:cNvSpPr>
          <p:nvPr/>
        </p:nvSpPr>
        <p:spPr bwMode="auto">
          <a:xfrm>
            <a:off x="468313" y="879475"/>
            <a:ext cx="35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mtClean="0">
                <a:solidFill>
                  <a:srgbClr val="000000"/>
                </a:solidFill>
              </a:rPr>
              <a:t>+</a:t>
            </a:r>
            <a:endParaRPr lang="en-US" sz="1100" smtClean="0">
              <a:solidFill>
                <a:srgbClr val="000000"/>
              </a:solidFill>
            </a:endParaRPr>
          </a:p>
        </p:txBody>
      </p:sp>
      <p:sp>
        <p:nvSpPr>
          <p:cNvPr id="21524" name="Line 13"/>
          <p:cNvSpPr>
            <a:spLocks noChangeShapeType="1"/>
          </p:cNvSpPr>
          <p:nvPr/>
        </p:nvSpPr>
        <p:spPr bwMode="auto">
          <a:xfrm>
            <a:off x="1154113" y="974725"/>
            <a:ext cx="0" cy="539750"/>
          </a:xfrm>
          <a:prstGeom prst="line">
            <a:avLst/>
          </a:prstGeom>
          <a:noFill/>
          <a:ln w="9525">
            <a:solidFill>
              <a:schemeClr val="tx1"/>
            </a:solidFill>
            <a:round/>
            <a:headEnd type="none" w="lg" len="lg"/>
            <a:tailEnd type="triangle" w="lg" len="lg"/>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sp>
        <p:nvSpPr>
          <p:cNvPr id="21525" name="Line 14"/>
          <p:cNvSpPr>
            <a:spLocks noChangeShapeType="1"/>
          </p:cNvSpPr>
          <p:nvPr/>
        </p:nvSpPr>
        <p:spPr bwMode="auto">
          <a:xfrm>
            <a:off x="947738" y="1119188"/>
            <a:ext cx="0" cy="300037"/>
          </a:xfrm>
          <a:prstGeom prst="line">
            <a:avLst/>
          </a:prstGeom>
          <a:noFill/>
          <a:ln w="9525">
            <a:solidFill>
              <a:schemeClr val="tx1"/>
            </a:solidFill>
            <a:round/>
            <a:headEnd type="none" w="lg" len="lg"/>
            <a:tailEnd type="triangle" w="lg" len="lg"/>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sp>
        <p:nvSpPr>
          <p:cNvPr id="33" name="Oval 15"/>
          <p:cNvSpPr>
            <a:spLocks noChangeArrowheads="1"/>
          </p:cNvSpPr>
          <p:nvPr/>
        </p:nvSpPr>
        <p:spPr bwMode="auto">
          <a:xfrm>
            <a:off x="828675" y="1000125"/>
            <a:ext cx="239713" cy="239713"/>
          </a:xfrm>
          <a:prstGeom prst="ellipse">
            <a:avLst/>
          </a:prstGeom>
          <a:solidFill>
            <a:srgbClr val="6D8DE7"/>
          </a:solidFill>
          <a:ln w="9525">
            <a:solidFill>
              <a:schemeClr val="tx1"/>
            </a:solidFill>
            <a:round/>
            <a:headEnd/>
            <a:tailEnd/>
          </a:ln>
          <a:effectLst>
            <a:outerShdw blurRad="63500" dist="63500"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r>
              <a:rPr lang="en-US" sz="1600" dirty="0" err="1">
                <a:solidFill>
                  <a:srgbClr val="000000"/>
                </a:solidFill>
                <a:latin typeface="Arial" pitchFamily="-108" charset="0"/>
                <a:ea typeface="ＭＳ Ｐゴシック" pitchFamily="-108" charset="-128"/>
                <a:cs typeface="ＭＳ Ｐゴシック" pitchFamily="-108" charset="-128"/>
              </a:rPr>
              <a:t>n</a:t>
            </a:r>
            <a:endParaRPr lang="en-US" sz="1600" dirty="0">
              <a:solidFill>
                <a:srgbClr val="000000"/>
              </a:solidFill>
              <a:latin typeface="Arial" pitchFamily="-108" charset="0"/>
              <a:ea typeface="ＭＳ Ｐゴシック" pitchFamily="-108" charset="-128"/>
              <a:cs typeface="ＭＳ Ｐゴシック" pitchFamily="-108" charset="-128"/>
            </a:endParaRPr>
          </a:p>
        </p:txBody>
      </p:sp>
      <p:sp>
        <p:nvSpPr>
          <p:cNvPr id="21527" name="Line 16"/>
          <p:cNvSpPr>
            <a:spLocks noChangeShapeType="1"/>
          </p:cNvSpPr>
          <p:nvPr/>
        </p:nvSpPr>
        <p:spPr bwMode="auto">
          <a:xfrm>
            <a:off x="1089025" y="685800"/>
            <a:ext cx="0" cy="539750"/>
          </a:xfrm>
          <a:prstGeom prst="line">
            <a:avLst/>
          </a:prstGeom>
          <a:noFill/>
          <a:ln w="9525">
            <a:solidFill>
              <a:schemeClr val="tx1"/>
            </a:solidFill>
            <a:round/>
            <a:headEnd type="triangle" w="lg" len="lg"/>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sp>
        <p:nvSpPr>
          <p:cNvPr id="35" name="Oval 17"/>
          <p:cNvSpPr>
            <a:spLocks noChangeArrowheads="1"/>
          </p:cNvSpPr>
          <p:nvPr/>
        </p:nvSpPr>
        <p:spPr bwMode="auto">
          <a:xfrm>
            <a:off x="1033463" y="1093788"/>
            <a:ext cx="239712" cy="241300"/>
          </a:xfrm>
          <a:prstGeom prst="ellipse">
            <a:avLst/>
          </a:prstGeom>
          <a:solidFill>
            <a:schemeClr val="hlink"/>
          </a:solidFill>
          <a:ln w="9525">
            <a:solidFill>
              <a:schemeClr val="tx1"/>
            </a:solidFill>
            <a:round/>
            <a:headEnd/>
            <a:tailEnd/>
          </a:ln>
          <a:effectLst>
            <a:outerShdw blurRad="63500" dist="63500"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r>
              <a:rPr lang="en-US" sz="1600">
                <a:solidFill>
                  <a:srgbClr val="000000"/>
                </a:solidFill>
                <a:latin typeface="Arial" pitchFamily="-108" charset="0"/>
                <a:ea typeface="ＭＳ Ｐゴシック" pitchFamily="-108" charset="-128"/>
                <a:cs typeface="ＭＳ Ｐゴシック" pitchFamily="-108" charset="-128"/>
              </a:rPr>
              <a:t>p</a:t>
            </a:r>
          </a:p>
        </p:txBody>
      </p:sp>
      <p:sp>
        <p:nvSpPr>
          <p:cNvPr id="21529" name="Line 18"/>
          <p:cNvSpPr>
            <a:spLocks noChangeShapeType="1"/>
          </p:cNvSpPr>
          <p:nvPr/>
        </p:nvSpPr>
        <p:spPr bwMode="auto">
          <a:xfrm>
            <a:off x="1524000" y="1119188"/>
            <a:ext cx="268288" cy="0"/>
          </a:xfrm>
          <a:prstGeom prst="line">
            <a:avLst/>
          </a:prstGeom>
          <a:noFill/>
          <a:ln w="38100">
            <a:solidFill>
              <a:schemeClr val="tx1"/>
            </a:solidFill>
            <a:round/>
            <a:headEnd/>
            <a:tailEnd type="stealth" w="lg" len="lg"/>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grpSp>
        <p:nvGrpSpPr>
          <p:cNvPr id="21530" name="Group 19"/>
          <p:cNvGrpSpPr>
            <a:grpSpLocks/>
          </p:cNvGrpSpPr>
          <p:nvPr/>
        </p:nvGrpSpPr>
        <p:grpSpPr bwMode="auto">
          <a:xfrm>
            <a:off x="3352800" y="819150"/>
            <a:ext cx="239713" cy="539750"/>
            <a:chOff x="720" y="1056"/>
            <a:chExt cx="192" cy="432"/>
          </a:xfrm>
        </p:grpSpPr>
        <p:sp>
          <p:nvSpPr>
            <p:cNvPr id="21549" name="Line 20"/>
            <p:cNvSpPr>
              <a:spLocks noChangeShapeType="1"/>
            </p:cNvSpPr>
            <p:nvPr/>
          </p:nvSpPr>
          <p:spPr bwMode="auto">
            <a:xfrm>
              <a:off x="816" y="1056"/>
              <a:ext cx="0" cy="432"/>
            </a:xfrm>
            <a:prstGeom prst="line">
              <a:avLst/>
            </a:prstGeom>
            <a:noFill/>
            <a:ln w="9525">
              <a:solidFill>
                <a:schemeClr val="tx1"/>
              </a:solidFill>
              <a:round/>
              <a:headEnd type="triangle" w="lg" len="lg"/>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sp>
          <p:nvSpPr>
            <p:cNvPr id="47" name="Oval 21"/>
            <p:cNvSpPr>
              <a:spLocks noChangeArrowheads="1"/>
            </p:cNvSpPr>
            <p:nvPr/>
          </p:nvSpPr>
          <p:spPr bwMode="auto">
            <a:xfrm>
              <a:off x="720" y="1200"/>
              <a:ext cx="192" cy="192"/>
            </a:xfrm>
            <a:prstGeom prst="ellipse">
              <a:avLst/>
            </a:prstGeom>
            <a:solidFill>
              <a:schemeClr val="hlink"/>
            </a:solidFill>
            <a:ln w="9525">
              <a:solidFill>
                <a:schemeClr val="tx1"/>
              </a:solidFill>
              <a:round/>
              <a:headEnd/>
              <a:tailEnd/>
            </a:ln>
            <a:effectLst>
              <a:outerShdw blurRad="63500" dist="63500"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r>
                <a:rPr lang="en-US" sz="1600" dirty="0" err="1">
                  <a:solidFill>
                    <a:srgbClr val="000000"/>
                  </a:solidFill>
                  <a:latin typeface="Arial" pitchFamily="-108" charset="0"/>
                  <a:ea typeface="ＭＳ Ｐゴシック" pitchFamily="-108" charset="-128"/>
                  <a:cs typeface="ＭＳ Ｐゴシック" pitchFamily="-108" charset="-128"/>
                </a:rPr>
                <a:t>p</a:t>
              </a:r>
              <a:endParaRPr lang="en-US" sz="1600" dirty="0">
                <a:solidFill>
                  <a:srgbClr val="000000"/>
                </a:solidFill>
                <a:latin typeface="Arial" pitchFamily="-108" charset="0"/>
                <a:ea typeface="ＭＳ Ｐゴシック" pitchFamily="-108" charset="-128"/>
                <a:cs typeface="ＭＳ Ｐゴシック" pitchFamily="-108" charset="-128"/>
              </a:endParaRPr>
            </a:p>
          </p:txBody>
        </p:sp>
      </p:grpSp>
      <p:sp>
        <p:nvSpPr>
          <p:cNvPr id="21531" name="Line 22"/>
          <p:cNvSpPr>
            <a:spLocks noChangeShapeType="1"/>
          </p:cNvSpPr>
          <p:nvPr/>
        </p:nvSpPr>
        <p:spPr bwMode="auto">
          <a:xfrm>
            <a:off x="2286000" y="700088"/>
            <a:ext cx="0" cy="539750"/>
          </a:xfrm>
          <a:prstGeom prst="line">
            <a:avLst/>
          </a:prstGeom>
          <a:noFill/>
          <a:ln w="9525">
            <a:solidFill>
              <a:schemeClr val="tx1"/>
            </a:solidFill>
            <a:round/>
            <a:headEnd type="triangle" w="lg" len="lg"/>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sp>
        <p:nvSpPr>
          <p:cNvPr id="21532" name="Line 23"/>
          <p:cNvSpPr>
            <a:spLocks noChangeShapeType="1"/>
          </p:cNvSpPr>
          <p:nvPr/>
        </p:nvSpPr>
        <p:spPr bwMode="auto">
          <a:xfrm>
            <a:off x="2346325" y="974725"/>
            <a:ext cx="0" cy="539750"/>
          </a:xfrm>
          <a:prstGeom prst="line">
            <a:avLst/>
          </a:prstGeom>
          <a:noFill/>
          <a:ln w="9525">
            <a:solidFill>
              <a:schemeClr val="tx1"/>
            </a:solidFill>
            <a:round/>
            <a:headEnd type="none" w="lg" len="lg"/>
            <a:tailEnd type="triangle" w="lg" len="lg"/>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sp>
        <p:nvSpPr>
          <p:cNvPr id="21533" name="Line 24"/>
          <p:cNvSpPr>
            <a:spLocks noChangeShapeType="1"/>
          </p:cNvSpPr>
          <p:nvPr/>
        </p:nvSpPr>
        <p:spPr bwMode="auto">
          <a:xfrm>
            <a:off x="2141538" y="1119188"/>
            <a:ext cx="0" cy="300037"/>
          </a:xfrm>
          <a:prstGeom prst="line">
            <a:avLst/>
          </a:prstGeom>
          <a:noFill/>
          <a:ln w="9525">
            <a:solidFill>
              <a:schemeClr val="tx1"/>
            </a:solidFill>
            <a:round/>
            <a:headEnd type="none" w="lg" len="lg"/>
            <a:tailEnd type="triangle" w="lg" len="lg"/>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sp>
        <p:nvSpPr>
          <p:cNvPr id="41" name="Oval 25"/>
          <p:cNvSpPr>
            <a:spLocks noChangeArrowheads="1"/>
          </p:cNvSpPr>
          <p:nvPr/>
        </p:nvSpPr>
        <p:spPr bwMode="auto">
          <a:xfrm>
            <a:off x="2020888" y="1000125"/>
            <a:ext cx="239712" cy="239713"/>
          </a:xfrm>
          <a:prstGeom prst="ellipse">
            <a:avLst/>
          </a:prstGeom>
          <a:solidFill>
            <a:srgbClr val="6D8DE7"/>
          </a:solidFill>
          <a:ln w="9525">
            <a:solidFill>
              <a:schemeClr val="tx1"/>
            </a:solidFill>
            <a:round/>
            <a:headEnd/>
            <a:tailEnd/>
          </a:ln>
          <a:effectLst>
            <a:outerShdw blurRad="63500" dist="63500"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r>
              <a:rPr lang="en-US" sz="1600" dirty="0" err="1">
                <a:solidFill>
                  <a:srgbClr val="000000"/>
                </a:solidFill>
                <a:latin typeface="Arial" pitchFamily="-108" charset="0"/>
                <a:ea typeface="ＭＳ Ｐゴシック" pitchFamily="-108" charset="-128"/>
                <a:cs typeface="ＭＳ Ｐゴシック" pitchFamily="-108" charset="-128"/>
              </a:rPr>
              <a:t>n</a:t>
            </a:r>
            <a:endParaRPr lang="en-US" sz="1600" dirty="0">
              <a:solidFill>
                <a:srgbClr val="000000"/>
              </a:solidFill>
              <a:latin typeface="Arial" pitchFamily="-108" charset="0"/>
              <a:ea typeface="ＭＳ Ｐゴシック" pitchFamily="-108" charset="-128"/>
              <a:cs typeface="ＭＳ Ｐゴシック" pitchFamily="-108" charset="-128"/>
            </a:endParaRPr>
          </a:p>
        </p:txBody>
      </p:sp>
      <p:sp>
        <p:nvSpPr>
          <p:cNvPr id="42" name="Oval 26"/>
          <p:cNvSpPr>
            <a:spLocks noChangeArrowheads="1"/>
          </p:cNvSpPr>
          <p:nvPr/>
        </p:nvSpPr>
        <p:spPr bwMode="auto">
          <a:xfrm>
            <a:off x="2225675" y="1093788"/>
            <a:ext cx="239713" cy="241300"/>
          </a:xfrm>
          <a:prstGeom prst="ellipse">
            <a:avLst/>
          </a:prstGeom>
          <a:solidFill>
            <a:schemeClr val="hlink"/>
          </a:solidFill>
          <a:ln w="9525">
            <a:solidFill>
              <a:schemeClr val="tx1"/>
            </a:solidFill>
            <a:round/>
            <a:headEnd/>
            <a:tailEnd/>
          </a:ln>
          <a:effectLst>
            <a:outerShdw blurRad="63500" dist="63500"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r>
              <a:rPr lang="en-US" sz="1600">
                <a:solidFill>
                  <a:srgbClr val="000000"/>
                </a:solidFill>
                <a:latin typeface="Arial" pitchFamily="-108" charset="0"/>
                <a:ea typeface="ＭＳ Ｐゴシック" pitchFamily="-108" charset="-128"/>
                <a:cs typeface="ＭＳ Ｐゴシック" pitchFamily="-108" charset="-128"/>
              </a:rPr>
              <a:t>p</a:t>
            </a:r>
          </a:p>
        </p:txBody>
      </p:sp>
      <p:sp>
        <p:nvSpPr>
          <p:cNvPr id="43" name="Oval 27"/>
          <p:cNvSpPr>
            <a:spLocks noChangeArrowheads="1"/>
          </p:cNvSpPr>
          <p:nvPr/>
        </p:nvSpPr>
        <p:spPr bwMode="auto">
          <a:xfrm>
            <a:off x="2165350" y="879475"/>
            <a:ext cx="241300" cy="239713"/>
          </a:xfrm>
          <a:prstGeom prst="ellipse">
            <a:avLst/>
          </a:prstGeom>
          <a:solidFill>
            <a:srgbClr val="6D8DE7"/>
          </a:solidFill>
          <a:ln w="9525">
            <a:solidFill>
              <a:schemeClr val="tx1"/>
            </a:solidFill>
            <a:round/>
            <a:headEnd/>
            <a:tailEnd/>
          </a:ln>
          <a:effectLst>
            <a:outerShdw blurRad="63500" dist="63500"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r>
              <a:rPr lang="en-US" sz="1600" dirty="0" err="1">
                <a:solidFill>
                  <a:srgbClr val="000000"/>
                </a:solidFill>
                <a:latin typeface="Arial" pitchFamily="-108" charset="0"/>
                <a:ea typeface="ＭＳ Ｐゴシック" pitchFamily="-108" charset="-128"/>
                <a:cs typeface="ＭＳ Ｐゴシック" pitchFamily="-108" charset="-128"/>
              </a:rPr>
              <a:t>n</a:t>
            </a:r>
            <a:endParaRPr lang="en-US" sz="1600" dirty="0">
              <a:solidFill>
                <a:srgbClr val="000000"/>
              </a:solidFill>
              <a:latin typeface="Arial" pitchFamily="-108" charset="0"/>
              <a:ea typeface="ＭＳ Ｐゴシック" pitchFamily="-108" charset="-128"/>
              <a:cs typeface="ＭＳ Ｐゴシック" pitchFamily="-108" charset="-128"/>
            </a:endParaRPr>
          </a:p>
        </p:txBody>
      </p:sp>
      <p:sp>
        <p:nvSpPr>
          <p:cNvPr id="21537" name="Text Box 28"/>
          <p:cNvSpPr txBox="1">
            <a:spLocks noChangeArrowheads="1"/>
          </p:cNvSpPr>
          <p:nvPr/>
        </p:nvSpPr>
        <p:spPr bwMode="auto">
          <a:xfrm>
            <a:off x="3657600" y="879475"/>
            <a:ext cx="35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mtClean="0">
                <a:solidFill>
                  <a:srgbClr val="000000"/>
                </a:solidFill>
              </a:rPr>
              <a:t>+</a:t>
            </a:r>
            <a:endParaRPr lang="en-US" sz="1100" smtClean="0">
              <a:solidFill>
                <a:srgbClr val="000000"/>
              </a:solidFill>
            </a:endParaRPr>
          </a:p>
        </p:txBody>
      </p:sp>
      <p:sp>
        <p:nvSpPr>
          <p:cNvPr id="45" name="Oval 29"/>
          <p:cNvSpPr>
            <a:spLocks noChangeArrowheads="1"/>
          </p:cNvSpPr>
          <p:nvPr/>
        </p:nvSpPr>
        <p:spPr bwMode="auto">
          <a:xfrm>
            <a:off x="969963" y="876300"/>
            <a:ext cx="239712" cy="239713"/>
          </a:xfrm>
          <a:prstGeom prst="ellipse">
            <a:avLst/>
          </a:prstGeom>
          <a:solidFill>
            <a:schemeClr val="hlink"/>
          </a:solidFill>
          <a:ln w="9525">
            <a:solidFill>
              <a:schemeClr val="tx1"/>
            </a:solidFill>
            <a:round/>
            <a:headEnd/>
            <a:tailEnd/>
          </a:ln>
          <a:effectLst>
            <a:outerShdw blurRad="63500" dist="63500"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r>
              <a:rPr lang="en-US" sz="1600">
                <a:solidFill>
                  <a:srgbClr val="000000"/>
                </a:solidFill>
                <a:latin typeface="Arial" pitchFamily="-108" charset="0"/>
                <a:ea typeface="ＭＳ Ｐゴシック" pitchFamily="-108" charset="-128"/>
                <a:cs typeface="ＭＳ Ｐゴシック" pitchFamily="-108" charset="-128"/>
              </a:rPr>
              <a:t>p</a:t>
            </a:r>
          </a:p>
        </p:txBody>
      </p:sp>
      <p:sp>
        <p:nvSpPr>
          <p:cNvPr id="21539" name="Line 18"/>
          <p:cNvSpPr>
            <a:spLocks noChangeShapeType="1"/>
          </p:cNvSpPr>
          <p:nvPr/>
        </p:nvSpPr>
        <p:spPr bwMode="auto">
          <a:xfrm>
            <a:off x="2819400" y="1119188"/>
            <a:ext cx="268288" cy="0"/>
          </a:xfrm>
          <a:prstGeom prst="line">
            <a:avLst/>
          </a:prstGeom>
          <a:noFill/>
          <a:ln w="38100">
            <a:solidFill>
              <a:schemeClr val="tx1"/>
            </a:solidFill>
            <a:round/>
            <a:headEnd/>
            <a:tailEnd type="stealth" w="lg" len="lg"/>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sp>
        <p:nvSpPr>
          <p:cNvPr id="21540" name="Line 22"/>
          <p:cNvSpPr>
            <a:spLocks noChangeShapeType="1"/>
          </p:cNvSpPr>
          <p:nvPr/>
        </p:nvSpPr>
        <p:spPr bwMode="auto">
          <a:xfrm>
            <a:off x="4251325" y="671513"/>
            <a:ext cx="0" cy="539750"/>
          </a:xfrm>
          <a:prstGeom prst="line">
            <a:avLst/>
          </a:prstGeom>
          <a:noFill/>
          <a:ln w="9525">
            <a:solidFill>
              <a:schemeClr val="tx1"/>
            </a:solidFill>
            <a:round/>
            <a:headEnd type="triangle" w="lg" len="lg"/>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sp>
        <p:nvSpPr>
          <p:cNvPr id="21541" name="Line 23"/>
          <p:cNvSpPr>
            <a:spLocks noChangeShapeType="1"/>
          </p:cNvSpPr>
          <p:nvPr/>
        </p:nvSpPr>
        <p:spPr bwMode="auto">
          <a:xfrm>
            <a:off x="4311650" y="946150"/>
            <a:ext cx="0" cy="541338"/>
          </a:xfrm>
          <a:prstGeom prst="line">
            <a:avLst/>
          </a:prstGeom>
          <a:noFill/>
          <a:ln w="9525">
            <a:solidFill>
              <a:schemeClr val="tx1"/>
            </a:solidFill>
            <a:round/>
            <a:headEnd type="none" w="lg" len="lg"/>
            <a:tailEnd type="triangle" w="lg" len="lg"/>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sp>
        <p:nvSpPr>
          <p:cNvPr id="21542" name="Line 24"/>
          <p:cNvSpPr>
            <a:spLocks noChangeShapeType="1"/>
          </p:cNvSpPr>
          <p:nvPr/>
        </p:nvSpPr>
        <p:spPr bwMode="auto">
          <a:xfrm>
            <a:off x="4105275" y="1092200"/>
            <a:ext cx="0" cy="300038"/>
          </a:xfrm>
          <a:prstGeom prst="line">
            <a:avLst/>
          </a:prstGeom>
          <a:noFill/>
          <a:ln w="9525">
            <a:solidFill>
              <a:schemeClr val="tx1"/>
            </a:solidFill>
            <a:round/>
            <a:headEnd type="none" w="lg" len="lg"/>
            <a:tailEnd type="triangle" w="lg" len="lg"/>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sp>
        <p:nvSpPr>
          <p:cNvPr id="58" name="Oval 25"/>
          <p:cNvSpPr>
            <a:spLocks noChangeArrowheads="1"/>
          </p:cNvSpPr>
          <p:nvPr/>
        </p:nvSpPr>
        <p:spPr bwMode="auto">
          <a:xfrm>
            <a:off x="3986213" y="971550"/>
            <a:ext cx="239712" cy="239713"/>
          </a:xfrm>
          <a:prstGeom prst="ellipse">
            <a:avLst/>
          </a:prstGeom>
          <a:solidFill>
            <a:srgbClr val="6D8DE7"/>
          </a:solidFill>
          <a:ln w="9525">
            <a:solidFill>
              <a:schemeClr val="tx1"/>
            </a:solidFill>
            <a:round/>
            <a:headEnd/>
            <a:tailEnd/>
          </a:ln>
          <a:effectLst>
            <a:outerShdw blurRad="63500" dist="63500"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r>
              <a:rPr lang="en-US" sz="1600" dirty="0" err="1">
                <a:solidFill>
                  <a:srgbClr val="000000"/>
                </a:solidFill>
                <a:latin typeface="Arial" pitchFamily="-108" charset="0"/>
                <a:ea typeface="ＭＳ Ｐゴシック" pitchFamily="-108" charset="-128"/>
                <a:cs typeface="ＭＳ Ｐゴシック" pitchFamily="-108" charset="-128"/>
              </a:rPr>
              <a:t>n</a:t>
            </a:r>
            <a:endParaRPr lang="en-US" sz="1600" dirty="0">
              <a:solidFill>
                <a:srgbClr val="000000"/>
              </a:solidFill>
              <a:latin typeface="Arial" pitchFamily="-108" charset="0"/>
              <a:ea typeface="ＭＳ Ｐゴシック" pitchFamily="-108" charset="-128"/>
              <a:cs typeface="ＭＳ Ｐゴシック" pitchFamily="-108" charset="-128"/>
            </a:endParaRPr>
          </a:p>
        </p:txBody>
      </p:sp>
      <p:sp>
        <p:nvSpPr>
          <p:cNvPr id="59" name="Oval 26"/>
          <p:cNvSpPr>
            <a:spLocks noChangeArrowheads="1"/>
          </p:cNvSpPr>
          <p:nvPr/>
        </p:nvSpPr>
        <p:spPr bwMode="auto">
          <a:xfrm>
            <a:off x="4191000" y="1066800"/>
            <a:ext cx="239713" cy="239713"/>
          </a:xfrm>
          <a:prstGeom prst="ellipse">
            <a:avLst/>
          </a:prstGeom>
          <a:solidFill>
            <a:schemeClr val="hlink"/>
          </a:solidFill>
          <a:ln w="9525">
            <a:solidFill>
              <a:schemeClr val="tx1"/>
            </a:solidFill>
            <a:round/>
            <a:headEnd/>
            <a:tailEnd/>
          </a:ln>
          <a:effectLst>
            <a:outerShdw blurRad="63500" dist="63500"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r>
              <a:rPr lang="en-US" sz="1600" dirty="0" err="1">
                <a:solidFill>
                  <a:srgbClr val="000000"/>
                </a:solidFill>
                <a:latin typeface="Arial" pitchFamily="-108" charset="0"/>
                <a:ea typeface="ＭＳ Ｐゴシック" pitchFamily="-108" charset="-128"/>
                <a:cs typeface="ＭＳ Ｐゴシック" pitchFamily="-108" charset="-128"/>
              </a:rPr>
              <a:t>p</a:t>
            </a:r>
            <a:endParaRPr lang="en-US" sz="1600" dirty="0">
              <a:solidFill>
                <a:srgbClr val="000000"/>
              </a:solidFill>
              <a:latin typeface="Arial" pitchFamily="-108" charset="0"/>
              <a:ea typeface="ＭＳ Ｐゴシック" pitchFamily="-108" charset="-128"/>
              <a:cs typeface="ＭＳ Ｐゴシック" pitchFamily="-108" charset="-128"/>
            </a:endParaRPr>
          </a:p>
        </p:txBody>
      </p:sp>
      <p:sp>
        <p:nvSpPr>
          <p:cNvPr id="60" name="Oval 27"/>
          <p:cNvSpPr>
            <a:spLocks noChangeArrowheads="1"/>
          </p:cNvSpPr>
          <p:nvPr/>
        </p:nvSpPr>
        <p:spPr bwMode="auto">
          <a:xfrm>
            <a:off x="4130675" y="852488"/>
            <a:ext cx="239713" cy="239712"/>
          </a:xfrm>
          <a:prstGeom prst="ellipse">
            <a:avLst/>
          </a:prstGeom>
          <a:solidFill>
            <a:srgbClr val="6D8DE7"/>
          </a:solidFill>
          <a:ln w="9525">
            <a:solidFill>
              <a:schemeClr val="tx1"/>
            </a:solidFill>
            <a:round/>
            <a:headEnd/>
            <a:tailEnd/>
          </a:ln>
          <a:effectLst>
            <a:outerShdw blurRad="63500" dist="63500"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r>
              <a:rPr lang="en-US" sz="1600">
                <a:solidFill>
                  <a:srgbClr val="000000"/>
                </a:solidFill>
                <a:latin typeface="Arial" pitchFamily="-108" charset="0"/>
                <a:ea typeface="ＭＳ Ｐゴシック" pitchFamily="-108" charset="-128"/>
                <a:cs typeface="ＭＳ Ｐゴシック" pitchFamily="-108" charset="-128"/>
              </a:rPr>
              <a:t>n</a:t>
            </a:r>
          </a:p>
        </p:txBody>
      </p:sp>
      <p:grpSp>
        <p:nvGrpSpPr>
          <p:cNvPr id="21546" name="Group 19"/>
          <p:cNvGrpSpPr>
            <a:grpSpLocks/>
          </p:cNvGrpSpPr>
          <p:nvPr/>
        </p:nvGrpSpPr>
        <p:grpSpPr bwMode="auto">
          <a:xfrm>
            <a:off x="2346325" y="762000"/>
            <a:ext cx="239713" cy="539750"/>
            <a:chOff x="720" y="1056"/>
            <a:chExt cx="192" cy="432"/>
          </a:xfrm>
        </p:grpSpPr>
        <p:sp>
          <p:nvSpPr>
            <p:cNvPr id="21547" name="Line 20"/>
            <p:cNvSpPr>
              <a:spLocks noChangeShapeType="1"/>
            </p:cNvSpPr>
            <p:nvPr/>
          </p:nvSpPr>
          <p:spPr bwMode="auto">
            <a:xfrm>
              <a:off x="816" y="1056"/>
              <a:ext cx="0" cy="432"/>
            </a:xfrm>
            <a:prstGeom prst="line">
              <a:avLst/>
            </a:prstGeom>
            <a:noFill/>
            <a:ln w="9525">
              <a:solidFill>
                <a:schemeClr val="tx1"/>
              </a:solidFill>
              <a:round/>
              <a:headEnd type="triangle" w="lg" len="lg"/>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sp>
          <p:nvSpPr>
            <p:cNvPr id="63" name="Oval 21"/>
            <p:cNvSpPr>
              <a:spLocks noChangeArrowheads="1"/>
            </p:cNvSpPr>
            <p:nvPr/>
          </p:nvSpPr>
          <p:spPr bwMode="auto">
            <a:xfrm>
              <a:off x="720" y="1200"/>
              <a:ext cx="192" cy="192"/>
            </a:xfrm>
            <a:prstGeom prst="ellipse">
              <a:avLst/>
            </a:prstGeom>
            <a:solidFill>
              <a:schemeClr val="hlink"/>
            </a:solidFill>
            <a:ln w="9525">
              <a:solidFill>
                <a:schemeClr val="tx1"/>
              </a:solidFill>
              <a:round/>
              <a:headEnd/>
              <a:tailEnd/>
            </a:ln>
            <a:effectLst>
              <a:outerShdw blurRad="63500" dist="63500"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r>
                <a:rPr lang="en-US" sz="1600" dirty="0" err="1">
                  <a:solidFill>
                    <a:srgbClr val="000000"/>
                  </a:solidFill>
                  <a:latin typeface="Arial" pitchFamily="-108" charset="0"/>
                  <a:ea typeface="ＭＳ Ｐゴシック" pitchFamily="-108" charset="-128"/>
                  <a:cs typeface="ＭＳ Ｐゴシック" pitchFamily="-108" charset="-128"/>
                </a:rPr>
                <a:t>p</a:t>
              </a:r>
              <a:endParaRPr lang="en-US" sz="1600" dirty="0">
                <a:solidFill>
                  <a:srgbClr val="000000"/>
                </a:solidFill>
                <a:latin typeface="Arial" pitchFamily="-108" charset="0"/>
                <a:ea typeface="ＭＳ Ｐゴシック" pitchFamily="-108" charset="-128"/>
                <a:cs typeface="ＭＳ Ｐゴシック" pitchFamily="-108" charset="-128"/>
              </a:endParaRPr>
            </a:p>
          </p:txBody>
        </p:sp>
      </p:grpSp>
    </p:spTree>
    <p:extLst>
      <p:ext uri="{BB962C8B-B14F-4D97-AF65-F5344CB8AC3E}">
        <p14:creationId xmlns:p14="http://schemas.microsoft.com/office/powerpoint/2010/main" val="91066580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6"/>
          <p:cNvSpPr>
            <a:spLocks noGrp="1" noChangeArrowheads="1"/>
          </p:cNvSpPr>
          <p:nvPr>
            <p:ph type="title"/>
          </p:nvPr>
        </p:nvSpPr>
        <p:spPr/>
        <p:txBody>
          <a:bodyPr/>
          <a:lstStyle/>
          <a:p>
            <a:r>
              <a:rPr lang="en-US">
                <a:latin typeface="Arial" charset="0"/>
                <a:ea typeface="ＭＳ Ｐゴシック" charset="0"/>
                <a:cs typeface="ＭＳ Ｐゴシック" charset="0"/>
              </a:rPr>
              <a:t>Theoretical calculations – progress</a:t>
            </a:r>
          </a:p>
        </p:txBody>
      </p:sp>
      <p:sp>
        <p:nvSpPr>
          <p:cNvPr id="23555" name="Rectangle 7"/>
          <p:cNvSpPr>
            <a:spLocks noGrp="1" noChangeArrowheads="1"/>
          </p:cNvSpPr>
          <p:nvPr>
            <p:ph type="body" idx="1"/>
          </p:nvPr>
        </p:nvSpPr>
        <p:spPr>
          <a:xfrm>
            <a:off x="304800" y="893763"/>
            <a:ext cx="8686800" cy="5332412"/>
          </a:xfrm>
        </p:spPr>
        <p:txBody>
          <a:bodyPr/>
          <a:lstStyle/>
          <a:p>
            <a:pPr>
              <a:defRPr/>
            </a:pPr>
            <a:r>
              <a:rPr lang="en-US" sz="2000" dirty="0">
                <a:latin typeface="Arial" charset="0"/>
                <a:ea typeface="ＭＳ Ｐゴシック" charset="0"/>
                <a:cs typeface="ＭＳ Ｐゴシック" charset="0"/>
              </a:rPr>
              <a:t>Gerry Hale (LANL) 		             PC     A</a:t>
            </a:r>
            <a:r>
              <a:rPr lang="en-US" sz="2000" baseline="-25000" dirty="0">
                <a:latin typeface="Arial" charset="0"/>
                <a:ea typeface="ＭＳ Ｐゴシック" charset="0"/>
                <a:cs typeface="ＭＳ Ｐゴシック" charset="0"/>
              </a:rPr>
              <a:t>y</a:t>
            </a:r>
            <a:r>
              <a:rPr lang="en-US" sz="2000" dirty="0">
                <a:latin typeface="Arial" charset="0"/>
                <a:ea typeface="ＭＳ Ｐゴシック" charset="0"/>
                <a:cs typeface="ＭＳ Ｐゴシック" charset="0"/>
              </a:rPr>
              <a:t>(</a:t>
            </a:r>
            <a:r>
              <a:rPr lang="en-US" sz="1600" dirty="0">
                <a:latin typeface="Arial" charset="0"/>
                <a:ea typeface="ＭＳ Ｐゴシック" charset="0"/>
                <a:cs typeface="ＭＳ Ｐゴシック" charset="0"/>
              </a:rPr>
              <a:t>90</a:t>
            </a:r>
            <a:r>
              <a:rPr lang="en-US" sz="2000" dirty="0">
                <a:latin typeface="Arial" charset="0"/>
                <a:ea typeface="ＭＳ Ｐゴシック" charset="0"/>
                <a:cs typeface="ＭＳ Ｐゴシック" charset="0"/>
              </a:rPr>
              <a:t>) = -1.7</a:t>
            </a:r>
            <a:r>
              <a:rPr lang="en-US" sz="1600" dirty="0">
                <a:latin typeface="Arial" charset="0"/>
                <a:ea typeface="ＭＳ Ｐゴシック" charset="0"/>
                <a:cs typeface="ＭＳ Ｐゴシック" charset="0"/>
              </a:rPr>
              <a:t> +/- </a:t>
            </a:r>
            <a:r>
              <a:rPr lang="en-US" sz="2000" dirty="0">
                <a:latin typeface="Arial" charset="0"/>
                <a:ea typeface="ＭＳ Ｐゴシック" charset="0"/>
                <a:cs typeface="ＭＳ Ｐゴシック" charset="0"/>
              </a:rPr>
              <a:t>0.3</a:t>
            </a:r>
            <a:r>
              <a:rPr lang="en-US" sz="1800" dirty="0">
                <a:latin typeface="Arial" charset="0"/>
                <a:ea typeface="ＭＳ Ｐゴシック" charset="0"/>
                <a:cs typeface="ＭＳ Ｐゴシック" charset="0"/>
              </a:rPr>
              <a:t> x </a:t>
            </a:r>
            <a:r>
              <a:rPr lang="en-US" sz="2000" dirty="0">
                <a:latin typeface="Arial" charset="0"/>
                <a:ea typeface="ＭＳ Ｐゴシック" charset="0"/>
                <a:cs typeface="ＭＳ Ｐゴシック" charset="0"/>
              </a:rPr>
              <a:t>10</a:t>
            </a:r>
            <a:r>
              <a:rPr lang="en-US" sz="2000" baseline="30000" dirty="0">
                <a:latin typeface="Arial" charset="0"/>
                <a:ea typeface="ＭＳ Ｐゴシック" charset="0"/>
                <a:cs typeface="ＭＳ Ｐゴシック" charset="0"/>
              </a:rPr>
              <a:t>-6</a:t>
            </a:r>
          </a:p>
          <a:p>
            <a:pPr marL="1028700" lvl="1">
              <a:defRPr/>
            </a:pPr>
            <a:r>
              <a:rPr lang="en-US" sz="1800" dirty="0">
                <a:latin typeface="Arial" charset="0"/>
                <a:ea typeface="ＭＳ Ｐゴシック" charset="0"/>
              </a:rPr>
              <a:t>R matrix calculation of PC asymmetry,</a:t>
            </a:r>
            <a:br>
              <a:rPr lang="en-US" sz="1800" dirty="0">
                <a:latin typeface="Arial" charset="0"/>
                <a:ea typeface="ＭＳ Ｐゴシック" charset="0"/>
              </a:rPr>
            </a:br>
            <a:r>
              <a:rPr lang="en-US" sz="1800" dirty="0">
                <a:latin typeface="Arial" charset="0"/>
                <a:ea typeface="ＭＳ Ｐゴシック" charset="0"/>
              </a:rPr>
              <a:t>nuclear structure	, and resonance </a:t>
            </a:r>
            <a:r>
              <a:rPr lang="en-US" sz="1800" dirty="0" smtClean="0">
                <a:latin typeface="Arial" charset="0"/>
                <a:ea typeface="ＭＳ Ｐゴシック" charset="0"/>
              </a:rPr>
              <a:t>properties</a:t>
            </a:r>
            <a:endParaRPr lang="en-US" sz="1800" dirty="0">
              <a:latin typeface="Arial" charset="0"/>
              <a:ea typeface="ＭＳ Ｐゴシック" charset="0"/>
            </a:endParaRPr>
          </a:p>
          <a:p>
            <a:pPr>
              <a:defRPr/>
            </a:pPr>
            <a:r>
              <a:rPr lang="en-US" sz="2000" dirty="0">
                <a:latin typeface="Arial" charset="0"/>
                <a:ea typeface="ＭＳ Ｐゴシック" charset="0"/>
                <a:cs typeface="ＭＳ Ｐゴシック" charset="0"/>
              </a:rPr>
              <a:t>Michele Viviani </a:t>
            </a:r>
            <a:r>
              <a:rPr lang="en-US" sz="2000" i="1" dirty="0">
                <a:latin typeface="Arial" charset="0"/>
                <a:ea typeface="ＭＳ Ｐゴシック" charset="0"/>
                <a:cs typeface="ＭＳ Ｐゴシック" charset="0"/>
              </a:rPr>
              <a:t>et al.</a:t>
            </a:r>
            <a:r>
              <a:rPr lang="en-US" sz="2000" dirty="0">
                <a:latin typeface="Arial" charset="0"/>
                <a:ea typeface="ＭＳ Ｐゴシック" charset="0"/>
                <a:cs typeface="ＭＳ Ｐゴシック" charset="0"/>
              </a:rPr>
              <a:t> (INFN Pisa)	PV    A = -(.248 – .944)</a:t>
            </a:r>
            <a:r>
              <a:rPr lang="en-US" sz="2000" dirty="0">
                <a:latin typeface="cmsy10" charset="0"/>
                <a:ea typeface="ＭＳ Ｐゴシック" charset="0"/>
                <a:cs typeface="ＭＳ Ｐゴシック" charset="0"/>
              </a:rPr>
              <a:t>£</a:t>
            </a:r>
            <a:r>
              <a:rPr lang="en-US" sz="2000" dirty="0">
                <a:latin typeface="Arial" charset="0"/>
                <a:ea typeface="ＭＳ Ｐゴシック" charset="0"/>
                <a:cs typeface="ＭＳ Ｐゴシック" charset="0"/>
              </a:rPr>
              <a:t>10</a:t>
            </a:r>
            <a:r>
              <a:rPr lang="en-US" sz="2000" baseline="30000" dirty="0">
                <a:latin typeface="Arial" charset="0"/>
                <a:ea typeface="ＭＳ Ｐゴシック" charset="0"/>
                <a:cs typeface="ＭＳ Ｐゴシック" charset="0"/>
              </a:rPr>
              <a:t>-7</a:t>
            </a:r>
            <a:endParaRPr lang="en-US" sz="2000" dirty="0">
              <a:latin typeface="Arial" charset="0"/>
              <a:ea typeface="ＭＳ Ｐゴシック" charset="0"/>
              <a:cs typeface="ＭＳ Ｐゴシック" charset="0"/>
            </a:endParaRPr>
          </a:p>
          <a:p>
            <a:pPr marL="1028700" lvl="1">
              <a:defRPr/>
            </a:pPr>
            <a:r>
              <a:rPr lang="en-US" sz="1800" dirty="0">
                <a:latin typeface="Arial" charset="0"/>
                <a:ea typeface="ＭＳ Ｐゴシック" charset="0"/>
              </a:rPr>
              <a:t>full 4-body calculation of scattering wave </a:t>
            </a:r>
            <a:r>
              <a:rPr lang="en-US" sz="1800" dirty="0" smtClean="0">
                <a:latin typeface="Arial" charset="0"/>
                <a:ea typeface="ＭＳ Ｐゴシック" charset="0"/>
              </a:rPr>
              <a:t>function</a:t>
            </a:r>
          </a:p>
          <a:p>
            <a:pPr marL="1447800" lvl="2">
              <a:defRPr/>
            </a:pPr>
            <a:r>
              <a:rPr lang="en-US" sz="1400" dirty="0" smtClean="0">
                <a:latin typeface="Arial" charset="0"/>
                <a:ea typeface="ＭＳ Ｐゴシック" charset="0"/>
              </a:rPr>
              <a:t>Kohn variational method with hyperspherical functions</a:t>
            </a:r>
          </a:p>
          <a:p>
            <a:pPr marL="1447800" lvl="2">
              <a:defRPr/>
            </a:pPr>
            <a:r>
              <a:rPr lang="en-US" sz="1400" dirty="0" smtClean="0">
                <a:latin typeface="Arial" charset="0"/>
                <a:ea typeface="ＭＳ Ｐゴシック" charset="0"/>
              </a:rPr>
              <a:t>No parity mixing in this step:  J</a:t>
            </a:r>
            <a:r>
              <a:rPr lang="en-US" sz="1400" baseline="30000" dirty="0" smtClean="0">
                <a:latin typeface="Arial" charset="0"/>
                <a:ea typeface="ＭＳ Ｐゴシック" charset="0"/>
              </a:rPr>
              <a:t>π</a:t>
            </a:r>
            <a:r>
              <a:rPr lang="en-US" sz="1400" dirty="0" smtClean="0">
                <a:latin typeface="Arial" charset="0"/>
                <a:ea typeface="ＭＳ Ｐゴシック" charset="0"/>
              </a:rPr>
              <a:t> =  0</a:t>
            </a:r>
            <a:r>
              <a:rPr lang="en-US" sz="1400" baseline="30000" dirty="0" smtClean="0">
                <a:latin typeface="Arial" charset="0"/>
                <a:ea typeface="ＭＳ Ｐゴシック" charset="0"/>
              </a:rPr>
              <a:t>+</a:t>
            </a:r>
            <a:r>
              <a:rPr lang="en-US" sz="1400" dirty="0" smtClean="0">
                <a:latin typeface="Arial" charset="0"/>
                <a:ea typeface="ＭＳ Ｐゴシック" charset="0"/>
              </a:rPr>
              <a:t>, 0</a:t>
            </a:r>
            <a:r>
              <a:rPr lang="en-US" sz="1400" baseline="30000" dirty="0" smtClean="0">
                <a:latin typeface="Arial" charset="0"/>
                <a:ea typeface="ＭＳ Ｐゴシック" charset="0"/>
              </a:rPr>
              <a:t>-</a:t>
            </a:r>
            <a:r>
              <a:rPr lang="en-US" sz="1400" dirty="0" smtClean="0">
                <a:latin typeface="Arial" charset="0"/>
                <a:ea typeface="ＭＳ Ｐゴシック" charset="0"/>
              </a:rPr>
              <a:t>, 1</a:t>
            </a:r>
            <a:r>
              <a:rPr lang="en-US" sz="1400" baseline="30000" dirty="0" smtClean="0">
                <a:latin typeface="Arial" charset="0"/>
                <a:ea typeface="ＭＳ Ｐゴシック" charset="0"/>
              </a:rPr>
              <a:t>+</a:t>
            </a:r>
            <a:r>
              <a:rPr lang="en-US" sz="1400" dirty="0" smtClean="0">
                <a:latin typeface="Arial" charset="0"/>
                <a:ea typeface="ＭＳ Ｐゴシック" charset="0"/>
              </a:rPr>
              <a:t>, 1</a:t>
            </a:r>
            <a:r>
              <a:rPr lang="en-US" sz="1400" baseline="30000" dirty="0" smtClean="0">
                <a:latin typeface="Arial" charset="0"/>
                <a:ea typeface="ＭＳ Ｐゴシック" charset="0"/>
              </a:rPr>
              <a:t>-</a:t>
            </a:r>
          </a:p>
          <a:p>
            <a:pPr marL="1447800" lvl="2">
              <a:defRPr/>
            </a:pPr>
            <a:r>
              <a:rPr lang="en-US" sz="1400" dirty="0" smtClean="0">
                <a:latin typeface="Arial" charset="0"/>
                <a:ea typeface="ＭＳ Ｐゴシック" charset="0"/>
              </a:rPr>
              <a:t>Tested against n-</a:t>
            </a:r>
            <a:r>
              <a:rPr lang="en-US" sz="1400" baseline="30000" dirty="0" smtClean="0">
                <a:latin typeface="Arial" charset="0"/>
                <a:ea typeface="ＭＳ Ｐゴシック" charset="0"/>
              </a:rPr>
              <a:t>3</a:t>
            </a:r>
            <a:r>
              <a:rPr lang="en-US" sz="1400" dirty="0" smtClean="0">
                <a:latin typeface="Arial" charset="0"/>
                <a:ea typeface="ＭＳ Ｐゴシック" charset="0"/>
              </a:rPr>
              <a:t>He scattering lengths</a:t>
            </a:r>
            <a:endParaRPr lang="en-US" sz="1400" dirty="0">
              <a:latin typeface="Arial" charset="0"/>
              <a:ea typeface="ＭＳ Ｐゴシック" charset="0"/>
            </a:endParaRPr>
          </a:p>
          <a:p>
            <a:pPr marL="1028700" lvl="1">
              <a:defRPr/>
            </a:pPr>
            <a:r>
              <a:rPr lang="en-US" sz="1800" dirty="0" smtClean="0">
                <a:latin typeface="Arial" charset="0"/>
                <a:ea typeface="ＭＳ Ｐゴシック" charset="0"/>
              </a:rPr>
              <a:t>evaluation of weak &lt;J</a:t>
            </a:r>
            <a:r>
              <a:rPr lang="en-US" sz="1800" baseline="30000" dirty="0" smtClean="0">
                <a:latin typeface="Arial" charset="0"/>
                <a:ea typeface="ＭＳ Ｐゴシック" charset="0"/>
              </a:rPr>
              <a:t>-</a:t>
            </a:r>
            <a:r>
              <a:rPr lang="en-US" sz="1800" dirty="0" smtClean="0">
                <a:latin typeface="Arial" charset="0"/>
                <a:ea typeface="ＭＳ Ｐゴシック" charset="0"/>
              </a:rPr>
              <a:t>|V</a:t>
            </a:r>
            <a:r>
              <a:rPr lang="en-US" sz="1800" baseline="-25000" dirty="0" smtClean="0">
                <a:latin typeface="Arial" charset="0"/>
                <a:ea typeface="ＭＳ Ｐゴシック" charset="0"/>
              </a:rPr>
              <a:t>PV</a:t>
            </a:r>
            <a:r>
              <a:rPr lang="en-US" sz="1800" dirty="0" smtClean="0">
                <a:latin typeface="Arial" charset="0"/>
                <a:ea typeface="ＭＳ Ｐゴシック" charset="0"/>
              </a:rPr>
              <a:t>|J</a:t>
            </a:r>
            <a:r>
              <a:rPr lang="en-US" sz="1800" baseline="30000" dirty="0" smtClean="0">
                <a:latin typeface="Arial" charset="0"/>
                <a:ea typeface="ＭＳ Ｐゴシック" charset="0"/>
              </a:rPr>
              <a:t>+</a:t>
            </a:r>
            <a:r>
              <a:rPr lang="en-US" sz="1800" dirty="0" smtClean="0">
                <a:latin typeface="Arial" charset="0"/>
                <a:ea typeface="ＭＳ Ｐゴシック" charset="0"/>
              </a:rPr>
              <a:t>&gt; matrix elements</a:t>
            </a:r>
          </a:p>
          <a:p>
            <a:pPr marL="1447800" lvl="2">
              <a:defRPr/>
            </a:pPr>
            <a:r>
              <a:rPr lang="en-US" sz="1600" dirty="0" smtClean="0">
                <a:latin typeface="Arial" charset="0"/>
                <a:ea typeface="ＭＳ Ｐゴシック" charset="0"/>
              </a:rPr>
              <a:t>In terms of DDH potential</a:t>
            </a:r>
          </a:p>
          <a:p>
            <a:pPr marL="647700" lvl="1" indent="0">
              <a:buFont typeface="Times" charset="0"/>
              <a:buNone/>
              <a:defRPr/>
            </a:pPr>
            <a:r>
              <a:rPr lang="en-US" sz="1600" dirty="0" smtClean="0">
                <a:solidFill>
                  <a:srgbClr val="804000"/>
                </a:solidFill>
                <a:latin typeface="Arial" charset="0"/>
                <a:ea typeface="ＭＳ Ｐゴシック" charset="0"/>
              </a:rPr>
              <a:t>Viviani</a:t>
            </a:r>
            <a:r>
              <a:rPr lang="en-US" sz="1600" dirty="0">
                <a:solidFill>
                  <a:srgbClr val="804000"/>
                </a:solidFill>
                <a:latin typeface="Arial" charset="0"/>
                <a:ea typeface="ＭＳ Ｐゴシック" charset="0"/>
              </a:rPr>
              <a:t>, Schiavilla, </a:t>
            </a:r>
            <a:r>
              <a:rPr lang="en-US" sz="1600" dirty="0" err="1">
                <a:solidFill>
                  <a:srgbClr val="804000"/>
                </a:solidFill>
                <a:latin typeface="Arial" charset="0"/>
                <a:ea typeface="ＭＳ Ｐゴシック" charset="0"/>
              </a:rPr>
              <a:t>Girlanda</a:t>
            </a:r>
            <a:r>
              <a:rPr lang="en-US" sz="1600" dirty="0">
                <a:solidFill>
                  <a:srgbClr val="804000"/>
                </a:solidFill>
                <a:latin typeface="Arial" charset="0"/>
                <a:ea typeface="ＭＳ Ｐゴシック" charset="0"/>
              </a:rPr>
              <a:t>, </a:t>
            </a:r>
            <a:r>
              <a:rPr lang="en-US" sz="1600" dirty="0" err="1">
                <a:solidFill>
                  <a:srgbClr val="804000"/>
                </a:solidFill>
                <a:latin typeface="Arial" charset="0"/>
                <a:ea typeface="ＭＳ Ｐゴシック" charset="0"/>
              </a:rPr>
              <a:t>Kievsky</a:t>
            </a:r>
            <a:r>
              <a:rPr lang="en-US" sz="1600" dirty="0">
                <a:solidFill>
                  <a:srgbClr val="804000"/>
                </a:solidFill>
                <a:latin typeface="Arial" charset="0"/>
                <a:ea typeface="ＭＳ Ｐゴシック" charset="0"/>
              </a:rPr>
              <a:t>, </a:t>
            </a:r>
            <a:r>
              <a:rPr lang="en-US" sz="1600" dirty="0" err="1">
                <a:solidFill>
                  <a:srgbClr val="804000"/>
                </a:solidFill>
                <a:latin typeface="Arial" charset="0"/>
                <a:ea typeface="ＭＳ Ｐゴシック" charset="0"/>
              </a:rPr>
              <a:t>Marcucci</a:t>
            </a:r>
            <a:r>
              <a:rPr lang="en-US" sz="1600" dirty="0">
                <a:solidFill>
                  <a:srgbClr val="804000"/>
                </a:solidFill>
                <a:latin typeface="Arial" charset="0"/>
                <a:ea typeface="ＭＳ Ｐゴシック" charset="0"/>
              </a:rPr>
              <a:t>,  PRC </a:t>
            </a:r>
            <a:r>
              <a:rPr lang="en-US" sz="1600" b="1" dirty="0">
                <a:solidFill>
                  <a:srgbClr val="804000"/>
                </a:solidFill>
                <a:latin typeface="Arial" charset="0"/>
                <a:ea typeface="ＭＳ Ｐゴシック" charset="0"/>
              </a:rPr>
              <a:t>82</a:t>
            </a:r>
            <a:r>
              <a:rPr lang="en-US" sz="1600" dirty="0">
                <a:solidFill>
                  <a:srgbClr val="804000"/>
                </a:solidFill>
                <a:latin typeface="Arial" charset="0"/>
                <a:ea typeface="ＭＳ Ｐゴシック" charset="0"/>
              </a:rPr>
              <a:t>, 044001 (2010</a:t>
            </a:r>
            <a:r>
              <a:rPr lang="en-US" sz="1600" dirty="0" smtClean="0">
                <a:solidFill>
                  <a:srgbClr val="804000"/>
                </a:solidFill>
                <a:latin typeface="Arial" charset="0"/>
                <a:ea typeface="ＭＳ Ｐゴシック" charset="0"/>
              </a:rPr>
              <a:t>) </a:t>
            </a:r>
          </a:p>
          <a:p>
            <a:pPr marL="647700" lvl="1" indent="0">
              <a:buFont typeface="Times" charset="0"/>
              <a:buNone/>
              <a:defRPr/>
            </a:pPr>
            <a:r>
              <a:rPr lang="en-US" sz="1600" dirty="0" err="1" smtClean="0">
                <a:solidFill>
                  <a:srgbClr val="804000"/>
                </a:solidFill>
                <a:latin typeface="Arial" charset="0"/>
                <a:ea typeface="ＭＳ Ｐゴシック" charset="0"/>
              </a:rPr>
              <a:t>Girlanda</a:t>
            </a:r>
            <a:r>
              <a:rPr lang="en-US" sz="1600" dirty="0" smtClean="0">
                <a:solidFill>
                  <a:srgbClr val="804000"/>
                </a:solidFill>
                <a:latin typeface="Arial" charset="0"/>
                <a:ea typeface="ＭＳ Ｐゴシック" charset="0"/>
              </a:rPr>
              <a:t>, </a:t>
            </a:r>
            <a:r>
              <a:rPr lang="en-US" sz="1600" dirty="0" err="1" smtClean="0">
                <a:solidFill>
                  <a:srgbClr val="804000"/>
                </a:solidFill>
                <a:latin typeface="Arial" charset="0"/>
                <a:ea typeface="ＭＳ Ｐゴシック" charset="0"/>
              </a:rPr>
              <a:t>Kievsky</a:t>
            </a:r>
            <a:r>
              <a:rPr lang="en-US" sz="1600" dirty="0" smtClean="0">
                <a:solidFill>
                  <a:srgbClr val="804000"/>
                </a:solidFill>
                <a:latin typeface="Arial" charset="0"/>
                <a:ea typeface="ＭＳ Ｐゴシック" charset="0"/>
              </a:rPr>
              <a:t>, </a:t>
            </a:r>
            <a:r>
              <a:rPr lang="en-US" sz="1600" dirty="0" err="1" smtClean="0">
                <a:solidFill>
                  <a:srgbClr val="804000"/>
                </a:solidFill>
                <a:latin typeface="Arial" charset="0"/>
                <a:ea typeface="ＭＳ Ｐゴシック" charset="0"/>
              </a:rPr>
              <a:t>Marcucci</a:t>
            </a:r>
            <a:r>
              <a:rPr lang="en-US" sz="1600" dirty="0" smtClean="0">
                <a:solidFill>
                  <a:srgbClr val="804000"/>
                </a:solidFill>
                <a:latin typeface="Arial" charset="0"/>
                <a:ea typeface="ＭＳ Ｐゴシック" charset="0"/>
              </a:rPr>
              <a:t>, </a:t>
            </a:r>
            <a:r>
              <a:rPr lang="en-US" sz="1600" dirty="0" err="1" smtClean="0">
                <a:solidFill>
                  <a:srgbClr val="804000"/>
                </a:solidFill>
                <a:latin typeface="Arial" charset="0"/>
                <a:ea typeface="ＭＳ Ｐゴシック" charset="0"/>
              </a:rPr>
              <a:t>Pastore</a:t>
            </a:r>
            <a:r>
              <a:rPr lang="en-US" sz="1600" dirty="0" smtClean="0">
                <a:solidFill>
                  <a:srgbClr val="804000"/>
                </a:solidFill>
                <a:latin typeface="Arial" charset="0"/>
                <a:ea typeface="ＭＳ Ｐゴシック" charset="0"/>
              </a:rPr>
              <a:t>, Schiavilla, Viviani, PRL </a:t>
            </a:r>
            <a:r>
              <a:rPr lang="en-US" sz="1600" b="1" dirty="0" smtClean="0">
                <a:solidFill>
                  <a:srgbClr val="804000"/>
                </a:solidFill>
                <a:latin typeface="Arial" charset="0"/>
                <a:ea typeface="ＭＳ Ｐゴシック" charset="0"/>
              </a:rPr>
              <a:t>105</a:t>
            </a:r>
            <a:r>
              <a:rPr lang="en-US" sz="1600" dirty="0" smtClean="0">
                <a:solidFill>
                  <a:srgbClr val="804000"/>
                </a:solidFill>
                <a:latin typeface="Arial" charset="0"/>
                <a:ea typeface="ＭＳ Ｐゴシック" charset="0"/>
              </a:rPr>
              <a:t> 232502 (2010)</a:t>
            </a:r>
          </a:p>
          <a:p>
            <a:pPr>
              <a:defRPr/>
            </a:pPr>
            <a:r>
              <a:rPr lang="en-US" sz="2000" dirty="0" smtClean="0">
                <a:latin typeface="Arial" charset="0"/>
                <a:ea typeface="ＭＳ Ｐゴシック" charset="0"/>
                <a:cs typeface="ＭＳ Ｐゴシック" charset="0"/>
              </a:rPr>
              <a:t>Vladimir </a:t>
            </a:r>
            <a:r>
              <a:rPr lang="en-US" sz="2000" dirty="0">
                <a:latin typeface="Arial" charset="0"/>
                <a:ea typeface="ＭＳ Ｐゴシック" charset="0"/>
                <a:cs typeface="ＭＳ Ｐゴシック" charset="0"/>
              </a:rPr>
              <a:t>Gudkov (USC)		PV     	    A = -(1 – 4)</a:t>
            </a:r>
            <a:r>
              <a:rPr lang="en-US" sz="2000" dirty="0">
                <a:latin typeface="cmsy10" charset="0"/>
                <a:ea typeface="ＭＳ Ｐゴシック" charset="0"/>
                <a:cs typeface="ＭＳ Ｐゴシック" charset="0"/>
              </a:rPr>
              <a:t>£</a:t>
            </a:r>
            <a:r>
              <a:rPr lang="en-US" sz="2000" dirty="0">
                <a:latin typeface="Arial" charset="0"/>
                <a:ea typeface="ＭＳ Ｐゴシック" charset="0"/>
                <a:cs typeface="ＭＳ Ｐゴシック" charset="0"/>
              </a:rPr>
              <a:t>10</a:t>
            </a:r>
            <a:r>
              <a:rPr lang="en-US" sz="2000" baseline="30000" dirty="0">
                <a:latin typeface="Arial" charset="0"/>
                <a:ea typeface="ＭＳ Ｐゴシック" charset="0"/>
                <a:cs typeface="ＭＳ Ｐゴシック" charset="0"/>
              </a:rPr>
              <a:t>-7</a:t>
            </a:r>
            <a:endParaRPr lang="en-US" sz="2000" dirty="0">
              <a:latin typeface="Arial" charset="0"/>
              <a:ea typeface="ＭＳ Ｐゴシック" charset="0"/>
              <a:cs typeface="ＭＳ Ｐゴシック" charset="0"/>
            </a:endParaRPr>
          </a:p>
          <a:p>
            <a:pPr marL="1028700" lvl="1">
              <a:defRPr/>
            </a:pPr>
            <a:r>
              <a:rPr lang="en-US" sz="1800" dirty="0">
                <a:latin typeface="Arial" charset="0"/>
                <a:ea typeface="ＭＳ Ｐゴシック" charset="0"/>
              </a:rPr>
              <a:t>PV reaction theory        </a:t>
            </a:r>
          </a:p>
          <a:p>
            <a:pPr marL="647700" lvl="1" indent="0">
              <a:buFont typeface="Times" charset="0"/>
              <a:buNone/>
              <a:defRPr/>
            </a:pPr>
            <a:r>
              <a:rPr lang="en-US" sz="1600" dirty="0">
                <a:solidFill>
                  <a:srgbClr val="804000"/>
                </a:solidFill>
                <a:latin typeface="Arial" charset="0"/>
                <a:ea typeface="ＭＳ Ｐゴシック" charset="0"/>
              </a:rPr>
              <a:t>Gudkov, PRC </a:t>
            </a:r>
            <a:r>
              <a:rPr lang="en-US" sz="1600" b="1" dirty="0" smtClean="0">
                <a:solidFill>
                  <a:srgbClr val="804000"/>
                </a:solidFill>
                <a:latin typeface="Arial" charset="0"/>
                <a:ea typeface="ＭＳ Ｐゴシック" charset="0"/>
              </a:rPr>
              <a:t>82,</a:t>
            </a:r>
            <a:r>
              <a:rPr lang="en-US" sz="1600" dirty="0" smtClean="0">
                <a:solidFill>
                  <a:srgbClr val="804000"/>
                </a:solidFill>
                <a:latin typeface="Arial" charset="0"/>
                <a:ea typeface="ＭＳ Ｐゴシック" charset="0"/>
              </a:rPr>
              <a:t> 065502 (2010) </a:t>
            </a:r>
            <a:endParaRPr lang="en-US" sz="1600" dirty="0">
              <a:solidFill>
                <a:srgbClr val="804000"/>
              </a:solidFill>
              <a:latin typeface="Arial" charset="0"/>
              <a:ea typeface="ＭＳ Ｐゴシック" charset="0"/>
            </a:endParaRPr>
          </a:p>
          <a:p>
            <a:pPr>
              <a:defRPr/>
            </a:pPr>
            <a:r>
              <a:rPr lang="en-US" sz="2000" dirty="0" smtClean="0">
                <a:latin typeface="Arial" charset="0"/>
                <a:ea typeface="ＭＳ Ｐゴシック" charset="0"/>
                <a:cs typeface="ＭＳ Ｐゴシック" charset="0"/>
              </a:rPr>
              <a:t>Michele Viviani </a:t>
            </a:r>
            <a:r>
              <a:rPr lang="en-US" sz="2000" i="1" dirty="0" smtClean="0">
                <a:latin typeface="Arial" charset="0"/>
                <a:ea typeface="ＭＳ Ｐゴシック" charset="0"/>
                <a:cs typeface="ＭＳ Ｐゴシック" charset="0"/>
              </a:rPr>
              <a:t>et al.</a:t>
            </a:r>
            <a:r>
              <a:rPr lang="en-US" sz="2000" dirty="0" smtClean="0">
                <a:latin typeface="Arial" charset="0"/>
                <a:ea typeface="ＭＳ Ｐゴシック" charset="0"/>
                <a:cs typeface="ＭＳ Ｐゴシック" charset="0"/>
              </a:rPr>
              <a:t> (INFN Pisa)	PV  V</a:t>
            </a:r>
            <a:r>
              <a:rPr lang="en-US" sz="2000" baseline="-25000" dirty="0" smtClean="0">
                <a:latin typeface="Arial" charset="0"/>
                <a:ea typeface="ＭＳ Ｐゴシック" charset="0"/>
                <a:cs typeface="ＭＳ Ｐゴシック" charset="0"/>
              </a:rPr>
              <a:t>NN</a:t>
            </a:r>
            <a:r>
              <a:rPr lang="en-US" sz="2000" baseline="30000" dirty="0" smtClean="0">
                <a:latin typeface="Arial" charset="0"/>
                <a:ea typeface="ＭＳ Ｐゴシック" charset="0"/>
                <a:cs typeface="ＭＳ Ｐゴシック" charset="0"/>
              </a:rPr>
              <a:t>EFT</a:t>
            </a:r>
            <a:r>
              <a:rPr lang="en-US" sz="2000" dirty="0" smtClean="0">
                <a:latin typeface="Arial" charset="0"/>
                <a:ea typeface="ＭＳ Ｐゴシック" charset="0"/>
                <a:cs typeface="ＭＳ Ｐゴシック" charset="0"/>
              </a:rPr>
              <a:t>,      a</a:t>
            </a:r>
            <a:r>
              <a:rPr lang="en-US" sz="2000" baseline="-25000" dirty="0" smtClean="0">
                <a:latin typeface="Arial" charset="0"/>
                <a:ea typeface="ＭＳ Ｐゴシック" charset="0"/>
                <a:cs typeface="ＭＳ Ｐゴシック" charset="0"/>
              </a:rPr>
              <a:t>0</a:t>
            </a:r>
            <a:r>
              <a:rPr lang="en-US" sz="2000" dirty="0" smtClean="0">
                <a:latin typeface="Arial" charset="0"/>
                <a:ea typeface="ＭＳ Ｐゴシック" charset="0"/>
                <a:cs typeface="ＭＳ Ｐゴシック" charset="0"/>
              </a:rPr>
              <a:t> – a</a:t>
            </a:r>
            <a:r>
              <a:rPr lang="en-US" sz="2000" baseline="-25000" dirty="0" smtClean="0">
                <a:latin typeface="Arial" charset="0"/>
                <a:ea typeface="ＭＳ Ｐゴシック" charset="0"/>
                <a:cs typeface="ＭＳ Ｐゴシック" charset="0"/>
              </a:rPr>
              <a:t>5</a:t>
            </a:r>
            <a:endParaRPr lang="en-US" sz="1800" dirty="0" smtClean="0">
              <a:latin typeface="Arial" charset="0"/>
              <a:ea typeface="ＭＳ Ｐゴシック" charset="0"/>
            </a:endParaRPr>
          </a:p>
          <a:p>
            <a:pPr marL="647700" lvl="1" indent="0">
              <a:buFont typeface="Times" charset="0"/>
              <a:buNone/>
              <a:defRPr/>
            </a:pPr>
            <a:r>
              <a:rPr lang="en-US" sz="1600" dirty="0" smtClean="0">
                <a:solidFill>
                  <a:srgbClr val="804000"/>
                </a:solidFill>
                <a:latin typeface="Arial" charset="0"/>
                <a:ea typeface="ＭＳ Ｐゴシック" charset="0"/>
              </a:rPr>
              <a:t>Viviani, PAVI (2011),   </a:t>
            </a:r>
            <a:r>
              <a:rPr lang="en-US" sz="1600" dirty="0" smtClean="0">
                <a:latin typeface="Arial" charset="0"/>
                <a:ea typeface="ＭＳ Ｐゴシック" charset="0"/>
              </a:rPr>
              <a:t>preliminary</a:t>
            </a:r>
            <a:endParaRPr lang="en-US" dirty="0">
              <a:solidFill>
                <a:srgbClr val="804000"/>
              </a:solidFill>
              <a:latin typeface="Arial" charset="0"/>
              <a:ea typeface="ＭＳ Ｐゴシック" charset="0"/>
              <a:cs typeface="ＭＳ Ｐゴシック" charset="0"/>
            </a:endParaRPr>
          </a:p>
        </p:txBody>
      </p:sp>
      <p:sp>
        <p:nvSpPr>
          <p:cNvPr id="2" name="Rectangle 1"/>
          <p:cNvSpPr/>
          <p:nvPr/>
        </p:nvSpPr>
        <p:spPr bwMode="auto">
          <a:xfrm>
            <a:off x="304800" y="5486400"/>
            <a:ext cx="8534400" cy="762000"/>
          </a:xfrm>
          <a:prstGeom prst="rect">
            <a:avLst/>
          </a:prstGeom>
          <a:noFill/>
          <a:ln>
            <a:solidFill>
              <a:srgbClr val="FF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a:defRPr/>
            </a:pPr>
            <a:endParaRPr lang="en-US">
              <a:solidFill>
                <a:schemeClr val="tx1"/>
              </a:solidFill>
              <a:latin typeface="Arial"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117266197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Arc 2"/>
          <p:cNvSpPr>
            <a:spLocks/>
          </p:cNvSpPr>
          <p:nvPr/>
        </p:nvSpPr>
        <p:spPr bwMode="auto">
          <a:xfrm flipH="1">
            <a:off x="8040688" y="1716088"/>
            <a:ext cx="257175" cy="1101725"/>
          </a:xfrm>
          <a:custGeom>
            <a:avLst/>
            <a:gdLst>
              <a:gd name="T0" fmla="*/ 2147483647 w 43200"/>
              <a:gd name="T1" fmla="*/ 0 h 43200"/>
              <a:gd name="T2" fmla="*/ 2147483647 w 43200"/>
              <a:gd name="T3" fmla="*/ 2147483647 h 43200"/>
              <a:gd name="T4" fmla="*/ 2147483647 w 43200"/>
              <a:gd name="T5" fmla="*/ 2147483647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10121"/>
                  <a:pt x="8977" y="648"/>
                  <a:pt x="20438" y="3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10121"/>
                  <a:pt x="8977" y="648"/>
                  <a:pt x="20438" y="31"/>
                </a:cubicBezTo>
                <a:lnTo>
                  <a:pt x="21600" y="21600"/>
                </a:lnTo>
                <a:lnTo>
                  <a:pt x="21600" y="-1"/>
                </a:lnTo>
                <a:close/>
              </a:path>
            </a:pathLst>
          </a:custGeom>
          <a:noFill/>
          <a:ln w="19050">
            <a:solidFill>
              <a:srgbClr val="24459C"/>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nvGrpSpPr>
          <p:cNvPr id="8194" name="Group 5"/>
          <p:cNvGrpSpPr>
            <a:grpSpLocks/>
          </p:cNvGrpSpPr>
          <p:nvPr/>
        </p:nvGrpSpPr>
        <p:grpSpPr bwMode="auto">
          <a:xfrm>
            <a:off x="4464050" y="1692275"/>
            <a:ext cx="3729038" cy="46038"/>
            <a:chOff x="1585" y="2104"/>
            <a:chExt cx="2349" cy="29"/>
          </a:xfrm>
        </p:grpSpPr>
        <p:sp>
          <p:nvSpPr>
            <p:cNvPr id="8382" name="Oval 6"/>
            <p:cNvSpPr>
              <a:spLocks noChangeArrowheads="1"/>
            </p:cNvSpPr>
            <p:nvPr/>
          </p:nvSpPr>
          <p:spPr bwMode="auto">
            <a:xfrm>
              <a:off x="1585"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83" name="Oval 7"/>
            <p:cNvSpPr>
              <a:spLocks noChangeArrowheads="1"/>
            </p:cNvSpPr>
            <p:nvPr/>
          </p:nvSpPr>
          <p:spPr bwMode="auto">
            <a:xfrm>
              <a:off x="1641"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84" name="Oval 8"/>
            <p:cNvSpPr>
              <a:spLocks noChangeArrowheads="1"/>
            </p:cNvSpPr>
            <p:nvPr/>
          </p:nvSpPr>
          <p:spPr bwMode="auto">
            <a:xfrm>
              <a:off x="1697"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85" name="Oval 9"/>
            <p:cNvSpPr>
              <a:spLocks noChangeArrowheads="1"/>
            </p:cNvSpPr>
            <p:nvPr/>
          </p:nvSpPr>
          <p:spPr bwMode="auto">
            <a:xfrm>
              <a:off x="1754"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86" name="Oval 10"/>
            <p:cNvSpPr>
              <a:spLocks noChangeArrowheads="1"/>
            </p:cNvSpPr>
            <p:nvPr/>
          </p:nvSpPr>
          <p:spPr bwMode="auto">
            <a:xfrm>
              <a:off x="1810"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87" name="Oval 11"/>
            <p:cNvSpPr>
              <a:spLocks noChangeArrowheads="1"/>
            </p:cNvSpPr>
            <p:nvPr/>
          </p:nvSpPr>
          <p:spPr bwMode="auto">
            <a:xfrm>
              <a:off x="1866"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88" name="Oval 12"/>
            <p:cNvSpPr>
              <a:spLocks noChangeArrowheads="1"/>
            </p:cNvSpPr>
            <p:nvPr/>
          </p:nvSpPr>
          <p:spPr bwMode="auto">
            <a:xfrm>
              <a:off x="1923"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89" name="Oval 13"/>
            <p:cNvSpPr>
              <a:spLocks noChangeArrowheads="1"/>
            </p:cNvSpPr>
            <p:nvPr/>
          </p:nvSpPr>
          <p:spPr bwMode="auto">
            <a:xfrm>
              <a:off x="1979"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90" name="Oval 14"/>
            <p:cNvSpPr>
              <a:spLocks noChangeArrowheads="1"/>
            </p:cNvSpPr>
            <p:nvPr/>
          </p:nvSpPr>
          <p:spPr bwMode="auto">
            <a:xfrm>
              <a:off x="2036"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91" name="Oval 15"/>
            <p:cNvSpPr>
              <a:spLocks noChangeArrowheads="1"/>
            </p:cNvSpPr>
            <p:nvPr/>
          </p:nvSpPr>
          <p:spPr bwMode="auto">
            <a:xfrm>
              <a:off x="2148"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92" name="Oval 16"/>
            <p:cNvSpPr>
              <a:spLocks noChangeArrowheads="1"/>
            </p:cNvSpPr>
            <p:nvPr/>
          </p:nvSpPr>
          <p:spPr bwMode="auto">
            <a:xfrm>
              <a:off x="2261"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93" name="Oval 17"/>
            <p:cNvSpPr>
              <a:spLocks noChangeArrowheads="1"/>
            </p:cNvSpPr>
            <p:nvPr/>
          </p:nvSpPr>
          <p:spPr bwMode="auto">
            <a:xfrm>
              <a:off x="2374"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94" name="Oval 18"/>
            <p:cNvSpPr>
              <a:spLocks noChangeArrowheads="1"/>
            </p:cNvSpPr>
            <p:nvPr/>
          </p:nvSpPr>
          <p:spPr bwMode="auto">
            <a:xfrm>
              <a:off x="2487"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95" name="Oval 19"/>
            <p:cNvSpPr>
              <a:spLocks noChangeArrowheads="1"/>
            </p:cNvSpPr>
            <p:nvPr/>
          </p:nvSpPr>
          <p:spPr bwMode="auto">
            <a:xfrm>
              <a:off x="2656"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96" name="Oval 20"/>
            <p:cNvSpPr>
              <a:spLocks noChangeArrowheads="1"/>
            </p:cNvSpPr>
            <p:nvPr/>
          </p:nvSpPr>
          <p:spPr bwMode="auto">
            <a:xfrm>
              <a:off x="2769"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97" name="Oval 21"/>
            <p:cNvSpPr>
              <a:spLocks noChangeArrowheads="1"/>
            </p:cNvSpPr>
            <p:nvPr/>
          </p:nvSpPr>
          <p:spPr bwMode="auto">
            <a:xfrm>
              <a:off x="2825"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98" name="Oval 22"/>
            <p:cNvSpPr>
              <a:spLocks noChangeArrowheads="1"/>
            </p:cNvSpPr>
            <p:nvPr/>
          </p:nvSpPr>
          <p:spPr bwMode="auto">
            <a:xfrm>
              <a:off x="2938"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99" name="Oval 23"/>
            <p:cNvSpPr>
              <a:spLocks noChangeArrowheads="1"/>
            </p:cNvSpPr>
            <p:nvPr/>
          </p:nvSpPr>
          <p:spPr bwMode="auto">
            <a:xfrm>
              <a:off x="3051"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00" name="Oval 24"/>
            <p:cNvSpPr>
              <a:spLocks noChangeArrowheads="1"/>
            </p:cNvSpPr>
            <p:nvPr/>
          </p:nvSpPr>
          <p:spPr bwMode="auto">
            <a:xfrm>
              <a:off x="3163"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01" name="Oval 25"/>
            <p:cNvSpPr>
              <a:spLocks noChangeArrowheads="1"/>
            </p:cNvSpPr>
            <p:nvPr/>
          </p:nvSpPr>
          <p:spPr bwMode="auto">
            <a:xfrm>
              <a:off x="3276"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02" name="Oval 26"/>
            <p:cNvSpPr>
              <a:spLocks noChangeArrowheads="1"/>
            </p:cNvSpPr>
            <p:nvPr/>
          </p:nvSpPr>
          <p:spPr bwMode="auto">
            <a:xfrm>
              <a:off x="3389"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03" name="Oval 27"/>
            <p:cNvSpPr>
              <a:spLocks noChangeArrowheads="1"/>
            </p:cNvSpPr>
            <p:nvPr/>
          </p:nvSpPr>
          <p:spPr bwMode="auto">
            <a:xfrm>
              <a:off x="3445"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04" name="Oval 28"/>
            <p:cNvSpPr>
              <a:spLocks noChangeArrowheads="1"/>
            </p:cNvSpPr>
            <p:nvPr/>
          </p:nvSpPr>
          <p:spPr bwMode="auto">
            <a:xfrm>
              <a:off x="3558"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05" name="Oval 29"/>
            <p:cNvSpPr>
              <a:spLocks noChangeArrowheads="1"/>
            </p:cNvSpPr>
            <p:nvPr/>
          </p:nvSpPr>
          <p:spPr bwMode="auto">
            <a:xfrm>
              <a:off x="3615"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06" name="Oval 30"/>
            <p:cNvSpPr>
              <a:spLocks noChangeArrowheads="1"/>
            </p:cNvSpPr>
            <p:nvPr/>
          </p:nvSpPr>
          <p:spPr bwMode="auto">
            <a:xfrm>
              <a:off x="3671"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07" name="Oval 31"/>
            <p:cNvSpPr>
              <a:spLocks noChangeArrowheads="1"/>
            </p:cNvSpPr>
            <p:nvPr/>
          </p:nvSpPr>
          <p:spPr bwMode="auto">
            <a:xfrm>
              <a:off x="3727"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08" name="Oval 32"/>
            <p:cNvSpPr>
              <a:spLocks noChangeArrowheads="1"/>
            </p:cNvSpPr>
            <p:nvPr/>
          </p:nvSpPr>
          <p:spPr bwMode="auto">
            <a:xfrm>
              <a:off x="3784"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09" name="Oval 33"/>
            <p:cNvSpPr>
              <a:spLocks noChangeArrowheads="1"/>
            </p:cNvSpPr>
            <p:nvPr/>
          </p:nvSpPr>
          <p:spPr bwMode="auto">
            <a:xfrm>
              <a:off x="3840"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10" name="Oval 34"/>
            <p:cNvSpPr>
              <a:spLocks noChangeArrowheads="1"/>
            </p:cNvSpPr>
            <p:nvPr/>
          </p:nvSpPr>
          <p:spPr bwMode="auto">
            <a:xfrm>
              <a:off x="3897"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11" name="Oval 35"/>
            <p:cNvSpPr>
              <a:spLocks noChangeArrowheads="1"/>
            </p:cNvSpPr>
            <p:nvPr/>
          </p:nvSpPr>
          <p:spPr bwMode="auto">
            <a:xfrm>
              <a:off x="2092"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12" name="Oval 36"/>
            <p:cNvSpPr>
              <a:spLocks noChangeArrowheads="1"/>
            </p:cNvSpPr>
            <p:nvPr/>
          </p:nvSpPr>
          <p:spPr bwMode="auto">
            <a:xfrm>
              <a:off x="2205"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13" name="Oval 37"/>
            <p:cNvSpPr>
              <a:spLocks noChangeArrowheads="1"/>
            </p:cNvSpPr>
            <p:nvPr/>
          </p:nvSpPr>
          <p:spPr bwMode="auto">
            <a:xfrm>
              <a:off x="2318"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14" name="Oval 38"/>
            <p:cNvSpPr>
              <a:spLocks noChangeArrowheads="1"/>
            </p:cNvSpPr>
            <p:nvPr/>
          </p:nvSpPr>
          <p:spPr bwMode="auto">
            <a:xfrm>
              <a:off x="2430"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15" name="Oval 39"/>
            <p:cNvSpPr>
              <a:spLocks noChangeArrowheads="1"/>
            </p:cNvSpPr>
            <p:nvPr/>
          </p:nvSpPr>
          <p:spPr bwMode="auto">
            <a:xfrm>
              <a:off x="2543"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16" name="Oval 40"/>
            <p:cNvSpPr>
              <a:spLocks noChangeArrowheads="1"/>
            </p:cNvSpPr>
            <p:nvPr/>
          </p:nvSpPr>
          <p:spPr bwMode="auto">
            <a:xfrm>
              <a:off x="2600"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17" name="Oval 41"/>
            <p:cNvSpPr>
              <a:spLocks noChangeArrowheads="1"/>
            </p:cNvSpPr>
            <p:nvPr/>
          </p:nvSpPr>
          <p:spPr bwMode="auto">
            <a:xfrm>
              <a:off x="2712"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18" name="Oval 42"/>
            <p:cNvSpPr>
              <a:spLocks noChangeArrowheads="1"/>
            </p:cNvSpPr>
            <p:nvPr/>
          </p:nvSpPr>
          <p:spPr bwMode="auto">
            <a:xfrm>
              <a:off x="2881"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19" name="Oval 43"/>
            <p:cNvSpPr>
              <a:spLocks noChangeArrowheads="1"/>
            </p:cNvSpPr>
            <p:nvPr/>
          </p:nvSpPr>
          <p:spPr bwMode="auto">
            <a:xfrm>
              <a:off x="2994"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20" name="Oval 44"/>
            <p:cNvSpPr>
              <a:spLocks noChangeArrowheads="1"/>
            </p:cNvSpPr>
            <p:nvPr/>
          </p:nvSpPr>
          <p:spPr bwMode="auto">
            <a:xfrm>
              <a:off x="3107"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21" name="Oval 45"/>
            <p:cNvSpPr>
              <a:spLocks noChangeArrowheads="1"/>
            </p:cNvSpPr>
            <p:nvPr/>
          </p:nvSpPr>
          <p:spPr bwMode="auto">
            <a:xfrm>
              <a:off x="3220"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22" name="Oval 46"/>
            <p:cNvSpPr>
              <a:spLocks noChangeArrowheads="1"/>
            </p:cNvSpPr>
            <p:nvPr/>
          </p:nvSpPr>
          <p:spPr bwMode="auto">
            <a:xfrm>
              <a:off x="3333"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23" name="Oval 47"/>
            <p:cNvSpPr>
              <a:spLocks noChangeArrowheads="1"/>
            </p:cNvSpPr>
            <p:nvPr/>
          </p:nvSpPr>
          <p:spPr bwMode="auto">
            <a:xfrm>
              <a:off x="3502"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grpSp>
      <p:grpSp>
        <p:nvGrpSpPr>
          <p:cNvPr id="8195" name="Group 49"/>
          <p:cNvGrpSpPr>
            <a:grpSpLocks/>
          </p:cNvGrpSpPr>
          <p:nvPr/>
        </p:nvGrpSpPr>
        <p:grpSpPr bwMode="auto">
          <a:xfrm flipV="1">
            <a:off x="4464050" y="2794000"/>
            <a:ext cx="3729038" cy="46038"/>
            <a:chOff x="1585" y="2104"/>
            <a:chExt cx="2349" cy="29"/>
          </a:xfrm>
        </p:grpSpPr>
        <p:sp>
          <p:nvSpPr>
            <p:cNvPr id="8340" name="Oval 50"/>
            <p:cNvSpPr>
              <a:spLocks noChangeArrowheads="1"/>
            </p:cNvSpPr>
            <p:nvPr/>
          </p:nvSpPr>
          <p:spPr bwMode="auto">
            <a:xfrm>
              <a:off x="1585"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41" name="Oval 51"/>
            <p:cNvSpPr>
              <a:spLocks noChangeArrowheads="1"/>
            </p:cNvSpPr>
            <p:nvPr/>
          </p:nvSpPr>
          <p:spPr bwMode="auto">
            <a:xfrm>
              <a:off x="1641"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42" name="Oval 52"/>
            <p:cNvSpPr>
              <a:spLocks noChangeArrowheads="1"/>
            </p:cNvSpPr>
            <p:nvPr/>
          </p:nvSpPr>
          <p:spPr bwMode="auto">
            <a:xfrm>
              <a:off x="1697"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43" name="Oval 53"/>
            <p:cNvSpPr>
              <a:spLocks noChangeArrowheads="1"/>
            </p:cNvSpPr>
            <p:nvPr/>
          </p:nvSpPr>
          <p:spPr bwMode="auto">
            <a:xfrm>
              <a:off x="1754"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44" name="Oval 54"/>
            <p:cNvSpPr>
              <a:spLocks noChangeArrowheads="1"/>
            </p:cNvSpPr>
            <p:nvPr/>
          </p:nvSpPr>
          <p:spPr bwMode="auto">
            <a:xfrm>
              <a:off x="1810"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45" name="Oval 55"/>
            <p:cNvSpPr>
              <a:spLocks noChangeArrowheads="1"/>
            </p:cNvSpPr>
            <p:nvPr/>
          </p:nvSpPr>
          <p:spPr bwMode="auto">
            <a:xfrm>
              <a:off x="1866"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46" name="Oval 56"/>
            <p:cNvSpPr>
              <a:spLocks noChangeArrowheads="1"/>
            </p:cNvSpPr>
            <p:nvPr/>
          </p:nvSpPr>
          <p:spPr bwMode="auto">
            <a:xfrm>
              <a:off x="1923"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47" name="Oval 57"/>
            <p:cNvSpPr>
              <a:spLocks noChangeArrowheads="1"/>
            </p:cNvSpPr>
            <p:nvPr/>
          </p:nvSpPr>
          <p:spPr bwMode="auto">
            <a:xfrm>
              <a:off x="1979"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48" name="Oval 58"/>
            <p:cNvSpPr>
              <a:spLocks noChangeArrowheads="1"/>
            </p:cNvSpPr>
            <p:nvPr/>
          </p:nvSpPr>
          <p:spPr bwMode="auto">
            <a:xfrm>
              <a:off x="2036"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49" name="Oval 59"/>
            <p:cNvSpPr>
              <a:spLocks noChangeArrowheads="1"/>
            </p:cNvSpPr>
            <p:nvPr/>
          </p:nvSpPr>
          <p:spPr bwMode="auto">
            <a:xfrm>
              <a:off x="2148"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50" name="Oval 60"/>
            <p:cNvSpPr>
              <a:spLocks noChangeArrowheads="1"/>
            </p:cNvSpPr>
            <p:nvPr/>
          </p:nvSpPr>
          <p:spPr bwMode="auto">
            <a:xfrm>
              <a:off x="2261"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51" name="Oval 61"/>
            <p:cNvSpPr>
              <a:spLocks noChangeArrowheads="1"/>
            </p:cNvSpPr>
            <p:nvPr/>
          </p:nvSpPr>
          <p:spPr bwMode="auto">
            <a:xfrm>
              <a:off x="2374"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52" name="Oval 62"/>
            <p:cNvSpPr>
              <a:spLocks noChangeArrowheads="1"/>
            </p:cNvSpPr>
            <p:nvPr/>
          </p:nvSpPr>
          <p:spPr bwMode="auto">
            <a:xfrm>
              <a:off x="2487"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53" name="Oval 63"/>
            <p:cNvSpPr>
              <a:spLocks noChangeArrowheads="1"/>
            </p:cNvSpPr>
            <p:nvPr/>
          </p:nvSpPr>
          <p:spPr bwMode="auto">
            <a:xfrm>
              <a:off x="2656"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54" name="Oval 64"/>
            <p:cNvSpPr>
              <a:spLocks noChangeArrowheads="1"/>
            </p:cNvSpPr>
            <p:nvPr/>
          </p:nvSpPr>
          <p:spPr bwMode="auto">
            <a:xfrm>
              <a:off x="2769"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55" name="Oval 65"/>
            <p:cNvSpPr>
              <a:spLocks noChangeArrowheads="1"/>
            </p:cNvSpPr>
            <p:nvPr/>
          </p:nvSpPr>
          <p:spPr bwMode="auto">
            <a:xfrm>
              <a:off x="2825"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56" name="Oval 66"/>
            <p:cNvSpPr>
              <a:spLocks noChangeArrowheads="1"/>
            </p:cNvSpPr>
            <p:nvPr/>
          </p:nvSpPr>
          <p:spPr bwMode="auto">
            <a:xfrm>
              <a:off x="2938"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57" name="Oval 67"/>
            <p:cNvSpPr>
              <a:spLocks noChangeArrowheads="1"/>
            </p:cNvSpPr>
            <p:nvPr/>
          </p:nvSpPr>
          <p:spPr bwMode="auto">
            <a:xfrm>
              <a:off x="3051"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58" name="Oval 68"/>
            <p:cNvSpPr>
              <a:spLocks noChangeArrowheads="1"/>
            </p:cNvSpPr>
            <p:nvPr/>
          </p:nvSpPr>
          <p:spPr bwMode="auto">
            <a:xfrm>
              <a:off x="3163"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59" name="Oval 69"/>
            <p:cNvSpPr>
              <a:spLocks noChangeArrowheads="1"/>
            </p:cNvSpPr>
            <p:nvPr/>
          </p:nvSpPr>
          <p:spPr bwMode="auto">
            <a:xfrm>
              <a:off x="3276"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60" name="Oval 70"/>
            <p:cNvSpPr>
              <a:spLocks noChangeArrowheads="1"/>
            </p:cNvSpPr>
            <p:nvPr/>
          </p:nvSpPr>
          <p:spPr bwMode="auto">
            <a:xfrm>
              <a:off x="3389"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61" name="Oval 71"/>
            <p:cNvSpPr>
              <a:spLocks noChangeArrowheads="1"/>
            </p:cNvSpPr>
            <p:nvPr/>
          </p:nvSpPr>
          <p:spPr bwMode="auto">
            <a:xfrm>
              <a:off x="3445"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62" name="Oval 72"/>
            <p:cNvSpPr>
              <a:spLocks noChangeArrowheads="1"/>
            </p:cNvSpPr>
            <p:nvPr/>
          </p:nvSpPr>
          <p:spPr bwMode="auto">
            <a:xfrm>
              <a:off x="3558"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63" name="Oval 73"/>
            <p:cNvSpPr>
              <a:spLocks noChangeArrowheads="1"/>
            </p:cNvSpPr>
            <p:nvPr/>
          </p:nvSpPr>
          <p:spPr bwMode="auto">
            <a:xfrm>
              <a:off x="3615"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64" name="Oval 74"/>
            <p:cNvSpPr>
              <a:spLocks noChangeArrowheads="1"/>
            </p:cNvSpPr>
            <p:nvPr/>
          </p:nvSpPr>
          <p:spPr bwMode="auto">
            <a:xfrm>
              <a:off x="3671"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65" name="Oval 75"/>
            <p:cNvSpPr>
              <a:spLocks noChangeArrowheads="1"/>
            </p:cNvSpPr>
            <p:nvPr/>
          </p:nvSpPr>
          <p:spPr bwMode="auto">
            <a:xfrm>
              <a:off x="3727"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66" name="Oval 76"/>
            <p:cNvSpPr>
              <a:spLocks noChangeArrowheads="1"/>
            </p:cNvSpPr>
            <p:nvPr/>
          </p:nvSpPr>
          <p:spPr bwMode="auto">
            <a:xfrm>
              <a:off x="3784"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67" name="Oval 77"/>
            <p:cNvSpPr>
              <a:spLocks noChangeArrowheads="1"/>
            </p:cNvSpPr>
            <p:nvPr/>
          </p:nvSpPr>
          <p:spPr bwMode="auto">
            <a:xfrm>
              <a:off x="3840"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68" name="Oval 78"/>
            <p:cNvSpPr>
              <a:spLocks noChangeArrowheads="1"/>
            </p:cNvSpPr>
            <p:nvPr/>
          </p:nvSpPr>
          <p:spPr bwMode="auto">
            <a:xfrm>
              <a:off x="3897"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69" name="Oval 79"/>
            <p:cNvSpPr>
              <a:spLocks noChangeArrowheads="1"/>
            </p:cNvSpPr>
            <p:nvPr/>
          </p:nvSpPr>
          <p:spPr bwMode="auto">
            <a:xfrm>
              <a:off x="2092"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70" name="Oval 80"/>
            <p:cNvSpPr>
              <a:spLocks noChangeArrowheads="1"/>
            </p:cNvSpPr>
            <p:nvPr/>
          </p:nvSpPr>
          <p:spPr bwMode="auto">
            <a:xfrm>
              <a:off x="2205"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71" name="Oval 81"/>
            <p:cNvSpPr>
              <a:spLocks noChangeArrowheads="1"/>
            </p:cNvSpPr>
            <p:nvPr/>
          </p:nvSpPr>
          <p:spPr bwMode="auto">
            <a:xfrm>
              <a:off x="2318"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72" name="Oval 82"/>
            <p:cNvSpPr>
              <a:spLocks noChangeArrowheads="1"/>
            </p:cNvSpPr>
            <p:nvPr/>
          </p:nvSpPr>
          <p:spPr bwMode="auto">
            <a:xfrm>
              <a:off x="2430"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73" name="Oval 83"/>
            <p:cNvSpPr>
              <a:spLocks noChangeArrowheads="1"/>
            </p:cNvSpPr>
            <p:nvPr/>
          </p:nvSpPr>
          <p:spPr bwMode="auto">
            <a:xfrm>
              <a:off x="2543"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74" name="Oval 84"/>
            <p:cNvSpPr>
              <a:spLocks noChangeArrowheads="1"/>
            </p:cNvSpPr>
            <p:nvPr/>
          </p:nvSpPr>
          <p:spPr bwMode="auto">
            <a:xfrm>
              <a:off x="2600"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75" name="Oval 85"/>
            <p:cNvSpPr>
              <a:spLocks noChangeArrowheads="1"/>
            </p:cNvSpPr>
            <p:nvPr/>
          </p:nvSpPr>
          <p:spPr bwMode="auto">
            <a:xfrm>
              <a:off x="2712"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76" name="Oval 86"/>
            <p:cNvSpPr>
              <a:spLocks noChangeArrowheads="1"/>
            </p:cNvSpPr>
            <p:nvPr/>
          </p:nvSpPr>
          <p:spPr bwMode="auto">
            <a:xfrm>
              <a:off x="2881"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77" name="Oval 87"/>
            <p:cNvSpPr>
              <a:spLocks noChangeArrowheads="1"/>
            </p:cNvSpPr>
            <p:nvPr/>
          </p:nvSpPr>
          <p:spPr bwMode="auto">
            <a:xfrm>
              <a:off x="2994"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78" name="Oval 88"/>
            <p:cNvSpPr>
              <a:spLocks noChangeArrowheads="1"/>
            </p:cNvSpPr>
            <p:nvPr/>
          </p:nvSpPr>
          <p:spPr bwMode="auto">
            <a:xfrm>
              <a:off x="3107"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79" name="Oval 89"/>
            <p:cNvSpPr>
              <a:spLocks noChangeArrowheads="1"/>
            </p:cNvSpPr>
            <p:nvPr/>
          </p:nvSpPr>
          <p:spPr bwMode="auto">
            <a:xfrm>
              <a:off x="3220"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80" name="Oval 90"/>
            <p:cNvSpPr>
              <a:spLocks noChangeArrowheads="1"/>
            </p:cNvSpPr>
            <p:nvPr/>
          </p:nvSpPr>
          <p:spPr bwMode="auto">
            <a:xfrm>
              <a:off x="3333"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81" name="Oval 91"/>
            <p:cNvSpPr>
              <a:spLocks noChangeArrowheads="1"/>
            </p:cNvSpPr>
            <p:nvPr/>
          </p:nvSpPr>
          <p:spPr bwMode="auto">
            <a:xfrm>
              <a:off x="3502"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grpSp>
      <p:sp>
        <p:nvSpPr>
          <p:cNvPr id="8196" name="Arc 98"/>
          <p:cNvSpPr>
            <a:spLocks/>
          </p:cNvSpPr>
          <p:nvPr/>
        </p:nvSpPr>
        <p:spPr bwMode="auto">
          <a:xfrm flipH="1">
            <a:off x="4360863" y="1716088"/>
            <a:ext cx="257175" cy="1101725"/>
          </a:xfrm>
          <a:custGeom>
            <a:avLst/>
            <a:gdLst>
              <a:gd name="T0" fmla="*/ 2147483647 w 43200"/>
              <a:gd name="T1" fmla="*/ 0 h 43200"/>
              <a:gd name="T2" fmla="*/ 2147483647 w 43200"/>
              <a:gd name="T3" fmla="*/ 2147483647 h 43200"/>
              <a:gd name="T4" fmla="*/ 2147483647 w 43200"/>
              <a:gd name="T5" fmla="*/ 2147483647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10121"/>
                  <a:pt x="8977" y="648"/>
                  <a:pt x="20438" y="3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10121"/>
                  <a:pt x="8977" y="648"/>
                  <a:pt x="20438" y="31"/>
                </a:cubicBezTo>
                <a:lnTo>
                  <a:pt x="21600" y="21600"/>
                </a:lnTo>
                <a:lnTo>
                  <a:pt x="21600" y="-1"/>
                </a:lnTo>
                <a:close/>
              </a:path>
            </a:pathLst>
          </a:custGeom>
          <a:noFill/>
          <a:ln w="19050">
            <a:solidFill>
              <a:srgbClr val="24459C"/>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197" name="Arc 99"/>
          <p:cNvSpPr>
            <a:spLocks/>
          </p:cNvSpPr>
          <p:nvPr/>
        </p:nvSpPr>
        <p:spPr bwMode="auto">
          <a:xfrm flipH="1">
            <a:off x="4452938" y="1722438"/>
            <a:ext cx="257175" cy="1101725"/>
          </a:xfrm>
          <a:custGeom>
            <a:avLst/>
            <a:gdLst>
              <a:gd name="T0" fmla="*/ 2147483647 w 43200"/>
              <a:gd name="T1" fmla="*/ 0 h 43200"/>
              <a:gd name="T2" fmla="*/ 2147483647 w 43200"/>
              <a:gd name="T3" fmla="*/ 2147483647 h 43200"/>
              <a:gd name="T4" fmla="*/ 2147483647 w 43200"/>
              <a:gd name="T5" fmla="*/ 2147483647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10121"/>
                  <a:pt x="8977" y="648"/>
                  <a:pt x="20438" y="3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10121"/>
                  <a:pt x="8977" y="648"/>
                  <a:pt x="20438" y="31"/>
                </a:cubicBezTo>
                <a:lnTo>
                  <a:pt x="21600" y="21600"/>
                </a:lnTo>
                <a:lnTo>
                  <a:pt x="21600" y="-1"/>
                </a:lnTo>
                <a:close/>
              </a:path>
            </a:pathLst>
          </a:custGeom>
          <a:noFill/>
          <a:ln w="19050">
            <a:solidFill>
              <a:srgbClr val="24459C"/>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198" name="Arc 100"/>
          <p:cNvSpPr>
            <a:spLocks/>
          </p:cNvSpPr>
          <p:nvPr/>
        </p:nvSpPr>
        <p:spPr bwMode="auto">
          <a:xfrm flipH="1">
            <a:off x="4538663" y="1716088"/>
            <a:ext cx="257175" cy="1101725"/>
          </a:xfrm>
          <a:custGeom>
            <a:avLst/>
            <a:gdLst>
              <a:gd name="T0" fmla="*/ 2147483647 w 43200"/>
              <a:gd name="T1" fmla="*/ 0 h 43200"/>
              <a:gd name="T2" fmla="*/ 2147483647 w 43200"/>
              <a:gd name="T3" fmla="*/ 2147483647 h 43200"/>
              <a:gd name="T4" fmla="*/ 2147483647 w 43200"/>
              <a:gd name="T5" fmla="*/ 2147483647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10121"/>
                  <a:pt x="8977" y="648"/>
                  <a:pt x="20438" y="3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10121"/>
                  <a:pt x="8977" y="648"/>
                  <a:pt x="20438" y="31"/>
                </a:cubicBezTo>
                <a:lnTo>
                  <a:pt x="21600" y="21600"/>
                </a:lnTo>
                <a:lnTo>
                  <a:pt x="21600" y="-1"/>
                </a:lnTo>
                <a:close/>
              </a:path>
            </a:pathLst>
          </a:custGeom>
          <a:noFill/>
          <a:ln w="19050">
            <a:solidFill>
              <a:srgbClr val="24459C"/>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nvGrpSpPr>
          <p:cNvPr id="8199" name="Group 101"/>
          <p:cNvGrpSpPr>
            <a:grpSpLocks/>
          </p:cNvGrpSpPr>
          <p:nvPr/>
        </p:nvGrpSpPr>
        <p:grpSpPr bwMode="auto">
          <a:xfrm>
            <a:off x="5011738" y="1854200"/>
            <a:ext cx="1189037" cy="836613"/>
            <a:chOff x="3199" y="1123"/>
            <a:chExt cx="749" cy="527"/>
          </a:xfrm>
        </p:grpSpPr>
        <p:sp>
          <p:nvSpPr>
            <p:cNvPr id="8331" name="Line 102"/>
            <p:cNvSpPr>
              <a:spLocks noChangeShapeType="1"/>
            </p:cNvSpPr>
            <p:nvPr/>
          </p:nvSpPr>
          <p:spPr bwMode="auto">
            <a:xfrm>
              <a:off x="3279" y="1123"/>
              <a:ext cx="59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332" name="Line 103"/>
            <p:cNvSpPr>
              <a:spLocks noChangeShapeType="1"/>
            </p:cNvSpPr>
            <p:nvPr/>
          </p:nvSpPr>
          <p:spPr bwMode="auto">
            <a:xfrm flipV="1">
              <a:off x="3283" y="1650"/>
              <a:ext cx="583"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33" name="Arc 104"/>
            <p:cNvSpPr>
              <a:spLocks/>
            </p:cNvSpPr>
            <p:nvPr/>
          </p:nvSpPr>
          <p:spPr bwMode="auto">
            <a:xfrm flipH="1">
              <a:off x="3771" y="1123"/>
              <a:ext cx="177" cy="527"/>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10121"/>
                    <a:pt x="8977" y="648"/>
                    <a:pt x="20438" y="3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10121"/>
                    <a:pt x="8977" y="648"/>
                    <a:pt x="20438" y="31"/>
                  </a:cubicBezTo>
                  <a:lnTo>
                    <a:pt x="21600" y="21600"/>
                  </a:lnTo>
                  <a:lnTo>
                    <a:pt x="21600" y="-1"/>
                  </a:lnTo>
                  <a:close/>
                </a:path>
              </a:pathLst>
            </a:custGeom>
            <a:noFill/>
            <a:ln w="190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334" name="Arc 105"/>
            <p:cNvSpPr>
              <a:spLocks/>
            </p:cNvSpPr>
            <p:nvPr/>
          </p:nvSpPr>
          <p:spPr bwMode="auto">
            <a:xfrm flipH="1">
              <a:off x="3199" y="1123"/>
              <a:ext cx="89" cy="527"/>
            </a:xfrm>
            <a:custGeom>
              <a:avLst/>
              <a:gdLst>
                <a:gd name="T0" fmla="*/ 0 w 21600"/>
                <a:gd name="T1" fmla="*/ 0 h 43199"/>
                <a:gd name="T2" fmla="*/ 0 w 21600"/>
                <a:gd name="T3" fmla="*/ 0 h 43199"/>
                <a:gd name="T4" fmla="*/ 0 w 21600"/>
                <a:gd name="T5" fmla="*/ 0 h 43199"/>
                <a:gd name="T6" fmla="*/ 0 60000 65536"/>
                <a:gd name="T7" fmla="*/ 0 60000 65536"/>
                <a:gd name="T8" fmla="*/ 0 60000 65536"/>
                <a:gd name="T9" fmla="*/ 0 w 21600"/>
                <a:gd name="T10" fmla="*/ 0 h 43199"/>
                <a:gd name="T11" fmla="*/ 21600 w 21600"/>
                <a:gd name="T12" fmla="*/ 43199 h 43199"/>
              </a:gdLst>
              <a:ahLst/>
              <a:cxnLst>
                <a:cxn ang="T6">
                  <a:pos x="T0" y="T1"/>
                </a:cxn>
                <a:cxn ang="T7">
                  <a:pos x="T2" y="T3"/>
                </a:cxn>
                <a:cxn ang="T8">
                  <a:pos x="T4" y="T5"/>
                </a:cxn>
              </a:cxnLst>
              <a:rect l="T9" t="T10" r="T11" b="T12"/>
              <a:pathLst>
                <a:path w="21600" h="43199" fill="none" extrusionOk="0">
                  <a:moveTo>
                    <a:pt x="0" y="-1"/>
                  </a:moveTo>
                  <a:cubicBezTo>
                    <a:pt x="11929" y="0"/>
                    <a:pt x="21600" y="9670"/>
                    <a:pt x="21600" y="21600"/>
                  </a:cubicBezTo>
                  <a:cubicBezTo>
                    <a:pt x="21600" y="33484"/>
                    <a:pt x="11999" y="43135"/>
                    <a:pt x="116" y="43199"/>
                  </a:cubicBezTo>
                </a:path>
                <a:path w="21600" h="43199" stroke="0" extrusionOk="0">
                  <a:moveTo>
                    <a:pt x="0" y="-1"/>
                  </a:moveTo>
                  <a:cubicBezTo>
                    <a:pt x="11929" y="0"/>
                    <a:pt x="21600" y="9670"/>
                    <a:pt x="21600" y="21600"/>
                  </a:cubicBezTo>
                  <a:cubicBezTo>
                    <a:pt x="21600" y="33484"/>
                    <a:pt x="11999" y="43135"/>
                    <a:pt x="116" y="43199"/>
                  </a:cubicBezTo>
                  <a:lnTo>
                    <a:pt x="0" y="21600"/>
                  </a:lnTo>
                  <a:lnTo>
                    <a:pt x="0" y="-1"/>
                  </a:lnTo>
                  <a:close/>
                </a:path>
              </a:pathLst>
            </a:custGeom>
            <a:noFill/>
            <a:ln w="190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335" name="AutoShape 106"/>
            <p:cNvSpPr>
              <a:spLocks noChangeArrowheads="1"/>
            </p:cNvSpPr>
            <p:nvPr/>
          </p:nvSpPr>
          <p:spPr bwMode="auto">
            <a:xfrm>
              <a:off x="3830" y="1259"/>
              <a:ext cx="62" cy="246"/>
            </a:xfrm>
            <a:prstGeom prst="roundRect">
              <a:avLst>
                <a:gd name="adj" fmla="val 32352"/>
              </a:avLst>
            </a:prstGeom>
            <a:noFill/>
            <a:ln w="190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336" name="AutoShape 107"/>
            <p:cNvSpPr>
              <a:spLocks noChangeArrowheads="1"/>
            </p:cNvSpPr>
            <p:nvPr/>
          </p:nvSpPr>
          <p:spPr bwMode="auto">
            <a:xfrm>
              <a:off x="3268" y="1259"/>
              <a:ext cx="62" cy="246"/>
            </a:xfrm>
            <a:prstGeom prst="roundRect">
              <a:avLst>
                <a:gd name="adj" fmla="val 32352"/>
              </a:avLst>
            </a:prstGeom>
            <a:noFill/>
            <a:ln w="190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337" name="Rectangle 108"/>
            <p:cNvSpPr>
              <a:spLocks noChangeArrowheads="1"/>
            </p:cNvSpPr>
            <p:nvPr/>
          </p:nvSpPr>
          <p:spPr bwMode="auto">
            <a:xfrm>
              <a:off x="3298" y="1231"/>
              <a:ext cx="86" cy="3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8338" name="Line 109"/>
            <p:cNvSpPr>
              <a:spLocks noChangeShapeType="1"/>
            </p:cNvSpPr>
            <p:nvPr/>
          </p:nvSpPr>
          <p:spPr bwMode="auto">
            <a:xfrm flipH="1">
              <a:off x="3292" y="1259"/>
              <a:ext cx="572"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39" name="Line 110"/>
            <p:cNvSpPr>
              <a:spLocks noChangeShapeType="1"/>
            </p:cNvSpPr>
            <p:nvPr/>
          </p:nvSpPr>
          <p:spPr bwMode="auto">
            <a:xfrm flipH="1">
              <a:off x="3296" y="1505"/>
              <a:ext cx="572"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grpSp>
        <p:nvGrpSpPr>
          <p:cNvPr id="8200" name="Group 111"/>
          <p:cNvGrpSpPr>
            <a:grpSpLocks/>
          </p:cNvGrpSpPr>
          <p:nvPr/>
        </p:nvGrpSpPr>
        <p:grpSpPr bwMode="auto">
          <a:xfrm>
            <a:off x="6481763" y="1854200"/>
            <a:ext cx="1189037" cy="836613"/>
            <a:chOff x="4125" y="1123"/>
            <a:chExt cx="749" cy="527"/>
          </a:xfrm>
        </p:grpSpPr>
        <p:sp>
          <p:nvSpPr>
            <p:cNvPr id="8310" name="Line 112"/>
            <p:cNvSpPr>
              <a:spLocks noChangeShapeType="1"/>
            </p:cNvSpPr>
            <p:nvPr/>
          </p:nvSpPr>
          <p:spPr bwMode="auto">
            <a:xfrm>
              <a:off x="4205" y="1123"/>
              <a:ext cx="585" cy="0"/>
            </a:xfrm>
            <a:prstGeom prst="line">
              <a:avLst/>
            </a:prstGeom>
            <a:noFill/>
            <a:ln w="19050">
              <a:solidFill>
                <a:srgbClr val="660066"/>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311" name="Line 113"/>
            <p:cNvSpPr>
              <a:spLocks noChangeShapeType="1"/>
            </p:cNvSpPr>
            <p:nvPr/>
          </p:nvSpPr>
          <p:spPr bwMode="auto">
            <a:xfrm flipV="1">
              <a:off x="4205" y="1650"/>
              <a:ext cx="583" cy="0"/>
            </a:xfrm>
            <a:prstGeom prst="line">
              <a:avLst/>
            </a:prstGeom>
            <a:noFill/>
            <a:ln w="19050">
              <a:solidFill>
                <a:srgbClr val="66006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12" name="Arc 114"/>
            <p:cNvSpPr>
              <a:spLocks/>
            </p:cNvSpPr>
            <p:nvPr/>
          </p:nvSpPr>
          <p:spPr bwMode="auto">
            <a:xfrm flipH="1">
              <a:off x="4697" y="1123"/>
              <a:ext cx="177" cy="527"/>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10121"/>
                    <a:pt x="8977" y="648"/>
                    <a:pt x="20438" y="3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10121"/>
                    <a:pt x="8977" y="648"/>
                    <a:pt x="20438" y="31"/>
                  </a:cubicBezTo>
                  <a:lnTo>
                    <a:pt x="21600" y="21600"/>
                  </a:lnTo>
                  <a:lnTo>
                    <a:pt x="21600" y="-1"/>
                  </a:lnTo>
                  <a:close/>
                </a:path>
              </a:pathLst>
            </a:custGeom>
            <a:noFill/>
            <a:ln w="19050">
              <a:solidFill>
                <a:srgbClr val="660066"/>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313" name="Arc 115"/>
            <p:cNvSpPr>
              <a:spLocks/>
            </p:cNvSpPr>
            <p:nvPr/>
          </p:nvSpPr>
          <p:spPr bwMode="auto">
            <a:xfrm flipH="1">
              <a:off x="4125" y="1123"/>
              <a:ext cx="89" cy="527"/>
            </a:xfrm>
            <a:custGeom>
              <a:avLst/>
              <a:gdLst>
                <a:gd name="T0" fmla="*/ 0 w 21600"/>
                <a:gd name="T1" fmla="*/ 0 h 43199"/>
                <a:gd name="T2" fmla="*/ 0 w 21600"/>
                <a:gd name="T3" fmla="*/ 0 h 43199"/>
                <a:gd name="T4" fmla="*/ 0 w 21600"/>
                <a:gd name="T5" fmla="*/ 0 h 43199"/>
                <a:gd name="T6" fmla="*/ 0 60000 65536"/>
                <a:gd name="T7" fmla="*/ 0 60000 65536"/>
                <a:gd name="T8" fmla="*/ 0 60000 65536"/>
                <a:gd name="T9" fmla="*/ 0 w 21600"/>
                <a:gd name="T10" fmla="*/ 0 h 43199"/>
                <a:gd name="T11" fmla="*/ 21600 w 21600"/>
                <a:gd name="T12" fmla="*/ 43199 h 43199"/>
              </a:gdLst>
              <a:ahLst/>
              <a:cxnLst>
                <a:cxn ang="T6">
                  <a:pos x="T0" y="T1"/>
                </a:cxn>
                <a:cxn ang="T7">
                  <a:pos x="T2" y="T3"/>
                </a:cxn>
                <a:cxn ang="T8">
                  <a:pos x="T4" y="T5"/>
                </a:cxn>
              </a:cxnLst>
              <a:rect l="T9" t="T10" r="T11" b="T12"/>
              <a:pathLst>
                <a:path w="21600" h="43199" fill="none" extrusionOk="0">
                  <a:moveTo>
                    <a:pt x="0" y="-1"/>
                  </a:moveTo>
                  <a:cubicBezTo>
                    <a:pt x="11929" y="0"/>
                    <a:pt x="21600" y="9670"/>
                    <a:pt x="21600" y="21600"/>
                  </a:cubicBezTo>
                  <a:cubicBezTo>
                    <a:pt x="21600" y="33484"/>
                    <a:pt x="11999" y="43135"/>
                    <a:pt x="116" y="43199"/>
                  </a:cubicBezTo>
                </a:path>
                <a:path w="21600" h="43199" stroke="0" extrusionOk="0">
                  <a:moveTo>
                    <a:pt x="0" y="-1"/>
                  </a:moveTo>
                  <a:cubicBezTo>
                    <a:pt x="11929" y="0"/>
                    <a:pt x="21600" y="9670"/>
                    <a:pt x="21600" y="21600"/>
                  </a:cubicBezTo>
                  <a:cubicBezTo>
                    <a:pt x="21600" y="33484"/>
                    <a:pt x="11999" y="43135"/>
                    <a:pt x="116" y="43199"/>
                  </a:cubicBezTo>
                  <a:lnTo>
                    <a:pt x="0" y="21600"/>
                  </a:lnTo>
                  <a:lnTo>
                    <a:pt x="0" y="-1"/>
                  </a:lnTo>
                  <a:close/>
                </a:path>
              </a:pathLst>
            </a:custGeom>
            <a:noFill/>
            <a:ln w="19050">
              <a:solidFill>
                <a:srgbClr val="660066"/>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314" name="Line 116"/>
            <p:cNvSpPr>
              <a:spLocks noChangeShapeType="1"/>
            </p:cNvSpPr>
            <p:nvPr/>
          </p:nvSpPr>
          <p:spPr bwMode="auto">
            <a:xfrm>
              <a:off x="4192" y="1222"/>
              <a:ext cx="0" cy="320"/>
            </a:xfrm>
            <a:prstGeom prst="line">
              <a:avLst/>
            </a:prstGeom>
            <a:noFill/>
            <a:ln w="9525">
              <a:solidFill>
                <a:srgbClr val="66006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15" name="Line 117"/>
            <p:cNvSpPr>
              <a:spLocks noChangeShapeType="1"/>
            </p:cNvSpPr>
            <p:nvPr/>
          </p:nvSpPr>
          <p:spPr bwMode="auto">
            <a:xfrm>
              <a:off x="4221" y="1222"/>
              <a:ext cx="0" cy="320"/>
            </a:xfrm>
            <a:prstGeom prst="line">
              <a:avLst/>
            </a:prstGeom>
            <a:noFill/>
            <a:ln w="9525">
              <a:solidFill>
                <a:srgbClr val="66006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16" name="Line 118"/>
            <p:cNvSpPr>
              <a:spLocks noChangeShapeType="1"/>
            </p:cNvSpPr>
            <p:nvPr/>
          </p:nvSpPr>
          <p:spPr bwMode="auto">
            <a:xfrm>
              <a:off x="4250" y="1222"/>
              <a:ext cx="0" cy="320"/>
            </a:xfrm>
            <a:prstGeom prst="line">
              <a:avLst/>
            </a:prstGeom>
            <a:noFill/>
            <a:ln w="9525">
              <a:solidFill>
                <a:srgbClr val="66006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17" name="Line 119"/>
            <p:cNvSpPr>
              <a:spLocks noChangeShapeType="1"/>
            </p:cNvSpPr>
            <p:nvPr/>
          </p:nvSpPr>
          <p:spPr bwMode="auto">
            <a:xfrm>
              <a:off x="4279" y="1222"/>
              <a:ext cx="0" cy="320"/>
            </a:xfrm>
            <a:prstGeom prst="line">
              <a:avLst/>
            </a:prstGeom>
            <a:noFill/>
            <a:ln w="9525">
              <a:solidFill>
                <a:srgbClr val="66006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18" name="Line 120"/>
            <p:cNvSpPr>
              <a:spLocks noChangeShapeType="1"/>
            </p:cNvSpPr>
            <p:nvPr/>
          </p:nvSpPr>
          <p:spPr bwMode="auto">
            <a:xfrm>
              <a:off x="4308" y="1222"/>
              <a:ext cx="0" cy="320"/>
            </a:xfrm>
            <a:prstGeom prst="line">
              <a:avLst/>
            </a:prstGeom>
            <a:noFill/>
            <a:ln w="9525">
              <a:solidFill>
                <a:srgbClr val="66006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19" name="Line 121"/>
            <p:cNvSpPr>
              <a:spLocks noChangeShapeType="1"/>
            </p:cNvSpPr>
            <p:nvPr/>
          </p:nvSpPr>
          <p:spPr bwMode="auto">
            <a:xfrm>
              <a:off x="4337" y="1222"/>
              <a:ext cx="0" cy="320"/>
            </a:xfrm>
            <a:prstGeom prst="line">
              <a:avLst/>
            </a:prstGeom>
            <a:noFill/>
            <a:ln w="9525">
              <a:solidFill>
                <a:srgbClr val="66006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20" name="Line 122"/>
            <p:cNvSpPr>
              <a:spLocks noChangeShapeType="1"/>
            </p:cNvSpPr>
            <p:nvPr/>
          </p:nvSpPr>
          <p:spPr bwMode="auto">
            <a:xfrm>
              <a:off x="4366" y="1222"/>
              <a:ext cx="0" cy="320"/>
            </a:xfrm>
            <a:prstGeom prst="line">
              <a:avLst/>
            </a:prstGeom>
            <a:noFill/>
            <a:ln w="9525">
              <a:solidFill>
                <a:srgbClr val="66006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21" name="Line 123"/>
            <p:cNvSpPr>
              <a:spLocks noChangeShapeType="1"/>
            </p:cNvSpPr>
            <p:nvPr/>
          </p:nvSpPr>
          <p:spPr bwMode="auto">
            <a:xfrm>
              <a:off x="4395" y="1222"/>
              <a:ext cx="0" cy="320"/>
            </a:xfrm>
            <a:prstGeom prst="line">
              <a:avLst/>
            </a:prstGeom>
            <a:noFill/>
            <a:ln w="9525">
              <a:solidFill>
                <a:srgbClr val="66006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22" name="Line 124"/>
            <p:cNvSpPr>
              <a:spLocks noChangeShapeType="1"/>
            </p:cNvSpPr>
            <p:nvPr/>
          </p:nvSpPr>
          <p:spPr bwMode="auto">
            <a:xfrm>
              <a:off x="4425" y="1222"/>
              <a:ext cx="0" cy="320"/>
            </a:xfrm>
            <a:prstGeom prst="line">
              <a:avLst/>
            </a:prstGeom>
            <a:noFill/>
            <a:ln w="9525">
              <a:solidFill>
                <a:srgbClr val="66006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23" name="Line 125"/>
            <p:cNvSpPr>
              <a:spLocks noChangeShapeType="1"/>
            </p:cNvSpPr>
            <p:nvPr/>
          </p:nvSpPr>
          <p:spPr bwMode="auto">
            <a:xfrm>
              <a:off x="4454" y="1222"/>
              <a:ext cx="0" cy="320"/>
            </a:xfrm>
            <a:prstGeom prst="line">
              <a:avLst/>
            </a:prstGeom>
            <a:noFill/>
            <a:ln w="9525">
              <a:solidFill>
                <a:srgbClr val="66006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24" name="Line 126"/>
            <p:cNvSpPr>
              <a:spLocks noChangeShapeType="1"/>
            </p:cNvSpPr>
            <p:nvPr/>
          </p:nvSpPr>
          <p:spPr bwMode="auto">
            <a:xfrm>
              <a:off x="4483" y="1222"/>
              <a:ext cx="0" cy="320"/>
            </a:xfrm>
            <a:prstGeom prst="line">
              <a:avLst/>
            </a:prstGeom>
            <a:noFill/>
            <a:ln w="9525">
              <a:solidFill>
                <a:srgbClr val="66006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25" name="Line 127"/>
            <p:cNvSpPr>
              <a:spLocks noChangeShapeType="1"/>
            </p:cNvSpPr>
            <p:nvPr/>
          </p:nvSpPr>
          <p:spPr bwMode="auto">
            <a:xfrm>
              <a:off x="4512" y="1222"/>
              <a:ext cx="0" cy="320"/>
            </a:xfrm>
            <a:prstGeom prst="line">
              <a:avLst/>
            </a:prstGeom>
            <a:noFill/>
            <a:ln w="9525">
              <a:solidFill>
                <a:srgbClr val="66006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26" name="Line 128"/>
            <p:cNvSpPr>
              <a:spLocks noChangeShapeType="1"/>
            </p:cNvSpPr>
            <p:nvPr/>
          </p:nvSpPr>
          <p:spPr bwMode="auto">
            <a:xfrm>
              <a:off x="4541" y="1222"/>
              <a:ext cx="0" cy="320"/>
            </a:xfrm>
            <a:prstGeom prst="line">
              <a:avLst/>
            </a:prstGeom>
            <a:noFill/>
            <a:ln w="9525">
              <a:solidFill>
                <a:srgbClr val="66006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27" name="Line 129"/>
            <p:cNvSpPr>
              <a:spLocks noChangeShapeType="1"/>
            </p:cNvSpPr>
            <p:nvPr/>
          </p:nvSpPr>
          <p:spPr bwMode="auto">
            <a:xfrm>
              <a:off x="4570" y="1222"/>
              <a:ext cx="0" cy="320"/>
            </a:xfrm>
            <a:prstGeom prst="line">
              <a:avLst/>
            </a:prstGeom>
            <a:noFill/>
            <a:ln w="9525">
              <a:solidFill>
                <a:srgbClr val="66006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28" name="Line 130"/>
            <p:cNvSpPr>
              <a:spLocks noChangeShapeType="1"/>
            </p:cNvSpPr>
            <p:nvPr/>
          </p:nvSpPr>
          <p:spPr bwMode="auto">
            <a:xfrm>
              <a:off x="4599" y="1222"/>
              <a:ext cx="0" cy="320"/>
            </a:xfrm>
            <a:prstGeom prst="line">
              <a:avLst/>
            </a:prstGeom>
            <a:noFill/>
            <a:ln w="9525">
              <a:solidFill>
                <a:srgbClr val="66006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29" name="Line 131"/>
            <p:cNvSpPr>
              <a:spLocks noChangeShapeType="1"/>
            </p:cNvSpPr>
            <p:nvPr/>
          </p:nvSpPr>
          <p:spPr bwMode="auto">
            <a:xfrm>
              <a:off x="4628" y="1222"/>
              <a:ext cx="0" cy="320"/>
            </a:xfrm>
            <a:prstGeom prst="line">
              <a:avLst/>
            </a:prstGeom>
            <a:noFill/>
            <a:ln w="9525">
              <a:solidFill>
                <a:srgbClr val="66006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30" name="Line 132"/>
            <p:cNvSpPr>
              <a:spLocks noChangeShapeType="1"/>
            </p:cNvSpPr>
            <p:nvPr/>
          </p:nvSpPr>
          <p:spPr bwMode="auto">
            <a:xfrm>
              <a:off x="4658" y="1222"/>
              <a:ext cx="0" cy="320"/>
            </a:xfrm>
            <a:prstGeom prst="line">
              <a:avLst/>
            </a:prstGeom>
            <a:noFill/>
            <a:ln w="9525">
              <a:solidFill>
                <a:srgbClr val="66006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8201" name="Text Box 135"/>
          <p:cNvSpPr txBox="1">
            <a:spLocks noChangeArrowheads="1"/>
          </p:cNvSpPr>
          <p:nvPr/>
        </p:nvSpPr>
        <p:spPr bwMode="auto">
          <a:xfrm>
            <a:off x="4483876" y="990600"/>
            <a:ext cx="935072"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a:solidFill>
                  <a:srgbClr val="24459C"/>
                </a:solidFill>
                <a:latin typeface="Calibri"/>
                <a:cs typeface="Calibri"/>
              </a:rPr>
              <a:t>10 Gauss</a:t>
            </a:r>
          </a:p>
          <a:p>
            <a:pPr algn="ctr"/>
            <a:r>
              <a:rPr lang="en-US" sz="1600">
                <a:solidFill>
                  <a:srgbClr val="24459C"/>
                </a:solidFill>
                <a:latin typeface="Calibri"/>
                <a:cs typeface="Calibri"/>
              </a:rPr>
              <a:t>solenoid</a:t>
            </a:r>
            <a:endParaRPr lang="en-US" sz="1600">
              <a:latin typeface="Calibri"/>
              <a:cs typeface="Calibri"/>
            </a:endParaRPr>
          </a:p>
        </p:txBody>
      </p:sp>
      <p:sp>
        <p:nvSpPr>
          <p:cNvPr id="8202" name="Text Box 136"/>
          <p:cNvSpPr txBox="1">
            <a:spLocks noChangeArrowheads="1"/>
          </p:cNvSpPr>
          <p:nvPr/>
        </p:nvSpPr>
        <p:spPr bwMode="auto">
          <a:xfrm>
            <a:off x="5126622" y="3048000"/>
            <a:ext cx="779881"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a:solidFill>
                  <a:srgbClr val="CC0000"/>
                </a:solidFill>
                <a:latin typeface="Calibri"/>
                <a:cs typeface="Calibri"/>
              </a:rPr>
              <a:t>RF spin</a:t>
            </a:r>
            <a:br>
              <a:rPr lang="en-US" sz="1600">
                <a:solidFill>
                  <a:srgbClr val="CC0000"/>
                </a:solidFill>
                <a:latin typeface="Calibri"/>
                <a:cs typeface="Calibri"/>
              </a:rPr>
            </a:br>
            <a:r>
              <a:rPr lang="en-US" sz="1600">
                <a:solidFill>
                  <a:srgbClr val="CC0000"/>
                </a:solidFill>
                <a:latin typeface="Calibri"/>
                <a:cs typeface="Calibri"/>
              </a:rPr>
              <a:t>rotator</a:t>
            </a:r>
          </a:p>
        </p:txBody>
      </p:sp>
      <p:sp>
        <p:nvSpPr>
          <p:cNvPr id="8203" name="Text Box 137"/>
          <p:cNvSpPr txBox="1">
            <a:spLocks noChangeArrowheads="1"/>
          </p:cNvSpPr>
          <p:nvPr/>
        </p:nvSpPr>
        <p:spPr bwMode="auto">
          <a:xfrm>
            <a:off x="6464085" y="3048000"/>
            <a:ext cx="1232329"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aseline="30000" dirty="0">
                <a:solidFill>
                  <a:srgbClr val="660066"/>
                </a:solidFill>
                <a:latin typeface="Calibri"/>
                <a:cs typeface="Calibri"/>
              </a:rPr>
              <a:t>3</a:t>
            </a:r>
            <a:r>
              <a:rPr lang="en-US" sz="1600" dirty="0">
                <a:solidFill>
                  <a:srgbClr val="660066"/>
                </a:solidFill>
                <a:latin typeface="Calibri"/>
                <a:cs typeface="Calibri"/>
              </a:rPr>
              <a:t>He target /</a:t>
            </a:r>
          </a:p>
          <a:p>
            <a:pPr algn="ctr"/>
            <a:r>
              <a:rPr lang="en-US" sz="1600" dirty="0">
                <a:solidFill>
                  <a:srgbClr val="660066"/>
                </a:solidFill>
                <a:latin typeface="Calibri"/>
                <a:cs typeface="Calibri"/>
              </a:rPr>
              <a:t>ion chamber</a:t>
            </a:r>
          </a:p>
        </p:txBody>
      </p:sp>
      <p:grpSp>
        <p:nvGrpSpPr>
          <p:cNvPr id="8204" name="Group 138"/>
          <p:cNvGrpSpPr>
            <a:grpSpLocks/>
          </p:cNvGrpSpPr>
          <p:nvPr/>
        </p:nvGrpSpPr>
        <p:grpSpPr bwMode="auto">
          <a:xfrm>
            <a:off x="579438" y="2070100"/>
            <a:ext cx="952500" cy="390525"/>
            <a:chOff x="290" y="1289"/>
            <a:chExt cx="600" cy="246"/>
          </a:xfrm>
        </p:grpSpPr>
        <p:sp>
          <p:nvSpPr>
            <p:cNvPr id="8307" name="AutoShape 139"/>
            <p:cNvSpPr>
              <a:spLocks noChangeArrowheads="1"/>
            </p:cNvSpPr>
            <p:nvPr/>
          </p:nvSpPr>
          <p:spPr bwMode="auto">
            <a:xfrm>
              <a:off x="828" y="1289"/>
              <a:ext cx="62" cy="246"/>
            </a:xfrm>
            <a:prstGeom prst="roundRect">
              <a:avLst>
                <a:gd name="adj" fmla="val 32352"/>
              </a:avLst>
            </a:prstGeom>
            <a:noFill/>
            <a:ln w="190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308" name="Line 140"/>
            <p:cNvSpPr>
              <a:spLocks noChangeShapeType="1"/>
            </p:cNvSpPr>
            <p:nvPr/>
          </p:nvSpPr>
          <p:spPr bwMode="auto">
            <a:xfrm flipH="1">
              <a:off x="290" y="1289"/>
              <a:ext cx="572"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09" name="Line 141"/>
            <p:cNvSpPr>
              <a:spLocks noChangeShapeType="1"/>
            </p:cNvSpPr>
            <p:nvPr/>
          </p:nvSpPr>
          <p:spPr bwMode="auto">
            <a:xfrm flipH="1">
              <a:off x="290" y="1535"/>
              <a:ext cx="572"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grpSp>
        <p:nvGrpSpPr>
          <p:cNvPr id="8205" name="Group 142"/>
          <p:cNvGrpSpPr>
            <a:grpSpLocks/>
          </p:cNvGrpSpPr>
          <p:nvPr/>
        </p:nvGrpSpPr>
        <p:grpSpPr bwMode="auto">
          <a:xfrm>
            <a:off x="2252663" y="1857375"/>
            <a:ext cx="1250950" cy="830263"/>
            <a:chOff x="1076" y="1155"/>
            <a:chExt cx="788" cy="523"/>
          </a:xfrm>
        </p:grpSpPr>
        <p:sp>
          <p:nvSpPr>
            <p:cNvPr id="8298" name="Rectangle 143"/>
            <p:cNvSpPr>
              <a:spLocks noChangeArrowheads="1"/>
            </p:cNvSpPr>
            <p:nvPr/>
          </p:nvSpPr>
          <p:spPr bwMode="auto">
            <a:xfrm>
              <a:off x="1077" y="1155"/>
              <a:ext cx="787" cy="523"/>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299" name="Arc 144"/>
            <p:cNvSpPr>
              <a:spLocks/>
            </p:cNvSpPr>
            <p:nvPr/>
          </p:nvSpPr>
          <p:spPr bwMode="auto">
            <a:xfrm>
              <a:off x="1079" y="1272"/>
              <a:ext cx="782" cy="126"/>
            </a:xfrm>
            <a:custGeom>
              <a:avLst/>
              <a:gdLst>
                <a:gd name="T0" fmla="*/ 0 w 29173"/>
                <a:gd name="T1" fmla="*/ 0 h 21600"/>
                <a:gd name="T2" fmla="*/ 0 w 29173"/>
                <a:gd name="T3" fmla="*/ 0 h 21600"/>
                <a:gd name="T4" fmla="*/ 0 w 29173"/>
                <a:gd name="T5" fmla="*/ 0 h 21600"/>
                <a:gd name="T6" fmla="*/ 0 60000 65536"/>
                <a:gd name="T7" fmla="*/ 0 60000 65536"/>
                <a:gd name="T8" fmla="*/ 0 60000 65536"/>
                <a:gd name="T9" fmla="*/ 0 w 29173"/>
                <a:gd name="T10" fmla="*/ 0 h 21600"/>
                <a:gd name="T11" fmla="*/ 29173 w 29173"/>
                <a:gd name="T12" fmla="*/ 21600 h 21600"/>
              </a:gdLst>
              <a:ahLst/>
              <a:cxnLst>
                <a:cxn ang="T6">
                  <a:pos x="T0" y="T1"/>
                </a:cxn>
                <a:cxn ang="T7">
                  <a:pos x="T2" y="T3"/>
                </a:cxn>
                <a:cxn ang="T8">
                  <a:pos x="T4" y="T5"/>
                </a:cxn>
              </a:cxnLst>
              <a:rect l="T9" t="T10" r="T11" b="T12"/>
              <a:pathLst>
                <a:path w="29173" h="21600" fill="none" extrusionOk="0">
                  <a:moveTo>
                    <a:pt x="-1" y="6147"/>
                  </a:moveTo>
                  <a:cubicBezTo>
                    <a:pt x="4034" y="2206"/>
                    <a:pt x="9451" y="-1"/>
                    <a:pt x="15092" y="-1"/>
                  </a:cubicBezTo>
                  <a:cubicBezTo>
                    <a:pt x="20259" y="-1"/>
                    <a:pt x="25255" y="1852"/>
                    <a:pt x="29173" y="5220"/>
                  </a:cubicBezTo>
                </a:path>
                <a:path w="29173" h="21600" stroke="0" extrusionOk="0">
                  <a:moveTo>
                    <a:pt x="-1" y="6147"/>
                  </a:moveTo>
                  <a:cubicBezTo>
                    <a:pt x="4034" y="2206"/>
                    <a:pt x="9451" y="-1"/>
                    <a:pt x="15092" y="-1"/>
                  </a:cubicBezTo>
                  <a:cubicBezTo>
                    <a:pt x="20259" y="-1"/>
                    <a:pt x="25255" y="1852"/>
                    <a:pt x="29173" y="5220"/>
                  </a:cubicBezTo>
                  <a:lnTo>
                    <a:pt x="15092" y="21600"/>
                  </a:lnTo>
                  <a:lnTo>
                    <a:pt x="-1" y="6147"/>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300" name="Arc 145"/>
            <p:cNvSpPr>
              <a:spLocks/>
            </p:cNvSpPr>
            <p:nvPr/>
          </p:nvSpPr>
          <p:spPr bwMode="auto">
            <a:xfrm>
              <a:off x="1079" y="1324"/>
              <a:ext cx="782" cy="126"/>
            </a:xfrm>
            <a:custGeom>
              <a:avLst/>
              <a:gdLst>
                <a:gd name="T0" fmla="*/ 0 w 29173"/>
                <a:gd name="T1" fmla="*/ 0 h 21600"/>
                <a:gd name="T2" fmla="*/ 0 w 29173"/>
                <a:gd name="T3" fmla="*/ 0 h 21600"/>
                <a:gd name="T4" fmla="*/ 0 w 29173"/>
                <a:gd name="T5" fmla="*/ 0 h 21600"/>
                <a:gd name="T6" fmla="*/ 0 60000 65536"/>
                <a:gd name="T7" fmla="*/ 0 60000 65536"/>
                <a:gd name="T8" fmla="*/ 0 60000 65536"/>
                <a:gd name="T9" fmla="*/ 0 w 29173"/>
                <a:gd name="T10" fmla="*/ 0 h 21600"/>
                <a:gd name="T11" fmla="*/ 29173 w 29173"/>
                <a:gd name="T12" fmla="*/ 21600 h 21600"/>
              </a:gdLst>
              <a:ahLst/>
              <a:cxnLst>
                <a:cxn ang="T6">
                  <a:pos x="T0" y="T1"/>
                </a:cxn>
                <a:cxn ang="T7">
                  <a:pos x="T2" y="T3"/>
                </a:cxn>
                <a:cxn ang="T8">
                  <a:pos x="T4" y="T5"/>
                </a:cxn>
              </a:cxnLst>
              <a:rect l="T9" t="T10" r="T11" b="T12"/>
              <a:pathLst>
                <a:path w="29173" h="21600" fill="none" extrusionOk="0">
                  <a:moveTo>
                    <a:pt x="-1" y="6147"/>
                  </a:moveTo>
                  <a:cubicBezTo>
                    <a:pt x="4034" y="2206"/>
                    <a:pt x="9451" y="-1"/>
                    <a:pt x="15092" y="-1"/>
                  </a:cubicBezTo>
                  <a:cubicBezTo>
                    <a:pt x="20259" y="-1"/>
                    <a:pt x="25255" y="1852"/>
                    <a:pt x="29173" y="5220"/>
                  </a:cubicBezTo>
                </a:path>
                <a:path w="29173" h="21600" stroke="0" extrusionOk="0">
                  <a:moveTo>
                    <a:pt x="-1" y="6147"/>
                  </a:moveTo>
                  <a:cubicBezTo>
                    <a:pt x="4034" y="2206"/>
                    <a:pt x="9451" y="-1"/>
                    <a:pt x="15092" y="-1"/>
                  </a:cubicBezTo>
                  <a:cubicBezTo>
                    <a:pt x="20259" y="-1"/>
                    <a:pt x="25255" y="1852"/>
                    <a:pt x="29173" y="5220"/>
                  </a:cubicBezTo>
                  <a:lnTo>
                    <a:pt x="15092" y="21600"/>
                  </a:lnTo>
                  <a:lnTo>
                    <a:pt x="-1" y="6147"/>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301" name="Arc 146"/>
            <p:cNvSpPr>
              <a:spLocks/>
            </p:cNvSpPr>
            <p:nvPr/>
          </p:nvSpPr>
          <p:spPr bwMode="auto">
            <a:xfrm>
              <a:off x="1079" y="1376"/>
              <a:ext cx="782" cy="126"/>
            </a:xfrm>
            <a:custGeom>
              <a:avLst/>
              <a:gdLst>
                <a:gd name="T0" fmla="*/ 0 w 29173"/>
                <a:gd name="T1" fmla="*/ 0 h 21600"/>
                <a:gd name="T2" fmla="*/ 0 w 29173"/>
                <a:gd name="T3" fmla="*/ 0 h 21600"/>
                <a:gd name="T4" fmla="*/ 0 w 29173"/>
                <a:gd name="T5" fmla="*/ 0 h 21600"/>
                <a:gd name="T6" fmla="*/ 0 60000 65536"/>
                <a:gd name="T7" fmla="*/ 0 60000 65536"/>
                <a:gd name="T8" fmla="*/ 0 60000 65536"/>
                <a:gd name="T9" fmla="*/ 0 w 29173"/>
                <a:gd name="T10" fmla="*/ 0 h 21600"/>
                <a:gd name="T11" fmla="*/ 29173 w 29173"/>
                <a:gd name="T12" fmla="*/ 21600 h 21600"/>
              </a:gdLst>
              <a:ahLst/>
              <a:cxnLst>
                <a:cxn ang="T6">
                  <a:pos x="T0" y="T1"/>
                </a:cxn>
                <a:cxn ang="T7">
                  <a:pos x="T2" y="T3"/>
                </a:cxn>
                <a:cxn ang="T8">
                  <a:pos x="T4" y="T5"/>
                </a:cxn>
              </a:cxnLst>
              <a:rect l="T9" t="T10" r="T11" b="T12"/>
              <a:pathLst>
                <a:path w="29173" h="21600" fill="none" extrusionOk="0">
                  <a:moveTo>
                    <a:pt x="-1" y="6147"/>
                  </a:moveTo>
                  <a:cubicBezTo>
                    <a:pt x="4034" y="2206"/>
                    <a:pt x="9451" y="-1"/>
                    <a:pt x="15092" y="-1"/>
                  </a:cubicBezTo>
                  <a:cubicBezTo>
                    <a:pt x="20259" y="-1"/>
                    <a:pt x="25255" y="1852"/>
                    <a:pt x="29173" y="5220"/>
                  </a:cubicBezTo>
                </a:path>
                <a:path w="29173" h="21600" stroke="0" extrusionOk="0">
                  <a:moveTo>
                    <a:pt x="-1" y="6147"/>
                  </a:moveTo>
                  <a:cubicBezTo>
                    <a:pt x="4034" y="2206"/>
                    <a:pt x="9451" y="-1"/>
                    <a:pt x="15092" y="-1"/>
                  </a:cubicBezTo>
                  <a:cubicBezTo>
                    <a:pt x="20259" y="-1"/>
                    <a:pt x="25255" y="1852"/>
                    <a:pt x="29173" y="5220"/>
                  </a:cubicBezTo>
                  <a:lnTo>
                    <a:pt x="15092" y="21600"/>
                  </a:lnTo>
                  <a:lnTo>
                    <a:pt x="-1" y="6147"/>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302" name="Arc 147"/>
            <p:cNvSpPr>
              <a:spLocks/>
            </p:cNvSpPr>
            <p:nvPr/>
          </p:nvSpPr>
          <p:spPr bwMode="auto">
            <a:xfrm>
              <a:off x="1079" y="1428"/>
              <a:ext cx="782" cy="126"/>
            </a:xfrm>
            <a:custGeom>
              <a:avLst/>
              <a:gdLst>
                <a:gd name="T0" fmla="*/ 0 w 29173"/>
                <a:gd name="T1" fmla="*/ 0 h 21600"/>
                <a:gd name="T2" fmla="*/ 0 w 29173"/>
                <a:gd name="T3" fmla="*/ 0 h 21600"/>
                <a:gd name="T4" fmla="*/ 0 w 29173"/>
                <a:gd name="T5" fmla="*/ 0 h 21600"/>
                <a:gd name="T6" fmla="*/ 0 60000 65536"/>
                <a:gd name="T7" fmla="*/ 0 60000 65536"/>
                <a:gd name="T8" fmla="*/ 0 60000 65536"/>
                <a:gd name="T9" fmla="*/ 0 w 29173"/>
                <a:gd name="T10" fmla="*/ 0 h 21600"/>
                <a:gd name="T11" fmla="*/ 29173 w 29173"/>
                <a:gd name="T12" fmla="*/ 21600 h 21600"/>
              </a:gdLst>
              <a:ahLst/>
              <a:cxnLst>
                <a:cxn ang="T6">
                  <a:pos x="T0" y="T1"/>
                </a:cxn>
                <a:cxn ang="T7">
                  <a:pos x="T2" y="T3"/>
                </a:cxn>
                <a:cxn ang="T8">
                  <a:pos x="T4" y="T5"/>
                </a:cxn>
              </a:cxnLst>
              <a:rect l="T9" t="T10" r="T11" b="T12"/>
              <a:pathLst>
                <a:path w="29173" h="21600" fill="none" extrusionOk="0">
                  <a:moveTo>
                    <a:pt x="-1" y="6147"/>
                  </a:moveTo>
                  <a:cubicBezTo>
                    <a:pt x="4034" y="2206"/>
                    <a:pt x="9451" y="-1"/>
                    <a:pt x="15092" y="-1"/>
                  </a:cubicBezTo>
                  <a:cubicBezTo>
                    <a:pt x="20259" y="-1"/>
                    <a:pt x="25255" y="1852"/>
                    <a:pt x="29173" y="5220"/>
                  </a:cubicBezTo>
                </a:path>
                <a:path w="29173" h="21600" stroke="0" extrusionOk="0">
                  <a:moveTo>
                    <a:pt x="-1" y="6147"/>
                  </a:moveTo>
                  <a:cubicBezTo>
                    <a:pt x="4034" y="2206"/>
                    <a:pt x="9451" y="-1"/>
                    <a:pt x="15092" y="-1"/>
                  </a:cubicBezTo>
                  <a:cubicBezTo>
                    <a:pt x="20259" y="-1"/>
                    <a:pt x="25255" y="1852"/>
                    <a:pt x="29173" y="5220"/>
                  </a:cubicBezTo>
                  <a:lnTo>
                    <a:pt x="15092" y="21600"/>
                  </a:lnTo>
                  <a:lnTo>
                    <a:pt x="-1" y="6147"/>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303" name="Arc 148"/>
            <p:cNvSpPr>
              <a:spLocks/>
            </p:cNvSpPr>
            <p:nvPr/>
          </p:nvSpPr>
          <p:spPr bwMode="auto">
            <a:xfrm>
              <a:off x="1079" y="1480"/>
              <a:ext cx="782" cy="126"/>
            </a:xfrm>
            <a:custGeom>
              <a:avLst/>
              <a:gdLst>
                <a:gd name="T0" fmla="*/ 0 w 29173"/>
                <a:gd name="T1" fmla="*/ 0 h 21600"/>
                <a:gd name="T2" fmla="*/ 0 w 29173"/>
                <a:gd name="T3" fmla="*/ 0 h 21600"/>
                <a:gd name="T4" fmla="*/ 0 w 29173"/>
                <a:gd name="T5" fmla="*/ 0 h 21600"/>
                <a:gd name="T6" fmla="*/ 0 60000 65536"/>
                <a:gd name="T7" fmla="*/ 0 60000 65536"/>
                <a:gd name="T8" fmla="*/ 0 60000 65536"/>
                <a:gd name="T9" fmla="*/ 0 w 29173"/>
                <a:gd name="T10" fmla="*/ 0 h 21600"/>
                <a:gd name="T11" fmla="*/ 29173 w 29173"/>
                <a:gd name="T12" fmla="*/ 21600 h 21600"/>
              </a:gdLst>
              <a:ahLst/>
              <a:cxnLst>
                <a:cxn ang="T6">
                  <a:pos x="T0" y="T1"/>
                </a:cxn>
                <a:cxn ang="T7">
                  <a:pos x="T2" y="T3"/>
                </a:cxn>
                <a:cxn ang="T8">
                  <a:pos x="T4" y="T5"/>
                </a:cxn>
              </a:cxnLst>
              <a:rect l="T9" t="T10" r="T11" b="T12"/>
              <a:pathLst>
                <a:path w="29173" h="21600" fill="none" extrusionOk="0">
                  <a:moveTo>
                    <a:pt x="-1" y="6147"/>
                  </a:moveTo>
                  <a:cubicBezTo>
                    <a:pt x="4034" y="2206"/>
                    <a:pt x="9451" y="-1"/>
                    <a:pt x="15092" y="-1"/>
                  </a:cubicBezTo>
                  <a:cubicBezTo>
                    <a:pt x="20259" y="-1"/>
                    <a:pt x="25255" y="1852"/>
                    <a:pt x="29173" y="5220"/>
                  </a:cubicBezTo>
                </a:path>
                <a:path w="29173" h="21600" stroke="0" extrusionOk="0">
                  <a:moveTo>
                    <a:pt x="-1" y="6147"/>
                  </a:moveTo>
                  <a:cubicBezTo>
                    <a:pt x="4034" y="2206"/>
                    <a:pt x="9451" y="-1"/>
                    <a:pt x="15092" y="-1"/>
                  </a:cubicBezTo>
                  <a:cubicBezTo>
                    <a:pt x="20259" y="-1"/>
                    <a:pt x="25255" y="1852"/>
                    <a:pt x="29173" y="5220"/>
                  </a:cubicBezTo>
                  <a:lnTo>
                    <a:pt x="15092" y="21600"/>
                  </a:lnTo>
                  <a:lnTo>
                    <a:pt x="-1" y="6147"/>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304" name="Arc 149"/>
            <p:cNvSpPr>
              <a:spLocks/>
            </p:cNvSpPr>
            <p:nvPr/>
          </p:nvSpPr>
          <p:spPr bwMode="auto">
            <a:xfrm>
              <a:off x="1079" y="1531"/>
              <a:ext cx="782" cy="126"/>
            </a:xfrm>
            <a:custGeom>
              <a:avLst/>
              <a:gdLst>
                <a:gd name="T0" fmla="*/ 0 w 29173"/>
                <a:gd name="T1" fmla="*/ 0 h 21600"/>
                <a:gd name="T2" fmla="*/ 0 w 29173"/>
                <a:gd name="T3" fmla="*/ 0 h 21600"/>
                <a:gd name="T4" fmla="*/ 0 w 29173"/>
                <a:gd name="T5" fmla="*/ 0 h 21600"/>
                <a:gd name="T6" fmla="*/ 0 60000 65536"/>
                <a:gd name="T7" fmla="*/ 0 60000 65536"/>
                <a:gd name="T8" fmla="*/ 0 60000 65536"/>
                <a:gd name="T9" fmla="*/ 0 w 29173"/>
                <a:gd name="T10" fmla="*/ 0 h 21600"/>
                <a:gd name="T11" fmla="*/ 29173 w 29173"/>
                <a:gd name="T12" fmla="*/ 21600 h 21600"/>
              </a:gdLst>
              <a:ahLst/>
              <a:cxnLst>
                <a:cxn ang="T6">
                  <a:pos x="T0" y="T1"/>
                </a:cxn>
                <a:cxn ang="T7">
                  <a:pos x="T2" y="T3"/>
                </a:cxn>
                <a:cxn ang="T8">
                  <a:pos x="T4" y="T5"/>
                </a:cxn>
              </a:cxnLst>
              <a:rect l="T9" t="T10" r="T11" b="T12"/>
              <a:pathLst>
                <a:path w="29173" h="21600" fill="none" extrusionOk="0">
                  <a:moveTo>
                    <a:pt x="-1" y="6147"/>
                  </a:moveTo>
                  <a:cubicBezTo>
                    <a:pt x="4034" y="2206"/>
                    <a:pt x="9451" y="-1"/>
                    <a:pt x="15092" y="-1"/>
                  </a:cubicBezTo>
                  <a:cubicBezTo>
                    <a:pt x="20259" y="-1"/>
                    <a:pt x="25255" y="1852"/>
                    <a:pt x="29173" y="5220"/>
                  </a:cubicBezTo>
                </a:path>
                <a:path w="29173" h="21600" stroke="0" extrusionOk="0">
                  <a:moveTo>
                    <a:pt x="-1" y="6147"/>
                  </a:moveTo>
                  <a:cubicBezTo>
                    <a:pt x="4034" y="2206"/>
                    <a:pt x="9451" y="-1"/>
                    <a:pt x="15092" y="-1"/>
                  </a:cubicBezTo>
                  <a:cubicBezTo>
                    <a:pt x="20259" y="-1"/>
                    <a:pt x="25255" y="1852"/>
                    <a:pt x="29173" y="5220"/>
                  </a:cubicBezTo>
                  <a:lnTo>
                    <a:pt x="15092" y="21600"/>
                  </a:lnTo>
                  <a:lnTo>
                    <a:pt x="-1" y="6147"/>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305" name="Line 150"/>
            <p:cNvSpPr>
              <a:spLocks noChangeShapeType="1"/>
            </p:cNvSpPr>
            <p:nvPr/>
          </p:nvSpPr>
          <p:spPr bwMode="auto">
            <a:xfrm>
              <a:off x="1076" y="1215"/>
              <a:ext cx="788"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06" name="Line 151"/>
            <p:cNvSpPr>
              <a:spLocks noChangeShapeType="1"/>
            </p:cNvSpPr>
            <p:nvPr/>
          </p:nvSpPr>
          <p:spPr bwMode="auto">
            <a:xfrm>
              <a:off x="1076" y="1618"/>
              <a:ext cx="788"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8206" name="Text Box 152"/>
          <p:cNvSpPr txBox="1">
            <a:spLocks noChangeArrowheads="1"/>
          </p:cNvSpPr>
          <p:nvPr/>
        </p:nvSpPr>
        <p:spPr bwMode="auto">
          <a:xfrm>
            <a:off x="2108412" y="914400"/>
            <a:ext cx="15648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a:solidFill>
                  <a:schemeClr val="accent2"/>
                </a:solidFill>
                <a:latin typeface="Calibri"/>
                <a:cs typeface="Calibri"/>
              </a:rPr>
              <a:t>supermirror</a:t>
            </a:r>
          </a:p>
          <a:p>
            <a:pPr algn="ctr"/>
            <a:r>
              <a:rPr lang="en-US" sz="1600">
                <a:solidFill>
                  <a:schemeClr val="accent2"/>
                </a:solidFill>
                <a:latin typeface="Calibri"/>
                <a:cs typeface="Calibri"/>
              </a:rPr>
              <a:t>bender polarizer</a:t>
            </a:r>
          </a:p>
          <a:p>
            <a:pPr algn="ctr"/>
            <a:r>
              <a:rPr lang="en-US" sz="1600">
                <a:solidFill>
                  <a:schemeClr val="accent2"/>
                </a:solidFill>
                <a:latin typeface="Calibri"/>
                <a:cs typeface="Calibri"/>
              </a:rPr>
              <a:t>(transverse)</a:t>
            </a:r>
          </a:p>
        </p:txBody>
      </p:sp>
      <p:sp>
        <p:nvSpPr>
          <p:cNvPr id="8207" name="Text Box 153"/>
          <p:cNvSpPr txBox="1">
            <a:spLocks noChangeArrowheads="1"/>
          </p:cNvSpPr>
          <p:nvPr/>
        </p:nvSpPr>
        <p:spPr bwMode="auto">
          <a:xfrm>
            <a:off x="493941" y="990600"/>
            <a:ext cx="136638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a:solidFill>
                  <a:srgbClr val="CC0000"/>
                </a:solidFill>
                <a:latin typeface="Calibri"/>
                <a:cs typeface="Calibri"/>
              </a:rPr>
              <a:t>FnPB cold</a:t>
            </a:r>
          </a:p>
          <a:p>
            <a:pPr algn="ctr"/>
            <a:r>
              <a:rPr lang="en-US" sz="1600">
                <a:solidFill>
                  <a:srgbClr val="CC0000"/>
                </a:solidFill>
                <a:latin typeface="Calibri"/>
                <a:cs typeface="Calibri"/>
              </a:rPr>
              <a:t>neutron guide</a:t>
            </a:r>
          </a:p>
        </p:txBody>
      </p:sp>
      <p:grpSp>
        <p:nvGrpSpPr>
          <p:cNvPr id="8208" name="Group 154"/>
          <p:cNvGrpSpPr>
            <a:grpSpLocks/>
          </p:cNvGrpSpPr>
          <p:nvPr/>
        </p:nvGrpSpPr>
        <p:grpSpPr bwMode="auto">
          <a:xfrm>
            <a:off x="1690688" y="1939925"/>
            <a:ext cx="417512" cy="646113"/>
            <a:chOff x="950" y="1207"/>
            <a:chExt cx="263" cy="407"/>
          </a:xfrm>
        </p:grpSpPr>
        <p:grpSp>
          <p:nvGrpSpPr>
            <p:cNvPr id="8293" name="Group 155"/>
            <p:cNvGrpSpPr>
              <a:grpSpLocks/>
            </p:cNvGrpSpPr>
            <p:nvPr/>
          </p:nvGrpSpPr>
          <p:grpSpPr bwMode="auto">
            <a:xfrm>
              <a:off x="1015" y="1207"/>
              <a:ext cx="132" cy="405"/>
              <a:chOff x="696" y="1207"/>
              <a:chExt cx="451" cy="405"/>
            </a:xfrm>
          </p:grpSpPr>
          <p:sp>
            <p:nvSpPr>
              <p:cNvPr id="8296" name="Line 156"/>
              <p:cNvSpPr>
                <a:spLocks noChangeAspect="1" noChangeShapeType="1"/>
              </p:cNvSpPr>
              <p:nvPr/>
            </p:nvSpPr>
            <p:spPr bwMode="auto">
              <a:xfrm>
                <a:off x="696" y="1207"/>
                <a:ext cx="451" cy="0"/>
              </a:xfrm>
              <a:prstGeom prst="line">
                <a:avLst/>
              </a:prstGeom>
              <a:noFill/>
              <a:ln w="19050">
                <a:solidFill>
                  <a:srgbClr val="66006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297" name="Line 157"/>
              <p:cNvSpPr>
                <a:spLocks noChangeAspect="1" noChangeShapeType="1"/>
              </p:cNvSpPr>
              <p:nvPr/>
            </p:nvSpPr>
            <p:spPr bwMode="auto">
              <a:xfrm flipV="1">
                <a:off x="696" y="1612"/>
                <a:ext cx="451" cy="0"/>
              </a:xfrm>
              <a:prstGeom prst="line">
                <a:avLst/>
              </a:prstGeom>
              <a:noFill/>
              <a:ln w="19050">
                <a:solidFill>
                  <a:srgbClr val="66006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8294" name="Arc 158"/>
            <p:cNvSpPr>
              <a:spLocks noChangeAspect="1"/>
            </p:cNvSpPr>
            <p:nvPr/>
          </p:nvSpPr>
          <p:spPr bwMode="auto">
            <a:xfrm flipH="1">
              <a:off x="1076" y="1207"/>
              <a:ext cx="137" cy="407"/>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10121"/>
                    <a:pt x="8977" y="648"/>
                    <a:pt x="20438" y="3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10121"/>
                    <a:pt x="8977" y="648"/>
                    <a:pt x="20438" y="31"/>
                  </a:cubicBezTo>
                  <a:lnTo>
                    <a:pt x="21600" y="21600"/>
                  </a:lnTo>
                  <a:lnTo>
                    <a:pt x="21600" y="-1"/>
                  </a:lnTo>
                  <a:close/>
                </a:path>
              </a:pathLst>
            </a:custGeom>
            <a:noFill/>
            <a:ln w="19050">
              <a:solidFill>
                <a:srgbClr val="660066"/>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295" name="Arc 159"/>
            <p:cNvSpPr>
              <a:spLocks noChangeAspect="1"/>
            </p:cNvSpPr>
            <p:nvPr/>
          </p:nvSpPr>
          <p:spPr bwMode="auto">
            <a:xfrm flipH="1">
              <a:off x="950" y="1207"/>
              <a:ext cx="69" cy="407"/>
            </a:xfrm>
            <a:custGeom>
              <a:avLst/>
              <a:gdLst>
                <a:gd name="T0" fmla="*/ 0 w 21600"/>
                <a:gd name="T1" fmla="*/ 0 h 43199"/>
                <a:gd name="T2" fmla="*/ 0 w 21600"/>
                <a:gd name="T3" fmla="*/ 0 h 43199"/>
                <a:gd name="T4" fmla="*/ 0 w 21600"/>
                <a:gd name="T5" fmla="*/ 0 h 43199"/>
                <a:gd name="T6" fmla="*/ 0 60000 65536"/>
                <a:gd name="T7" fmla="*/ 0 60000 65536"/>
                <a:gd name="T8" fmla="*/ 0 60000 65536"/>
                <a:gd name="T9" fmla="*/ 0 w 21600"/>
                <a:gd name="T10" fmla="*/ 0 h 43199"/>
                <a:gd name="T11" fmla="*/ 21600 w 21600"/>
                <a:gd name="T12" fmla="*/ 43199 h 43199"/>
              </a:gdLst>
              <a:ahLst/>
              <a:cxnLst>
                <a:cxn ang="T6">
                  <a:pos x="T0" y="T1"/>
                </a:cxn>
                <a:cxn ang="T7">
                  <a:pos x="T2" y="T3"/>
                </a:cxn>
                <a:cxn ang="T8">
                  <a:pos x="T4" y="T5"/>
                </a:cxn>
              </a:cxnLst>
              <a:rect l="T9" t="T10" r="T11" b="T12"/>
              <a:pathLst>
                <a:path w="21600" h="43199" fill="none" extrusionOk="0">
                  <a:moveTo>
                    <a:pt x="0" y="-1"/>
                  </a:moveTo>
                  <a:cubicBezTo>
                    <a:pt x="11929" y="0"/>
                    <a:pt x="21600" y="9670"/>
                    <a:pt x="21600" y="21600"/>
                  </a:cubicBezTo>
                  <a:cubicBezTo>
                    <a:pt x="21600" y="33484"/>
                    <a:pt x="11999" y="43135"/>
                    <a:pt x="116" y="43199"/>
                  </a:cubicBezTo>
                </a:path>
                <a:path w="21600" h="43199" stroke="0" extrusionOk="0">
                  <a:moveTo>
                    <a:pt x="0" y="-1"/>
                  </a:moveTo>
                  <a:cubicBezTo>
                    <a:pt x="11929" y="0"/>
                    <a:pt x="21600" y="9670"/>
                    <a:pt x="21600" y="21600"/>
                  </a:cubicBezTo>
                  <a:cubicBezTo>
                    <a:pt x="21600" y="33484"/>
                    <a:pt x="11999" y="43135"/>
                    <a:pt x="116" y="43199"/>
                  </a:cubicBezTo>
                  <a:lnTo>
                    <a:pt x="0" y="21600"/>
                  </a:lnTo>
                  <a:lnTo>
                    <a:pt x="0" y="-1"/>
                  </a:lnTo>
                  <a:close/>
                </a:path>
              </a:pathLst>
            </a:custGeom>
            <a:noFill/>
            <a:ln w="19050">
              <a:solidFill>
                <a:srgbClr val="660066"/>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sp>
        <p:nvSpPr>
          <p:cNvPr id="8209" name="Text Box 160"/>
          <p:cNvSpPr txBox="1">
            <a:spLocks noChangeArrowheads="1"/>
          </p:cNvSpPr>
          <p:nvPr/>
        </p:nvSpPr>
        <p:spPr bwMode="auto">
          <a:xfrm>
            <a:off x="1410629" y="2790825"/>
            <a:ext cx="100620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aseline="30000">
                <a:solidFill>
                  <a:srgbClr val="660066"/>
                </a:solidFill>
                <a:latin typeface="Calibri"/>
                <a:cs typeface="Calibri"/>
              </a:rPr>
              <a:t>3</a:t>
            </a:r>
            <a:r>
              <a:rPr lang="en-US" sz="1600">
                <a:solidFill>
                  <a:srgbClr val="660066"/>
                </a:solidFill>
                <a:latin typeface="Calibri"/>
                <a:cs typeface="Calibri"/>
              </a:rPr>
              <a:t>He Beam</a:t>
            </a:r>
          </a:p>
          <a:p>
            <a:pPr algn="ctr"/>
            <a:r>
              <a:rPr lang="en-US" sz="1600">
                <a:solidFill>
                  <a:srgbClr val="660066"/>
                </a:solidFill>
                <a:latin typeface="Calibri"/>
                <a:cs typeface="Calibri"/>
              </a:rPr>
              <a:t>Monitor</a:t>
            </a:r>
          </a:p>
        </p:txBody>
      </p:sp>
      <p:sp>
        <p:nvSpPr>
          <p:cNvPr id="8210" name="AutoShape 162"/>
          <p:cNvSpPr>
            <a:spLocks/>
          </p:cNvSpPr>
          <p:nvPr/>
        </p:nvSpPr>
        <p:spPr bwMode="auto">
          <a:xfrm rot="-5400000">
            <a:off x="1892300" y="2311400"/>
            <a:ext cx="330200" cy="3022600"/>
          </a:xfrm>
          <a:prstGeom prst="leftBrace">
            <a:avLst>
              <a:gd name="adj1" fmla="val 76282"/>
              <a:gd name="adj2" fmla="val 50000"/>
            </a:avLst>
          </a:prstGeom>
          <a:noFill/>
          <a:ln w="28575">
            <a:solidFill>
              <a:schemeClr val="tx2"/>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211" name="Text Box 163"/>
          <p:cNvSpPr txBox="1">
            <a:spLocks noChangeArrowheads="1"/>
          </p:cNvSpPr>
          <p:nvPr/>
        </p:nvSpPr>
        <p:spPr bwMode="auto">
          <a:xfrm>
            <a:off x="1717675" y="3997325"/>
            <a:ext cx="7400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chemeClr val="accent2"/>
                </a:solidFill>
                <a:latin typeface="Calibri"/>
                <a:cs typeface="Calibri"/>
              </a:rPr>
              <a:t>FNPB</a:t>
            </a:r>
          </a:p>
        </p:txBody>
      </p:sp>
      <p:sp>
        <p:nvSpPr>
          <p:cNvPr id="8212" name="AutoShape 164"/>
          <p:cNvSpPr>
            <a:spLocks/>
          </p:cNvSpPr>
          <p:nvPr/>
        </p:nvSpPr>
        <p:spPr bwMode="auto">
          <a:xfrm rot="-5400000">
            <a:off x="5961063" y="1535112"/>
            <a:ext cx="330200" cy="4575175"/>
          </a:xfrm>
          <a:prstGeom prst="leftBrace">
            <a:avLst>
              <a:gd name="adj1" fmla="val 115465"/>
              <a:gd name="adj2" fmla="val 50000"/>
            </a:avLst>
          </a:prstGeom>
          <a:noFill/>
          <a:ln w="28575">
            <a:solidFill>
              <a:schemeClr val="tx2"/>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213" name="Text Box 165"/>
          <p:cNvSpPr txBox="1">
            <a:spLocks noChangeArrowheads="1"/>
          </p:cNvSpPr>
          <p:nvPr/>
        </p:nvSpPr>
        <p:spPr bwMode="auto">
          <a:xfrm>
            <a:off x="5764213" y="3997325"/>
            <a:ext cx="7720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chemeClr val="accent2"/>
                </a:solidFill>
                <a:latin typeface="Calibri"/>
                <a:cs typeface="Calibri"/>
              </a:rPr>
              <a:t>n-</a:t>
            </a:r>
            <a:r>
              <a:rPr lang="en-US" sz="2000" baseline="30000">
                <a:solidFill>
                  <a:schemeClr val="accent2"/>
                </a:solidFill>
                <a:latin typeface="Calibri"/>
                <a:cs typeface="Calibri"/>
              </a:rPr>
              <a:t>3</a:t>
            </a:r>
            <a:r>
              <a:rPr lang="en-US" sz="2000">
                <a:solidFill>
                  <a:schemeClr val="accent2"/>
                </a:solidFill>
                <a:latin typeface="Calibri"/>
                <a:cs typeface="Calibri"/>
              </a:rPr>
              <a:t>He</a:t>
            </a:r>
          </a:p>
        </p:txBody>
      </p:sp>
      <p:sp>
        <p:nvSpPr>
          <p:cNvPr id="8214" name="Rectangle 166"/>
          <p:cNvSpPr>
            <a:spLocks noGrp="1" noChangeArrowheads="1"/>
          </p:cNvSpPr>
          <p:nvPr>
            <p:ph type="title"/>
          </p:nvPr>
        </p:nvSpPr>
        <p:spPr/>
        <p:txBody>
          <a:bodyPr/>
          <a:lstStyle/>
          <a:p>
            <a:pPr eaLnBrk="1" hangingPunct="1"/>
            <a:r>
              <a:rPr lang="en-US" dirty="0">
                <a:latin typeface="Calibri"/>
                <a:ea typeface="ＭＳ Ｐゴシック" charset="0"/>
                <a:cs typeface="Calibri"/>
              </a:rPr>
              <a:t>Experimental setup at the FnPB</a:t>
            </a:r>
          </a:p>
        </p:txBody>
      </p:sp>
      <p:sp>
        <p:nvSpPr>
          <p:cNvPr id="8215" name="Rectangle 167"/>
          <p:cNvSpPr>
            <a:spLocks noGrp="1" noChangeArrowheads="1"/>
          </p:cNvSpPr>
          <p:nvPr>
            <p:ph idx="1"/>
          </p:nvPr>
        </p:nvSpPr>
        <p:spPr>
          <a:xfrm>
            <a:off x="457200" y="4545079"/>
            <a:ext cx="8229600" cy="1581086"/>
          </a:xfrm>
        </p:spPr>
        <p:txBody>
          <a:bodyPr/>
          <a:lstStyle/>
          <a:p>
            <a:r>
              <a:rPr lang="en-US" sz="1800" dirty="0">
                <a:solidFill>
                  <a:schemeClr val="tx1"/>
                </a:solidFill>
                <a:latin typeface="Calibri"/>
                <a:ea typeface="ＭＳ Ｐゴシック" charset="0"/>
                <a:cs typeface="Calibri"/>
              </a:rPr>
              <a:t>longitudinal holding field – suppressed PC nuclear asymmetry </a:t>
            </a:r>
            <a:br>
              <a:rPr lang="en-US" sz="1800" dirty="0">
                <a:solidFill>
                  <a:schemeClr val="tx1"/>
                </a:solidFill>
                <a:latin typeface="Calibri"/>
                <a:ea typeface="ＭＳ Ｐゴシック" charset="0"/>
                <a:cs typeface="Calibri"/>
              </a:rPr>
            </a:br>
            <a:r>
              <a:rPr lang="en-US" sz="1800" dirty="0">
                <a:solidFill>
                  <a:schemeClr val="tx1"/>
                </a:solidFill>
                <a:latin typeface="Calibri"/>
                <a:ea typeface="ＭＳ Ｐゴシック" charset="0"/>
                <a:cs typeface="Calibri"/>
              </a:rPr>
              <a:t>   </a:t>
            </a:r>
            <a:r>
              <a:rPr lang="en-US" sz="1800" dirty="0">
                <a:latin typeface="Calibri"/>
                <a:ea typeface="ＭＳ Ｐゴシック" charset="0"/>
                <a:cs typeface="Calibri"/>
              </a:rPr>
              <a:t>A=1.7x10</a:t>
            </a:r>
            <a:r>
              <a:rPr lang="en-US" sz="1800" baseline="30000" dirty="0">
                <a:latin typeface="Calibri"/>
                <a:ea typeface="ＭＳ Ｐゴシック" charset="0"/>
                <a:cs typeface="Calibri"/>
              </a:rPr>
              <a:t>-6</a:t>
            </a:r>
            <a:r>
              <a:rPr lang="en-US" sz="1800" dirty="0">
                <a:latin typeface="Calibri"/>
                <a:ea typeface="ＭＳ Ｐゴシック" charset="0"/>
                <a:cs typeface="Calibri"/>
              </a:rPr>
              <a:t> </a:t>
            </a:r>
            <a:r>
              <a:rPr lang="en-US" sz="1800" dirty="0">
                <a:solidFill>
                  <a:schemeClr val="tx1"/>
                </a:solidFill>
                <a:latin typeface="Calibri"/>
                <a:ea typeface="ＭＳ Ｐゴシック" charset="0"/>
                <a:cs typeface="Calibri"/>
              </a:rPr>
              <a:t>(</a:t>
            </a:r>
            <a:r>
              <a:rPr lang="en-US" sz="1800" dirty="0">
                <a:solidFill>
                  <a:schemeClr val="bg2">
                    <a:lumMod val="25000"/>
                  </a:schemeClr>
                </a:solidFill>
                <a:latin typeface="Calibri"/>
                <a:ea typeface="ＭＳ Ｐゴシック" charset="0"/>
                <a:cs typeface="Calibri"/>
              </a:rPr>
              <a:t>Hales</a:t>
            </a:r>
            <a:r>
              <a:rPr lang="en-US" sz="1800" dirty="0">
                <a:solidFill>
                  <a:schemeClr val="tx1"/>
                </a:solidFill>
                <a:latin typeface="Calibri"/>
                <a:ea typeface="ＭＳ Ｐゴシック" charset="0"/>
                <a:cs typeface="Calibri"/>
              </a:rPr>
              <a:t>)  </a:t>
            </a:r>
            <a:r>
              <a:rPr lang="en-US" sz="1800" dirty="0">
                <a:solidFill>
                  <a:srgbClr val="333399"/>
                </a:solidFill>
                <a:latin typeface="Calibri"/>
                <a:ea typeface="ＭＳ Ｐゴシック" charset="0"/>
                <a:cs typeface="Calibri"/>
              </a:rPr>
              <a:t>s</a:t>
            </a:r>
            <a:r>
              <a:rPr lang="en-US" sz="1800" baseline="-25000" dirty="0">
                <a:solidFill>
                  <a:srgbClr val="333399"/>
                </a:solidFill>
                <a:latin typeface="Calibri"/>
                <a:ea typeface="ＭＳ Ｐゴシック" charset="0"/>
                <a:cs typeface="Calibri"/>
              </a:rPr>
              <a:t>n </a:t>
            </a:r>
            <a:r>
              <a:rPr lang="en-US" sz="1800" dirty="0">
                <a:solidFill>
                  <a:srgbClr val="333399"/>
                </a:solidFill>
                <a:latin typeface="Calibri"/>
                <a:ea typeface="ＭＳ Ｐゴシック" charset="0"/>
                <a:cs typeface="Calibri"/>
                <a:sym typeface="Wingdings" charset="0"/>
              </a:rPr>
              <a:t></a:t>
            </a:r>
            <a:r>
              <a:rPr lang="en-US" sz="1800" dirty="0">
                <a:solidFill>
                  <a:srgbClr val="333399"/>
                </a:solidFill>
                <a:latin typeface="Calibri"/>
                <a:ea typeface="ＭＳ Ｐゴシック" charset="0"/>
                <a:cs typeface="Calibri"/>
              </a:rPr>
              <a:t> k</a:t>
            </a:r>
            <a:r>
              <a:rPr lang="en-US" sz="1800" baseline="-25000" dirty="0">
                <a:solidFill>
                  <a:srgbClr val="333399"/>
                </a:solidFill>
                <a:latin typeface="Calibri"/>
                <a:ea typeface="ＭＳ Ｐゴシック" charset="0"/>
                <a:cs typeface="Calibri"/>
              </a:rPr>
              <a:t>n</a:t>
            </a:r>
            <a:r>
              <a:rPr lang="en-US" sz="1800" dirty="0">
                <a:solidFill>
                  <a:srgbClr val="333399"/>
                </a:solidFill>
                <a:latin typeface="Calibri"/>
                <a:ea typeface="ＭＳ Ｐゴシック" charset="0"/>
                <a:cs typeface="Calibri"/>
              </a:rPr>
              <a:t> x k</a:t>
            </a:r>
            <a:r>
              <a:rPr lang="en-US" sz="1800" baseline="-25000" dirty="0">
                <a:solidFill>
                  <a:srgbClr val="333399"/>
                </a:solidFill>
                <a:latin typeface="Calibri"/>
                <a:ea typeface="ＭＳ Ｐゴシック" charset="0"/>
                <a:cs typeface="Calibri"/>
              </a:rPr>
              <a:t>p</a:t>
            </a:r>
            <a:r>
              <a:rPr lang="en-US" sz="1800" dirty="0">
                <a:solidFill>
                  <a:srgbClr val="333399"/>
                </a:solidFill>
                <a:latin typeface="Calibri"/>
                <a:ea typeface="ＭＳ Ｐゴシック" charset="0"/>
                <a:cs typeface="Calibri"/>
              </a:rPr>
              <a:t>  </a:t>
            </a:r>
            <a:r>
              <a:rPr lang="en-US" sz="1800" dirty="0">
                <a:solidFill>
                  <a:schemeClr val="tx1"/>
                </a:solidFill>
                <a:latin typeface="Calibri"/>
                <a:ea typeface="ＭＳ Ｐゴシック" charset="0"/>
                <a:cs typeface="Calibri"/>
              </a:rPr>
              <a:t>suppressed by two small angles</a:t>
            </a:r>
          </a:p>
          <a:p>
            <a:r>
              <a:rPr lang="en-US" sz="1800" dirty="0">
                <a:solidFill>
                  <a:schemeClr val="tx1"/>
                </a:solidFill>
                <a:latin typeface="Calibri"/>
                <a:ea typeface="ＭＳ Ｐゴシック" charset="0"/>
                <a:cs typeface="Calibri"/>
              </a:rPr>
              <a:t>RF spin flipper – negligible spin-dependence of neutron velocity</a:t>
            </a:r>
          </a:p>
          <a:p>
            <a:pPr eaLnBrk="1" hangingPunct="1"/>
            <a:r>
              <a:rPr lang="en-US" sz="1800" baseline="30000" dirty="0">
                <a:solidFill>
                  <a:schemeClr val="tx1"/>
                </a:solidFill>
                <a:latin typeface="Calibri"/>
                <a:ea typeface="ＭＳ Ｐゴシック" charset="0"/>
                <a:cs typeface="Calibri"/>
              </a:rPr>
              <a:t>3</a:t>
            </a:r>
            <a:r>
              <a:rPr lang="en-US" sz="1800" dirty="0">
                <a:solidFill>
                  <a:schemeClr val="tx1"/>
                </a:solidFill>
                <a:latin typeface="Calibri"/>
                <a:ea typeface="ＭＳ Ｐゴシック" charset="0"/>
                <a:cs typeface="Calibri"/>
              </a:rPr>
              <a:t>He ion chamber – both target and detector</a:t>
            </a:r>
          </a:p>
        </p:txBody>
      </p:sp>
      <p:grpSp>
        <p:nvGrpSpPr>
          <p:cNvPr id="8216" name="Group 156"/>
          <p:cNvGrpSpPr>
            <a:grpSpLocks/>
          </p:cNvGrpSpPr>
          <p:nvPr/>
        </p:nvGrpSpPr>
        <p:grpSpPr bwMode="auto">
          <a:xfrm>
            <a:off x="2665413" y="2119313"/>
            <a:ext cx="96837" cy="312737"/>
            <a:chOff x="3505200" y="1211100"/>
            <a:chExt cx="99710" cy="364506"/>
          </a:xfrm>
        </p:grpSpPr>
        <p:cxnSp>
          <p:nvCxnSpPr>
            <p:cNvPr id="158" name="Straight Arrow Connector 157"/>
            <p:cNvCxnSpPr/>
            <p:nvPr/>
          </p:nvCxnSpPr>
          <p:spPr>
            <a:xfrm flipV="1">
              <a:off x="3550969" y="1211100"/>
              <a:ext cx="0" cy="364506"/>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59" name="Oval 158"/>
            <p:cNvSpPr/>
            <p:nvPr/>
          </p:nvSpPr>
          <p:spPr>
            <a:xfrm>
              <a:off x="3505200" y="1372074"/>
              <a:ext cx="99710" cy="98066"/>
            </a:xfrm>
            <a:prstGeom prst="ellipse">
              <a:avLst/>
            </a:prstGeom>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8217" name="Group 162"/>
          <p:cNvGrpSpPr>
            <a:grpSpLocks/>
          </p:cNvGrpSpPr>
          <p:nvPr/>
        </p:nvGrpSpPr>
        <p:grpSpPr bwMode="auto">
          <a:xfrm>
            <a:off x="1712913" y="2119313"/>
            <a:ext cx="95250" cy="312737"/>
            <a:chOff x="3505200" y="1211100"/>
            <a:chExt cx="99710" cy="364506"/>
          </a:xfrm>
        </p:grpSpPr>
        <p:cxnSp>
          <p:nvCxnSpPr>
            <p:cNvPr id="161" name="Straight Arrow Connector 160"/>
            <p:cNvCxnSpPr/>
            <p:nvPr/>
          </p:nvCxnSpPr>
          <p:spPr>
            <a:xfrm flipV="1">
              <a:off x="3551731" y="1211100"/>
              <a:ext cx="0" cy="364506"/>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62" name="Oval 161"/>
            <p:cNvSpPr/>
            <p:nvPr/>
          </p:nvSpPr>
          <p:spPr>
            <a:xfrm>
              <a:off x="3505200" y="1372074"/>
              <a:ext cx="99710" cy="98066"/>
            </a:xfrm>
            <a:prstGeom prst="ellipse">
              <a:avLst/>
            </a:prstGeom>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8218" name="Group 171"/>
          <p:cNvGrpSpPr>
            <a:grpSpLocks/>
          </p:cNvGrpSpPr>
          <p:nvPr/>
        </p:nvGrpSpPr>
        <p:grpSpPr bwMode="auto">
          <a:xfrm flipV="1">
            <a:off x="2006600" y="2166938"/>
            <a:ext cx="95250" cy="312737"/>
            <a:chOff x="3505200" y="1211100"/>
            <a:chExt cx="99710" cy="364506"/>
          </a:xfrm>
        </p:grpSpPr>
        <p:cxnSp>
          <p:nvCxnSpPr>
            <p:cNvPr id="164" name="Straight Arrow Connector 163"/>
            <p:cNvCxnSpPr/>
            <p:nvPr/>
          </p:nvCxnSpPr>
          <p:spPr>
            <a:xfrm flipV="1">
              <a:off x="3551731" y="1211100"/>
              <a:ext cx="0" cy="364506"/>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65" name="Oval 164"/>
            <p:cNvSpPr/>
            <p:nvPr/>
          </p:nvSpPr>
          <p:spPr>
            <a:xfrm>
              <a:off x="3505200" y="1372074"/>
              <a:ext cx="99710" cy="98066"/>
            </a:xfrm>
            <a:prstGeom prst="ellipse">
              <a:avLst/>
            </a:prstGeom>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8219" name="Group 174"/>
          <p:cNvGrpSpPr>
            <a:grpSpLocks/>
          </p:cNvGrpSpPr>
          <p:nvPr/>
        </p:nvGrpSpPr>
        <p:grpSpPr bwMode="auto">
          <a:xfrm>
            <a:off x="2959100" y="2119313"/>
            <a:ext cx="96838" cy="312737"/>
            <a:chOff x="3505200" y="1211100"/>
            <a:chExt cx="99710" cy="364506"/>
          </a:xfrm>
        </p:grpSpPr>
        <p:cxnSp>
          <p:nvCxnSpPr>
            <p:cNvPr id="167" name="Straight Arrow Connector 166"/>
            <p:cNvCxnSpPr/>
            <p:nvPr/>
          </p:nvCxnSpPr>
          <p:spPr>
            <a:xfrm flipV="1">
              <a:off x="3550968" y="1211100"/>
              <a:ext cx="0" cy="364506"/>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68" name="Oval 167"/>
            <p:cNvSpPr/>
            <p:nvPr/>
          </p:nvSpPr>
          <p:spPr>
            <a:xfrm>
              <a:off x="3505200" y="1372074"/>
              <a:ext cx="99710" cy="98066"/>
            </a:xfrm>
            <a:prstGeom prst="ellipse">
              <a:avLst/>
            </a:prstGeom>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8220" name="Group 177"/>
          <p:cNvGrpSpPr>
            <a:grpSpLocks/>
          </p:cNvGrpSpPr>
          <p:nvPr/>
        </p:nvGrpSpPr>
        <p:grpSpPr bwMode="auto">
          <a:xfrm>
            <a:off x="3252788" y="2119313"/>
            <a:ext cx="96837" cy="312737"/>
            <a:chOff x="3505200" y="1211100"/>
            <a:chExt cx="99710" cy="364506"/>
          </a:xfrm>
        </p:grpSpPr>
        <p:cxnSp>
          <p:nvCxnSpPr>
            <p:cNvPr id="170" name="Straight Arrow Connector 169"/>
            <p:cNvCxnSpPr/>
            <p:nvPr/>
          </p:nvCxnSpPr>
          <p:spPr>
            <a:xfrm flipV="1">
              <a:off x="3550969" y="1211100"/>
              <a:ext cx="0" cy="364506"/>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71" name="Oval 170"/>
            <p:cNvSpPr/>
            <p:nvPr/>
          </p:nvSpPr>
          <p:spPr>
            <a:xfrm>
              <a:off x="3505200" y="1372074"/>
              <a:ext cx="99710" cy="98066"/>
            </a:xfrm>
            <a:prstGeom prst="ellipse">
              <a:avLst/>
            </a:prstGeom>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8221" name="Group 180"/>
          <p:cNvGrpSpPr>
            <a:grpSpLocks/>
          </p:cNvGrpSpPr>
          <p:nvPr/>
        </p:nvGrpSpPr>
        <p:grpSpPr bwMode="auto">
          <a:xfrm>
            <a:off x="2373313" y="2119313"/>
            <a:ext cx="95250" cy="312737"/>
            <a:chOff x="3505200" y="1211100"/>
            <a:chExt cx="99710" cy="364506"/>
          </a:xfrm>
        </p:grpSpPr>
        <p:cxnSp>
          <p:nvCxnSpPr>
            <p:cNvPr id="173" name="Straight Arrow Connector 172"/>
            <p:cNvCxnSpPr/>
            <p:nvPr/>
          </p:nvCxnSpPr>
          <p:spPr>
            <a:xfrm flipV="1">
              <a:off x="3551731" y="1211100"/>
              <a:ext cx="0" cy="364506"/>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74" name="Oval 173"/>
            <p:cNvSpPr/>
            <p:nvPr/>
          </p:nvSpPr>
          <p:spPr>
            <a:xfrm>
              <a:off x="3505200" y="1372074"/>
              <a:ext cx="99710" cy="98066"/>
            </a:xfrm>
            <a:prstGeom prst="ellipse">
              <a:avLst/>
            </a:prstGeom>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8222" name="Group 183"/>
          <p:cNvGrpSpPr>
            <a:grpSpLocks/>
          </p:cNvGrpSpPr>
          <p:nvPr/>
        </p:nvGrpSpPr>
        <p:grpSpPr bwMode="auto">
          <a:xfrm>
            <a:off x="906463" y="2119313"/>
            <a:ext cx="95250" cy="312737"/>
            <a:chOff x="3505200" y="1211100"/>
            <a:chExt cx="99710" cy="364506"/>
          </a:xfrm>
        </p:grpSpPr>
        <p:cxnSp>
          <p:nvCxnSpPr>
            <p:cNvPr id="176" name="Straight Arrow Connector 175"/>
            <p:cNvCxnSpPr/>
            <p:nvPr/>
          </p:nvCxnSpPr>
          <p:spPr>
            <a:xfrm flipV="1">
              <a:off x="3551731" y="1211100"/>
              <a:ext cx="0" cy="364506"/>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77" name="Oval 176"/>
            <p:cNvSpPr/>
            <p:nvPr/>
          </p:nvSpPr>
          <p:spPr>
            <a:xfrm>
              <a:off x="3505200" y="1372074"/>
              <a:ext cx="99710" cy="98066"/>
            </a:xfrm>
            <a:prstGeom prst="ellipse">
              <a:avLst/>
            </a:prstGeom>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8223" name="Group 186"/>
          <p:cNvGrpSpPr>
            <a:grpSpLocks/>
          </p:cNvGrpSpPr>
          <p:nvPr/>
        </p:nvGrpSpPr>
        <p:grpSpPr bwMode="auto">
          <a:xfrm flipV="1">
            <a:off x="1125538" y="2166938"/>
            <a:ext cx="96837" cy="312737"/>
            <a:chOff x="3505200" y="1211100"/>
            <a:chExt cx="99710" cy="364506"/>
          </a:xfrm>
        </p:grpSpPr>
        <p:cxnSp>
          <p:nvCxnSpPr>
            <p:cNvPr id="179" name="Straight Arrow Connector 178"/>
            <p:cNvCxnSpPr/>
            <p:nvPr/>
          </p:nvCxnSpPr>
          <p:spPr>
            <a:xfrm flipV="1">
              <a:off x="3550969" y="1211100"/>
              <a:ext cx="0" cy="364506"/>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80" name="Oval 179"/>
            <p:cNvSpPr/>
            <p:nvPr/>
          </p:nvSpPr>
          <p:spPr>
            <a:xfrm>
              <a:off x="3505200" y="1372074"/>
              <a:ext cx="99710" cy="98066"/>
            </a:xfrm>
            <a:prstGeom prst="ellipse">
              <a:avLst/>
            </a:prstGeom>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8224" name="Group 189"/>
          <p:cNvGrpSpPr>
            <a:grpSpLocks/>
          </p:cNvGrpSpPr>
          <p:nvPr/>
        </p:nvGrpSpPr>
        <p:grpSpPr bwMode="auto">
          <a:xfrm>
            <a:off x="1346200" y="2119313"/>
            <a:ext cx="95250" cy="312737"/>
            <a:chOff x="3505200" y="1211100"/>
            <a:chExt cx="99710" cy="364506"/>
          </a:xfrm>
        </p:grpSpPr>
        <p:cxnSp>
          <p:nvCxnSpPr>
            <p:cNvPr id="182" name="Straight Arrow Connector 181"/>
            <p:cNvCxnSpPr/>
            <p:nvPr/>
          </p:nvCxnSpPr>
          <p:spPr>
            <a:xfrm flipV="1">
              <a:off x="3551731" y="1211100"/>
              <a:ext cx="0" cy="364506"/>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83" name="Oval 182"/>
            <p:cNvSpPr/>
            <p:nvPr/>
          </p:nvSpPr>
          <p:spPr>
            <a:xfrm>
              <a:off x="3505200" y="1372074"/>
              <a:ext cx="99710" cy="98066"/>
            </a:xfrm>
            <a:prstGeom prst="ellipse">
              <a:avLst/>
            </a:prstGeom>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8225" name="Group 192"/>
          <p:cNvGrpSpPr>
            <a:grpSpLocks/>
          </p:cNvGrpSpPr>
          <p:nvPr/>
        </p:nvGrpSpPr>
        <p:grpSpPr bwMode="auto">
          <a:xfrm flipV="1">
            <a:off x="685800" y="2166938"/>
            <a:ext cx="96838" cy="312737"/>
            <a:chOff x="3505200" y="1211100"/>
            <a:chExt cx="99710" cy="364506"/>
          </a:xfrm>
        </p:grpSpPr>
        <p:cxnSp>
          <p:nvCxnSpPr>
            <p:cNvPr id="185" name="Straight Arrow Connector 184"/>
            <p:cNvCxnSpPr/>
            <p:nvPr/>
          </p:nvCxnSpPr>
          <p:spPr>
            <a:xfrm flipV="1">
              <a:off x="3550968" y="1211100"/>
              <a:ext cx="0" cy="364506"/>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86" name="Oval 185"/>
            <p:cNvSpPr/>
            <p:nvPr/>
          </p:nvSpPr>
          <p:spPr>
            <a:xfrm>
              <a:off x="3505200" y="1372074"/>
              <a:ext cx="99710" cy="98066"/>
            </a:xfrm>
            <a:prstGeom prst="ellipse">
              <a:avLst/>
            </a:prstGeom>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8226" name="Group 195"/>
          <p:cNvGrpSpPr>
            <a:grpSpLocks/>
          </p:cNvGrpSpPr>
          <p:nvPr/>
        </p:nvGrpSpPr>
        <p:grpSpPr bwMode="auto">
          <a:xfrm>
            <a:off x="3546475" y="2119313"/>
            <a:ext cx="96838" cy="312737"/>
            <a:chOff x="3505200" y="1211100"/>
            <a:chExt cx="99710" cy="364506"/>
          </a:xfrm>
        </p:grpSpPr>
        <p:cxnSp>
          <p:nvCxnSpPr>
            <p:cNvPr id="188" name="Straight Arrow Connector 187"/>
            <p:cNvCxnSpPr/>
            <p:nvPr/>
          </p:nvCxnSpPr>
          <p:spPr>
            <a:xfrm flipV="1">
              <a:off x="3550968" y="1211100"/>
              <a:ext cx="0" cy="364506"/>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89" name="Oval 188"/>
            <p:cNvSpPr/>
            <p:nvPr/>
          </p:nvSpPr>
          <p:spPr>
            <a:xfrm>
              <a:off x="3505200" y="1372074"/>
              <a:ext cx="99710" cy="98066"/>
            </a:xfrm>
            <a:prstGeom prst="ellipse">
              <a:avLst/>
            </a:prstGeom>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8227" name="Group 198"/>
          <p:cNvGrpSpPr>
            <a:grpSpLocks/>
          </p:cNvGrpSpPr>
          <p:nvPr/>
        </p:nvGrpSpPr>
        <p:grpSpPr bwMode="auto">
          <a:xfrm rot="2700000" flipH="1">
            <a:off x="3846513" y="2128838"/>
            <a:ext cx="95250" cy="311150"/>
            <a:chOff x="3505200" y="1211100"/>
            <a:chExt cx="99710" cy="364506"/>
          </a:xfrm>
        </p:grpSpPr>
        <p:cxnSp>
          <p:nvCxnSpPr>
            <p:cNvPr id="191" name="Straight Arrow Connector 190"/>
            <p:cNvCxnSpPr/>
            <p:nvPr/>
          </p:nvCxnSpPr>
          <p:spPr>
            <a:xfrm flipV="1">
              <a:off x="3555055" y="1211100"/>
              <a:ext cx="0" cy="364506"/>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92" name="Oval 191"/>
            <p:cNvSpPr/>
            <p:nvPr/>
          </p:nvSpPr>
          <p:spPr>
            <a:xfrm>
              <a:off x="3514014" y="1373658"/>
              <a:ext cx="99710" cy="98566"/>
            </a:xfrm>
            <a:prstGeom prst="ellipse">
              <a:avLst/>
            </a:prstGeom>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8228" name="Group 201"/>
          <p:cNvGrpSpPr>
            <a:grpSpLocks/>
          </p:cNvGrpSpPr>
          <p:nvPr/>
        </p:nvGrpSpPr>
        <p:grpSpPr bwMode="auto">
          <a:xfrm rot="5400000">
            <a:off x="4191795" y="2123281"/>
            <a:ext cx="87312" cy="352425"/>
            <a:chOff x="3505200" y="1211100"/>
            <a:chExt cx="99710" cy="364506"/>
          </a:xfrm>
        </p:grpSpPr>
        <p:cxnSp>
          <p:nvCxnSpPr>
            <p:cNvPr id="194" name="Straight Arrow Connector 193"/>
            <p:cNvCxnSpPr/>
            <p:nvPr/>
          </p:nvCxnSpPr>
          <p:spPr>
            <a:xfrm flipV="1">
              <a:off x="3534207" y="1227519"/>
              <a:ext cx="0" cy="364506"/>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95" name="Oval 194"/>
            <p:cNvSpPr/>
            <p:nvPr/>
          </p:nvSpPr>
          <p:spPr>
            <a:xfrm>
              <a:off x="3488884" y="1403206"/>
              <a:ext cx="99711" cy="100157"/>
            </a:xfrm>
            <a:prstGeom prst="ellipse">
              <a:avLst/>
            </a:prstGeom>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8229" name="Group 204"/>
          <p:cNvGrpSpPr>
            <a:grpSpLocks/>
          </p:cNvGrpSpPr>
          <p:nvPr/>
        </p:nvGrpSpPr>
        <p:grpSpPr bwMode="auto">
          <a:xfrm rot="5400000">
            <a:off x="4632326" y="2124075"/>
            <a:ext cx="87312" cy="350837"/>
            <a:chOff x="3505200" y="1211100"/>
            <a:chExt cx="99710" cy="364506"/>
          </a:xfrm>
        </p:grpSpPr>
        <p:cxnSp>
          <p:nvCxnSpPr>
            <p:cNvPr id="197" name="Straight Arrow Connector 196"/>
            <p:cNvCxnSpPr/>
            <p:nvPr/>
          </p:nvCxnSpPr>
          <p:spPr>
            <a:xfrm flipV="1">
              <a:off x="3534207" y="1227594"/>
              <a:ext cx="0" cy="364506"/>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98" name="Oval 197"/>
            <p:cNvSpPr/>
            <p:nvPr/>
          </p:nvSpPr>
          <p:spPr>
            <a:xfrm>
              <a:off x="3488884" y="1387581"/>
              <a:ext cx="99711" cy="98961"/>
            </a:xfrm>
            <a:prstGeom prst="ellipse">
              <a:avLst/>
            </a:prstGeom>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199" name="Group 198"/>
          <p:cNvGrpSpPr>
            <a:grpSpLocks/>
          </p:cNvGrpSpPr>
          <p:nvPr/>
        </p:nvGrpSpPr>
        <p:grpSpPr bwMode="auto">
          <a:xfrm>
            <a:off x="4940300" y="2119313"/>
            <a:ext cx="2070100" cy="193675"/>
            <a:chOff x="5029200" y="2097128"/>
            <a:chExt cx="2151434" cy="226014"/>
          </a:xfrm>
        </p:grpSpPr>
        <p:grpSp>
          <p:nvGrpSpPr>
            <p:cNvPr id="8249" name="Group 216"/>
            <p:cNvGrpSpPr>
              <a:grpSpLocks/>
            </p:cNvGrpSpPr>
            <p:nvPr/>
          </p:nvGrpSpPr>
          <p:grpSpPr bwMode="auto">
            <a:xfrm rot="5400000">
              <a:off x="5161598" y="2084934"/>
              <a:ext cx="99710" cy="364506"/>
              <a:chOff x="3505200" y="1211100"/>
              <a:chExt cx="99710" cy="364506"/>
            </a:xfrm>
          </p:grpSpPr>
          <p:cxnSp>
            <p:nvCxnSpPr>
              <p:cNvPr id="214" name="Straight Arrow Connector 213"/>
              <p:cNvCxnSpPr/>
              <p:nvPr/>
            </p:nvCxnSpPr>
            <p:spPr>
              <a:xfrm flipV="1">
                <a:off x="3535054" y="1217582"/>
                <a:ext cx="0" cy="366272"/>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215" name="Oval 214"/>
              <p:cNvSpPr/>
              <p:nvPr/>
            </p:nvSpPr>
            <p:spPr>
              <a:xfrm>
                <a:off x="3492445" y="1394119"/>
                <a:ext cx="96334" cy="100642"/>
              </a:xfrm>
              <a:prstGeom prst="ellipse">
                <a:avLst/>
              </a:prstGeom>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8250" name="Group 219"/>
            <p:cNvGrpSpPr>
              <a:grpSpLocks/>
            </p:cNvGrpSpPr>
            <p:nvPr/>
          </p:nvGrpSpPr>
          <p:grpSpPr bwMode="auto">
            <a:xfrm rot="5400000">
              <a:off x="5618798" y="2084934"/>
              <a:ext cx="99710" cy="364506"/>
              <a:chOff x="3505200" y="1211100"/>
              <a:chExt cx="99710" cy="364506"/>
            </a:xfrm>
          </p:grpSpPr>
          <p:cxnSp>
            <p:nvCxnSpPr>
              <p:cNvPr id="212" name="Straight Arrow Connector 211"/>
              <p:cNvCxnSpPr/>
              <p:nvPr/>
            </p:nvCxnSpPr>
            <p:spPr>
              <a:xfrm flipV="1">
                <a:off x="3535054" y="1217768"/>
                <a:ext cx="0" cy="366272"/>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213" name="Oval 212"/>
              <p:cNvSpPr/>
              <p:nvPr/>
            </p:nvSpPr>
            <p:spPr>
              <a:xfrm>
                <a:off x="3492446" y="1394304"/>
                <a:ext cx="96334" cy="100643"/>
              </a:xfrm>
              <a:prstGeom prst="ellipse">
                <a:avLst/>
              </a:prstGeom>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8251" name="Group 222"/>
            <p:cNvGrpSpPr>
              <a:grpSpLocks/>
            </p:cNvGrpSpPr>
            <p:nvPr/>
          </p:nvGrpSpPr>
          <p:grpSpPr bwMode="auto">
            <a:xfrm rot="5400000">
              <a:off x="6075998" y="2084934"/>
              <a:ext cx="99710" cy="364506"/>
              <a:chOff x="3505200" y="1211100"/>
              <a:chExt cx="99710" cy="364506"/>
            </a:xfrm>
          </p:grpSpPr>
          <p:cxnSp>
            <p:nvCxnSpPr>
              <p:cNvPr id="210" name="Straight Arrow Connector 209"/>
              <p:cNvCxnSpPr/>
              <p:nvPr/>
            </p:nvCxnSpPr>
            <p:spPr>
              <a:xfrm flipV="1">
                <a:off x="3535054" y="1227853"/>
                <a:ext cx="0" cy="364622"/>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211" name="Oval 210"/>
              <p:cNvSpPr/>
              <p:nvPr/>
            </p:nvSpPr>
            <p:spPr>
              <a:xfrm>
                <a:off x="3492446" y="1381292"/>
                <a:ext cx="96334" cy="97342"/>
              </a:xfrm>
              <a:prstGeom prst="ellipse">
                <a:avLst/>
              </a:prstGeom>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8252" name="Group 227"/>
            <p:cNvGrpSpPr>
              <a:grpSpLocks/>
            </p:cNvGrpSpPr>
            <p:nvPr/>
          </p:nvGrpSpPr>
          <p:grpSpPr bwMode="auto">
            <a:xfrm rot="5400000">
              <a:off x="6533198" y="2084934"/>
              <a:ext cx="99710" cy="364506"/>
              <a:chOff x="3505200" y="1211100"/>
              <a:chExt cx="99710" cy="364506"/>
            </a:xfrm>
          </p:grpSpPr>
          <p:cxnSp>
            <p:nvCxnSpPr>
              <p:cNvPr id="208" name="Straight Arrow Connector 207"/>
              <p:cNvCxnSpPr/>
              <p:nvPr/>
            </p:nvCxnSpPr>
            <p:spPr>
              <a:xfrm flipV="1">
                <a:off x="3535054" y="1228038"/>
                <a:ext cx="0" cy="364621"/>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209" name="Oval 208"/>
              <p:cNvSpPr/>
              <p:nvPr/>
            </p:nvSpPr>
            <p:spPr>
              <a:xfrm>
                <a:off x="3492445" y="1381476"/>
                <a:ext cx="96334" cy="97343"/>
              </a:xfrm>
              <a:prstGeom prst="ellipse">
                <a:avLst/>
              </a:prstGeom>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8253" name="Group 10"/>
            <p:cNvGrpSpPr>
              <a:grpSpLocks/>
            </p:cNvGrpSpPr>
            <p:nvPr/>
          </p:nvGrpSpPr>
          <p:grpSpPr bwMode="auto">
            <a:xfrm>
              <a:off x="6801885" y="2097128"/>
              <a:ext cx="378749" cy="226014"/>
              <a:chOff x="6801885" y="2097128"/>
              <a:chExt cx="378749" cy="226014"/>
            </a:xfrm>
          </p:grpSpPr>
          <p:sp>
            <p:nvSpPr>
              <p:cNvPr id="205" name="7-Point Star 204"/>
              <p:cNvSpPr/>
              <p:nvPr/>
            </p:nvSpPr>
            <p:spPr bwMode="auto">
              <a:xfrm>
                <a:off x="6855610" y="2226808"/>
                <a:ext cx="77543" cy="75955"/>
              </a:xfrm>
              <a:prstGeom prst="star7">
                <a:avLst/>
              </a:prstGeom>
              <a:solidFill>
                <a:schemeClr val="accent1"/>
              </a:solidFill>
              <a:ln w="12700" cap="flat" cmpd="sng" algn="ctr">
                <a:solidFill>
                  <a:schemeClr val="tx1"/>
                </a:solidFill>
                <a:prstDash val="solid"/>
                <a:round/>
                <a:headEnd type="none" w="med" len="med"/>
                <a:tailEnd type="none" w="med" len="med"/>
              </a:ln>
              <a:effectLst/>
            </p:spPr>
            <p:txBody>
              <a:bodyPr/>
              <a:lstStyle/>
              <a:p>
                <a:pPr>
                  <a:defRPr/>
                </a:pPr>
                <a:endParaRPr lang="en-US">
                  <a:latin typeface="Arial" pitchFamily="-108" charset="0"/>
                  <a:ea typeface="ＭＳ Ｐゴシック" pitchFamily="-108" charset="-128"/>
                  <a:cs typeface="ＭＳ Ｐゴシック" pitchFamily="-108" charset="-128"/>
                </a:endParaRPr>
              </a:p>
            </p:txBody>
          </p:sp>
          <p:cxnSp>
            <p:nvCxnSpPr>
              <p:cNvPr id="8255" name="Straight Connector 4"/>
              <p:cNvCxnSpPr>
                <a:cxnSpLocks noChangeShapeType="1"/>
              </p:cNvCxnSpPr>
              <p:nvPr/>
            </p:nvCxnSpPr>
            <p:spPr bwMode="auto">
              <a:xfrm flipV="1">
                <a:off x="6928357" y="2097128"/>
                <a:ext cx="252277" cy="14560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256" name="Straight Connector 237"/>
              <p:cNvCxnSpPr>
                <a:cxnSpLocks noChangeShapeType="1"/>
              </p:cNvCxnSpPr>
              <p:nvPr/>
            </p:nvCxnSpPr>
            <p:spPr bwMode="auto">
              <a:xfrm flipV="1">
                <a:off x="6801885" y="2286422"/>
                <a:ext cx="63622" cy="3672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grpSp>
      </p:grpSp>
      <p:grpSp>
        <p:nvGrpSpPr>
          <p:cNvPr id="216" name="Group 215"/>
          <p:cNvGrpSpPr>
            <a:grpSpLocks/>
          </p:cNvGrpSpPr>
          <p:nvPr/>
        </p:nvGrpSpPr>
        <p:grpSpPr bwMode="auto">
          <a:xfrm>
            <a:off x="4937125" y="2151063"/>
            <a:ext cx="1874838" cy="312737"/>
            <a:chOff x="5029200" y="2397631"/>
            <a:chExt cx="1948234" cy="364506"/>
          </a:xfrm>
        </p:grpSpPr>
        <p:grpSp>
          <p:nvGrpSpPr>
            <p:cNvPr id="8233" name="Group 331"/>
            <p:cNvGrpSpPr>
              <a:grpSpLocks/>
            </p:cNvGrpSpPr>
            <p:nvPr/>
          </p:nvGrpSpPr>
          <p:grpSpPr bwMode="auto">
            <a:xfrm rot="5400000">
              <a:off x="5161598" y="2426206"/>
              <a:ext cx="99710" cy="364506"/>
              <a:chOff x="3505200" y="1211100"/>
              <a:chExt cx="99710" cy="364506"/>
            </a:xfrm>
          </p:grpSpPr>
          <p:cxnSp>
            <p:nvCxnSpPr>
              <p:cNvPr id="231" name="Straight Arrow Connector 230"/>
              <p:cNvCxnSpPr/>
              <p:nvPr/>
            </p:nvCxnSpPr>
            <p:spPr>
              <a:xfrm flipV="1">
                <a:off x="3534806" y="1217632"/>
                <a:ext cx="0" cy="366222"/>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232" name="Oval 231"/>
              <p:cNvSpPr/>
              <p:nvPr/>
            </p:nvSpPr>
            <p:spPr>
              <a:xfrm>
                <a:off x="3488550" y="1394145"/>
                <a:ext cx="98064" cy="100628"/>
              </a:xfrm>
              <a:prstGeom prst="ellipse">
                <a:avLst/>
              </a:prstGeom>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8234" name="Group 332"/>
            <p:cNvGrpSpPr>
              <a:grpSpLocks/>
            </p:cNvGrpSpPr>
            <p:nvPr/>
          </p:nvGrpSpPr>
          <p:grpSpPr bwMode="auto">
            <a:xfrm>
              <a:off x="5596573" y="2397631"/>
              <a:ext cx="99710" cy="364506"/>
              <a:chOff x="3505200" y="1211100"/>
              <a:chExt cx="99710" cy="364506"/>
            </a:xfrm>
          </p:grpSpPr>
          <p:cxnSp>
            <p:nvCxnSpPr>
              <p:cNvPr id="229" name="Straight Arrow Connector 228"/>
              <p:cNvCxnSpPr/>
              <p:nvPr/>
            </p:nvCxnSpPr>
            <p:spPr>
              <a:xfrm flipV="1">
                <a:off x="3549847" y="1211100"/>
                <a:ext cx="0" cy="364506"/>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230" name="Oval 229"/>
              <p:cNvSpPr/>
              <p:nvPr/>
            </p:nvSpPr>
            <p:spPr>
              <a:xfrm>
                <a:off x="3505306" y="1372074"/>
                <a:ext cx="98978" cy="98066"/>
              </a:xfrm>
              <a:prstGeom prst="ellipse">
                <a:avLst/>
              </a:prstGeom>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8235" name="Group 333"/>
            <p:cNvGrpSpPr>
              <a:grpSpLocks/>
            </p:cNvGrpSpPr>
            <p:nvPr/>
          </p:nvGrpSpPr>
          <p:grpSpPr bwMode="auto">
            <a:xfrm rot="-5400000">
              <a:off x="6025198" y="2426206"/>
              <a:ext cx="99710" cy="364506"/>
              <a:chOff x="3505200" y="1211100"/>
              <a:chExt cx="99710" cy="364506"/>
            </a:xfrm>
          </p:grpSpPr>
          <p:cxnSp>
            <p:nvCxnSpPr>
              <p:cNvPr id="227" name="Straight Arrow Connector 226"/>
              <p:cNvCxnSpPr/>
              <p:nvPr/>
            </p:nvCxnSpPr>
            <p:spPr>
              <a:xfrm flipV="1">
                <a:off x="3551250" y="1202017"/>
                <a:ext cx="0" cy="356324"/>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228" name="Oval 227"/>
              <p:cNvSpPr/>
              <p:nvPr/>
            </p:nvSpPr>
            <p:spPr>
              <a:xfrm>
                <a:off x="3504993" y="1371931"/>
                <a:ext cx="99915" cy="97329"/>
              </a:xfrm>
              <a:prstGeom prst="ellipse">
                <a:avLst/>
              </a:prstGeom>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8236" name="Group 334"/>
            <p:cNvGrpSpPr>
              <a:grpSpLocks/>
            </p:cNvGrpSpPr>
            <p:nvPr/>
          </p:nvGrpSpPr>
          <p:grpSpPr bwMode="auto">
            <a:xfrm rot="-5400000">
              <a:off x="6482398" y="2426206"/>
              <a:ext cx="99710" cy="364506"/>
              <a:chOff x="3505200" y="1211100"/>
              <a:chExt cx="99710" cy="364506"/>
            </a:xfrm>
          </p:grpSpPr>
          <p:cxnSp>
            <p:nvCxnSpPr>
              <p:cNvPr id="225" name="Straight Arrow Connector 224"/>
              <p:cNvCxnSpPr/>
              <p:nvPr/>
            </p:nvCxnSpPr>
            <p:spPr>
              <a:xfrm flipV="1">
                <a:off x="3551250" y="1195172"/>
                <a:ext cx="0" cy="364571"/>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226" name="Oval 225"/>
              <p:cNvSpPr/>
              <p:nvPr/>
            </p:nvSpPr>
            <p:spPr>
              <a:xfrm>
                <a:off x="3504993" y="1371683"/>
                <a:ext cx="99915" cy="98979"/>
              </a:xfrm>
              <a:prstGeom prst="ellipse">
                <a:avLst/>
              </a:prstGeom>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8237" name="Group 335"/>
            <p:cNvGrpSpPr>
              <a:grpSpLocks/>
            </p:cNvGrpSpPr>
            <p:nvPr/>
          </p:nvGrpSpPr>
          <p:grpSpPr bwMode="auto">
            <a:xfrm rot="-9900000">
              <a:off x="6598685" y="2527299"/>
              <a:ext cx="378749" cy="226014"/>
              <a:chOff x="6801885" y="2097128"/>
              <a:chExt cx="378749" cy="226014"/>
            </a:xfrm>
          </p:grpSpPr>
          <p:sp>
            <p:nvSpPr>
              <p:cNvPr id="222" name="7-Point Star 221"/>
              <p:cNvSpPr/>
              <p:nvPr/>
            </p:nvSpPr>
            <p:spPr bwMode="auto">
              <a:xfrm>
                <a:off x="6880969" y="2248526"/>
                <a:ext cx="77533" cy="72161"/>
              </a:xfrm>
              <a:prstGeom prst="star7">
                <a:avLst/>
              </a:prstGeom>
              <a:solidFill>
                <a:schemeClr val="accent1"/>
              </a:solidFill>
              <a:ln w="12700" cap="flat" cmpd="sng" algn="ctr">
                <a:solidFill>
                  <a:schemeClr val="tx1"/>
                </a:solidFill>
                <a:prstDash val="solid"/>
                <a:round/>
                <a:headEnd type="none" w="med" len="med"/>
                <a:tailEnd type="none" w="med" len="med"/>
              </a:ln>
              <a:effectLst/>
            </p:spPr>
            <p:txBody>
              <a:bodyPr/>
              <a:lstStyle/>
              <a:p>
                <a:pPr>
                  <a:defRPr/>
                </a:pPr>
                <a:endParaRPr lang="en-US">
                  <a:latin typeface="Arial" pitchFamily="-108" charset="0"/>
                  <a:ea typeface="ＭＳ Ｐゴシック" pitchFamily="-108" charset="-128"/>
                  <a:cs typeface="ＭＳ Ｐゴシック" pitchFamily="-108" charset="-128"/>
                </a:endParaRPr>
              </a:p>
            </p:txBody>
          </p:sp>
          <p:cxnSp>
            <p:nvCxnSpPr>
              <p:cNvPr id="8239" name="Straight Connector 337"/>
              <p:cNvCxnSpPr>
                <a:cxnSpLocks noChangeShapeType="1"/>
              </p:cNvCxnSpPr>
              <p:nvPr/>
            </p:nvCxnSpPr>
            <p:spPr bwMode="auto">
              <a:xfrm flipV="1">
                <a:off x="6928357" y="2097128"/>
                <a:ext cx="252277" cy="14560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240" name="Straight Connector 338"/>
              <p:cNvCxnSpPr>
                <a:cxnSpLocks noChangeShapeType="1"/>
              </p:cNvCxnSpPr>
              <p:nvPr/>
            </p:nvCxnSpPr>
            <p:spPr bwMode="auto">
              <a:xfrm flipV="1">
                <a:off x="6801885" y="2286422"/>
                <a:ext cx="63622" cy="3672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grpSp>
      </p:grpSp>
      <p:sp>
        <p:nvSpPr>
          <p:cNvPr id="2" name="Date Placeholder 1"/>
          <p:cNvSpPr>
            <a:spLocks noGrp="1"/>
          </p:cNvSpPr>
          <p:nvPr>
            <p:ph type="dt" sz="half" idx="10"/>
          </p:nvPr>
        </p:nvSpPr>
        <p:spPr/>
        <p:txBody>
          <a:bodyPr/>
          <a:lstStyle/>
          <a:p>
            <a:r>
              <a:rPr lang="en-CA" smtClean="0"/>
              <a:t>2013-06-06</a:t>
            </a:r>
            <a:endParaRPr lang="en-US"/>
          </a:p>
        </p:txBody>
      </p:sp>
      <p:sp>
        <p:nvSpPr>
          <p:cNvPr id="3" name="Footer Placeholder 2"/>
          <p:cNvSpPr>
            <a:spLocks noGrp="1"/>
          </p:cNvSpPr>
          <p:nvPr>
            <p:ph type="ftr" sz="quarter" idx="11"/>
          </p:nvPr>
        </p:nvSpPr>
        <p:spPr/>
        <p:txBody>
          <a:bodyPr/>
          <a:lstStyle/>
          <a:p>
            <a:r>
              <a:rPr lang="en-US" smtClean="0"/>
              <a:t>Seminar, Institut Laue Langevin</a:t>
            </a:r>
            <a:endParaRPr lang="en-US"/>
          </a:p>
        </p:txBody>
      </p:sp>
      <p:sp>
        <p:nvSpPr>
          <p:cNvPr id="5" name="Slide Number Placeholder 4"/>
          <p:cNvSpPr>
            <a:spLocks noGrp="1"/>
          </p:cNvSpPr>
          <p:nvPr>
            <p:ph type="sldNum" sz="quarter" idx="12"/>
          </p:nvPr>
        </p:nvSpPr>
        <p:spPr/>
        <p:txBody>
          <a:bodyPr/>
          <a:lstStyle/>
          <a:p>
            <a:fld id="{89BA9E80-DA99-844D-986A-8D691D11CFE6}" type="slidenum">
              <a:rPr lang="en-US" smtClean="0"/>
              <a:t>36</a:t>
            </a:fld>
            <a:r>
              <a:rPr lang="en-US" smtClean="0"/>
              <a:t>/48</a:t>
            </a:r>
            <a:endParaRPr lang="en-US" dirty="0"/>
          </a:p>
        </p:txBody>
      </p:sp>
    </p:spTree>
    <p:extLst>
      <p:ext uri="{BB962C8B-B14F-4D97-AF65-F5344CB8AC3E}">
        <p14:creationId xmlns:p14="http://schemas.microsoft.com/office/powerpoint/2010/main" val="33801540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5"/>
          <p:cNvSpPr>
            <a:spLocks noGrp="1" noChangeArrowheads="1"/>
          </p:cNvSpPr>
          <p:nvPr>
            <p:ph type="title"/>
          </p:nvPr>
        </p:nvSpPr>
        <p:spPr/>
        <p:txBody>
          <a:bodyPr/>
          <a:lstStyle/>
          <a:p>
            <a:r>
              <a:rPr lang="en-US">
                <a:latin typeface="Arial" charset="0"/>
                <a:ea typeface="ＭＳ Ｐゴシック" charset="0"/>
                <a:cs typeface="ＭＳ Ｐゴシック" charset="0"/>
              </a:rPr>
              <a:t>Transverse RF spin rotator</a:t>
            </a:r>
          </a:p>
        </p:txBody>
      </p:sp>
      <p:sp>
        <p:nvSpPr>
          <p:cNvPr id="33794" name="Rectangle 6"/>
          <p:cNvSpPr>
            <a:spLocks noGrp="1" noChangeArrowheads="1"/>
          </p:cNvSpPr>
          <p:nvPr>
            <p:ph sz="half" idx="1"/>
          </p:nvPr>
        </p:nvSpPr>
        <p:spPr>
          <a:xfrm>
            <a:off x="304800" y="893763"/>
            <a:ext cx="4876800" cy="5332412"/>
          </a:xfrm>
        </p:spPr>
        <p:txBody>
          <a:bodyPr/>
          <a:lstStyle/>
          <a:p>
            <a:r>
              <a:rPr lang="en-US" sz="2000">
                <a:latin typeface="Arial" charset="0"/>
                <a:ea typeface="ＭＳ Ｐゴシック" charset="0"/>
                <a:cs typeface="ＭＳ Ｐゴシック" charset="0"/>
              </a:rPr>
              <a:t>Resonant RF spin rotator</a:t>
            </a:r>
          </a:p>
          <a:p>
            <a:pPr lvl="1"/>
            <a:r>
              <a:rPr lang="en-US" sz="1600">
                <a:solidFill>
                  <a:srgbClr val="804000"/>
                </a:solidFill>
                <a:latin typeface="Arial" charset="0"/>
                <a:ea typeface="ＭＳ Ｐゴシック" charset="0"/>
              </a:rPr>
              <a:t>P-N Seo et al., Phys. Rev. S.T. </a:t>
            </a:r>
            <a:br>
              <a:rPr lang="en-US" sz="1600">
                <a:solidFill>
                  <a:srgbClr val="804000"/>
                </a:solidFill>
                <a:latin typeface="Arial" charset="0"/>
                <a:ea typeface="ＭＳ Ｐゴシック" charset="0"/>
              </a:rPr>
            </a:br>
            <a:r>
              <a:rPr lang="en-US" sz="1600">
                <a:solidFill>
                  <a:srgbClr val="804000"/>
                </a:solidFill>
                <a:latin typeface="Arial" charset="0"/>
                <a:ea typeface="ＭＳ Ｐゴシック" charset="0"/>
              </a:rPr>
              <a:t>Accel. Beam </a:t>
            </a:r>
            <a:r>
              <a:rPr lang="en-US" sz="1600" b="1">
                <a:solidFill>
                  <a:srgbClr val="804000"/>
                </a:solidFill>
                <a:latin typeface="Arial" charset="0"/>
                <a:ea typeface="ＭＳ Ｐゴシック" charset="0"/>
              </a:rPr>
              <a:t>11</a:t>
            </a:r>
            <a:r>
              <a:rPr lang="en-US" sz="1600">
                <a:solidFill>
                  <a:srgbClr val="804000"/>
                </a:solidFill>
                <a:latin typeface="Arial" charset="0"/>
                <a:ea typeface="ＭＳ Ｐゴシック" charset="0"/>
              </a:rPr>
              <a:t>, 084701 (2008)</a:t>
            </a:r>
          </a:p>
          <a:p>
            <a:pPr>
              <a:lnSpc>
                <a:spcPct val="90000"/>
              </a:lnSpc>
            </a:pPr>
            <a:r>
              <a:rPr lang="en-US" sz="2000">
                <a:latin typeface="Arial" charset="0"/>
                <a:ea typeface="ＭＳ Ｐゴシック" charset="0"/>
                <a:cs typeface="ＭＳ Ｐゴシック" charset="0"/>
              </a:rPr>
              <a:t>Properties suitable for n-</a:t>
            </a:r>
            <a:r>
              <a:rPr lang="en-US" sz="2000" baseline="30000">
                <a:latin typeface="Arial" charset="0"/>
                <a:ea typeface="ＭＳ Ｐゴシック" charset="0"/>
                <a:cs typeface="ＭＳ Ｐゴシック" charset="0"/>
              </a:rPr>
              <a:t>3</a:t>
            </a:r>
            <a:r>
              <a:rPr lang="en-US" sz="2000">
                <a:latin typeface="Arial" charset="0"/>
                <a:ea typeface="ＭＳ Ｐゴシック" charset="0"/>
                <a:cs typeface="ＭＳ Ｐゴシック" charset="0"/>
              </a:rPr>
              <a:t>He expt.</a:t>
            </a:r>
          </a:p>
          <a:p>
            <a:pPr lvl="1">
              <a:lnSpc>
                <a:spcPct val="90000"/>
              </a:lnSpc>
            </a:pPr>
            <a:r>
              <a:rPr lang="en-US" sz="1800">
                <a:latin typeface="Arial" charset="0"/>
                <a:ea typeface="ＭＳ Ｐゴシック" charset="0"/>
              </a:rPr>
              <a:t>Transverse horizontal RF B-field</a:t>
            </a:r>
          </a:p>
          <a:p>
            <a:pPr lvl="1">
              <a:lnSpc>
                <a:spcPct val="90000"/>
              </a:lnSpc>
            </a:pPr>
            <a:r>
              <a:rPr lang="en-US" sz="1800">
                <a:latin typeface="Arial" charset="0"/>
                <a:ea typeface="ＭＳ Ｐゴシック" charset="0"/>
              </a:rPr>
              <a:t>Longitudinal or transverse flipping</a:t>
            </a:r>
          </a:p>
          <a:p>
            <a:pPr lvl="1">
              <a:lnSpc>
                <a:spcPct val="90000"/>
              </a:lnSpc>
            </a:pPr>
            <a:r>
              <a:rPr lang="en-US" sz="1800">
                <a:latin typeface="Arial" charset="0"/>
                <a:ea typeface="ＭＳ Ｐゴシック" charset="0"/>
              </a:rPr>
              <a:t>No fringe field - 100% efficiency</a:t>
            </a:r>
          </a:p>
          <a:p>
            <a:pPr lvl="1">
              <a:lnSpc>
                <a:spcPct val="90000"/>
              </a:lnSpc>
            </a:pPr>
            <a:r>
              <a:rPr lang="en-US" sz="1800">
                <a:solidFill>
                  <a:srgbClr val="008000"/>
                </a:solidFill>
                <a:latin typeface="Arial" charset="0"/>
                <a:ea typeface="ＭＳ Ｐゴシック" charset="0"/>
              </a:rPr>
              <a:t>Real, not eddy currents along outside</a:t>
            </a:r>
            <a:br>
              <a:rPr lang="en-US" sz="1800">
                <a:solidFill>
                  <a:srgbClr val="008000"/>
                </a:solidFill>
                <a:latin typeface="Arial" charset="0"/>
                <a:ea typeface="ＭＳ Ｐゴシック" charset="0"/>
              </a:rPr>
            </a:br>
            <a:r>
              <a:rPr lang="en-US" sz="1800">
                <a:solidFill>
                  <a:srgbClr val="008000"/>
                </a:solidFill>
                <a:latin typeface="Arial" charset="0"/>
                <a:ea typeface="ＭＳ Ｐゴシック" charset="0"/>
              </a:rPr>
              <a:t>minimizes RF leaked outside SR</a:t>
            </a:r>
          </a:p>
          <a:p>
            <a:pPr lvl="1">
              <a:lnSpc>
                <a:spcPct val="90000"/>
              </a:lnSpc>
            </a:pPr>
            <a:r>
              <a:rPr lang="en-US" sz="1800">
                <a:latin typeface="Arial" charset="0"/>
                <a:ea typeface="ＭＳ Ｐゴシック" charset="0"/>
              </a:rPr>
              <a:t>Doesn’t affect neutron velocity</a:t>
            </a:r>
          </a:p>
          <a:p>
            <a:pPr lvl="1">
              <a:lnSpc>
                <a:spcPct val="90000"/>
              </a:lnSpc>
            </a:pPr>
            <a:r>
              <a:rPr lang="en-US" sz="1800">
                <a:latin typeface="Arial" charset="0"/>
                <a:ea typeface="ＭＳ Ｐゴシック" charset="0"/>
              </a:rPr>
              <a:t>Compact geometry</a:t>
            </a:r>
          </a:p>
          <a:p>
            <a:pPr lvl="1">
              <a:lnSpc>
                <a:spcPct val="90000"/>
              </a:lnSpc>
            </a:pPr>
            <a:r>
              <a:rPr lang="en-US" sz="1800">
                <a:latin typeface="Arial" charset="0"/>
                <a:ea typeface="ＭＳ Ｐゴシック" charset="0"/>
              </a:rPr>
              <a:t>Matched to the driver electronics</a:t>
            </a:r>
            <a:br>
              <a:rPr lang="en-US" sz="1800">
                <a:latin typeface="Arial" charset="0"/>
                <a:ea typeface="ＭＳ Ｐゴシック" charset="0"/>
              </a:rPr>
            </a:br>
            <a:r>
              <a:rPr lang="en-US" sz="1800">
                <a:latin typeface="Arial" charset="0"/>
                <a:ea typeface="ＭＳ Ｐゴシック" charset="0"/>
              </a:rPr>
              <a:t>of the NPDGamma spin flipper</a:t>
            </a:r>
          </a:p>
          <a:p>
            <a:pPr>
              <a:lnSpc>
                <a:spcPct val="90000"/>
              </a:lnSpc>
            </a:pPr>
            <a:r>
              <a:rPr lang="en-US" sz="2000">
                <a:latin typeface="Arial" charset="0"/>
                <a:ea typeface="ＭＳ Ｐゴシック" charset="0"/>
                <a:cs typeface="ＭＳ Ｐゴシック" charset="0"/>
              </a:rPr>
              <a:t>Construction</a:t>
            </a:r>
          </a:p>
          <a:p>
            <a:pPr lvl="1">
              <a:lnSpc>
                <a:spcPct val="90000"/>
              </a:lnSpc>
            </a:pPr>
            <a:r>
              <a:rPr lang="en-US" sz="1800">
                <a:latin typeface="Arial" charset="0"/>
                <a:ea typeface="ＭＳ Ｐゴシック" charset="0"/>
              </a:rPr>
              <a:t>Development in parallel with similar design for nEDM neutron guide field</a:t>
            </a:r>
          </a:p>
          <a:p>
            <a:pPr lvl="1">
              <a:lnSpc>
                <a:spcPct val="90000"/>
              </a:lnSpc>
            </a:pPr>
            <a:r>
              <a:rPr lang="en-US" sz="1800">
                <a:latin typeface="Arial" charset="0"/>
                <a:ea typeface="ＭＳ Ｐゴシック" charset="0"/>
              </a:rPr>
              <a:t>Few-winding prototype built at UKy; Production RFSF being built now</a:t>
            </a:r>
          </a:p>
        </p:txBody>
      </p:sp>
      <p:pic>
        <p:nvPicPr>
          <p:cNvPr id="33795" name="Picture 3" descr="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4000" y="3733800"/>
            <a:ext cx="2897188"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TextBox 74"/>
          <p:cNvSpPr txBox="1"/>
          <p:nvPr/>
        </p:nvSpPr>
        <p:spPr>
          <a:xfrm>
            <a:off x="7175500" y="6181725"/>
            <a:ext cx="1968500" cy="646113"/>
          </a:xfrm>
          <a:prstGeom prst="rect">
            <a:avLst/>
          </a:prstGeom>
          <a:noFill/>
        </p:spPr>
        <p:txBody>
          <a:bodyPr wrap="none">
            <a:spAutoFit/>
          </a:bodyPr>
          <a:lstStyle/>
          <a:p>
            <a:pPr algn="ctr">
              <a:defRPr/>
            </a:pPr>
            <a:r>
              <a:rPr lang="en-US" sz="1800" dirty="0">
                <a:solidFill>
                  <a:srgbClr val="800000"/>
                </a:solidFill>
                <a:latin typeface="Arial" pitchFamily="-109" charset="0"/>
                <a:ea typeface="ＭＳ Ｐゴシック" pitchFamily="-109" charset="-128"/>
                <a:cs typeface="ＭＳ Ｐゴシック" pitchFamily="-109" charset="-128"/>
              </a:rPr>
              <a:t>field lines</a:t>
            </a:r>
          </a:p>
          <a:p>
            <a:pPr algn="ctr">
              <a:defRPr/>
            </a:pPr>
            <a:r>
              <a:rPr lang="en-US" sz="1800" dirty="0">
                <a:solidFill>
                  <a:schemeClr val="accent6"/>
                </a:solidFill>
                <a:latin typeface="Arial" pitchFamily="-109" charset="0"/>
                <a:ea typeface="ＭＳ Ｐゴシック" pitchFamily="-109" charset="-128"/>
                <a:cs typeface="ＭＳ Ｐゴシック" pitchFamily="-109" charset="-128"/>
              </a:rPr>
              <a:t>end cap windings</a:t>
            </a:r>
          </a:p>
        </p:txBody>
      </p:sp>
      <p:grpSp>
        <p:nvGrpSpPr>
          <p:cNvPr id="33797" name="Group 39"/>
          <p:cNvGrpSpPr>
            <a:grpSpLocks/>
          </p:cNvGrpSpPr>
          <p:nvPr/>
        </p:nvGrpSpPr>
        <p:grpSpPr bwMode="auto">
          <a:xfrm>
            <a:off x="5029200" y="1219200"/>
            <a:ext cx="2027238" cy="2209800"/>
            <a:chOff x="4473575" y="3733800"/>
            <a:chExt cx="2438400" cy="2657475"/>
          </a:xfrm>
        </p:grpSpPr>
        <p:sp>
          <p:nvSpPr>
            <p:cNvPr id="33815" name="Text Box 30"/>
            <p:cNvSpPr txBox="1">
              <a:spLocks noChangeArrowheads="1"/>
            </p:cNvSpPr>
            <p:nvPr/>
          </p:nvSpPr>
          <p:spPr bwMode="auto">
            <a:xfrm>
              <a:off x="4473575" y="5867400"/>
              <a:ext cx="15890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a:solidFill>
                    <a:srgbClr val="660066"/>
                  </a:solidFill>
                </a:rPr>
                <a:t>NPDGamma</a:t>
              </a:r>
            </a:p>
            <a:p>
              <a:pPr algn="ctr"/>
              <a:r>
                <a:rPr lang="en-US" sz="1400">
                  <a:solidFill>
                    <a:srgbClr val="660066"/>
                  </a:solidFill>
                </a:rPr>
                <a:t>windings</a:t>
              </a:r>
            </a:p>
          </p:txBody>
        </p:sp>
        <p:sp>
          <p:nvSpPr>
            <p:cNvPr id="33816" name="Oval 36"/>
            <p:cNvSpPr>
              <a:spLocks noChangeArrowheads="1"/>
            </p:cNvSpPr>
            <p:nvPr/>
          </p:nvSpPr>
          <p:spPr bwMode="auto">
            <a:xfrm>
              <a:off x="5002213" y="4978400"/>
              <a:ext cx="644525" cy="582613"/>
            </a:xfrm>
            <a:prstGeom prst="ellipse">
              <a:avLst/>
            </a:prstGeom>
            <a:noFill/>
            <a:ln w="9525">
              <a:solidFill>
                <a:srgbClr val="660066"/>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33817" name="Oval 37"/>
            <p:cNvSpPr>
              <a:spLocks noChangeArrowheads="1"/>
            </p:cNvSpPr>
            <p:nvPr/>
          </p:nvSpPr>
          <p:spPr bwMode="auto">
            <a:xfrm>
              <a:off x="5114925" y="4876800"/>
              <a:ext cx="642938" cy="582613"/>
            </a:xfrm>
            <a:prstGeom prst="ellipse">
              <a:avLst/>
            </a:prstGeom>
            <a:noFill/>
            <a:ln w="9525">
              <a:solidFill>
                <a:srgbClr val="660066"/>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33818" name="Oval 38"/>
            <p:cNvSpPr>
              <a:spLocks noChangeArrowheads="1"/>
            </p:cNvSpPr>
            <p:nvPr/>
          </p:nvSpPr>
          <p:spPr bwMode="auto">
            <a:xfrm>
              <a:off x="5227638" y="4775200"/>
              <a:ext cx="641350" cy="582613"/>
            </a:xfrm>
            <a:prstGeom prst="ellipse">
              <a:avLst/>
            </a:prstGeom>
            <a:noFill/>
            <a:ln w="9525">
              <a:solidFill>
                <a:srgbClr val="660066"/>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33819" name="Oval 39"/>
            <p:cNvSpPr>
              <a:spLocks noChangeArrowheads="1"/>
            </p:cNvSpPr>
            <p:nvPr/>
          </p:nvSpPr>
          <p:spPr bwMode="auto">
            <a:xfrm>
              <a:off x="5354638" y="4648200"/>
              <a:ext cx="641350" cy="582613"/>
            </a:xfrm>
            <a:prstGeom prst="ellipse">
              <a:avLst/>
            </a:prstGeom>
            <a:noFill/>
            <a:ln w="9525">
              <a:solidFill>
                <a:srgbClr val="660066"/>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33820" name="Oval 40"/>
            <p:cNvSpPr>
              <a:spLocks noChangeArrowheads="1"/>
            </p:cNvSpPr>
            <p:nvPr/>
          </p:nvSpPr>
          <p:spPr bwMode="auto">
            <a:xfrm>
              <a:off x="5465763" y="4546600"/>
              <a:ext cx="641350" cy="582613"/>
            </a:xfrm>
            <a:prstGeom prst="ellipse">
              <a:avLst/>
            </a:prstGeom>
            <a:noFill/>
            <a:ln w="9525">
              <a:solidFill>
                <a:srgbClr val="660066"/>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33821" name="Oval 41"/>
            <p:cNvSpPr>
              <a:spLocks noChangeArrowheads="1"/>
            </p:cNvSpPr>
            <p:nvPr/>
          </p:nvSpPr>
          <p:spPr bwMode="auto">
            <a:xfrm>
              <a:off x="5578475" y="4445000"/>
              <a:ext cx="641350" cy="582613"/>
            </a:xfrm>
            <a:prstGeom prst="ellipse">
              <a:avLst/>
            </a:prstGeom>
            <a:noFill/>
            <a:ln w="9525">
              <a:solidFill>
                <a:srgbClr val="660066"/>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33822" name="Oval 42"/>
            <p:cNvSpPr>
              <a:spLocks noChangeArrowheads="1"/>
            </p:cNvSpPr>
            <p:nvPr/>
          </p:nvSpPr>
          <p:spPr bwMode="auto">
            <a:xfrm>
              <a:off x="5688013" y="4343400"/>
              <a:ext cx="644525" cy="582613"/>
            </a:xfrm>
            <a:prstGeom prst="ellipse">
              <a:avLst/>
            </a:prstGeom>
            <a:noFill/>
            <a:ln w="9525">
              <a:solidFill>
                <a:srgbClr val="660066"/>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33823" name="Oval 43"/>
            <p:cNvSpPr>
              <a:spLocks noChangeArrowheads="1"/>
            </p:cNvSpPr>
            <p:nvPr/>
          </p:nvSpPr>
          <p:spPr bwMode="auto">
            <a:xfrm>
              <a:off x="5800725" y="4241800"/>
              <a:ext cx="642938" cy="582613"/>
            </a:xfrm>
            <a:prstGeom prst="ellipse">
              <a:avLst/>
            </a:prstGeom>
            <a:noFill/>
            <a:ln w="9525">
              <a:solidFill>
                <a:srgbClr val="660066"/>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33824" name="Oval 44"/>
            <p:cNvSpPr>
              <a:spLocks noChangeArrowheads="1"/>
            </p:cNvSpPr>
            <p:nvPr/>
          </p:nvSpPr>
          <p:spPr bwMode="auto">
            <a:xfrm>
              <a:off x="5913438" y="4140200"/>
              <a:ext cx="642937" cy="582613"/>
            </a:xfrm>
            <a:prstGeom prst="ellipse">
              <a:avLst/>
            </a:prstGeom>
            <a:noFill/>
            <a:ln w="9525">
              <a:solidFill>
                <a:srgbClr val="660066"/>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33825" name="Oval 45"/>
            <p:cNvSpPr>
              <a:spLocks noChangeArrowheads="1"/>
            </p:cNvSpPr>
            <p:nvPr/>
          </p:nvSpPr>
          <p:spPr bwMode="auto">
            <a:xfrm>
              <a:off x="6024563" y="4038600"/>
              <a:ext cx="644525" cy="582613"/>
            </a:xfrm>
            <a:prstGeom prst="ellipse">
              <a:avLst/>
            </a:prstGeom>
            <a:noFill/>
            <a:ln w="9525">
              <a:solidFill>
                <a:srgbClr val="660066"/>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nvGrpSpPr>
            <p:cNvPr id="33826" name="Group 43"/>
            <p:cNvGrpSpPr>
              <a:grpSpLocks/>
            </p:cNvGrpSpPr>
            <p:nvPr/>
          </p:nvGrpSpPr>
          <p:grpSpPr bwMode="auto">
            <a:xfrm>
              <a:off x="4676775" y="3733800"/>
              <a:ext cx="2235200" cy="2133600"/>
              <a:chOff x="838200" y="4114800"/>
              <a:chExt cx="1676400" cy="1600200"/>
            </a:xfrm>
          </p:grpSpPr>
          <p:sp>
            <p:nvSpPr>
              <p:cNvPr id="33827" name="Oval 35"/>
              <p:cNvSpPr>
                <a:spLocks noChangeArrowheads="1"/>
              </p:cNvSpPr>
              <p:nvPr/>
            </p:nvSpPr>
            <p:spPr bwMode="auto">
              <a:xfrm>
                <a:off x="838200" y="4800600"/>
                <a:ext cx="914400" cy="914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Arc 20"/>
              <p:cNvSpPr/>
              <p:nvPr/>
            </p:nvSpPr>
            <p:spPr bwMode="auto">
              <a:xfrm>
                <a:off x="1599483" y="4114800"/>
                <a:ext cx="915116" cy="914939"/>
              </a:xfrm>
              <a:prstGeom prst="arc">
                <a:avLst>
                  <a:gd name="adj1" fmla="val 13605329"/>
                  <a:gd name="adj2" fmla="val 2739946"/>
                </a:avLst>
              </a:prstGeom>
              <a:noFill/>
              <a:ln w="19050" cap="flat" cmpd="sng" algn="ctr">
                <a:solidFill>
                  <a:schemeClr val="tx1"/>
                </a:solidFill>
                <a:prstDash val="solid"/>
                <a:round/>
                <a:headEnd type="none" w="med" len="med"/>
                <a:tailEnd type="none" w="med" len="med"/>
              </a:ln>
              <a:effectLst/>
            </p:spPr>
            <p:txBody>
              <a:bodyPr/>
              <a:lstStyle/>
              <a:p>
                <a:pPr>
                  <a:defRPr/>
                </a:pPr>
                <a:endParaRPr lang="en-US">
                  <a:latin typeface="Arial" pitchFamily="-108" charset="0"/>
                  <a:ea typeface="ＭＳ Ｐゴシック" pitchFamily="-108" charset="-128"/>
                  <a:cs typeface="ＭＳ Ｐゴシック" pitchFamily="-108" charset="-128"/>
                </a:endParaRPr>
              </a:p>
            </p:txBody>
          </p:sp>
          <p:cxnSp>
            <p:nvCxnSpPr>
              <p:cNvPr id="33829" name="Straight Connector 39"/>
              <p:cNvCxnSpPr>
                <a:cxnSpLocks noChangeShapeType="1"/>
                <a:stCxn id="21" idx="2"/>
                <a:endCxn id="33827" idx="5"/>
              </p:cNvCxnSpPr>
              <p:nvPr/>
            </p:nvCxnSpPr>
            <p:spPr bwMode="auto">
              <a:xfrm rot="10800000" flipV="1">
                <a:off x="1618689" y="4899023"/>
                <a:ext cx="758222" cy="68206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33830" name="Straight Connector 42"/>
              <p:cNvCxnSpPr>
                <a:cxnSpLocks noChangeShapeType="1"/>
                <a:stCxn id="21" idx="0"/>
                <a:endCxn id="33827" idx="1"/>
              </p:cNvCxnSpPr>
              <p:nvPr/>
            </p:nvCxnSpPr>
            <p:spPr bwMode="auto">
              <a:xfrm rot="10800000" flipV="1">
                <a:off x="972112" y="4238959"/>
                <a:ext cx="772055" cy="69555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grpSp>
      </p:grpSp>
      <p:grpSp>
        <p:nvGrpSpPr>
          <p:cNvPr id="33798" name="Group 57"/>
          <p:cNvGrpSpPr>
            <a:grpSpLocks/>
          </p:cNvGrpSpPr>
          <p:nvPr/>
        </p:nvGrpSpPr>
        <p:grpSpPr bwMode="auto">
          <a:xfrm>
            <a:off x="6873875" y="1219200"/>
            <a:ext cx="1858963" cy="2209800"/>
            <a:chOff x="6835775" y="3733800"/>
            <a:chExt cx="2235200" cy="2657475"/>
          </a:xfrm>
        </p:grpSpPr>
        <p:grpSp>
          <p:nvGrpSpPr>
            <p:cNvPr id="33799" name="Group 20"/>
            <p:cNvGrpSpPr>
              <a:grpSpLocks/>
            </p:cNvGrpSpPr>
            <p:nvPr/>
          </p:nvGrpSpPr>
          <p:grpSpPr bwMode="auto">
            <a:xfrm>
              <a:off x="7119938" y="3975100"/>
              <a:ext cx="1741488" cy="1558925"/>
              <a:chOff x="1677" y="3162"/>
              <a:chExt cx="908" cy="736"/>
            </a:xfrm>
          </p:grpSpPr>
          <p:sp>
            <p:nvSpPr>
              <p:cNvPr id="33806" name="Freeform 21"/>
              <p:cNvSpPr>
                <a:spLocks/>
              </p:cNvSpPr>
              <p:nvPr/>
            </p:nvSpPr>
            <p:spPr bwMode="auto">
              <a:xfrm>
                <a:off x="1696" y="3164"/>
                <a:ext cx="578" cy="734"/>
              </a:xfrm>
              <a:custGeom>
                <a:avLst/>
                <a:gdLst>
                  <a:gd name="T0" fmla="*/ 0 w 578"/>
                  <a:gd name="T1" fmla="*/ 734 h 734"/>
                  <a:gd name="T2" fmla="*/ 0 w 578"/>
                  <a:gd name="T3" fmla="*/ 481 h 734"/>
                  <a:gd name="T4" fmla="*/ 578 w 578"/>
                  <a:gd name="T5" fmla="*/ 0 h 734"/>
                  <a:gd name="T6" fmla="*/ 578 w 578"/>
                  <a:gd name="T7" fmla="*/ 252 h 734"/>
                  <a:gd name="T8" fmla="*/ 0 w 578"/>
                  <a:gd name="T9" fmla="*/ 734 h 734"/>
                  <a:gd name="T10" fmla="*/ 0 60000 65536"/>
                  <a:gd name="T11" fmla="*/ 0 60000 65536"/>
                  <a:gd name="T12" fmla="*/ 0 60000 65536"/>
                  <a:gd name="T13" fmla="*/ 0 60000 65536"/>
                  <a:gd name="T14" fmla="*/ 0 60000 65536"/>
                  <a:gd name="T15" fmla="*/ 0 w 578"/>
                  <a:gd name="T16" fmla="*/ 0 h 734"/>
                  <a:gd name="T17" fmla="*/ 578 w 578"/>
                  <a:gd name="T18" fmla="*/ 734 h 734"/>
                </a:gdLst>
                <a:ahLst/>
                <a:cxnLst>
                  <a:cxn ang="T10">
                    <a:pos x="T0" y="T1"/>
                  </a:cxn>
                  <a:cxn ang="T11">
                    <a:pos x="T2" y="T3"/>
                  </a:cxn>
                  <a:cxn ang="T12">
                    <a:pos x="T4" y="T5"/>
                  </a:cxn>
                  <a:cxn ang="T13">
                    <a:pos x="T6" y="T7"/>
                  </a:cxn>
                  <a:cxn ang="T14">
                    <a:pos x="T8" y="T9"/>
                  </a:cxn>
                </a:cxnLst>
                <a:rect l="T15" t="T16" r="T17" b="T18"/>
                <a:pathLst>
                  <a:path w="578" h="734">
                    <a:moveTo>
                      <a:pt x="0" y="734"/>
                    </a:moveTo>
                    <a:lnTo>
                      <a:pt x="0" y="481"/>
                    </a:lnTo>
                    <a:lnTo>
                      <a:pt x="578" y="0"/>
                    </a:lnTo>
                    <a:lnTo>
                      <a:pt x="578" y="252"/>
                    </a:lnTo>
                    <a:lnTo>
                      <a:pt x="0" y="734"/>
                    </a:ln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33807" name="Freeform 22"/>
              <p:cNvSpPr>
                <a:spLocks/>
              </p:cNvSpPr>
              <p:nvPr/>
            </p:nvSpPr>
            <p:spPr bwMode="auto">
              <a:xfrm>
                <a:off x="1747" y="3162"/>
                <a:ext cx="578" cy="734"/>
              </a:xfrm>
              <a:custGeom>
                <a:avLst/>
                <a:gdLst>
                  <a:gd name="T0" fmla="*/ 0 w 578"/>
                  <a:gd name="T1" fmla="*/ 734 h 734"/>
                  <a:gd name="T2" fmla="*/ 0 w 578"/>
                  <a:gd name="T3" fmla="*/ 481 h 734"/>
                  <a:gd name="T4" fmla="*/ 578 w 578"/>
                  <a:gd name="T5" fmla="*/ 0 h 734"/>
                  <a:gd name="T6" fmla="*/ 578 w 578"/>
                  <a:gd name="T7" fmla="*/ 252 h 734"/>
                  <a:gd name="T8" fmla="*/ 0 w 578"/>
                  <a:gd name="T9" fmla="*/ 734 h 734"/>
                  <a:gd name="T10" fmla="*/ 0 60000 65536"/>
                  <a:gd name="T11" fmla="*/ 0 60000 65536"/>
                  <a:gd name="T12" fmla="*/ 0 60000 65536"/>
                  <a:gd name="T13" fmla="*/ 0 60000 65536"/>
                  <a:gd name="T14" fmla="*/ 0 60000 65536"/>
                  <a:gd name="T15" fmla="*/ 0 w 578"/>
                  <a:gd name="T16" fmla="*/ 0 h 734"/>
                  <a:gd name="T17" fmla="*/ 578 w 578"/>
                  <a:gd name="T18" fmla="*/ 734 h 734"/>
                </a:gdLst>
                <a:ahLst/>
                <a:cxnLst>
                  <a:cxn ang="T10">
                    <a:pos x="T0" y="T1"/>
                  </a:cxn>
                  <a:cxn ang="T11">
                    <a:pos x="T2" y="T3"/>
                  </a:cxn>
                  <a:cxn ang="T12">
                    <a:pos x="T4" y="T5"/>
                  </a:cxn>
                  <a:cxn ang="T13">
                    <a:pos x="T6" y="T7"/>
                  </a:cxn>
                  <a:cxn ang="T14">
                    <a:pos x="T8" y="T9"/>
                  </a:cxn>
                </a:cxnLst>
                <a:rect l="T15" t="T16" r="T17" b="T18"/>
                <a:pathLst>
                  <a:path w="578" h="734">
                    <a:moveTo>
                      <a:pt x="0" y="734"/>
                    </a:moveTo>
                    <a:lnTo>
                      <a:pt x="0" y="481"/>
                    </a:lnTo>
                    <a:lnTo>
                      <a:pt x="578" y="0"/>
                    </a:lnTo>
                    <a:lnTo>
                      <a:pt x="578" y="252"/>
                    </a:lnTo>
                    <a:lnTo>
                      <a:pt x="0" y="734"/>
                    </a:ln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33808" name="Freeform 23"/>
              <p:cNvSpPr>
                <a:spLocks/>
              </p:cNvSpPr>
              <p:nvPr/>
            </p:nvSpPr>
            <p:spPr bwMode="auto">
              <a:xfrm>
                <a:off x="1795" y="3162"/>
                <a:ext cx="578" cy="734"/>
              </a:xfrm>
              <a:custGeom>
                <a:avLst/>
                <a:gdLst>
                  <a:gd name="T0" fmla="*/ 0 w 578"/>
                  <a:gd name="T1" fmla="*/ 734 h 734"/>
                  <a:gd name="T2" fmla="*/ 0 w 578"/>
                  <a:gd name="T3" fmla="*/ 481 h 734"/>
                  <a:gd name="T4" fmla="*/ 578 w 578"/>
                  <a:gd name="T5" fmla="*/ 0 h 734"/>
                  <a:gd name="T6" fmla="*/ 578 w 578"/>
                  <a:gd name="T7" fmla="*/ 252 h 734"/>
                  <a:gd name="T8" fmla="*/ 0 w 578"/>
                  <a:gd name="T9" fmla="*/ 734 h 734"/>
                  <a:gd name="T10" fmla="*/ 0 60000 65536"/>
                  <a:gd name="T11" fmla="*/ 0 60000 65536"/>
                  <a:gd name="T12" fmla="*/ 0 60000 65536"/>
                  <a:gd name="T13" fmla="*/ 0 60000 65536"/>
                  <a:gd name="T14" fmla="*/ 0 60000 65536"/>
                  <a:gd name="T15" fmla="*/ 0 w 578"/>
                  <a:gd name="T16" fmla="*/ 0 h 734"/>
                  <a:gd name="T17" fmla="*/ 578 w 578"/>
                  <a:gd name="T18" fmla="*/ 734 h 734"/>
                </a:gdLst>
                <a:ahLst/>
                <a:cxnLst>
                  <a:cxn ang="T10">
                    <a:pos x="T0" y="T1"/>
                  </a:cxn>
                  <a:cxn ang="T11">
                    <a:pos x="T2" y="T3"/>
                  </a:cxn>
                  <a:cxn ang="T12">
                    <a:pos x="T4" y="T5"/>
                  </a:cxn>
                  <a:cxn ang="T13">
                    <a:pos x="T6" y="T7"/>
                  </a:cxn>
                  <a:cxn ang="T14">
                    <a:pos x="T8" y="T9"/>
                  </a:cxn>
                </a:cxnLst>
                <a:rect l="T15" t="T16" r="T17" b="T18"/>
                <a:pathLst>
                  <a:path w="578" h="734">
                    <a:moveTo>
                      <a:pt x="0" y="734"/>
                    </a:moveTo>
                    <a:lnTo>
                      <a:pt x="0" y="481"/>
                    </a:lnTo>
                    <a:lnTo>
                      <a:pt x="578" y="0"/>
                    </a:lnTo>
                    <a:lnTo>
                      <a:pt x="578" y="252"/>
                    </a:lnTo>
                    <a:lnTo>
                      <a:pt x="0" y="734"/>
                    </a:ln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33809" name="Freeform 24"/>
              <p:cNvSpPr>
                <a:spLocks/>
              </p:cNvSpPr>
              <p:nvPr/>
            </p:nvSpPr>
            <p:spPr bwMode="auto">
              <a:xfrm>
                <a:off x="1843" y="3162"/>
                <a:ext cx="578" cy="734"/>
              </a:xfrm>
              <a:custGeom>
                <a:avLst/>
                <a:gdLst>
                  <a:gd name="T0" fmla="*/ 0 w 578"/>
                  <a:gd name="T1" fmla="*/ 734 h 734"/>
                  <a:gd name="T2" fmla="*/ 0 w 578"/>
                  <a:gd name="T3" fmla="*/ 481 h 734"/>
                  <a:gd name="T4" fmla="*/ 578 w 578"/>
                  <a:gd name="T5" fmla="*/ 0 h 734"/>
                  <a:gd name="T6" fmla="*/ 578 w 578"/>
                  <a:gd name="T7" fmla="*/ 252 h 734"/>
                  <a:gd name="T8" fmla="*/ 0 w 578"/>
                  <a:gd name="T9" fmla="*/ 734 h 734"/>
                  <a:gd name="T10" fmla="*/ 0 60000 65536"/>
                  <a:gd name="T11" fmla="*/ 0 60000 65536"/>
                  <a:gd name="T12" fmla="*/ 0 60000 65536"/>
                  <a:gd name="T13" fmla="*/ 0 60000 65536"/>
                  <a:gd name="T14" fmla="*/ 0 60000 65536"/>
                  <a:gd name="T15" fmla="*/ 0 w 578"/>
                  <a:gd name="T16" fmla="*/ 0 h 734"/>
                  <a:gd name="T17" fmla="*/ 578 w 578"/>
                  <a:gd name="T18" fmla="*/ 734 h 734"/>
                </a:gdLst>
                <a:ahLst/>
                <a:cxnLst>
                  <a:cxn ang="T10">
                    <a:pos x="T0" y="T1"/>
                  </a:cxn>
                  <a:cxn ang="T11">
                    <a:pos x="T2" y="T3"/>
                  </a:cxn>
                  <a:cxn ang="T12">
                    <a:pos x="T4" y="T5"/>
                  </a:cxn>
                  <a:cxn ang="T13">
                    <a:pos x="T6" y="T7"/>
                  </a:cxn>
                  <a:cxn ang="T14">
                    <a:pos x="T8" y="T9"/>
                  </a:cxn>
                </a:cxnLst>
                <a:rect l="T15" t="T16" r="T17" b="T18"/>
                <a:pathLst>
                  <a:path w="578" h="734">
                    <a:moveTo>
                      <a:pt x="0" y="734"/>
                    </a:moveTo>
                    <a:lnTo>
                      <a:pt x="0" y="481"/>
                    </a:lnTo>
                    <a:lnTo>
                      <a:pt x="578" y="0"/>
                    </a:lnTo>
                    <a:lnTo>
                      <a:pt x="578" y="252"/>
                    </a:lnTo>
                    <a:lnTo>
                      <a:pt x="0" y="734"/>
                    </a:ln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33810" name="Freeform 25"/>
              <p:cNvSpPr>
                <a:spLocks/>
              </p:cNvSpPr>
              <p:nvPr/>
            </p:nvSpPr>
            <p:spPr bwMode="auto">
              <a:xfrm>
                <a:off x="1891" y="3162"/>
                <a:ext cx="578" cy="734"/>
              </a:xfrm>
              <a:custGeom>
                <a:avLst/>
                <a:gdLst>
                  <a:gd name="T0" fmla="*/ 0 w 578"/>
                  <a:gd name="T1" fmla="*/ 734 h 734"/>
                  <a:gd name="T2" fmla="*/ 0 w 578"/>
                  <a:gd name="T3" fmla="*/ 481 h 734"/>
                  <a:gd name="T4" fmla="*/ 578 w 578"/>
                  <a:gd name="T5" fmla="*/ 0 h 734"/>
                  <a:gd name="T6" fmla="*/ 578 w 578"/>
                  <a:gd name="T7" fmla="*/ 252 h 734"/>
                  <a:gd name="T8" fmla="*/ 0 w 578"/>
                  <a:gd name="T9" fmla="*/ 734 h 734"/>
                  <a:gd name="T10" fmla="*/ 0 60000 65536"/>
                  <a:gd name="T11" fmla="*/ 0 60000 65536"/>
                  <a:gd name="T12" fmla="*/ 0 60000 65536"/>
                  <a:gd name="T13" fmla="*/ 0 60000 65536"/>
                  <a:gd name="T14" fmla="*/ 0 60000 65536"/>
                  <a:gd name="T15" fmla="*/ 0 w 578"/>
                  <a:gd name="T16" fmla="*/ 0 h 734"/>
                  <a:gd name="T17" fmla="*/ 578 w 578"/>
                  <a:gd name="T18" fmla="*/ 734 h 734"/>
                </a:gdLst>
                <a:ahLst/>
                <a:cxnLst>
                  <a:cxn ang="T10">
                    <a:pos x="T0" y="T1"/>
                  </a:cxn>
                  <a:cxn ang="T11">
                    <a:pos x="T2" y="T3"/>
                  </a:cxn>
                  <a:cxn ang="T12">
                    <a:pos x="T4" y="T5"/>
                  </a:cxn>
                  <a:cxn ang="T13">
                    <a:pos x="T6" y="T7"/>
                  </a:cxn>
                  <a:cxn ang="T14">
                    <a:pos x="T8" y="T9"/>
                  </a:cxn>
                </a:cxnLst>
                <a:rect l="T15" t="T16" r="T17" b="T18"/>
                <a:pathLst>
                  <a:path w="578" h="734">
                    <a:moveTo>
                      <a:pt x="0" y="734"/>
                    </a:moveTo>
                    <a:lnTo>
                      <a:pt x="0" y="481"/>
                    </a:lnTo>
                    <a:lnTo>
                      <a:pt x="578" y="0"/>
                    </a:lnTo>
                    <a:lnTo>
                      <a:pt x="578" y="252"/>
                    </a:lnTo>
                    <a:lnTo>
                      <a:pt x="0" y="734"/>
                    </a:ln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33811" name="Freeform 26"/>
              <p:cNvSpPr>
                <a:spLocks/>
              </p:cNvSpPr>
              <p:nvPr/>
            </p:nvSpPr>
            <p:spPr bwMode="auto">
              <a:xfrm>
                <a:off x="1939" y="3162"/>
                <a:ext cx="578" cy="734"/>
              </a:xfrm>
              <a:custGeom>
                <a:avLst/>
                <a:gdLst>
                  <a:gd name="T0" fmla="*/ 0 w 578"/>
                  <a:gd name="T1" fmla="*/ 734 h 734"/>
                  <a:gd name="T2" fmla="*/ 0 w 578"/>
                  <a:gd name="T3" fmla="*/ 481 h 734"/>
                  <a:gd name="T4" fmla="*/ 578 w 578"/>
                  <a:gd name="T5" fmla="*/ 0 h 734"/>
                  <a:gd name="T6" fmla="*/ 578 w 578"/>
                  <a:gd name="T7" fmla="*/ 252 h 734"/>
                  <a:gd name="T8" fmla="*/ 0 w 578"/>
                  <a:gd name="T9" fmla="*/ 734 h 734"/>
                  <a:gd name="T10" fmla="*/ 0 60000 65536"/>
                  <a:gd name="T11" fmla="*/ 0 60000 65536"/>
                  <a:gd name="T12" fmla="*/ 0 60000 65536"/>
                  <a:gd name="T13" fmla="*/ 0 60000 65536"/>
                  <a:gd name="T14" fmla="*/ 0 60000 65536"/>
                  <a:gd name="T15" fmla="*/ 0 w 578"/>
                  <a:gd name="T16" fmla="*/ 0 h 734"/>
                  <a:gd name="T17" fmla="*/ 578 w 578"/>
                  <a:gd name="T18" fmla="*/ 734 h 734"/>
                </a:gdLst>
                <a:ahLst/>
                <a:cxnLst>
                  <a:cxn ang="T10">
                    <a:pos x="T0" y="T1"/>
                  </a:cxn>
                  <a:cxn ang="T11">
                    <a:pos x="T2" y="T3"/>
                  </a:cxn>
                  <a:cxn ang="T12">
                    <a:pos x="T4" y="T5"/>
                  </a:cxn>
                  <a:cxn ang="T13">
                    <a:pos x="T6" y="T7"/>
                  </a:cxn>
                  <a:cxn ang="T14">
                    <a:pos x="T8" y="T9"/>
                  </a:cxn>
                </a:cxnLst>
                <a:rect l="T15" t="T16" r="T17" b="T18"/>
                <a:pathLst>
                  <a:path w="578" h="734">
                    <a:moveTo>
                      <a:pt x="0" y="734"/>
                    </a:moveTo>
                    <a:lnTo>
                      <a:pt x="0" y="481"/>
                    </a:lnTo>
                    <a:lnTo>
                      <a:pt x="578" y="0"/>
                    </a:lnTo>
                    <a:lnTo>
                      <a:pt x="578" y="252"/>
                    </a:lnTo>
                    <a:lnTo>
                      <a:pt x="0" y="734"/>
                    </a:ln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33812" name="Freeform 27"/>
              <p:cNvSpPr>
                <a:spLocks/>
              </p:cNvSpPr>
              <p:nvPr/>
            </p:nvSpPr>
            <p:spPr bwMode="auto">
              <a:xfrm>
                <a:off x="1987" y="3162"/>
                <a:ext cx="578" cy="734"/>
              </a:xfrm>
              <a:custGeom>
                <a:avLst/>
                <a:gdLst>
                  <a:gd name="T0" fmla="*/ 0 w 578"/>
                  <a:gd name="T1" fmla="*/ 734 h 734"/>
                  <a:gd name="T2" fmla="*/ 0 w 578"/>
                  <a:gd name="T3" fmla="*/ 481 h 734"/>
                  <a:gd name="T4" fmla="*/ 578 w 578"/>
                  <a:gd name="T5" fmla="*/ 0 h 734"/>
                  <a:gd name="T6" fmla="*/ 578 w 578"/>
                  <a:gd name="T7" fmla="*/ 252 h 734"/>
                  <a:gd name="T8" fmla="*/ 0 w 578"/>
                  <a:gd name="T9" fmla="*/ 734 h 734"/>
                  <a:gd name="T10" fmla="*/ 0 60000 65536"/>
                  <a:gd name="T11" fmla="*/ 0 60000 65536"/>
                  <a:gd name="T12" fmla="*/ 0 60000 65536"/>
                  <a:gd name="T13" fmla="*/ 0 60000 65536"/>
                  <a:gd name="T14" fmla="*/ 0 60000 65536"/>
                  <a:gd name="T15" fmla="*/ 0 w 578"/>
                  <a:gd name="T16" fmla="*/ 0 h 734"/>
                  <a:gd name="T17" fmla="*/ 578 w 578"/>
                  <a:gd name="T18" fmla="*/ 734 h 734"/>
                </a:gdLst>
                <a:ahLst/>
                <a:cxnLst>
                  <a:cxn ang="T10">
                    <a:pos x="T0" y="T1"/>
                  </a:cxn>
                  <a:cxn ang="T11">
                    <a:pos x="T2" y="T3"/>
                  </a:cxn>
                  <a:cxn ang="T12">
                    <a:pos x="T4" y="T5"/>
                  </a:cxn>
                  <a:cxn ang="T13">
                    <a:pos x="T6" y="T7"/>
                  </a:cxn>
                  <a:cxn ang="T14">
                    <a:pos x="T8" y="T9"/>
                  </a:cxn>
                </a:cxnLst>
                <a:rect l="T15" t="T16" r="T17" b="T18"/>
                <a:pathLst>
                  <a:path w="578" h="734">
                    <a:moveTo>
                      <a:pt x="0" y="734"/>
                    </a:moveTo>
                    <a:lnTo>
                      <a:pt x="0" y="481"/>
                    </a:lnTo>
                    <a:lnTo>
                      <a:pt x="578" y="0"/>
                    </a:lnTo>
                    <a:lnTo>
                      <a:pt x="578" y="252"/>
                    </a:lnTo>
                    <a:lnTo>
                      <a:pt x="0" y="734"/>
                    </a:ln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33813" name="Freeform 28"/>
              <p:cNvSpPr>
                <a:spLocks/>
              </p:cNvSpPr>
              <p:nvPr/>
            </p:nvSpPr>
            <p:spPr bwMode="auto">
              <a:xfrm>
                <a:off x="2007" y="3180"/>
                <a:ext cx="578" cy="692"/>
              </a:xfrm>
              <a:custGeom>
                <a:avLst/>
                <a:gdLst>
                  <a:gd name="T0" fmla="*/ 0 w 578"/>
                  <a:gd name="T1" fmla="*/ 692 h 692"/>
                  <a:gd name="T2" fmla="*/ 2 w 578"/>
                  <a:gd name="T3" fmla="*/ 478 h 692"/>
                  <a:gd name="T4" fmla="*/ 578 w 578"/>
                  <a:gd name="T5" fmla="*/ 0 h 692"/>
                  <a:gd name="T6" fmla="*/ 578 w 578"/>
                  <a:gd name="T7" fmla="*/ 210 h 692"/>
                  <a:gd name="T8" fmla="*/ 0 w 578"/>
                  <a:gd name="T9" fmla="*/ 692 h 692"/>
                  <a:gd name="T10" fmla="*/ 0 60000 65536"/>
                  <a:gd name="T11" fmla="*/ 0 60000 65536"/>
                  <a:gd name="T12" fmla="*/ 0 60000 65536"/>
                  <a:gd name="T13" fmla="*/ 0 60000 65536"/>
                  <a:gd name="T14" fmla="*/ 0 60000 65536"/>
                  <a:gd name="T15" fmla="*/ 0 w 578"/>
                  <a:gd name="T16" fmla="*/ 0 h 692"/>
                  <a:gd name="T17" fmla="*/ 578 w 578"/>
                  <a:gd name="T18" fmla="*/ 692 h 692"/>
                </a:gdLst>
                <a:ahLst/>
                <a:cxnLst>
                  <a:cxn ang="T10">
                    <a:pos x="T0" y="T1"/>
                  </a:cxn>
                  <a:cxn ang="T11">
                    <a:pos x="T2" y="T3"/>
                  </a:cxn>
                  <a:cxn ang="T12">
                    <a:pos x="T4" y="T5"/>
                  </a:cxn>
                  <a:cxn ang="T13">
                    <a:pos x="T6" y="T7"/>
                  </a:cxn>
                  <a:cxn ang="T14">
                    <a:pos x="T8" y="T9"/>
                  </a:cxn>
                </a:cxnLst>
                <a:rect l="T15" t="T16" r="T17" b="T18"/>
                <a:pathLst>
                  <a:path w="578" h="692">
                    <a:moveTo>
                      <a:pt x="0" y="692"/>
                    </a:moveTo>
                    <a:lnTo>
                      <a:pt x="2" y="478"/>
                    </a:lnTo>
                    <a:lnTo>
                      <a:pt x="578" y="0"/>
                    </a:lnTo>
                    <a:lnTo>
                      <a:pt x="578" y="210"/>
                    </a:lnTo>
                    <a:lnTo>
                      <a:pt x="0" y="692"/>
                    </a:ln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33814" name="Freeform 29"/>
              <p:cNvSpPr>
                <a:spLocks/>
              </p:cNvSpPr>
              <p:nvPr/>
            </p:nvSpPr>
            <p:spPr bwMode="auto">
              <a:xfrm>
                <a:off x="1677" y="3180"/>
                <a:ext cx="578" cy="692"/>
              </a:xfrm>
              <a:custGeom>
                <a:avLst/>
                <a:gdLst>
                  <a:gd name="T0" fmla="*/ 0 w 578"/>
                  <a:gd name="T1" fmla="*/ 692 h 692"/>
                  <a:gd name="T2" fmla="*/ 2 w 578"/>
                  <a:gd name="T3" fmla="*/ 478 h 692"/>
                  <a:gd name="T4" fmla="*/ 578 w 578"/>
                  <a:gd name="T5" fmla="*/ 0 h 692"/>
                  <a:gd name="T6" fmla="*/ 578 w 578"/>
                  <a:gd name="T7" fmla="*/ 210 h 692"/>
                  <a:gd name="T8" fmla="*/ 0 w 578"/>
                  <a:gd name="T9" fmla="*/ 692 h 692"/>
                  <a:gd name="T10" fmla="*/ 0 60000 65536"/>
                  <a:gd name="T11" fmla="*/ 0 60000 65536"/>
                  <a:gd name="T12" fmla="*/ 0 60000 65536"/>
                  <a:gd name="T13" fmla="*/ 0 60000 65536"/>
                  <a:gd name="T14" fmla="*/ 0 60000 65536"/>
                  <a:gd name="T15" fmla="*/ 0 w 578"/>
                  <a:gd name="T16" fmla="*/ 0 h 692"/>
                  <a:gd name="T17" fmla="*/ 578 w 578"/>
                  <a:gd name="T18" fmla="*/ 692 h 692"/>
                </a:gdLst>
                <a:ahLst/>
                <a:cxnLst>
                  <a:cxn ang="T10">
                    <a:pos x="T0" y="T1"/>
                  </a:cxn>
                  <a:cxn ang="T11">
                    <a:pos x="T2" y="T3"/>
                  </a:cxn>
                  <a:cxn ang="T12">
                    <a:pos x="T4" y="T5"/>
                  </a:cxn>
                  <a:cxn ang="T13">
                    <a:pos x="T6" y="T7"/>
                  </a:cxn>
                  <a:cxn ang="T14">
                    <a:pos x="T8" y="T9"/>
                  </a:cxn>
                </a:cxnLst>
                <a:rect l="T15" t="T16" r="T17" b="T18"/>
                <a:pathLst>
                  <a:path w="578" h="692">
                    <a:moveTo>
                      <a:pt x="0" y="692"/>
                    </a:moveTo>
                    <a:lnTo>
                      <a:pt x="2" y="478"/>
                    </a:lnTo>
                    <a:lnTo>
                      <a:pt x="578" y="0"/>
                    </a:lnTo>
                    <a:lnTo>
                      <a:pt x="578" y="210"/>
                    </a:lnTo>
                    <a:lnTo>
                      <a:pt x="0" y="692"/>
                    </a:ln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sp>
          <p:nvSpPr>
            <p:cNvPr id="33800" name="Text Box 31"/>
            <p:cNvSpPr txBox="1">
              <a:spLocks noChangeArrowheads="1"/>
            </p:cNvSpPr>
            <p:nvPr/>
          </p:nvSpPr>
          <p:spPr bwMode="auto">
            <a:xfrm>
              <a:off x="6937375" y="5867400"/>
              <a:ext cx="116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a:solidFill>
                    <a:srgbClr val="FF0000"/>
                  </a:solidFill>
                </a:rPr>
                <a:t>n-</a:t>
              </a:r>
              <a:r>
                <a:rPr lang="en-US" sz="1400" baseline="30000">
                  <a:solidFill>
                    <a:srgbClr val="FF0000"/>
                  </a:solidFill>
                </a:rPr>
                <a:t>3</a:t>
              </a:r>
              <a:r>
                <a:rPr lang="en-US" sz="1400">
                  <a:solidFill>
                    <a:srgbClr val="FF0000"/>
                  </a:solidFill>
                </a:rPr>
                <a:t>He</a:t>
              </a:r>
            </a:p>
            <a:p>
              <a:pPr algn="ctr"/>
              <a:r>
                <a:rPr lang="en-US" sz="1400">
                  <a:solidFill>
                    <a:srgbClr val="FF0000"/>
                  </a:solidFill>
                </a:rPr>
                <a:t>windings</a:t>
              </a:r>
            </a:p>
          </p:txBody>
        </p:sp>
        <p:grpSp>
          <p:nvGrpSpPr>
            <p:cNvPr id="33801" name="Group 44"/>
            <p:cNvGrpSpPr>
              <a:grpSpLocks/>
            </p:cNvGrpSpPr>
            <p:nvPr/>
          </p:nvGrpSpPr>
          <p:grpSpPr bwMode="auto">
            <a:xfrm>
              <a:off x="6835775" y="3733800"/>
              <a:ext cx="2235200" cy="2133600"/>
              <a:chOff x="838200" y="4114800"/>
              <a:chExt cx="1676400" cy="1600200"/>
            </a:xfrm>
          </p:grpSpPr>
          <p:sp>
            <p:nvSpPr>
              <p:cNvPr id="33802" name="Oval 45"/>
              <p:cNvSpPr>
                <a:spLocks noChangeArrowheads="1"/>
              </p:cNvSpPr>
              <p:nvPr/>
            </p:nvSpPr>
            <p:spPr bwMode="auto">
              <a:xfrm>
                <a:off x="838200" y="4800600"/>
                <a:ext cx="914400" cy="914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 name="Arc 28"/>
              <p:cNvSpPr/>
              <p:nvPr/>
            </p:nvSpPr>
            <p:spPr bwMode="auto">
              <a:xfrm>
                <a:off x="1599809" y="4114800"/>
                <a:ext cx="914791" cy="914939"/>
              </a:xfrm>
              <a:prstGeom prst="arc">
                <a:avLst>
                  <a:gd name="adj1" fmla="val 13605329"/>
                  <a:gd name="adj2" fmla="val 2739946"/>
                </a:avLst>
              </a:prstGeom>
              <a:noFill/>
              <a:ln w="19050" cap="flat" cmpd="sng" algn="ctr">
                <a:solidFill>
                  <a:schemeClr val="tx1"/>
                </a:solidFill>
                <a:prstDash val="solid"/>
                <a:round/>
                <a:headEnd type="none" w="med" len="med"/>
                <a:tailEnd type="none" w="med" len="med"/>
              </a:ln>
              <a:effectLst/>
            </p:spPr>
            <p:txBody>
              <a:bodyPr/>
              <a:lstStyle/>
              <a:p>
                <a:pPr>
                  <a:defRPr/>
                </a:pPr>
                <a:endParaRPr lang="en-US">
                  <a:latin typeface="Arial" pitchFamily="-108" charset="0"/>
                  <a:ea typeface="ＭＳ Ｐゴシック" pitchFamily="-108" charset="-128"/>
                  <a:cs typeface="ＭＳ Ｐゴシック" pitchFamily="-108" charset="-128"/>
                </a:endParaRPr>
              </a:p>
            </p:txBody>
          </p:sp>
          <p:cxnSp>
            <p:nvCxnSpPr>
              <p:cNvPr id="33804" name="Straight Connector 47"/>
              <p:cNvCxnSpPr>
                <a:cxnSpLocks noChangeShapeType="1"/>
                <a:stCxn id="29" idx="2"/>
                <a:endCxn id="33802" idx="5"/>
              </p:cNvCxnSpPr>
              <p:nvPr/>
            </p:nvCxnSpPr>
            <p:spPr bwMode="auto">
              <a:xfrm rot="10800000" flipV="1">
                <a:off x="1618689" y="4899023"/>
                <a:ext cx="758222" cy="68206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33805" name="Straight Connector 48"/>
              <p:cNvCxnSpPr>
                <a:cxnSpLocks noChangeShapeType="1"/>
                <a:stCxn id="29" idx="0"/>
                <a:endCxn id="33802" idx="1"/>
              </p:cNvCxnSpPr>
              <p:nvPr/>
            </p:nvCxnSpPr>
            <p:spPr bwMode="auto">
              <a:xfrm rot="10800000" flipV="1">
                <a:off x="972112" y="4238959"/>
                <a:ext cx="772055" cy="69555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grpSp>
      </p:grpSp>
    </p:spTree>
    <p:extLst>
      <p:ext uri="{BB962C8B-B14F-4D97-AF65-F5344CB8AC3E}">
        <p14:creationId xmlns:p14="http://schemas.microsoft.com/office/powerpoint/2010/main" val="87852827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1"/>
          <p:cNvSpPr>
            <a:spLocks noGrp="1"/>
          </p:cNvSpPr>
          <p:nvPr>
            <p:ph type="title"/>
          </p:nvPr>
        </p:nvSpPr>
        <p:spPr/>
        <p:txBody>
          <a:bodyPr/>
          <a:lstStyle/>
          <a:p>
            <a:r>
              <a:rPr lang="en-US">
                <a:latin typeface="Arial" charset="0"/>
                <a:ea typeface="ＭＳ Ｐゴシック" charset="0"/>
                <a:cs typeface="ＭＳ Ｐゴシック" charset="0"/>
              </a:rPr>
              <a:t>Inner / outer coil design</a:t>
            </a:r>
          </a:p>
        </p:txBody>
      </p:sp>
      <p:sp>
        <p:nvSpPr>
          <p:cNvPr id="35842" name="Content Placeholder 12"/>
          <p:cNvSpPr>
            <a:spLocks noGrp="1"/>
          </p:cNvSpPr>
          <p:nvPr>
            <p:ph idx="1"/>
          </p:nvPr>
        </p:nvSpPr>
        <p:spPr/>
        <p:txBody>
          <a:bodyPr/>
          <a:lstStyle/>
          <a:p>
            <a:r>
              <a:rPr lang="en-US" sz="2000">
                <a:solidFill>
                  <a:schemeClr val="tx1"/>
                </a:solidFill>
                <a:latin typeface="Arial" charset="0"/>
                <a:ea typeface="ＭＳ Ｐゴシック" charset="0"/>
                <a:cs typeface="ＭＳ Ｐゴシック" charset="0"/>
              </a:rPr>
              <a:t>Windings calculated using scalar potential</a:t>
            </a:r>
          </a:p>
          <a:p>
            <a:pPr lvl="1"/>
            <a:r>
              <a:rPr lang="en-US" sz="1600">
                <a:latin typeface="Arial" charset="0"/>
                <a:ea typeface="ＭＳ Ｐゴシック" charset="0"/>
              </a:rPr>
              <a:t>Uniform transverse RF field inside</a:t>
            </a:r>
          </a:p>
          <a:p>
            <a:pPr lvl="1"/>
            <a:r>
              <a:rPr lang="en-US" sz="1600">
                <a:latin typeface="Arial" charset="0"/>
                <a:ea typeface="ＭＳ Ｐゴシック" charset="0"/>
              </a:rPr>
              <a:t>Zero leakage field enforced by B.C.’s</a:t>
            </a:r>
          </a:p>
          <a:p>
            <a:pPr lvl="1"/>
            <a:r>
              <a:rPr lang="en-US" sz="1600">
                <a:latin typeface="Arial" charset="0"/>
                <a:ea typeface="ＭＳ Ｐゴシック" charset="0"/>
              </a:rPr>
              <a:t>Copper wires run along equipotentials</a:t>
            </a:r>
            <a:endParaRPr lang="en-US">
              <a:latin typeface="Arial" charset="0"/>
              <a:ea typeface="ＭＳ Ｐゴシック" charset="0"/>
            </a:endParaRPr>
          </a:p>
          <a:p>
            <a:pPr lvl="1">
              <a:lnSpc>
                <a:spcPct val="140000"/>
              </a:lnSpc>
              <a:buFont typeface="Arial" charset="0"/>
              <a:buAutoNum type="arabicPeriod"/>
            </a:pPr>
            <a:r>
              <a:rPr lang="en-US" sz="1600">
                <a:solidFill>
                  <a:srgbClr val="008040"/>
                </a:solidFill>
                <a:latin typeface="Arial" charset="0"/>
                <a:ea typeface="ＭＳ Ｐゴシック" charset="0"/>
              </a:rPr>
              <a:t>Inner region:</a:t>
            </a:r>
          </a:p>
          <a:p>
            <a:pPr lvl="1">
              <a:lnSpc>
                <a:spcPct val="140000"/>
              </a:lnSpc>
              <a:buFont typeface="Arial" charset="0"/>
              <a:buAutoNum type="arabicPeriod"/>
            </a:pPr>
            <a:r>
              <a:rPr lang="en-US" sz="1600">
                <a:solidFill>
                  <a:srgbClr val="008040"/>
                </a:solidFill>
                <a:latin typeface="Arial" charset="0"/>
                <a:ea typeface="ＭＳ Ｐゴシック" charset="0"/>
              </a:rPr>
              <a:t>Intermediate:</a:t>
            </a:r>
          </a:p>
          <a:p>
            <a:pPr lvl="1">
              <a:lnSpc>
                <a:spcPct val="140000"/>
              </a:lnSpc>
              <a:buFont typeface="Arial" charset="0"/>
              <a:buAutoNum type="arabicPeriod"/>
            </a:pPr>
            <a:r>
              <a:rPr lang="en-US" sz="1600">
                <a:solidFill>
                  <a:srgbClr val="008040"/>
                </a:solidFill>
                <a:latin typeface="Arial" charset="0"/>
                <a:ea typeface="ＭＳ Ｐゴシック" charset="0"/>
              </a:rPr>
              <a:t>Outer region:</a:t>
            </a:r>
          </a:p>
          <a:p>
            <a:r>
              <a:rPr lang="en-US" sz="2000">
                <a:solidFill>
                  <a:schemeClr val="tx1"/>
                </a:solidFill>
                <a:latin typeface="Arial" charset="0"/>
                <a:ea typeface="ＭＳ Ｐゴシック" charset="0"/>
                <a:cs typeface="ＭＳ Ｐゴシック" charset="0"/>
              </a:rPr>
              <a:t>4:1 inside / outside winding ratio</a:t>
            </a:r>
          </a:p>
          <a:p>
            <a:pPr lvl="1"/>
            <a:r>
              <a:rPr lang="en-US" sz="1600">
                <a:latin typeface="Arial" charset="0"/>
                <a:ea typeface="ＭＳ Ｐゴシック" charset="0"/>
              </a:rPr>
              <a:t>By choosing </a:t>
            </a:r>
            <a:br>
              <a:rPr lang="en-US" sz="1600">
                <a:latin typeface="Arial" charset="0"/>
                <a:ea typeface="ＭＳ Ｐゴシック" charset="0"/>
              </a:rPr>
            </a:br>
            <a:r>
              <a:rPr lang="en-US" sz="1600">
                <a:latin typeface="Arial" charset="0"/>
                <a:ea typeface="ＭＳ Ｐゴシック" charset="0"/>
              </a:rPr>
              <a:t>appropriate radii</a:t>
            </a:r>
          </a:p>
          <a:p>
            <a:pPr lvl="1"/>
            <a:r>
              <a:rPr lang="en-US" sz="1600">
                <a:latin typeface="Arial" charset="0"/>
                <a:ea typeface="ＭＳ Ｐゴシック" charset="0"/>
              </a:rPr>
              <a:t>Perfect cos theta </a:t>
            </a:r>
            <a:br>
              <a:rPr lang="en-US" sz="1600">
                <a:latin typeface="Arial" charset="0"/>
                <a:ea typeface="ＭＳ Ｐゴシック" charset="0"/>
              </a:rPr>
            </a:br>
            <a:r>
              <a:rPr lang="en-US" sz="1600">
                <a:latin typeface="Arial" charset="0"/>
                <a:ea typeface="ＭＳ Ｐゴシック" charset="0"/>
              </a:rPr>
              <a:t>windings inside &amp; out</a:t>
            </a:r>
          </a:p>
          <a:p>
            <a:pPr lvl="1"/>
            <a:r>
              <a:rPr lang="en-US" sz="1600">
                <a:latin typeface="Arial" charset="0"/>
                <a:ea typeface="ＭＳ Ｐゴシック" charset="0"/>
              </a:rPr>
              <a:t>48 inner loops of </a:t>
            </a:r>
            <a:br>
              <a:rPr lang="en-US" sz="1600">
                <a:latin typeface="Arial" charset="0"/>
                <a:ea typeface="ＭＳ Ｐゴシック" charset="0"/>
              </a:rPr>
            </a:br>
            <a:r>
              <a:rPr lang="en-US" sz="1600">
                <a:latin typeface="Arial" charset="0"/>
                <a:ea typeface="ＭＳ Ｐゴシック" charset="0"/>
              </a:rPr>
              <a:t>18 AWG wire</a:t>
            </a:r>
          </a:p>
        </p:txBody>
      </p:sp>
      <p:pic>
        <p:nvPicPr>
          <p:cNvPr id="35843" name="Content Placeholder 4" descr="Inner-Outer Coil Winding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32463" y="914400"/>
            <a:ext cx="3381375"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35844" name="Content Placeholder 4" descr="Inner-Outer Magnetic Flux Streamlin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95938" y="3536950"/>
            <a:ext cx="3436937"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1"/>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7000" y="2133600"/>
            <a:ext cx="137160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7000" y="2362200"/>
            <a:ext cx="2971800"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7000" y="2895600"/>
            <a:ext cx="5334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18" descr="Picture 1.png"/>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71800" y="3581400"/>
            <a:ext cx="2778125"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610382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descr="ReviewSlides.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762000"/>
            <a:ext cx="277336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itle 4"/>
          <p:cNvSpPr>
            <a:spLocks noGrp="1"/>
          </p:cNvSpPr>
          <p:nvPr>
            <p:ph type="title"/>
          </p:nvPr>
        </p:nvSpPr>
        <p:spPr/>
        <p:txBody>
          <a:bodyPr/>
          <a:lstStyle/>
          <a:p>
            <a:r>
              <a:rPr lang="en-US">
                <a:latin typeface="Arial" charset="0"/>
                <a:ea typeface="ＭＳ Ｐゴシック" charset="0"/>
                <a:cs typeface="ＭＳ Ｐゴシック" charset="0"/>
              </a:rPr>
              <a:t>Target Chamber</a:t>
            </a:r>
          </a:p>
        </p:txBody>
      </p:sp>
      <p:sp>
        <p:nvSpPr>
          <p:cNvPr id="38915" name="Content Placeholder 5"/>
          <p:cNvSpPr>
            <a:spLocks noGrp="1"/>
          </p:cNvSpPr>
          <p:nvPr>
            <p:ph idx="1"/>
          </p:nvPr>
        </p:nvSpPr>
        <p:spPr/>
        <p:txBody>
          <a:bodyPr/>
          <a:lstStyle/>
          <a:p>
            <a:r>
              <a:rPr lang="en-US" sz="2000">
                <a:latin typeface="Arial" charset="0"/>
                <a:ea typeface="ＭＳ Ｐゴシック" charset="0"/>
                <a:cs typeface="ＭＳ Ｐゴシック" charset="0"/>
              </a:rPr>
              <a:t>Chamber design finished in 2010</a:t>
            </a:r>
          </a:p>
          <a:p>
            <a:pPr lvl="1"/>
            <a:r>
              <a:rPr lang="en-US" sz="1800">
                <a:latin typeface="Arial" charset="0"/>
                <a:ea typeface="ＭＳ Ｐゴシック" charset="0"/>
              </a:rPr>
              <a:t>delivered to U. of Manitoba, Fall 2010</a:t>
            </a:r>
          </a:p>
          <a:p>
            <a:r>
              <a:rPr lang="en-US" sz="2000">
                <a:latin typeface="Arial" charset="0"/>
                <a:ea typeface="ＭＳ Ｐゴシック" charset="0"/>
                <a:cs typeface="ＭＳ Ｐゴシック" charset="0"/>
              </a:rPr>
              <a:t>All aluminum except for the knife edges.</a:t>
            </a:r>
          </a:p>
          <a:p>
            <a:pPr lvl="1"/>
            <a:r>
              <a:rPr lang="en-US" sz="1800">
                <a:latin typeface="Arial" charset="0"/>
                <a:ea typeface="ＭＳ Ｐゴシック" charset="0"/>
              </a:rPr>
              <a:t>4 feedthrough ports (200 readout channels)</a:t>
            </a:r>
          </a:p>
          <a:p>
            <a:pPr lvl="1"/>
            <a:r>
              <a:rPr lang="en-US" sz="1800">
                <a:latin typeface="Arial" charset="0"/>
                <a:ea typeface="ＭＳ Ｐゴシック" charset="0"/>
              </a:rPr>
              <a:t>2 HV ports + 2 gas inlets/outlets </a:t>
            </a:r>
          </a:p>
          <a:p>
            <a:pPr lvl="1"/>
            <a:r>
              <a:rPr lang="en-US" sz="1800">
                <a:latin typeface="Arial" charset="0"/>
                <a:ea typeface="ＭＳ Ｐゴシック" charset="0"/>
              </a:rPr>
              <a:t>12 inch Conflat aluminum windows (0.9 mm thick). </a:t>
            </a:r>
            <a:endParaRPr lang="en-US" sz="1600">
              <a:latin typeface="Arial" charset="0"/>
              <a:ea typeface="ＭＳ Ｐゴシック" charset="0"/>
            </a:endParaRPr>
          </a:p>
          <a:p>
            <a:endParaRPr lang="en-US" sz="2000">
              <a:latin typeface="Arial" charset="0"/>
              <a:ea typeface="ＭＳ Ｐゴシック" charset="0"/>
              <a:cs typeface="ＭＳ Ｐゴシック" charset="0"/>
            </a:endParaRPr>
          </a:p>
        </p:txBody>
      </p:sp>
      <p:pic>
        <p:nvPicPr>
          <p:cNvPr id="38916" name="Content Placeholder 4" descr="Picture 2.png"/>
          <p:cNvPicPr>
            <a:picLocks noChangeAspect="1"/>
          </p:cNvPicPr>
          <p:nvPr/>
        </p:nvPicPr>
        <p:blipFill>
          <a:blip r:embed="rId3">
            <a:extLst>
              <a:ext uri="{28A0092B-C50C-407E-A947-70E740481C1C}">
                <a14:useLocalDpi xmlns:a14="http://schemas.microsoft.com/office/drawing/2010/main" val="0"/>
              </a:ext>
            </a:extLst>
          </a:blip>
          <a:srcRect t="-1736" b="-821"/>
          <a:stretch>
            <a:fillRect/>
          </a:stretch>
        </p:blipFill>
        <p:spPr bwMode="auto">
          <a:xfrm>
            <a:off x="381000" y="3429000"/>
            <a:ext cx="2895600"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4" descr="CIMG036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3563938"/>
            <a:ext cx="5140325" cy="260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bwMode="auto">
          <a:xfrm>
            <a:off x="2971800" y="5257800"/>
            <a:ext cx="381000" cy="914400"/>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a:defRPr/>
            </a:pPr>
            <a:endParaRPr lang="en-US">
              <a:solidFill>
                <a:schemeClr val="tx1"/>
              </a:solidFill>
              <a:latin typeface="Arial"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426395043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Hallowe’en Interaction (HWI)</a:t>
            </a:r>
            <a:endParaRPr lang="en-US" dirty="0"/>
          </a:p>
        </p:txBody>
      </p:sp>
      <p:sp>
        <p:nvSpPr>
          <p:cNvPr id="9" name="Date Placeholder 8"/>
          <p:cNvSpPr>
            <a:spLocks noGrp="1"/>
          </p:cNvSpPr>
          <p:nvPr>
            <p:ph type="dt" sz="half" idx="10"/>
          </p:nvPr>
        </p:nvSpPr>
        <p:spPr/>
        <p:txBody>
          <a:bodyPr/>
          <a:lstStyle/>
          <a:p>
            <a:r>
              <a:rPr lang="en-CA" smtClean="0"/>
              <a:t>2013-10-31</a:t>
            </a:r>
            <a:endParaRPr lang="en-US"/>
          </a:p>
        </p:txBody>
      </p:sp>
      <p:sp>
        <p:nvSpPr>
          <p:cNvPr id="10" name="Footer Placeholder 9"/>
          <p:cNvSpPr>
            <a:spLocks noGrp="1"/>
          </p:cNvSpPr>
          <p:nvPr>
            <p:ph type="ftr" sz="quarter" idx="11"/>
          </p:nvPr>
        </p:nvSpPr>
        <p:spPr/>
        <p:txBody>
          <a:bodyPr/>
          <a:lstStyle/>
          <a:p>
            <a:r>
              <a:rPr lang="en-US" dirty="0" smtClean="0"/>
              <a:t>Nuclear Physics Seminar, University of Kentucky</a:t>
            </a:r>
            <a:endParaRPr lang="en-US" dirty="0"/>
          </a:p>
        </p:txBody>
      </p:sp>
      <p:sp>
        <p:nvSpPr>
          <p:cNvPr id="6" name="Slide Number Placeholder 5"/>
          <p:cNvSpPr>
            <a:spLocks noGrp="1"/>
          </p:cNvSpPr>
          <p:nvPr>
            <p:ph type="sldNum" sz="quarter" idx="12"/>
          </p:nvPr>
        </p:nvSpPr>
        <p:spPr/>
        <p:txBody>
          <a:bodyPr/>
          <a:lstStyle/>
          <a:p>
            <a:fld id="{89BA9E80-DA99-844D-986A-8D691D11CFE6}" type="slidenum">
              <a:rPr lang="en-US" smtClean="0"/>
              <a:t>4</a:t>
            </a:fld>
            <a:r>
              <a:rPr lang="en-US" smtClean="0"/>
              <a:t>/27</a:t>
            </a:r>
            <a:endParaRPr lang="en-US" dirty="0"/>
          </a:p>
        </p:txBody>
      </p:sp>
      <p:pic>
        <p:nvPicPr>
          <p:cNvPr id="22" name="Picture 21" descr="20131025_180059.jpeg"/>
          <p:cNvPicPr>
            <a:picLocks noChangeAspect="1"/>
          </p:cNvPicPr>
          <p:nvPr/>
        </p:nvPicPr>
        <p:blipFill rotWithShape="1">
          <a:blip r:embed="rId2">
            <a:extLst>
              <a:ext uri="{BEBA8EAE-BF5A-486C-A8C5-ECC9F3942E4B}">
                <a14:imgProps xmlns:a14="http://schemas.microsoft.com/office/drawing/2010/main">
                  <a14:imgLayer r:embed="rId3">
                    <a14:imgEffect>
                      <a14:backgroundRemoval t="25917" b="81000" l="11750" r="32938">
                        <a14:foregroundMark x1="29875" y1="76750" x2="29875" y2="76750"/>
                        <a14:foregroundMark x1="14063" y1="74583" x2="13688" y2="80833"/>
                        <a14:foregroundMark x1="30438" y1="72500" x2="30438" y2="78250"/>
                        <a14:foregroundMark x1="27063" y1="55667" x2="27063" y2="55667"/>
                        <a14:foregroundMark x1="28125" y1="56250" x2="28125" y2="56250"/>
                      </a14:backgroundRemoval>
                    </a14:imgEffect>
                  </a14:imgLayer>
                </a14:imgProps>
              </a:ext>
              <a:ext uri="{28A0092B-C50C-407E-A947-70E740481C1C}">
                <a14:useLocalDpi xmlns:a14="http://schemas.microsoft.com/office/drawing/2010/main" val="0"/>
              </a:ext>
            </a:extLst>
          </a:blip>
          <a:srcRect l="11636" t="25185" r="67440" b="19337"/>
          <a:stretch/>
        </p:blipFill>
        <p:spPr>
          <a:xfrm>
            <a:off x="-3004041" y="7086600"/>
            <a:ext cx="2191241" cy="4357448"/>
          </a:xfrm>
          <a:prstGeom prst="rect">
            <a:avLst/>
          </a:prstGeom>
        </p:spPr>
      </p:pic>
      <p:pic>
        <p:nvPicPr>
          <p:cNvPr id="24" name="Picture 23" descr="20131025_180059.jpeg"/>
          <p:cNvPicPr>
            <a:picLocks noChangeAspect="1"/>
          </p:cNvPicPr>
          <p:nvPr/>
        </p:nvPicPr>
        <p:blipFill rotWithShape="1">
          <a:blip r:embed="rId4">
            <a:extLst>
              <a:ext uri="{BEBA8EAE-BF5A-486C-A8C5-ECC9F3942E4B}">
                <a14:imgProps xmlns:a14="http://schemas.microsoft.com/office/drawing/2010/main">
                  <a14:imgLayer r:embed="rId3">
                    <a14:imgEffect>
                      <a14:backgroundRemoval t="33500" b="92750" l="44063" r="92313">
                        <a14:foregroundMark x1="46438" y1="75833" x2="46438" y2="75833"/>
                        <a14:foregroundMark x1="44625" y1="78083" x2="45875" y2="71417"/>
                        <a14:foregroundMark x1="50063" y1="80917" x2="51750" y2="75583"/>
                        <a14:foregroundMark x1="50000" y1="71667" x2="50000" y2="71667"/>
                        <a14:foregroundMark x1="52063" y1="63417" x2="58125" y2="63417"/>
                        <a14:foregroundMark x1="51188" y1="62750" x2="51188" y2="62750"/>
                        <a14:foregroundMark x1="49125" y1="63667" x2="49125" y2="63667"/>
                        <a14:foregroundMark x1="49688" y1="63500" x2="49688" y2="63500"/>
                        <a14:foregroundMark x1="48438" y1="64333" x2="49188" y2="63500"/>
                        <a14:foregroundMark x1="85563" y1="69833" x2="89063" y2="75167"/>
                        <a14:foregroundMark x1="76188" y1="56167" x2="75688" y2="38333"/>
                        <a14:foregroundMark x1="67313" y1="50083" x2="68563" y2="43250"/>
                        <a14:foregroundMark x1="72188" y1="36083" x2="72188" y2="36083"/>
                        <a14:foregroundMark x1="76813" y1="41167" x2="76813" y2="41167"/>
                        <a14:foregroundMark x1="76938" y1="39333" x2="76938" y2="39333"/>
                        <a14:foregroundMark x1="79688" y1="56417" x2="79688" y2="56417"/>
                        <a14:foregroundMark x1="79688" y1="57583" x2="79563" y2="56417"/>
                        <a14:foregroundMark x1="77000" y1="42000" x2="77000" y2="42000"/>
                        <a14:foregroundMark x1="58438" y1="91667" x2="58438" y2="91667"/>
                        <a14:backgroundMark x1="46625" y1="62000" x2="46625" y2="62000"/>
                        <a14:backgroundMark x1="45438" y1="82167" x2="45438" y2="82167"/>
                        <a14:backgroundMark x1="49563" y1="67333" x2="49563" y2="67333"/>
                      </a14:backgroundRemoval>
                    </a14:imgEffect>
                  </a14:imgLayer>
                </a14:imgProps>
              </a:ext>
              <a:ext uri="{28A0092B-C50C-407E-A947-70E740481C1C}">
                <a14:useLocalDpi xmlns:a14="http://schemas.microsoft.com/office/drawing/2010/main" val="0"/>
              </a:ext>
            </a:extLst>
          </a:blip>
          <a:srcRect l="44083" t="33536" r="7701" b="7350"/>
          <a:stretch/>
        </p:blipFill>
        <p:spPr>
          <a:xfrm>
            <a:off x="7921210" y="6774835"/>
            <a:ext cx="4501888" cy="4139467"/>
          </a:xfrm>
          <a:prstGeom prst="rect">
            <a:avLst/>
          </a:prstGeom>
        </p:spPr>
      </p:pic>
      <p:pic>
        <p:nvPicPr>
          <p:cNvPr id="8" name="Picture 7" descr="Picture 5.png"/>
          <p:cNvPicPr>
            <a:picLocks noChangeAspect="1"/>
          </p:cNvPicPr>
          <p:nvPr/>
        </p:nvPicPr>
        <p:blipFill>
          <a:blip r:embed="rId5">
            <a:extLst>
              <a:ext uri="{BEBA8EAE-BF5A-486C-A8C5-ECC9F3942E4B}">
                <a14:imgProps xmlns:a14="http://schemas.microsoft.com/office/drawing/2010/main">
                  <a14:imgLayer r:embed="rId6">
                    <a14:imgEffect>
                      <a14:backgroundRemoval t="0" b="100000" l="647" r="100000"/>
                    </a14:imgEffect>
                  </a14:imgLayer>
                </a14:imgProps>
              </a:ext>
              <a:ext uri="{28A0092B-C50C-407E-A947-70E740481C1C}">
                <a14:useLocalDpi xmlns:a14="http://schemas.microsoft.com/office/drawing/2010/main" val="0"/>
              </a:ext>
            </a:extLst>
          </a:blip>
          <a:stretch>
            <a:fillRect/>
          </a:stretch>
        </p:blipFill>
        <p:spPr>
          <a:xfrm>
            <a:off x="1235914" y="4109290"/>
            <a:ext cx="1621659" cy="1593700"/>
          </a:xfrm>
          <a:prstGeom prst="rect">
            <a:avLst/>
          </a:prstGeom>
        </p:spPr>
      </p:pic>
      <p:pic>
        <p:nvPicPr>
          <p:cNvPr id="11" name="Picture 10" descr="Picture 6.png"/>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91304" y1="22381" x2="89565" y2="71429"/>
                        <a14:foregroundMark x1="78783" y1="70000" x2="4522" y2="89524"/>
                        <a14:foregroundMark x1="4522" y1="79048" x2="4000" y2="38571"/>
                        <a14:foregroundMark x1="9565" y1="32857" x2="10609" y2="64286"/>
                        <a14:foregroundMark x1="13391" y1="79524" x2="43478" y2="70476"/>
                        <a14:foregroundMark x1="13739" y1="90952" x2="84522" y2="71429"/>
                        <a14:backgroundMark x1="34435" y1="91429" x2="9391" y2="99048"/>
                        <a14:backgroundMark x1="2609" y1="97143" x2="6435" y2="99524"/>
                      </a14:backgroundRemoval>
                    </a14:imgEffect>
                  </a14:imgLayer>
                </a14:imgProps>
              </a:ext>
              <a:ext uri="{28A0092B-C50C-407E-A947-70E740481C1C}">
                <a14:useLocalDpi xmlns:a14="http://schemas.microsoft.com/office/drawing/2010/main" val="0"/>
              </a:ext>
            </a:extLst>
          </a:blip>
          <a:stretch>
            <a:fillRect/>
          </a:stretch>
        </p:blipFill>
        <p:spPr>
          <a:xfrm>
            <a:off x="1185114" y="4134690"/>
            <a:ext cx="1719335" cy="627931"/>
          </a:xfrm>
          <a:prstGeom prst="rect">
            <a:avLst/>
          </a:prstGeom>
        </p:spPr>
      </p:pic>
      <p:sp>
        <p:nvSpPr>
          <p:cNvPr id="16" name="TextBox 15"/>
          <p:cNvSpPr txBox="1"/>
          <p:nvPr/>
        </p:nvSpPr>
        <p:spPr>
          <a:xfrm>
            <a:off x="1524000" y="868946"/>
            <a:ext cx="6070600" cy="646331"/>
          </a:xfrm>
          <a:prstGeom prst="rect">
            <a:avLst/>
          </a:prstGeom>
          <a:noFill/>
        </p:spPr>
        <p:txBody>
          <a:bodyPr wrap="square" rtlCol="0">
            <a:spAutoFit/>
          </a:bodyPr>
          <a:lstStyle/>
          <a:p>
            <a:pPr algn="ctr"/>
            <a:r>
              <a:rPr lang="en-US" sz="3600" dirty="0" smtClean="0">
                <a:solidFill>
                  <a:schemeClr val="accent3">
                    <a:lumMod val="50000"/>
                  </a:schemeClr>
                </a:solidFill>
              </a:rPr>
              <a:t>Trick or Treat Diagram</a:t>
            </a:r>
            <a:endParaRPr lang="en-US" sz="3600" dirty="0">
              <a:solidFill>
                <a:schemeClr val="accent3">
                  <a:lumMod val="50000"/>
                </a:schemeClr>
              </a:solidFill>
            </a:endParaRPr>
          </a:p>
        </p:txBody>
      </p:sp>
    </p:spTree>
    <p:extLst>
      <p:ext uri="{BB962C8B-B14F-4D97-AF65-F5344CB8AC3E}">
        <p14:creationId xmlns:p14="http://schemas.microsoft.com/office/powerpoint/2010/main" val="7364802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nodeType="clickEffect">
                                  <p:stCondLst>
                                    <p:cond delay="0"/>
                                  </p:stCondLst>
                                  <p:childTnLst>
                                    <p:animMotion origin="layout" path="M -5E-6 4.07407E-6 L 0.27848 -0.82801 " pathEditMode="relative" rAng="0" ptsTypes="AA">
                                      <p:cBhvr>
                                        <p:cTn id="6" dur="1000" fill="hold"/>
                                        <p:tgtEl>
                                          <p:spTgt spid="22"/>
                                        </p:tgtEl>
                                        <p:attrNameLst>
                                          <p:attrName>ppt_x</p:attrName>
                                          <p:attrName>ppt_y</p:attrName>
                                        </p:attrNameLst>
                                      </p:cBhvr>
                                      <p:rCtr x="13924" y="-41412"/>
                                    </p:animMotion>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1000"/>
                            </p:stCondLst>
                            <p:childTnLst>
                              <p:par>
                                <p:cTn id="11" presetID="0" presetClass="path" presetSubtype="0" accel="50000" decel="50000" fill="hold" nodeType="afterEffect">
                                  <p:stCondLst>
                                    <p:cond delay="0"/>
                                  </p:stCondLst>
                                  <p:childTnLst>
                                    <p:animMotion origin="layout" path="M 0.09427 0.06158 L -0.31962 -0.76666 " pathEditMode="relative" rAng="0" ptsTypes="AA">
                                      <p:cBhvr>
                                        <p:cTn id="12" dur="1000" fill="hold"/>
                                        <p:tgtEl>
                                          <p:spTgt spid="24"/>
                                        </p:tgtEl>
                                        <p:attrNameLst>
                                          <p:attrName>ppt_x</p:attrName>
                                          <p:attrName>ppt_y</p:attrName>
                                        </p:attrNameLst>
                                      </p:cBhvr>
                                      <p:rCtr x="-20694" y="-41412"/>
                                    </p:animMotion>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2000"/>
                            </p:stCondLst>
                            <p:childTnLst>
                              <p:par>
                                <p:cTn id="17" presetID="37" presetClass="path" presetSubtype="0" accel="50000" decel="50000" fill="hold" nodeType="afterEffect">
                                  <p:stCondLst>
                                    <p:cond delay="0"/>
                                  </p:stCondLst>
                                  <p:childTnLst>
                                    <p:animMotion origin="layout" path="M -1.11111E-6 -1.11111E-6 L 0.09202 -0.09375 C 0.11129 -0.11458 0.14045 -0.12569 0.17066 -0.12569 C 0.20504 -0.12569 0.23247 -0.11458 0.25174 -0.09375 L 0.34445 -1.11111E-6 " pathEditMode="relative" rAng="0" ptsTypes="FffFF">
                                      <p:cBhvr>
                                        <p:cTn id="18" dur="2000" fill="hold"/>
                                        <p:tgtEl>
                                          <p:spTgt spid="11"/>
                                        </p:tgtEl>
                                        <p:attrNameLst>
                                          <p:attrName>ppt_x</p:attrName>
                                          <p:attrName>ppt_y</p:attrName>
                                        </p:attrNameLst>
                                      </p:cBhvr>
                                      <p:rCtr x="17222" y="-6296"/>
                                    </p:animMotion>
                                  </p:childTnLst>
                                </p:cTn>
                              </p:par>
                            </p:childTnLst>
                          </p:cTn>
                        </p:par>
                        <p:par>
                          <p:cTn id="19" fill="hold">
                            <p:stCondLst>
                              <p:cond delay="4000"/>
                            </p:stCondLst>
                            <p:childTnLst>
                              <p:par>
                                <p:cTn id="20" presetID="1" presetClass="exit" presetSubtype="0" fill="hold" nodeType="afterEffect">
                                  <p:stCondLst>
                                    <p:cond delay="0"/>
                                  </p:stCondLst>
                                  <p:childTnLst>
                                    <p:set>
                                      <p:cBhvr>
                                        <p:cTn id="21" dur="1" fill="hold">
                                          <p:stCondLst>
                                            <p:cond delay="0"/>
                                          </p:stCondLst>
                                        </p:cTn>
                                        <p:tgtEl>
                                          <p:spTgt spid="11"/>
                                        </p:tgtEl>
                                        <p:attrNameLst>
                                          <p:attrName>style.visibility</p:attrName>
                                        </p:attrNameLst>
                                      </p:cBhvr>
                                      <p:to>
                                        <p:strVal val="hidden"/>
                                      </p:to>
                                    </p:set>
                                  </p:childTnLst>
                                </p:cTn>
                              </p:par>
                            </p:childTnLst>
                          </p:cTn>
                        </p:par>
                        <p:par>
                          <p:cTn id="22" fill="hold">
                            <p:stCondLst>
                              <p:cond delay="4000"/>
                            </p:stCondLst>
                            <p:childTnLst>
                              <p:par>
                                <p:cTn id="23" presetID="0" presetClass="path" presetSubtype="0" accel="50000" decel="50000" fill="hold" nodeType="afterEffect">
                                  <p:stCondLst>
                                    <p:cond delay="0"/>
                                  </p:stCondLst>
                                  <p:childTnLst>
                                    <p:animMotion origin="layout" path="M -0.31962 -0.76666 L 0.15972 -1.61551 " pathEditMode="relative" ptsTypes="AA">
                                      <p:cBhvr>
                                        <p:cTn id="24" dur="1000" fill="hold"/>
                                        <p:tgtEl>
                                          <p:spTgt spid="24"/>
                                        </p:tgtEl>
                                        <p:attrNameLst>
                                          <p:attrName>ppt_x</p:attrName>
                                          <p:attrName>ppt_y</p:attrName>
                                        </p:attrNameLst>
                                      </p:cBhvr>
                                    </p:animMotion>
                                  </p:childTnLst>
                                </p:cTn>
                              </p:par>
                            </p:childTnLst>
                          </p:cTn>
                        </p:par>
                        <p:par>
                          <p:cTn id="25" fill="hold">
                            <p:stCondLst>
                              <p:cond delay="5000"/>
                            </p:stCondLst>
                            <p:childTnLst>
                              <p:par>
                                <p:cTn id="26" presetID="1" presetClass="exit" presetSubtype="0" fill="hold" nodeType="afterEffect">
                                  <p:stCondLst>
                                    <p:cond delay="0"/>
                                  </p:stCondLst>
                                  <p:childTnLst>
                                    <p:set>
                                      <p:cBhvr>
                                        <p:cTn id="27" dur="1" fill="hold">
                                          <p:stCondLst>
                                            <p:cond delay="0"/>
                                          </p:stCondLst>
                                        </p:cTn>
                                        <p:tgtEl>
                                          <p:spTgt spid="8"/>
                                        </p:tgtEl>
                                        <p:attrNameLst>
                                          <p:attrName>style.visibility</p:attrName>
                                        </p:attrNameLst>
                                      </p:cBhvr>
                                      <p:to>
                                        <p:strVal val="hidden"/>
                                      </p:to>
                                    </p:set>
                                  </p:childTnLst>
                                </p:cTn>
                              </p:par>
                            </p:childTnLst>
                          </p:cTn>
                        </p:par>
                        <p:par>
                          <p:cTn id="28" fill="hold">
                            <p:stCondLst>
                              <p:cond delay="5000"/>
                            </p:stCondLst>
                            <p:childTnLst>
                              <p:par>
                                <p:cTn id="29" presetID="0" presetClass="path" presetSubtype="0" accel="50000" decel="50000" fill="hold" nodeType="afterEffect">
                                  <p:stCondLst>
                                    <p:cond delay="0"/>
                                  </p:stCondLst>
                                  <p:childTnLst>
                                    <p:animMotion origin="layout" path="M 0.27848 -0.82801 L -0.14705 -1.77315 " pathEditMode="relative" ptsTypes="AA">
                                      <p:cBhvr>
                                        <p:cTn id="30" dur="1000" fill="hold"/>
                                        <p:tgtEl>
                                          <p:spTgt spid="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a:latin typeface="Arial" charset="0"/>
                <a:ea typeface="ＭＳ Ｐゴシック" charset="0"/>
                <a:cs typeface="ＭＳ Ｐゴシック" charset="0"/>
              </a:rPr>
              <a:t>Frame Design and Construction </a:t>
            </a:r>
          </a:p>
        </p:txBody>
      </p:sp>
      <p:sp>
        <p:nvSpPr>
          <p:cNvPr id="39938" name="Content Placeholder 2"/>
          <p:cNvSpPr>
            <a:spLocks noGrp="1"/>
          </p:cNvSpPr>
          <p:nvPr>
            <p:ph idx="1"/>
          </p:nvPr>
        </p:nvSpPr>
        <p:spPr/>
        <p:txBody>
          <a:bodyPr/>
          <a:lstStyle/>
          <a:p>
            <a:r>
              <a:rPr lang="en-US" sz="2000">
                <a:latin typeface="Arial" charset="0"/>
                <a:ea typeface="ＭＳ Ｐゴシック" charset="0"/>
                <a:cs typeface="ＭＳ Ｐゴシック" charset="0"/>
              </a:rPr>
              <a:t>Chamber frame design finished in 2012 </a:t>
            </a:r>
          </a:p>
          <a:p>
            <a:r>
              <a:rPr lang="en-US" sz="2000">
                <a:latin typeface="Arial" charset="0"/>
                <a:ea typeface="ＭＳ Ｐゴシック" charset="0"/>
                <a:cs typeface="ＭＳ Ｐゴシック" charset="0"/>
              </a:rPr>
              <a:t>Received 50 Macor wire frames (up to 25 signal and 25 HV) $30K </a:t>
            </a:r>
          </a:p>
          <a:p>
            <a:r>
              <a:rPr lang="en-US" sz="2000">
                <a:latin typeface="Arial" charset="0"/>
                <a:ea typeface="ＭＳ Ｐゴシック" charset="0"/>
                <a:cs typeface="ＭＳ Ｐゴシック" charset="0"/>
              </a:rPr>
              <a:t>Final feature machining planned for early this year at UT shop. </a:t>
            </a:r>
          </a:p>
          <a:p>
            <a:r>
              <a:rPr lang="en-US" sz="2000">
                <a:latin typeface="Arial" charset="0"/>
                <a:ea typeface="ＭＳ Ｐゴシック" charset="0"/>
                <a:cs typeface="ＭＳ Ｐゴシック" charset="0"/>
              </a:rPr>
              <a:t>Platinum-Gold thick film wire solder pads on Macor to be completed early this year by Hybrid Sources Inc.. </a:t>
            </a:r>
          </a:p>
        </p:txBody>
      </p:sp>
      <p:pic>
        <p:nvPicPr>
          <p:cNvPr id="39939" name="Picture 3" descr="ReviewSlides.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200400"/>
            <a:ext cx="2168525"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4" descr="ReviewSlides.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429000"/>
            <a:ext cx="3125788"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5" descr="ReviewSlides.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200400"/>
            <a:ext cx="2981325"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97437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7" descr="ReviewSlides.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514600"/>
            <a:ext cx="5257800"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Title 1"/>
          <p:cNvSpPr>
            <a:spLocks noGrp="1"/>
          </p:cNvSpPr>
          <p:nvPr>
            <p:ph type="title"/>
          </p:nvPr>
        </p:nvSpPr>
        <p:spPr/>
        <p:txBody>
          <a:bodyPr>
            <a:normAutofit fontScale="90000"/>
          </a:bodyPr>
          <a:lstStyle/>
          <a:p>
            <a:r>
              <a:rPr lang="en-US">
                <a:latin typeface="Arial" charset="0"/>
                <a:ea typeface="ＭＳ Ｐゴシック" charset="0"/>
                <a:cs typeface="ＭＳ Ｐゴシック" charset="0"/>
              </a:rPr>
              <a:t>Frame Assembly and Signal Readout </a:t>
            </a:r>
          </a:p>
        </p:txBody>
      </p:sp>
      <p:sp>
        <p:nvSpPr>
          <p:cNvPr id="40963" name="Content Placeholder 2"/>
          <p:cNvSpPr>
            <a:spLocks noGrp="1"/>
          </p:cNvSpPr>
          <p:nvPr>
            <p:ph idx="1"/>
          </p:nvPr>
        </p:nvSpPr>
        <p:spPr/>
        <p:txBody>
          <a:bodyPr/>
          <a:lstStyle/>
          <a:p>
            <a:r>
              <a:rPr lang="en-US" sz="2000">
                <a:latin typeface="Arial" charset="0"/>
                <a:ea typeface="ＭＳ Ｐゴシック" charset="0"/>
                <a:cs typeface="ＭＳ Ｐゴシック" charset="0"/>
              </a:rPr>
              <a:t>The frame mounting structure is designed</a:t>
            </a:r>
          </a:p>
          <a:p>
            <a:pPr lvl="1"/>
            <a:r>
              <a:rPr lang="en-US" sz="1800">
                <a:latin typeface="Arial" charset="0"/>
                <a:ea typeface="ＭＳ Ｐゴシック" charset="0"/>
              </a:rPr>
              <a:t>pieces will be ordered in the spring</a:t>
            </a:r>
          </a:p>
          <a:p>
            <a:r>
              <a:rPr lang="en-US" sz="2000">
                <a:latin typeface="Arial" charset="0"/>
                <a:ea typeface="ＭＳ Ｐゴシック" charset="0"/>
                <a:cs typeface="ＭＳ Ｐゴシック" charset="0"/>
              </a:rPr>
              <a:t>Two options for frame mounting: </a:t>
            </a:r>
          </a:p>
          <a:p>
            <a:pPr lvl="1"/>
            <a:r>
              <a:rPr lang="en-US" sz="1800">
                <a:latin typeface="Arial" charset="0"/>
                <a:ea typeface="ＭＳ Ｐゴシック" charset="0"/>
              </a:rPr>
              <a:t>Mount into exit flange with threaded rods </a:t>
            </a:r>
          </a:p>
          <a:p>
            <a:pPr lvl="1"/>
            <a:r>
              <a:rPr lang="en-US" sz="1800">
                <a:latin typeface="Arial" charset="0"/>
                <a:ea typeface="ＭＳ Ｐゴシック" charset="0"/>
              </a:rPr>
              <a:t>Insert into existing exit window flange</a:t>
            </a:r>
          </a:p>
          <a:p>
            <a:r>
              <a:rPr lang="en-US" sz="2000">
                <a:latin typeface="Arial" charset="0"/>
                <a:ea typeface="ＭＳ Ｐゴシック" charset="0"/>
                <a:cs typeface="ＭＳ Ｐゴシック" charset="0"/>
              </a:rPr>
              <a:t>Signal readout via circuit board traces</a:t>
            </a:r>
          </a:p>
          <a:p>
            <a:pPr lvl="1"/>
            <a:r>
              <a:rPr lang="en-US" sz="1800">
                <a:latin typeface="Arial" charset="0"/>
                <a:ea typeface="ＭＳ Ｐゴシック" charset="0"/>
              </a:rPr>
              <a:t>Single HV connections</a:t>
            </a:r>
          </a:p>
          <a:p>
            <a:pPr lvl="1"/>
            <a:r>
              <a:rPr lang="en-US" sz="1800">
                <a:latin typeface="Arial" charset="0"/>
                <a:ea typeface="ＭＳ Ｐゴシック" charset="0"/>
              </a:rPr>
              <a:t>Guide wires to feedthroughs with PMT-</a:t>
            </a:r>
            <a:br>
              <a:rPr lang="en-US" sz="1800">
                <a:latin typeface="Arial" charset="0"/>
                <a:ea typeface="ＭＳ Ｐゴシック" charset="0"/>
              </a:rPr>
            </a:br>
            <a:r>
              <a:rPr lang="en-US" sz="1800">
                <a:latin typeface="Arial" charset="0"/>
                <a:ea typeface="ＭＳ Ｐゴシック" charset="0"/>
              </a:rPr>
              <a:t> inspired stand-offs and ceramic beads</a:t>
            </a:r>
          </a:p>
        </p:txBody>
      </p:sp>
      <p:pic>
        <p:nvPicPr>
          <p:cNvPr id="40964" name="Picture 3" descr="ReviewSlides.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962400"/>
            <a:ext cx="26638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8" descr="ReviewSlides.tiff"/>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8035" r="4439" b="33124"/>
          <a:stretch>
            <a:fillRect/>
          </a:stretch>
        </p:blipFill>
        <p:spPr bwMode="auto">
          <a:xfrm>
            <a:off x="6019800" y="685800"/>
            <a:ext cx="28908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08733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ChangeArrowheads="1"/>
          </p:cNvSpPr>
          <p:nvPr>
            <p:ph type="title"/>
          </p:nvPr>
        </p:nvSpPr>
        <p:spPr/>
        <p:txBody>
          <a:bodyPr>
            <a:normAutofit fontScale="90000"/>
          </a:bodyPr>
          <a:lstStyle/>
          <a:p>
            <a:r>
              <a:rPr lang="en-US" smtClean="0"/>
              <a:t>Asymmetry Measurement – Statistics</a:t>
            </a:r>
            <a:endParaRPr lang="en-US"/>
          </a:p>
        </p:txBody>
      </p:sp>
      <p:sp>
        <p:nvSpPr>
          <p:cNvPr id="3" name="Text Placeholder 2"/>
          <p:cNvSpPr>
            <a:spLocks noGrp="1"/>
          </p:cNvSpPr>
          <p:nvPr>
            <p:ph type="body" sz="half" idx="1"/>
          </p:nvPr>
        </p:nvSpPr>
        <p:spPr/>
        <p:txBody>
          <a:bodyPr>
            <a:normAutofit fontScale="85000" lnSpcReduction="10000"/>
          </a:bodyPr>
          <a:lstStyle/>
          <a:p>
            <a:r>
              <a:rPr lang="en-US" dirty="0" smtClean="0"/>
              <a:t>PV Physics asymmetry is extracted from weighted average of </a:t>
            </a:r>
            <a:br>
              <a:rPr lang="en-US" dirty="0" smtClean="0"/>
            </a:br>
            <a:r>
              <a:rPr lang="en-US" dirty="0" smtClean="0"/>
              <a:t>single-wire spin asymmetries</a:t>
            </a:r>
            <a:br>
              <a:rPr lang="en-US" dirty="0" smtClean="0"/>
            </a:br>
            <a:endParaRPr lang="en-US" dirty="0" smtClean="0"/>
          </a:p>
          <a:p>
            <a:r>
              <a:rPr lang="en-US" dirty="0" smtClean="0"/>
              <a:t>Two Monte Carlo simulations:</a:t>
            </a:r>
          </a:p>
          <a:p>
            <a:pPr marL="914400" lvl="1" indent="-457200">
              <a:buFont typeface="+mj-lt"/>
              <a:buAutoNum type="arabicPeriod"/>
            </a:pPr>
            <a:r>
              <a:rPr lang="en-US" dirty="0" smtClean="0"/>
              <a:t>a code based on GEANT4</a:t>
            </a:r>
          </a:p>
          <a:p>
            <a:pPr marL="914400" lvl="1" indent="-457200">
              <a:buFont typeface="+mj-lt"/>
              <a:buAutoNum type="arabicPeriod"/>
            </a:pPr>
            <a:r>
              <a:rPr lang="en-US" dirty="0" smtClean="0"/>
              <a:t>a stand-alone code </a:t>
            </a:r>
            <a:br>
              <a:rPr lang="en-US" dirty="0" smtClean="0"/>
            </a:br>
            <a:r>
              <a:rPr lang="en-US" dirty="0" smtClean="0"/>
              <a:t>including wire correlations</a:t>
            </a:r>
            <a:br>
              <a:rPr lang="en-US" dirty="0" smtClean="0"/>
            </a:br>
            <a:r>
              <a:rPr lang="en-US" dirty="0" smtClean="0"/>
              <a:t/>
            </a:r>
            <a:br>
              <a:rPr lang="en-US" dirty="0" smtClean="0"/>
            </a:br>
            <a:r>
              <a:rPr lang="en-US" dirty="0" smtClean="0"/>
              <a:t/>
            </a:r>
            <a:br>
              <a:rPr lang="en-US" dirty="0" smtClean="0"/>
            </a:br>
            <a:endParaRPr lang="en-US" dirty="0" smtClean="0"/>
          </a:p>
          <a:p>
            <a:pPr marL="0" indent="0">
              <a:buNone/>
            </a:pPr>
            <a:r>
              <a:rPr lang="en-US" dirty="0" smtClean="0"/>
              <a:t>  </a:t>
            </a:r>
            <a:r>
              <a:rPr lang="en-US" dirty="0" smtClean="0">
                <a:solidFill>
                  <a:schemeClr val="tx2"/>
                </a:solidFill>
              </a:rPr>
              <a:t> 	</a:t>
            </a:r>
            <a:r>
              <a:rPr lang="en-US" sz="2200" dirty="0" smtClean="0">
                <a:solidFill>
                  <a:schemeClr val="tx2"/>
                </a:solidFill>
              </a:rPr>
              <a:t>N  = 1.5x10</a:t>
            </a:r>
            <a:r>
              <a:rPr lang="en-US" sz="2200" baseline="30000" dirty="0" smtClean="0">
                <a:solidFill>
                  <a:schemeClr val="tx2"/>
                </a:solidFill>
              </a:rPr>
              <a:t>10</a:t>
            </a:r>
            <a:r>
              <a:rPr lang="en-US" sz="2200" dirty="0" smtClean="0">
                <a:solidFill>
                  <a:schemeClr val="tx2"/>
                </a:solidFill>
              </a:rPr>
              <a:t> n/s   flux (chopped)</a:t>
            </a:r>
            <a:br>
              <a:rPr lang="en-US" sz="2200" dirty="0" smtClean="0">
                <a:solidFill>
                  <a:schemeClr val="tx2"/>
                </a:solidFill>
              </a:rPr>
            </a:br>
            <a:r>
              <a:rPr lang="en-US" sz="2200" dirty="0" smtClean="0">
                <a:solidFill>
                  <a:schemeClr val="tx2"/>
                </a:solidFill>
              </a:rPr>
              <a:t>             x 10</a:t>
            </a:r>
            <a:r>
              <a:rPr lang="en-US" sz="2200" baseline="30000" dirty="0" smtClean="0">
                <a:solidFill>
                  <a:schemeClr val="tx2"/>
                </a:solidFill>
              </a:rPr>
              <a:t>7</a:t>
            </a:r>
            <a:r>
              <a:rPr lang="en-US" sz="2200" dirty="0" smtClean="0">
                <a:solidFill>
                  <a:schemeClr val="tx2"/>
                </a:solidFill>
              </a:rPr>
              <a:t> s       (116 days)</a:t>
            </a:r>
          </a:p>
          <a:p>
            <a:pPr marL="0" indent="0">
              <a:buNone/>
            </a:pPr>
            <a:r>
              <a:rPr lang="en-US" sz="2200" dirty="0" smtClean="0">
                <a:solidFill>
                  <a:schemeClr val="tx2"/>
                </a:solidFill>
              </a:rPr>
              <a:t>    	P  = 96.2%	neutron polarization</a:t>
            </a:r>
          </a:p>
          <a:p>
            <a:pPr marL="0" indent="0">
              <a:buNone/>
            </a:pPr>
            <a:r>
              <a:rPr lang="en-US" sz="2200" dirty="0" smtClean="0">
                <a:solidFill>
                  <a:schemeClr val="tx2"/>
                </a:solidFill>
                <a:sym typeface="Symbol" charset="0"/>
              </a:rPr>
              <a:t>    	</a:t>
            </a:r>
            <a:r>
              <a:rPr lang="en-US" sz="2200" baseline="-25000" dirty="0" smtClean="0">
                <a:solidFill>
                  <a:schemeClr val="tx2"/>
                </a:solidFill>
                <a:sym typeface="Symbol" charset="0"/>
              </a:rPr>
              <a:t>d</a:t>
            </a:r>
            <a:r>
              <a:rPr lang="en-US" sz="2200" dirty="0" smtClean="0">
                <a:solidFill>
                  <a:schemeClr val="tx2"/>
                </a:solidFill>
                <a:sym typeface="Symbol" charset="0"/>
              </a:rPr>
              <a:t> = 6	        detector inefficiency</a:t>
            </a:r>
          </a:p>
          <a:p>
            <a:r>
              <a:rPr lang="en-US" dirty="0" smtClean="0">
                <a:sym typeface="Symbol" charset="0"/>
              </a:rPr>
              <a:t>15% measurement in 1 beam cycle (without contingency), </a:t>
            </a:r>
            <a:br>
              <a:rPr lang="en-US" dirty="0" smtClean="0">
                <a:sym typeface="Symbol" charset="0"/>
              </a:rPr>
            </a:br>
            <a:r>
              <a:rPr lang="en-US" dirty="0" smtClean="0">
                <a:sym typeface="Symbol" charset="0"/>
              </a:rPr>
              <a:t>assuming    </a:t>
            </a:r>
            <a:r>
              <a:rPr lang="en-US" dirty="0" err="1" smtClean="0">
                <a:sym typeface="Symbol" charset="0"/>
              </a:rPr>
              <a:t>A</a:t>
            </a:r>
            <a:r>
              <a:rPr lang="en-US" baseline="-25000" dirty="0" err="1" smtClean="0">
                <a:sym typeface="Symbol" charset="0"/>
              </a:rPr>
              <a:t>z</a:t>
            </a:r>
            <a:r>
              <a:rPr lang="en-US" dirty="0" smtClean="0">
                <a:sym typeface="Symbol" charset="0"/>
              </a:rPr>
              <a:t>= 1.15 x 10</a:t>
            </a:r>
            <a:r>
              <a:rPr lang="en-US" baseline="30000" dirty="0" smtClean="0">
                <a:sym typeface="Symbol" charset="0"/>
              </a:rPr>
              <a:t>-7</a:t>
            </a:r>
          </a:p>
          <a:p>
            <a:endParaRPr lang="en-US" dirty="0"/>
          </a:p>
        </p:txBody>
      </p:sp>
      <p:pic>
        <p:nvPicPr>
          <p:cNvPr id="10242"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t="7407" r="8131"/>
          <a:stretch>
            <a:fillRect/>
          </a:stretch>
        </p:blipFill>
        <p:spPr bwMode="auto">
          <a:xfrm>
            <a:off x="4800600" y="4343400"/>
            <a:ext cx="3336925"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243" name="Picture 4"/>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t="13992" r="13412"/>
          <a:stretch>
            <a:fillRect/>
          </a:stretch>
        </p:blipFill>
        <p:spPr bwMode="auto">
          <a:xfrm>
            <a:off x="4419600" y="971550"/>
            <a:ext cx="455295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 name="Picture 14" descr="TP_tmp.png"/>
          <p:cNvPicPr>
            <a:picLocks noChangeAspect="1"/>
          </p:cNvPicPr>
          <p:nvPr>
            <p:custDataLst>
              <p:tags r:id="rId1"/>
            </p:custDataLst>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688110" y="3269208"/>
            <a:ext cx="2897700" cy="548214"/>
          </a:xfrm>
          <a:prstGeom prst="rect">
            <a:avLst/>
          </a:prstGeom>
          <a:solidFill>
            <a:schemeClr val="tx2">
              <a:lumMod val="20000"/>
              <a:lumOff val="80000"/>
            </a:schemeClr>
          </a:solidFill>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65864683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ounded Rectangle 2"/>
          <p:cNvSpPr>
            <a:spLocks noChangeArrowheads="1"/>
          </p:cNvSpPr>
          <p:nvPr/>
        </p:nvSpPr>
        <p:spPr bwMode="auto">
          <a:xfrm>
            <a:off x="827088" y="3775075"/>
            <a:ext cx="7021512" cy="315913"/>
          </a:xfrm>
          <a:prstGeom prst="roundRect">
            <a:avLst>
              <a:gd name="adj" fmla="val 16667"/>
            </a:avLst>
          </a:prstGeom>
          <a:solidFill>
            <a:srgbClr val="C6D9F1"/>
          </a:solidFill>
          <a:ln w="9525">
            <a:solidFill>
              <a:srgbClr val="FFFFFF"/>
            </a:solidFill>
            <a:round/>
            <a:headEnd/>
            <a:tailEnd/>
          </a:ln>
        </p:spPr>
        <p:txBody>
          <a:bodyPr/>
          <a:lstStyle/>
          <a:p>
            <a:endParaRPr lang="en-US"/>
          </a:p>
        </p:txBody>
      </p:sp>
      <p:sp>
        <p:nvSpPr>
          <p:cNvPr id="12290" name="Title 1"/>
          <p:cNvSpPr>
            <a:spLocks noGrp="1"/>
          </p:cNvSpPr>
          <p:nvPr>
            <p:ph type="title"/>
          </p:nvPr>
        </p:nvSpPr>
        <p:spPr/>
        <p:txBody>
          <a:bodyPr/>
          <a:lstStyle/>
          <a:p>
            <a:r>
              <a:rPr lang="en-US" smtClean="0"/>
              <a:t>Systematic Uncertainties</a:t>
            </a:r>
            <a:endParaRPr lang="en-US"/>
          </a:p>
        </p:txBody>
      </p:sp>
      <p:sp>
        <p:nvSpPr>
          <p:cNvPr id="12291" name="Content Placeholder 3"/>
          <p:cNvSpPr>
            <a:spLocks noGrp="1"/>
          </p:cNvSpPr>
          <p:nvPr>
            <p:ph idx="1"/>
          </p:nvPr>
        </p:nvSpPr>
        <p:spPr/>
        <p:txBody>
          <a:bodyPr/>
          <a:lstStyle/>
          <a:p>
            <a:r>
              <a:rPr lang="en-US" sz="2000" dirty="0" smtClean="0">
                <a:solidFill>
                  <a:schemeClr val="tx2"/>
                </a:solidFill>
              </a:rPr>
              <a:t>Beam fluctuations, polarization, RFSF efficiency:</a:t>
            </a:r>
          </a:p>
          <a:p>
            <a:r>
              <a:rPr lang="en-US" sz="2000" dirty="0" err="1" smtClean="0">
                <a:solidFill>
                  <a:schemeClr val="tx2"/>
                </a:solidFill>
              </a:rPr>
              <a:t>k</a:t>
            </a:r>
            <a:r>
              <a:rPr lang="en-US" sz="2000" baseline="-25000" dirty="0" err="1" smtClean="0">
                <a:solidFill>
                  <a:schemeClr val="tx2"/>
                </a:solidFill>
              </a:rPr>
              <a:t>n</a:t>
            </a:r>
            <a:r>
              <a:rPr lang="en-US" sz="2000" dirty="0" err="1" smtClean="0">
                <a:solidFill>
                  <a:schemeClr val="tx2"/>
                </a:solidFill>
              </a:rPr>
              <a:t>r</a:t>
            </a:r>
            <a:r>
              <a:rPr lang="en-US" sz="2000" dirty="0" smtClean="0">
                <a:solidFill>
                  <a:schemeClr val="tx2"/>
                </a:solidFill>
              </a:rPr>
              <a:t> ~ 10</a:t>
            </a:r>
            <a:r>
              <a:rPr lang="en-US" sz="2000" baseline="30000" dirty="0" smtClean="0">
                <a:solidFill>
                  <a:schemeClr val="tx2"/>
                </a:solidFill>
              </a:rPr>
              <a:t>-5</a:t>
            </a:r>
            <a:r>
              <a:rPr lang="en-US" sz="2000" dirty="0" smtClean="0">
                <a:solidFill>
                  <a:schemeClr val="tx2"/>
                </a:solidFill>
              </a:rPr>
              <a:t>   small for cold neutrons</a:t>
            </a:r>
          </a:p>
          <a:p>
            <a:r>
              <a:rPr lang="en-US" sz="2000" dirty="0" smtClean="0">
                <a:solidFill>
                  <a:schemeClr val="tx2"/>
                </a:solidFill>
              </a:rPr>
              <a:t>PC asymmetries minimized with longitudinal polarization</a:t>
            </a:r>
          </a:p>
          <a:p>
            <a:r>
              <a:rPr lang="en-US" sz="2000" dirty="0" smtClean="0">
                <a:solidFill>
                  <a:schemeClr val="tx2"/>
                </a:solidFill>
              </a:rPr>
              <a:t>Alignment of field, beam, and chamber to 10 mrad is achievable</a:t>
            </a:r>
          </a:p>
          <a:p>
            <a:r>
              <a:rPr lang="en-US" sz="2000" dirty="0" smtClean="0">
                <a:solidFill>
                  <a:schemeClr val="tx2"/>
                </a:solidFill>
              </a:rPr>
              <a:t>Unlike    n p -&gt; d </a:t>
            </a:r>
            <a:r>
              <a:rPr lang="en-US" sz="2000" dirty="0" smtClean="0">
                <a:solidFill>
                  <a:schemeClr val="tx2"/>
                </a:solidFill>
                <a:latin typeface="cmmi10"/>
                <a:ea typeface="cmmi10"/>
                <a:cs typeface="cmmi10"/>
              </a:rPr>
              <a:t>°</a:t>
            </a:r>
            <a:r>
              <a:rPr lang="en-US" sz="2000" dirty="0" smtClean="0">
                <a:solidFill>
                  <a:schemeClr val="tx2"/>
                </a:solidFill>
              </a:rPr>
              <a:t>    or   n d -&gt; t </a:t>
            </a:r>
            <a:r>
              <a:rPr lang="en-US" sz="2000" dirty="0" smtClean="0">
                <a:solidFill>
                  <a:schemeClr val="tx2"/>
                </a:solidFill>
                <a:latin typeface="cmmi10"/>
                <a:ea typeface="cmmi10"/>
                <a:cs typeface="cmmi10"/>
              </a:rPr>
              <a:t>°</a:t>
            </a:r>
            <a:r>
              <a:rPr lang="en-US" sz="2000" dirty="0" smtClean="0">
                <a:solidFill>
                  <a:schemeClr val="tx2"/>
                </a:solidFill>
              </a:rPr>
              <a:t>,</a:t>
            </a:r>
            <a:br>
              <a:rPr lang="en-US" sz="2000" dirty="0" smtClean="0">
                <a:solidFill>
                  <a:schemeClr val="tx2"/>
                </a:solidFill>
              </a:rPr>
            </a:br>
            <a:r>
              <a:rPr lang="en-US" sz="2000" dirty="0" smtClean="0">
                <a:solidFill>
                  <a:schemeClr val="tx2"/>
                </a:solidFill>
              </a:rPr>
              <a:t>  n-</a:t>
            </a:r>
            <a:r>
              <a:rPr lang="en-US" sz="2000" baseline="30000" dirty="0" smtClean="0">
                <a:solidFill>
                  <a:schemeClr val="tx2"/>
                </a:solidFill>
              </a:rPr>
              <a:t>3</a:t>
            </a:r>
            <a:r>
              <a:rPr lang="en-US" sz="2000" dirty="0" smtClean="0">
                <a:solidFill>
                  <a:schemeClr val="tx2"/>
                </a:solidFill>
              </a:rPr>
              <a:t>He is very insensitive to gammas   (only Compton electrons)</a:t>
            </a:r>
          </a:p>
          <a:p>
            <a:endParaRPr lang="en-US" dirty="0"/>
          </a:p>
        </p:txBody>
      </p:sp>
      <p:pic>
        <p:nvPicPr>
          <p:cNvPr id="12292" name="Picture 2" descr="TP_tmp"/>
          <p:cNvPicPr>
            <a:picLocks noChangeAspect="1" noChangeArrowheads="1"/>
          </p:cNvPicPr>
          <p:nvPr>
            <p:custDataLst>
              <p:tags r:id="rId1"/>
            </p:custDataLst>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21400" y="990867"/>
            <a:ext cx="203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3" name="Group 1"/>
          <p:cNvGrpSpPr>
            <a:grpSpLocks/>
          </p:cNvGrpSpPr>
          <p:nvPr/>
        </p:nvGrpSpPr>
        <p:grpSpPr bwMode="auto">
          <a:xfrm>
            <a:off x="762000" y="3387725"/>
            <a:ext cx="7620000" cy="2555875"/>
            <a:chOff x="0" y="3048000"/>
            <a:chExt cx="9144000" cy="3067050"/>
          </a:xfrm>
        </p:grpSpPr>
        <p:pic>
          <p:nvPicPr>
            <p:cNvPr id="12297" name="Picture 2" descr="Picture 1.pn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3048000"/>
              <a:ext cx="914400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2" descr="Picture 1.pn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8600" y="5649860"/>
              <a:ext cx="838200" cy="369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295" name="Picture 10" descr="Picture 21.pn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7937500" y="3657600"/>
            <a:ext cx="520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1" descr="Picture 10.pn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8153400" y="3954463"/>
            <a:ext cx="180975" cy="211137"/>
          </a:xfrm>
          <a:prstGeom prst="rect">
            <a:avLst/>
          </a:prstGeom>
          <a:solidFill>
            <a:srgbClr val="C6D9F1"/>
          </a:solidFill>
          <a:ln>
            <a:noFill/>
          </a:ln>
        </p:spPr>
      </p:pic>
      <p:sp>
        <p:nvSpPr>
          <p:cNvPr id="2" name="Date Placeholder 1"/>
          <p:cNvSpPr>
            <a:spLocks noGrp="1"/>
          </p:cNvSpPr>
          <p:nvPr>
            <p:ph type="dt" sz="half" idx="10"/>
          </p:nvPr>
        </p:nvSpPr>
        <p:spPr/>
        <p:txBody>
          <a:bodyPr/>
          <a:lstStyle/>
          <a:p>
            <a:r>
              <a:rPr lang="en-CA" smtClean="0"/>
              <a:t>2013-06-06</a:t>
            </a:r>
            <a:endParaRPr lang="en-US"/>
          </a:p>
        </p:txBody>
      </p:sp>
      <p:sp>
        <p:nvSpPr>
          <p:cNvPr id="3" name="Footer Placeholder 2"/>
          <p:cNvSpPr>
            <a:spLocks noGrp="1"/>
          </p:cNvSpPr>
          <p:nvPr>
            <p:ph type="ftr" sz="quarter" idx="11"/>
          </p:nvPr>
        </p:nvSpPr>
        <p:spPr/>
        <p:txBody>
          <a:bodyPr/>
          <a:lstStyle/>
          <a:p>
            <a:r>
              <a:rPr lang="en-US" smtClean="0"/>
              <a:t>Seminar, Institut Laue Langevin</a:t>
            </a:r>
            <a:endParaRPr lang="en-US"/>
          </a:p>
        </p:txBody>
      </p:sp>
      <p:sp>
        <p:nvSpPr>
          <p:cNvPr id="5" name="Slide Number Placeholder 4"/>
          <p:cNvSpPr>
            <a:spLocks noGrp="1"/>
          </p:cNvSpPr>
          <p:nvPr>
            <p:ph type="sldNum" sz="quarter" idx="12"/>
          </p:nvPr>
        </p:nvSpPr>
        <p:spPr/>
        <p:txBody>
          <a:bodyPr/>
          <a:lstStyle/>
          <a:p>
            <a:fld id="{89BA9E80-DA99-844D-986A-8D691D11CFE6}" type="slidenum">
              <a:rPr lang="en-US" smtClean="0"/>
              <a:t>43</a:t>
            </a:fld>
            <a:r>
              <a:rPr lang="en-US" smtClean="0"/>
              <a:t>/48</a:t>
            </a:r>
            <a:endParaRPr lang="en-US" dirty="0"/>
          </a:p>
        </p:txBody>
      </p:sp>
    </p:spTree>
    <p:extLst>
      <p:ext uri="{BB962C8B-B14F-4D97-AF65-F5344CB8AC3E}">
        <p14:creationId xmlns:p14="http://schemas.microsoft.com/office/powerpoint/2010/main" val="48140700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smtClean="0"/>
              <a:t>Assembly in the FnPB cave</a:t>
            </a:r>
            <a:endParaRPr lang="en-US"/>
          </a:p>
        </p:txBody>
      </p:sp>
      <p:pic>
        <p:nvPicPr>
          <p:cNvPr id="16386" name="Picture 2" descr="fnpb_cad_npdg.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00" y="1025800"/>
            <a:ext cx="6765925"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fnpb_cad_remove.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43000" y="1025800"/>
            <a:ext cx="6765925"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2541588" y="3481663"/>
            <a:ext cx="982662" cy="1008062"/>
            <a:chOff x="2541588" y="3370263"/>
            <a:chExt cx="982285" cy="1008062"/>
          </a:xfrm>
        </p:grpSpPr>
        <p:sp>
          <p:nvSpPr>
            <p:cNvPr id="16" name="Dodecagon 15"/>
            <p:cNvSpPr/>
            <p:nvPr/>
          </p:nvSpPr>
          <p:spPr bwMode="auto">
            <a:xfrm>
              <a:off x="2541588" y="3590925"/>
              <a:ext cx="46019" cy="46038"/>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Dodecagon 11"/>
            <p:cNvSpPr/>
            <p:nvPr/>
          </p:nvSpPr>
          <p:spPr bwMode="auto">
            <a:xfrm>
              <a:off x="3308056" y="3370263"/>
              <a:ext cx="46020"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Dodecagon 12"/>
            <p:cNvSpPr/>
            <p:nvPr/>
          </p:nvSpPr>
          <p:spPr bwMode="auto">
            <a:xfrm>
              <a:off x="3138259" y="3370263"/>
              <a:ext cx="44433"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Dodecagon 13"/>
            <p:cNvSpPr/>
            <p:nvPr/>
          </p:nvSpPr>
          <p:spPr bwMode="auto">
            <a:xfrm>
              <a:off x="2966875" y="3370263"/>
              <a:ext cx="46019"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Dodecagon 14"/>
            <p:cNvSpPr/>
            <p:nvPr/>
          </p:nvSpPr>
          <p:spPr bwMode="auto">
            <a:xfrm>
              <a:off x="2797077" y="3370263"/>
              <a:ext cx="46020"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Dodecagon 19"/>
            <p:cNvSpPr/>
            <p:nvPr/>
          </p:nvSpPr>
          <p:spPr bwMode="auto">
            <a:xfrm>
              <a:off x="3477854" y="3370263"/>
              <a:ext cx="46019"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 name="Dodecagon 32"/>
            <p:cNvSpPr/>
            <p:nvPr/>
          </p:nvSpPr>
          <p:spPr bwMode="auto">
            <a:xfrm>
              <a:off x="2541588" y="4056063"/>
              <a:ext cx="46019"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 name="Dodecagon 34"/>
            <p:cNvSpPr/>
            <p:nvPr/>
          </p:nvSpPr>
          <p:spPr bwMode="auto">
            <a:xfrm>
              <a:off x="3308056" y="4291013"/>
              <a:ext cx="46020"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Dodecagon 35"/>
            <p:cNvSpPr/>
            <p:nvPr/>
          </p:nvSpPr>
          <p:spPr bwMode="auto">
            <a:xfrm>
              <a:off x="3138259" y="4291013"/>
              <a:ext cx="44433"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Dodecagon 36"/>
            <p:cNvSpPr/>
            <p:nvPr/>
          </p:nvSpPr>
          <p:spPr bwMode="auto">
            <a:xfrm>
              <a:off x="2966875" y="4291013"/>
              <a:ext cx="46019"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Dodecagon 37"/>
            <p:cNvSpPr/>
            <p:nvPr/>
          </p:nvSpPr>
          <p:spPr bwMode="auto">
            <a:xfrm>
              <a:off x="2797077" y="4291013"/>
              <a:ext cx="46020"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 name="Dodecagon 41"/>
            <p:cNvSpPr/>
            <p:nvPr/>
          </p:nvSpPr>
          <p:spPr bwMode="auto">
            <a:xfrm>
              <a:off x="3477854" y="4291013"/>
              <a:ext cx="46019"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8" name="Rectangle 67"/>
            <p:cNvSpPr/>
            <p:nvPr/>
          </p:nvSpPr>
          <p:spPr bwMode="auto">
            <a:xfrm>
              <a:off x="3012894" y="3435350"/>
              <a:ext cx="123777" cy="942975"/>
            </a:xfrm>
            <a:prstGeom prst="rect">
              <a:avLst/>
            </a:prstGeom>
            <a:solidFill>
              <a:srgbClr val="660066"/>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grpSp>
      <p:grpSp>
        <p:nvGrpSpPr>
          <p:cNvPr id="3" name="Group 2"/>
          <p:cNvGrpSpPr>
            <a:grpSpLocks/>
          </p:cNvGrpSpPr>
          <p:nvPr/>
        </p:nvGrpSpPr>
        <p:grpSpPr bwMode="auto">
          <a:xfrm>
            <a:off x="3567113" y="3481663"/>
            <a:ext cx="1825625" cy="1123950"/>
            <a:chOff x="3567113" y="3370263"/>
            <a:chExt cx="1825625" cy="1123950"/>
          </a:xfrm>
        </p:grpSpPr>
        <p:sp>
          <p:nvSpPr>
            <p:cNvPr id="17" name="Dodecagon 16"/>
            <p:cNvSpPr/>
            <p:nvPr/>
          </p:nvSpPr>
          <p:spPr bwMode="auto">
            <a:xfrm>
              <a:off x="3989388" y="3370263"/>
              <a:ext cx="46037"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Dodecagon 17"/>
            <p:cNvSpPr/>
            <p:nvPr/>
          </p:nvSpPr>
          <p:spPr bwMode="auto">
            <a:xfrm>
              <a:off x="3819525" y="3370263"/>
              <a:ext cx="44450"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Dodecagon 18"/>
            <p:cNvSpPr/>
            <p:nvPr/>
          </p:nvSpPr>
          <p:spPr bwMode="auto">
            <a:xfrm>
              <a:off x="3648075" y="3370263"/>
              <a:ext cx="46038"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Dodecagon 20"/>
            <p:cNvSpPr/>
            <p:nvPr/>
          </p:nvSpPr>
          <p:spPr bwMode="auto">
            <a:xfrm>
              <a:off x="4670425" y="3370263"/>
              <a:ext cx="46038"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 name="Dodecagon 21"/>
            <p:cNvSpPr/>
            <p:nvPr/>
          </p:nvSpPr>
          <p:spPr bwMode="auto">
            <a:xfrm>
              <a:off x="4500563" y="3370263"/>
              <a:ext cx="46037"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Dodecagon 22"/>
            <p:cNvSpPr/>
            <p:nvPr/>
          </p:nvSpPr>
          <p:spPr bwMode="auto">
            <a:xfrm>
              <a:off x="4329113" y="3370263"/>
              <a:ext cx="46037"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Dodecagon 23"/>
            <p:cNvSpPr/>
            <p:nvPr/>
          </p:nvSpPr>
          <p:spPr bwMode="auto">
            <a:xfrm>
              <a:off x="4159250" y="3370263"/>
              <a:ext cx="46038"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Dodecagon 25"/>
            <p:cNvSpPr/>
            <p:nvPr/>
          </p:nvSpPr>
          <p:spPr bwMode="auto">
            <a:xfrm>
              <a:off x="5181600" y="3370263"/>
              <a:ext cx="46038"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 name="Dodecagon 26"/>
            <p:cNvSpPr/>
            <p:nvPr/>
          </p:nvSpPr>
          <p:spPr bwMode="auto">
            <a:xfrm>
              <a:off x="5011738" y="3370263"/>
              <a:ext cx="44450"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 name="Dodecagon 27"/>
            <p:cNvSpPr/>
            <p:nvPr/>
          </p:nvSpPr>
          <p:spPr bwMode="auto">
            <a:xfrm>
              <a:off x="4840288" y="3370263"/>
              <a:ext cx="46037"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 name="Dodecagon 38"/>
            <p:cNvSpPr/>
            <p:nvPr/>
          </p:nvSpPr>
          <p:spPr bwMode="auto">
            <a:xfrm>
              <a:off x="3989388" y="4291013"/>
              <a:ext cx="46037"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 name="Dodecagon 39"/>
            <p:cNvSpPr/>
            <p:nvPr/>
          </p:nvSpPr>
          <p:spPr bwMode="auto">
            <a:xfrm>
              <a:off x="3819525" y="4291013"/>
              <a:ext cx="44450"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 name="Dodecagon 40"/>
            <p:cNvSpPr/>
            <p:nvPr/>
          </p:nvSpPr>
          <p:spPr bwMode="auto">
            <a:xfrm>
              <a:off x="3648075" y="4291013"/>
              <a:ext cx="46038"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 name="Dodecagon 42"/>
            <p:cNvSpPr/>
            <p:nvPr/>
          </p:nvSpPr>
          <p:spPr bwMode="auto">
            <a:xfrm>
              <a:off x="4670425" y="4291013"/>
              <a:ext cx="46038"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 name="Dodecagon 43"/>
            <p:cNvSpPr/>
            <p:nvPr/>
          </p:nvSpPr>
          <p:spPr bwMode="auto">
            <a:xfrm>
              <a:off x="4500563" y="4291013"/>
              <a:ext cx="46037"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 name="Dodecagon 44"/>
            <p:cNvSpPr/>
            <p:nvPr/>
          </p:nvSpPr>
          <p:spPr bwMode="auto">
            <a:xfrm>
              <a:off x="4329113" y="4291013"/>
              <a:ext cx="46037"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 name="Dodecagon 45"/>
            <p:cNvSpPr/>
            <p:nvPr/>
          </p:nvSpPr>
          <p:spPr bwMode="auto">
            <a:xfrm>
              <a:off x="4159250" y="4291013"/>
              <a:ext cx="46038"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 name="Dodecagon 46"/>
            <p:cNvSpPr/>
            <p:nvPr/>
          </p:nvSpPr>
          <p:spPr bwMode="auto">
            <a:xfrm>
              <a:off x="5181600" y="4291013"/>
              <a:ext cx="46038"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8" name="Dodecagon 47"/>
            <p:cNvSpPr/>
            <p:nvPr/>
          </p:nvSpPr>
          <p:spPr bwMode="auto">
            <a:xfrm>
              <a:off x="5011738" y="4291013"/>
              <a:ext cx="44450"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 name="Dodecagon 48"/>
            <p:cNvSpPr/>
            <p:nvPr/>
          </p:nvSpPr>
          <p:spPr bwMode="auto">
            <a:xfrm>
              <a:off x="4840288" y="4291013"/>
              <a:ext cx="46037"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2" name="Rectangle 51"/>
            <p:cNvSpPr/>
            <p:nvPr/>
          </p:nvSpPr>
          <p:spPr bwMode="auto">
            <a:xfrm>
              <a:off x="3638550" y="4244975"/>
              <a:ext cx="1754188" cy="46038"/>
            </a:xfrm>
            <a:prstGeom prst="rect">
              <a:avLst/>
            </a:prstGeom>
            <a:solidFill>
              <a:srgbClr val="FF6600"/>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53" name="Rectangle 52"/>
            <p:cNvSpPr/>
            <p:nvPr/>
          </p:nvSpPr>
          <p:spPr bwMode="auto">
            <a:xfrm>
              <a:off x="3638550" y="3416300"/>
              <a:ext cx="1598613" cy="46038"/>
            </a:xfrm>
            <a:prstGeom prst="rect">
              <a:avLst/>
            </a:prstGeom>
            <a:solidFill>
              <a:srgbClr val="FF6600"/>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54" name="Rectangle 53"/>
            <p:cNvSpPr/>
            <p:nvPr/>
          </p:nvSpPr>
          <p:spPr bwMode="auto">
            <a:xfrm>
              <a:off x="3806825" y="4448175"/>
              <a:ext cx="1079500" cy="46038"/>
            </a:xfrm>
            <a:prstGeom prst="rect">
              <a:avLst/>
            </a:prstGeom>
            <a:solidFill>
              <a:srgbClr val="FF6600"/>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55" name="Rectangle 54"/>
            <p:cNvSpPr/>
            <p:nvPr/>
          </p:nvSpPr>
          <p:spPr bwMode="auto">
            <a:xfrm rot="5400000">
              <a:off x="3767137" y="4341813"/>
              <a:ext cx="239713" cy="46038"/>
            </a:xfrm>
            <a:prstGeom prst="rect">
              <a:avLst/>
            </a:prstGeom>
            <a:solidFill>
              <a:srgbClr val="FF6600"/>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56" name="Rectangle 55"/>
            <p:cNvSpPr/>
            <p:nvPr/>
          </p:nvSpPr>
          <p:spPr bwMode="auto">
            <a:xfrm rot="5400000">
              <a:off x="4698206" y="4342607"/>
              <a:ext cx="239713" cy="44450"/>
            </a:xfrm>
            <a:prstGeom prst="rect">
              <a:avLst/>
            </a:prstGeom>
            <a:solidFill>
              <a:srgbClr val="FF6600"/>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58" name="Rectangle 57"/>
            <p:cNvSpPr/>
            <p:nvPr/>
          </p:nvSpPr>
          <p:spPr bwMode="auto">
            <a:xfrm rot="5400000">
              <a:off x="3567112" y="4173538"/>
              <a:ext cx="188913" cy="46038"/>
            </a:xfrm>
            <a:prstGeom prst="rect">
              <a:avLst/>
            </a:prstGeom>
            <a:solidFill>
              <a:srgbClr val="FF6600"/>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59" name="Rectangle 58"/>
            <p:cNvSpPr/>
            <p:nvPr/>
          </p:nvSpPr>
          <p:spPr bwMode="auto">
            <a:xfrm rot="5400000">
              <a:off x="3917950" y="4173538"/>
              <a:ext cx="188913" cy="46037"/>
            </a:xfrm>
            <a:prstGeom prst="rect">
              <a:avLst/>
            </a:prstGeom>
            <a:solidFill>
              <a:srgbClr val="FF6600"/>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60" name="Rectangle 59"/>
            <p:cNvSpPr/>
            <p:nvPr/>
          </p:nvSpPr>
          <p:spPr bwMode="auto">
            <a:xfrm rot="5400000">
              <a:off x="4087812" y="4173538"/>
              <a:ext cx="188913" cy="46038"/>
            </a:xfrm>
            <a:prstGeom prst="rect">
              <a:avLst/>
            </a:prstGeom>
            <a:solidFill>
              <a:srgbClr val="FF6600"/>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61" name="Rectangle 60"/>
            <p:cNvSpPr/>
            <p:nvPr/>
          </p:nvSpPr>
          <p:spPr bwMode="auto">
            <a:xfrm rot="5400000">
              <a:off x="4510087" y="4173538"/>
              <a:ext cx="188913" cy="46038"/>
            </a:xfrm>
            <a:prstGeom prst="rect">
              <a:avLst/>
            </a:prstGeom>
            <a:solidFill>
              <a:srgbClr val="FF6600"/>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62" name="Rectangle 61"/>
            <p:cNvSpPr/>
            <p:nvPr/>
          </p:nvSpPr>
          <p:spPr bwMode="auto">
            <a:xfrm>
              <a:off x="3567113" y="3590925"/>
              <a:ext cx="517525" cy="511175"/>
            </a:xfrm>
            <a:prstGeom prst="rect">
              <a:avLst/>
            </a:prstGeom>
            <a:noFill/>
            <a:ln>
              <a:solidFill>
                <a:srgbClr val="3366FF"/>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63" name="Rectangle 62"/>
            <p:cNvSpPr/>
            <p:nvPr/>
          </p:nvSpPr>
          <p:spPr bwMode="auto">
            <a:xfrm>
              <a:off x="3567113" y="3590925"/>
              <a:ext cx="517525" cy="146050"/>
            </a:xfrm>
            <a:prstGeom prst="rect">
              <a:avLst/>
            </a:prstGeom>
            <a:solidFill>
              <a:srgbClr val="3366FF"/>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64" name="Rectangle 63"/>
            <p:cNvSpPr/>
            <p:nvPr/>
          </p:nvSpPr>
          <p:spPr bwMode="auto">
            <a:xfrm>
              <a:off x="3567113" y="3956050"/>
              <a:ext cx="517525" cy="146050"/>
            </a:xfrm>
            <a:prstGeom prst="rect">
              <a:avLst/>
            </a:prstGeom>
            <a:solidFill>
              <a:srgbClr val="3366FF"/>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65" name="Rectangle 64"/>
            <p:cNvSpPr/>
            <p:nvPr/>
          </p:nvSpPr>
          <p:spPr bwMode="auto">
            <a:xfrm>
              <a:off x="4152900" y="3660775"/>
              <a:ext cx="474663" cy="371475"/>
            </a:xfrm>
            <a:prstGeom prst="rect">
              <a:avLst/>
            </a:prstGeom>
            <a:solidFill>
              <a:srgbClr val="000090"/>
            </a:solidFill>
            <a:ln>
              <a:solidFill>
                <a:srgbClr val="000090"/>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66" name="Rectangle 65"/>
            <p:cNvSpPr/>
            <p:nvPr/>
          </p:nvSpPr>
          <p:spPr bwMode="auto">
            <a:xfrm flipH="1">
              <a:off x="4152900" y="3590925"/>
              <a:ext cx="68263" cy="511175"/>
            </a:xfrm>
            <a:prstGeom prst="rect">
              <a:avLst/>
            </a:prstGeom>
            <a:solidFill>
              <a:srgbClr val="000090"/>
            </a:solidFill>
            <a:ln>
              <a:solidFill>
                <a:srgbClr val="000090"/>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67" name="Rectangle 66"/>
            <p:cNvSpPr/>
            <p:nvPr/>
          </p:nvSpPr>
          <p:spPr bwMode="auto">
            <a:xfrm flipH="1">
              <a:off x="4559300" y="3590925"/>
              <a:ext cx="68263" cy="511175"/>
            </a:xfrm>
            <a:prstGeom prst="rect">
              <a:avLst/>
            </a:prstGeom>
            <a:solidFill>
              <a:srgbClr val="000090"/>
            </a:solidFill>
            <a:ln>
              <a:solidFill>
                <a:srgbClr val="000090"/>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69" name="Rectangle 68"/>
            <p:cNvSpPr/>
            <p:nvPr/>
          </p:nvSpPr>
          <p:spPr bwMode="auto">
            <a:xfrm>
              <a:off x="5268913" y="3462338"/>
              <a:ext cx="123825" cy="782637"/>
            </a:xfrm>
            <a:prstGeom prst="rect">
              <a:avLst/>
            </a:prstGeom>
            <a:solidFill>
              <a:srgbClr val="660066"/>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70" name="Rectangle 69"/>
            <p:cNvSpPr/>
            <p:nvPr/>
          </p:nvSpPr>
          <p:spPr bwMode="auto">
            <a:xfrm>
              <a:off x="4097338" y="3462338"/>
              <a:ext cx="55562" cy="103187"/>
            </a:xfrm>
            <a:prstGeom prst="rect">
              <a:avLst/>
            </a:prstGeom>
            <a:solidFill>
              <a:srgbClr val="660066"/>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71" name="Rectangle 70"/>
            <p:cNvSpPr/>
            <p:nvPr/>
          </p:nvSpPr>
          <p:spPr bwMode="auto">
            <a:xfrm>
              <a:off x="4097338" y="4141788"/>
              <a:ext cx="55562" cy="103187"/>
            </a:xfrm>
            <a:prstGeom prst="rect">
              <a:avLst/>
            </a:prstGeom>
            <a:solidFill>
              <a:srgbClr val="660066"/>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grpSp>
      <p:sp>
        <p:nvSpPr>
          <p:cNvPr id="2" name="Date Placeholder 1"/>
          <p:cNvSpPr>
            <a:spLocks noGrp="1"/>
          </p:cNvSpPr>
          <p:nvPr>
            <p:ph type="dt" sz="half" idx="10"/>
          </p:nvPr>
        </p:nvSpPr>
        <p:spPr/>
        <p:txBody>
          <a:bodyPr/>
          <a:lstStyle/>
          <a:p>
            <a:r>
              <a:rPr lang="en-CA" smtClean="0"/>
              <a:t>2013-06-06</a:t>
            </a:r>
            <a:endParaRPr lang="en-US"/>
          </a:p>
        </p:txBody>
      </p:sp>
      <p:sp>
        <p:nvSpPr>
          <p:cNvPr id="6" name="Footer Placeholder 5"/>
          <p:cNvSpPr>
            <a:spLocks noGrp="1"/>
          </p:cNvSpPr>
          <p:nvPr>
            <p:ph type="ftr" sz="quarter" idx="11"/>
          </p:nvPr>
        </p:nvSpPr>
        <p:spPr/>
        <p:txBody>
          <a:bodyPr/>
          <a:lstStyle/>
          <a:p>
            <a:r>
              <a:rPr lang="en-US" smtClean="0"/>
              <a:t>Seminar, Institut Laue Langevin</a:t>
            </a:r>
            <a:endParaRPr lang="en-US"/>
          </a:p>
        </p:txBody>
      </p:sp>
      <p:sp>
        <p:nvSpPr>
          <p:cNvPr id="8" name="Slide Number Placeholder 7"/>
          <p:cNvSpPr>
            <a:spLocks noGrp="1"/>
          </p:cNvSpPr>
          <p:nvPr>
            <p:ph type="sldNum" sz="quarter" idx="12"/>
          </p:nvPr>
        </p:nvSpPr>
        <p:spPr/>
        <p:txBody>
          <a:bodyPr/>
          <a:lstStyle/>
          <a:p>
            <a:fld id="{89BA9E80-DA99-844D-986A-8D691D11CFE6}" type="slidenum">
              <a:rPr lang="en-US" smtClean="0"/>
              <a:t>44</a:t>
            </a:fld>
            <a:r>
              <a:rPr lang="en-US" dirty="0" smtClean="0"/>
              <a:t>/48</a:t>
            </a:r>
            <a:endParaRPr lang="en-US" dirty="0"/>
          </a:p>
        </p:txBody>
      </p:sp>
    </p:spTree>
    <p:extLst>
      <p:ext uri="{BB962C8B-B14F-4D97-AF65-F5344CB8AC3E}">
        <p14:creationId xmlns:p14="http://schemas.microsoft.com/office/powerpoint/2010/main" val="16507139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3"/>
          <p:cNvSpPr>
            <a:spLocks noGrp="1"/>
          </p:cNvSpPr>
          <p:nvPr>
            <p:ph type="title"/>
          </p:nvPr>
        </p:nvSpPr>
        <p:spPr/>
        <p:txBody>
          <a:bodyPr/>
          <a:lstStyle/>
          <a:p>
            <a:r>
              <a:rPr lang="en-US" smtClean="0"/>
              <a:t>Commissioning / run plan</a:t>
            </a:r>
            <a:endParaRPr lang="en-US"/>
          </a:p>
        </p:txBody>
      </p:sp>
      <p:sp>
        <p:nvSpPr>
          <p:cNvPr id="2" name="Content Placeholder 1"/>
          <p:cNvSpPr>
            <a:spLocks noGrp="1"/>
          </p:cNvSpPr>
          <p:nvPr>
            <p:ph idx="1"/>
          </p:nvPr>
        </p:nvSpPr>
        <p:spPr>
          <a:xfrm>
            <a:off x="457200" y="4333420"/>
            <a:ext cx="8229600" cy="1792743"/>
          </a:xfrm>
        </p:spPr>
        <p:txBody>
          <a:bodyPr numCol="2" spcCol="91440">
            <a:normAutofit fontScale="85000" lnSpcReduction="20000"/>
          </a:bodyPr>
          <a:lstStyle/>
          <a:p>
            <a:pPr marL="457200" indent="-457200">
              <a:buFont typeface="+mj-lt"/>
              <a:buAutoNum type="arabicPeriod"/>
            </a:pPr>
            <a:r>
              <a:rPr lang="en-US" dirty="0" smtClean="0">
                <a:solidFill>
                  <a:srgbClr val="4A452A"/>
                </a:solidFill>
              </a:rPr>
              <a:t>Scan beam profile upstream</a:t>
            </a:r>
            <a:br>
              <a:rPr lang="en-US" dirty="0" smtClean="0">
                <a:solidFill>
                  <a:srgbClr val="4A452A"/>
                </a:solidFill>
              </a:rPr>
            </a:br>
            <a:r>
              <a:rPr lang="en-US" dirty="0" smtClean="0">
                <a:solidFill>
                  <a:srgbClr val="4A452A"/>
                </a:solidFill>
              </a:rPr>
              <a:t>and transfer centroid to crosshairs</a:t>
            </a:r>
          </a:p>
          <a:p>
            <a:pPr marL="457200" indent="-457200">
              <a:buFont typeface="+mj-lt"/>
              <a:buAutoNum type="arabicPeriod"/>
            </a:pPr>
            <a:r>
              <a:rPr lang="en-US" dirty="0" smtClean="0">
                <a:solidFill>
                  <a:srgbClr val="4A452A"/>
                </a:solidFill>
              </a:rPr>
              <a:t>Scan beam profile downstream</a:t>
            </a:r>
          </a:p>
          <a:p>
            <a:pPr marL="457200" indent="-457200">
              <a:buFont typeface="+mj-lt"/>
              <a:buAutoNum type="arabicPeriod"/>
            </a:pPr>
            <a:r>
              <a:rPr lang="en-US" dirty="0" smtClean="0">
                <a:solidFill>
                  <a:srgbClr val="4A452A"/>
                </a:solidFill>
              </a:rPr>
              <a:t>Align theodolite to crosshairs</a:t>
            </a:r>
          </a:p>
          <a:p>
            <a:pPr marL="457200" indent="-457200">
              <a:buFont typeface="+mj-lt"/>
              <a:buAutoNum type="arabicPeriod"/>
            </a:pPr>
            <a:r>
              <a:rPr lang="en-US" dirty="0" smtClean="0">
                <a:solidFill>
                  <a:srgbClr val="4A452A"/>
                </a:solidFill>
              </a:rPr>
              <a:t>Align B-field to theodolite</a:t>
            </a:r>
          </a:p>
          <a:p>
            <a:pPr marL="457200" indent="-457200">
              <a:buFont typeface="+mj-lt"/>
              <a:buAutoNum type="arabicPeriod"/>
            </a:pPr>
            <a:r>
              <a:rPr lang="en-US" dirty="0" smtClean="0">
                <a:solidFill>
                  <a:srgbClr val="4A452A"/>
                </a:solidFill>
              </a:rPr>
              <a:t>Field map in RFSR/Target region</a:t>
            </a:r>
          </a:p>
          <a:p>
            <a:pPr marL="457200" indent="-457200">
              <a:buFont typeface="+mj-lt"/>
              <a:buAutoNum type="arabicPeriod"/>
            </a:pPr>
            <a:r>
              <a:rPr lang="en-US" dirty="0" smtClean="0">
                <a:solidFill>
                  <a:srgbClr val="4A452A"/>
                </a:solidFill>
              </a:rPr>
              <a:t>Align the position / angle of target with theodolite / autocollimator</a:t>
            </a:r>
          </a:p>
          <a:p>
            <a:pPr marL="457200" indent="-457200">
              <a:buFont typeface="+mj-lt"/>
              <a:buAutoNum type="arabicPeriod"/>
            </a:pPr>
            <a:r>
              <a:rPr lang="en-US" dirty="0" smtClean="0">
                <a:solidFill>
                  <a:srgbClr val="4A452A"/>
                </a:solidFill>
              </a:rPr>
              <a:t>Tune RSFR / measure polarization</a:t>
            </a:r>
          </a:p>
          <a:p>
            <a:pPr marL="457200" indent="-457200">
              <a:buFont typeface="+mj-lt"/>
              <a:buAutoNum type="arabicPeriod"/>
            </a:pPr>
            <a:r>
              <a:rPr lang="en-US" dirty="0" smtClean="0">
                <a:solidFill>
                  <a:srgbClr val="4A452A"/>
                </a:solidFill>
              </a:rPr>
              <a:t>Measure physics asymmetry</a:t>
            </a:r>
          </a:p>
        </p:txBody>
      </p:sp>
      <p:pic>
        <p:nvPicPr>
          <p:cNvPr id="5" name="Picture 4" descr="commissioning_a_install.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14338" y="990600"/>
            <a:ext cx="83312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ommissioning_b_map.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4338" y="990600"/>
            <a:ext cx="83312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ommissioning_c1_profile.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4338" y="990600"/>
            <a:ext cx="83312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ommissioning_c2_profile.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14338" y="990600"/>
            <a:ext cx="83312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ommissioning_d_theodolite.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14338" y="990600"/>
            <a:ext cx="83312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ommissioning_e_trim.pn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14338" y="990600"/>
            <a:ext cx="83312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commissioning_f_aligntc.pn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414338" y="990600"/>
            <a:ext cx="83312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commissioning_g_tunesf.pn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414338" y="990600"/>
            <a:ext cx="83312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ommissioning_h_run.png"/>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414338" y="990600"/>
            <a:ext cx="83312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ate Placeholder 13"/>
          <p:cNvSpPr>
            <a:spLocks noGrp="1"/>
          </p:cNvSpPr>
          <p:nvPr>
            <p:ph type="dt" sz="half" idx="10"/>
          </p:nvPr>
        </p:nvSpPr>
        <p:spPr/>
        <p:txBody>
          <a:bodyPr/>
          <a:lstStyle/>
          <a:p>
            <a:r>
              <a:rPr lang="en-CA" smtClean="0"/>
              <a:t>2013-06-06</a:t>
            </a:r>
            <a:endParaRPr lang="en-US"/>
          </a:p>
        </p:txBody>
      </p:sp>
      <p:sp>
        <p:nvSpPr>
          <p:cNvPr id="15" name="Footer Placeholder 14"/>
          <p:cNvSpPr>
            <a:spLocks noGrp="1"/>
          </p:cNvSpPr>
          <p:nvPr>
            <p:ph type="ftr" sz="quarter" idx="11"/>
          </p:nvPr>
        </p:nvSpPr>
        <p:spPr/>
        <p:txBody>
          <a:bodyPr/>
          <a:lstStyle/>
          <a:p>
            <a:r>
              <a:rPr lang="en-US" smtClean="0"/>
              <a:t>Seminar, Institut Laue Langevin</a:t>
            </a:r>
            <a:endParaRPr lang="en-US"/>
          </a:p>
        </p:txBody>
      </p:sp>
      <p:sp>
        <p:nvSpPr>
          <p:cNvPr id="17" name="Slide Number Placeholder 16"/>
          <p:cNvSpPr>
            <a:spLocks noGrp="1"/>
          </p:cNvSpPr>
          <p:nvPr>
            <p:ph type="sldNum" sz="quarter" idx="12"/>
          </p:nvPr>
        </p:nvSpPr>
        <p:spPr/>
        <p:txBody>
          <a:bodyPr/>
          <a:lstStyle/>
          <a:p>
            <a:fld id="{89BA9E80-DA99-844D-986A-8D691D11CFE6}" type="slidenum">
              <a:rPr lang="en-US" smtClean="0"/>
              <a:t>45</a:t>
            </a:fld>
            <a:r>
              <a:rPr lang="en-US" smtClean="0"/>
              <a:t>/48</a:t>
            </a:r>
            <a:endParaRPr lang="en-US" dirty="0"/>
          </a:p>
        </p:txBody>
      </p:sp>
    </p:spTree>
    <p:extLst>
      <p:ext uri="{BB962C8B-B14F-4D97-AF65-F5344CB8AC3E}">
        <p14:creationId xmlns:p14="http://schemas.microsoft.com/office/powerpoint/2010/main" val="21390848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10"/>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6"/>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11"/>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Conclusion</a:t>
            </a:r>
            <a:endParaRPr lang="en-US" dirty="0"/>
          </a:p>
        </p:txBody>
      </p:sp>
      <p:sp>
        <p:nvSpPr>
          <p:cNvPr id="7" name="Content Placeholder 6"/>
          <p:cNvSpPr>
            <a:spLocks noGrp="1"/>
          </p:cNvSpPr>
          <p:nvPr>
            <p:ph idx="1"/>
          </p:nvPr>
        </p:nvSpPr>
        <p:spPr>
          <a:xfrm>
            <a:off x="336792" y="868946"/>
            <a:ext cx="8442786" cy="5540763"/>
          </a:xfrm>
        </p:spPr>
        <p:txBody>
          <a:bodyPr numCol="2">
            <a:normAutofit/>
          </a:bodyPr>
          <a:lstStyle/>
          <a:p>
            <a:r>
              <a:rPr lang="en-US" sz="2000" dirty="0" smtClean="0"/>
              <a:t>Hadronic Parity Violation</a:t>
            </a:r>
          </a:p>
          <a:p>
            <a:pPr lvl="1"/>
            <a:r>
              <a:rPr lang="en-US" sz="1800" dirty="0" smtClean="0"/>
              <a:t>Is a complementary probe of</a:t>
            </a:r>
            <a:br>
              <a:rPr lang="en-US" sz="1800" dirty="0" smtClean="0"/>
            </a:br>
            <a:r>
              <a:rPr lang="en-US" sz="1800" dirty="0" smtClean="0"/>
              <a:t>nuclear and nucleonic structure</a:t>
            </a:r>
          </a:p>
          <a:p>
            <a:pPr lvl="1"/>
            <a:r>
              <a:rPr lang="en-US" sz="1800" dirty="0" smtClean="0"/>
              <a:t>A suite of at least four independent</a:t>
            </a:r>
            <a:r>
              <a:rPr lang="en-US" sz="1800" dirty="0"/>
              <a:t> </a:t>
            </a:r>
            <a:r>
              <a:rPr lang="en-US" sz="1800" dirty="0" smtClean="0"/>
              <a:t/>
            </a:r>
            <a:br>
              <a:rPr lang="en-US" sz="1800" dirty="0" smtClean="0"/>
            </a:br>
            <a:r>
              <a:rPr lang="en-US" sz="1800" dirty="0" smtClean="0"/>
              <a:t>observables </a:t>
            </a:r>
            <a:r>
              <a:rPr lang="en-US" sz="1800" dirty="0" smtClean="0"/>
              <a:t>is needed to isolate </a:t>
            </a:r>
            <a:r>
              <a:rPr lang="en-US" sz="1800" dirty="0" smtClean="0"/>
              <a:t/>
            </a:r>
            <a:br>
              <a:rPr lang="en-US" sz="1800" dirty="0" smtClean="0"/>
            </a:br>
            <a:r>
              <a:rPr lang="en-US" sz="1800" dirty="0" smtClean="0"/>
              <a:t>the </a:t>
            </a:r>
            <a:r>
              <a:rPr lang="en-US" sz="1800" dirty="0" smtClean="0"/>
              <a:t>spin and isospin </a:t>
            </a:r>
            <a:r>
              <a:rPr lang="en-US" sz="1800" dirty="0" smtClean="0"/>
              <a:t>dependence</a:t>
            </a:r>
          </a:p>
          <a:p>
            <a:pPr lvl="1"/>
            <a:r>
              <a:rPr lang="en-US" sz="1800" dirty="0" smtClean="0"/>
              <a:t>With the five experiments:</a:t>
            </a:r>
            <a:br>
              <a:rPr lang="en-US" sz="1800" dirty="0" smtClean="0"/>
            </a:br>
            <a:r>
              <a:rPr lang="en-US" sz="1800" dirty="0" err="1" smtClean="0">
                <a:solidFill>
                  <a:schemeClr val="tx2"/>
                </a:solidFill>
              </a:rPr>
              <a:t>pp</a:t>
            </a:r>
            <a:r>
              <a:rPr lang="en-US" sz="1800" dirty="0" smtClean="0">
                <a:solidFill>
                  <a:schemeClr val="tx2"/>
                </a:solidFill>
              </a:rPr>
              <a:t> (45MeV), </a:t>
            </a:r>
            <a:r>
              <a:rPr lang="en-US" sz="1800" dirty="0" err="1" smtClean="0">
                <a:solidFill>
                  <a:schemeClr val="tx2"/>
                </a:solidFill>
              </a:rPr>
              <a:t>pp</a:t>
            </a:r>
            <a:r>
              <a:rPr lang="en-US" sz="1800" dirty="0" smtClean="0">
                <a:solidFill>
                  <a:schemeClr val="tx2"/>
                </a:solidFill>
              </a:rPr>
              <a:t> (220 MeV), </a:t>
            </a:r>
            <a:br>
              <a:rPr lang="en-US" sz="1800" dirty="0" smtClean="0">
                <a:solidFill>
                  <a:schemeClr val="tx2"/>
                </a:solidFill>
              </a:rPr>
            </a:br>
            <a:r>
              <a:rPr lang="en-US" sz="1800" dirty="0" smtClean="0">
                <a:solidFill>
                  <a:schemeClr val="tx2"/>
                </a:solidFill>
              </a:rPr>
              <a:t>NPDGamma, n-3He, NSR-III</a:t>
            </a:r>
            <a:br>
              <a:rPr lang="en-US" sz="1800" dirty="0" smtClean="0">
                <a:solidFill>
                  <a:schemeClr val="tx2"/>
                </a:solidFill>
              </a:rPr>
            </a:br>
            <a:r>
              <a:rPr lang="en-US" sz="1800" dirty="0" smtClean="0"/>
              <a:t>we can test the self-consistency </a:t>
            </a:r>
            <a:br>
              <a:rPr lang="en-US" sz="1800" dirty="0" smtClean="0"/>
            </a:br>
            <a:r>
              <a:rPr lang="en-US" sz="1800" dirty="0" smtClean="0"/>
              <a:t>of HWI formalisms</a:t>
            </a:r>
            <a:endParaRPr lang="en-US" sz="1800" dirty="0" smtClean="0">
              <a:solidFill>
                <a:schemeClr val="tx2"/>
              </a:solidFill>
            </a:endParaRPr>
          </a:p>
          <a:p>
            <a:r>
              <a:rPr lang="en-US" sz="2000" dirty="0" smtClean="0"/>
              <a:t>NPDGamma Experiment</a:t>
            </a:r>
          </a:p>
          <a:p>
            <a:pPr lvl="1"/>
            <a:r>
              <a:rPr lang="en-US" sz="1800" dirty="0"/>
              <a:t>S</a:t>
            </a:r>
            <a:r>
              <a:rPr lang="en-US" sz="1800" dirty="0" smtClean="0"/>
              <a:t>ensitive to long-range coupling f</a:t>
            </a:r>
            <a:r>
              <a:rPr lang="en-US" sz="1800" baseline="-25000" dirty="0" smtClean="0">
                <a:latin typeface="cmmi10"/>
                <a:ea typeface="cmmi10"/>
                <a:cs typeface="cmmi10"/>
              </a:rPr>
              <a:t>¼</a:t>
            </a:r>
            <a:endParaRPr lang="en-US" sz="1800" dirty="0"/>
          </a:p>
          <a:p>
            <a:pPr lvl="1"/>
            <a:r>
              <a:rPr lang="en-US" sz="1800" dirty="0" smtClean="0"/>
              <a:t>Statistics-limited experiment</a:t>
            </a:r>
          </a:p>
          <a:p>
            <a:pPr lvl="1"/>
            <a:r>
              <a:rPr lang="en-US" sz="1800" b="1" dirty="0" smtClean="0">
                <a:solidFill>
                  <a:schemeClr val="tx2"/>
                </a:solidFill>
              </a:rPr>
              <a:t>A</a:t>
            </a:r>
            <a:r>
              <a:rPr lang="en-US" sz="1800" b="1" baseline="-25000" dirty="0" smtClean="0">
                <a:solidFill>
                  <a:schemeClr val="tx2"/>
                </a:solidFill>
                <a:latin typeface="Lucida Grande"/>
                <a:ea typeface="Lucida Grande"/>
                <a:cs typeface="Lucida Grande"/>
              </a:rPr>
              <a:t>γ</a:t>
            </a:r>
            <a:r>
              <a:rPr lang="en-US" sz="1800" b="1" dirty="0" smtClean="0">
                <a:solidFill>
                  <a:schemeClr val="tx2"/>
                </a:solidFill>
              </a:rPr>
              <a:t> = (-7.1 </a:t>
            </a:r>
            <a:r>
              <a:rPr lang="en-US" sz="1800" b="1" dirty="0">
                <a:solidFill>
                  <a:schemeClr val="tx2"/>
                </a:solidFill>
              </a:rPr>
              <a:t>± </a:t>
            </a:r>
            <a:r>
              <a:rPr lang="en-US" sz="1800" b="1" dirty="0" smtClean="0">
                <a:solidFill>
                  <a:schemeClr val="tx2"/>
                </a:solidFill>
              </a:rPr>
              <a:t>4.4) x 10</a:t>
            </a:r>
            <a:r>
              <a:rPr lang="en-US" sz="1800" b="1" baseline="30000" dirty="0" smtClean="0">
                <a:solidFill>
                  <a:schemeClr val="tx2"/>
                </a:solidFill>
              </a:rPr>
              <a:t>-8 </a:t>
            </a:r>
          </a:p>
          <a:p>
            <a:pPr lvl="1"/>
            <a:r>
              <a:rPr lang="en-US" sz="1800" dirty="0" smtClean="0"/>
              <a:t>Expect full data set by June 2014</a:t>
            </a:r>
          </a:p>
          <a:p>
            <a:pPr lvl="1"/>
            <a:r>
              <a:rPr lang="en-US" sz="1800" dirty="0" smtClean="0"/>
              <a:t>Goal sensitivity:</a:t>
            </a:r>
            <a:r>
              <a:rPr lang="en-US" sz="1800" b="1" dirty="0" smtClean="0">
                <a:solidFill>
                  <a:schemeClr val="tx2"/>
                </a:solidFill>
              </a:rPr>
              <a:t>  </a:t>
            </a:r>
            <a:r>
              <a:rPr lang="en-US" sz="1800" b="1" dirty="0" err="1" smtClean="0">
                <a:solidFill>
                  <a:schemeClr val="tx2"/>
                </a:solidFill>
              </a:rPr>
              <a:t>δA</a:t>
            </a:r>
            <a:r>
              <a:rPr lang="en-US" sz="1800" b="1" dirty="0" smtClean="0">
                <a:solidFill>
                  <a:schemeClr val="tx2"/>
                </a:solidFill>
              </a:rPr>
              <a:t> = 1 </a:t>
            </a:r>
            <a:r>
              <a:rPr lang="en-US" sz="1800" b="1" dirty="0">
                <a:solidFill>
                  <a:schemeClr val="tx2"/>
                </a:solidFill>
              </a:rPr>
              <a:t>x 10</a:t>
            </a:r>
            <a:r>
              <a:rPr lang="en-US" sz="1800" b="1" baseline="30000" dirty="0">
                <a:solidFill>
                  <a:schemeClr val="tx2"/>
                </a:solidFill>
              </a:rPr>
              <a:t>-8 </a:t>
            </a:r>
            <a:endParaRPr lang="en-US" sz="1800" b="1" baseline="30000" dirty="0" smtClean="0">
              <a:solidFill>
                <a:schemeClr val="tx2"/>
              </a:solidFill>
            </a:endParaRPr>
          </a:p>
          <a:p>
            <a:r>
              <a:rPr lang="en-US" sz="2000" dirty="0">
                <a:solidFill>
                  <a:srgbClr val="4F81BD"/>
                </a:solidFill>
              </a:rPr>
              <a:t>n-</a:t>
            </a:r>
            <a:r>
              <a:rPr lang="en-US" sz="2000" baseline="30000" dirty="0">
                <a:solidFill>
                  <a:srgbClr val="4F81BD"/>
                </a:solidFill>
              </a:rPr>
              <a:t>3</a:t>
            </a:r>
            <a:r>
              <a:rPr lang="en-US" sz="2000" dirty="0">
                <a:solidFill>
                  <a:srgbClr val="4F81BD"/>
                </a:solidFill>
              </a:rPr>
              <a:t>He </a:t>
            </a:r>
            <a:r>
              <a:rPr lang="en-US" sz="2000" dirty="0" smtClean="0"/>
              <a:t>Experiment</a:t>
            </a:r>
          </a:p>
          <a:p>
            <a:pPr lvl="1"/>
            <a:r>
              <a:rPr lang="en-US" sz="1800" dirty="0" smtClean="0"/>
              <a:t>Last to </a:t>
            </a:r>
            <a:r>
              <a:rPr lang="en-US" sz="1800" dirty="0"/>
              <a:t>characterize </a:t>
            </a:r>
            <a:r>
              <a:rPr lang="en-US" sz="1800" dirty="0" smtClean="0"/>
              <a:t>HWI</a:t>
            </a:r>
            <a:endParaRPr lang="en-US" sz="1800" dirty="0"/>
          </a:p>
          <a:p>
            <a:pPr lvl="1"/>
            <a:r>
              <a:rPr lang="en-US" sz="1800" dirty="0">
                <a:solidFill>
                  <a:srgbClr val="4F81BD"/>
                </a:solidFill>
              </a:rPr>
              <a:t>15%</a:t>
            </a:r>
            <a:r>
              <a:rPr lang="en-US" sz="1800" dirty="0"/>
              <a:t> projected uncertainty </a:t>
            </a:r>
            <a:r>
              <a:rPr lang="en-US" sz="1800" dirty="0" smtClean="0"/>
              <a:t>most accurate few-body HWI experiment</a:t>
            </a:r>
          </a:p>
          <a:p>
            <a:pPr lvl="1"/>
            <a:r>
              <a:rPr lang="en-US" sz="1800" dirty="0" smtClean="0"/>
              <a:t>FnPB beam:  June </a:t>
            </a:r>
            <a:r>
              <a:rPr lang="en-US" sz="1800" dirty="0"/>
              <a:t>2014 – Dec </a:t>
            </a:r>
            <a:r>
              <a:rPr lang="en-US" sz="1800" dirty="0" smtClean="0"/>
              <a:t>2015</a:t>
            </a:r>
            <a:endParaRPr lang="en-US" sz="1800" dirty="0"/>
          </a:p>
          <a:p>
            <a:r>
              <a:rPr lang="en-US" sz="2000" dirty="0" smtClean="0">
                <a:solidFill>
                  <a:srgbClr val="4F81BD"/>
                </a:solidFill>
              </a:rPr>
              <a:t>NSR-III </a:t>
            </a:r>
            <a:r>
              <a:rPr lang="en-US" sz="2000" dirty="0" smtClean="0"/>
              <a:t>Experiment</a:t>
            </a:r>
          </a:p>
          <a:p>
            <a:pPr lvl="1"/>
            <a:r>
              <a:rPr lang="en-US" sz="1800" dirty="0" smtClean="0"/>
              <a:t>Gives us an over-constrained system</a:t>
            </a:r>
            <a:br>
              <a:rPr lang="en-US" sz="1800" dirty="0" smtClean="0"/>
            </a:br>
            <a:r>
              <a:rPr lang="en-US" sz="1800" dirty="0" smtClean="0"/>
              <a:t>of HWI observables</a:t>
            </a:r>
          </a:p>
          <a:p>
            <a:endParaRPr lang="en-US" sz="2000" dirty="0"/>
          </a:p>
          <a:p>
            <a:endParaRPr lang="en-US" sz="2000" dirty="0" smtClean="0"/>
          </a:p>
          <a:p>
            <a:endParaRPr lang="en-US" sz="2000" dirty="0"/>
          </a:p>
          <a:p>
            <a:endParaRPr lang="en-US" sz="2000" dirty="0" smtClean="0"/>
          </a:p>
          <a:p>
            <a:endParaRPr lang="en-US" sz="2000" dirty="0" smtClean="0"/>
          </a:p>
        </p:txBody>
      </p:sp>
      <p:sp>
        <p:nvSpPr>
          <p:cNvPr id="2" name="Date Placeholder 1"/>
          <p:cNvSpPr>
            <a:spLocks noGrp="1"/>
          </p:cNvSpPr>
          <p:nvPr>
            <p:ph type="dt" sz="half" idx="10"/>
          </p:nvPr>
        </p:nvSpPr>
        <p:spPr/>
        <p:txBody>
          <a:bodyPr/>
          <a:lstStyle/>
          <a:p>
            <a:r>
              <a:rPr lang="en-CA" smtClean="0"/>
              <a:t>2013-10-31</a:t>
            </a:r>
            <a:endParaRPr lang="en-US"/>
          </a:p>
        </p:txBody>
      </p:sp>
      <p:sp>
        <p:nvSpPr>
          <p:cNvPr id="3" name="Footer Placeholder 2"/>
          <p:cNvSpPr>
            <a:spLocks noGrp="1"/>
          </p:cNvSpPr>
          <p:nvPr>
            <p:ph type="ftr" sz="quarter" idx="11"/>
          </p:nvPr>
        </p:nvSpPr>
        <p:spPr/>
        <p:txBody>
          <a:bodyPr/>
          <a:lstStyle/>
          <a:p>
            <a:r>
              <a:rPr lang="en-US" smtClean="0"/>
              <a:t>Nuclear Physics Seminar, University of Kentucky</a:t>
            </a:r>
            <a:endParaRPr lang="en-US"/>
          </a:p>
        </p:txBody>
      </p:sp>
      <p:pic>
        <p:nvPicPr>
          <p:cNvPr id="5" name="Picture 3" descr="2009-08-30 037.JPG.jpeg"/>
          <p:cNvPicPr>
            <a:picLocks noChangeAspect="1"/>
          </p:cNvPicPr>
          <p:nvPr/>
        </p:nvPicPr>
        <p:blipFill rotWithShape="1">
          <a:blip r:embed="rId2">
            <a:extLst>
              <a:ext uri="{28A0092B-C50C-407E-A947-70E740481C1C}">
                <a14:useLocalDpi xmlns:a14="http://schemas.microsoft.com/office/drawing/2010/main"/>
              </a:ext>
            </a:extLst>
          </a:blip>
          <a:srcRect b="37911"/>
          <a:stretch/>
        </p:blipFill>
        <p:spPr bwMode="auto">
          <a:xfrm>
            <a:off x="5169998" y="3521716"/>
            <a:ext cx="3525618" cy="2887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12"/>
          </p:nvPr>
        </p:nvSpPr>
        <p:spPr/>
        <p:txBody>
          <a:bodyPr/>
          <a:lstStyle/>
          <a:p>
            <a:fld id="{89BA9E80-DA99-844D-986A-8D691D11CFE6}" type="slidenum">
              <a:rPr lang="en-US" smtClean="0"/>
              <a:t>46</a:t>
            </a:fld>
            <a:r>
              <a:rPr lang="en-US" smtClean="0"/>
              <a:t>/27</a:t>
            </a:r>
            <a:endParaRPr lang="en-US" dirty="0"/>
          </a:p>
        </p:txBody>
      </p:sp>
    </p:spTree>
    <p:extLst>
      <p:ext uri="{BB962C8B-B14F-4D97-AF65-F5344CB8AC3E}">
        <p14:creationId xmlns:p14="http://schemas.microsoft.com/office/powerpoint/2010/main" val="319813184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pic>
        <p:nvPicPr>
          <p:cNvPr id="7" name="Content Placeholder 6" descr="prom and parties 015.JP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5428901" y="4153212"/>
            <a:ext cx="3578088" cy="2216774"/>
          </a:xfrm>
        </p:spPr>
      </p:pic>
      <p:sp>
        <p:nvSpPr>
          <p:cNvPr id="4" name="Date Placeholder 3"/>
          <p:cNvSpPr>
            <a:spLocks noGrp="1"/>
          </p:cNvSpPr>
          <p:nvPr>
            <p:ph type="dt" sz="half" idx="10"/>
          </p:nvPr>
        </p:nvSpPr>
        <p:spPr/>
        <p:txBody>
          <a:bodyPr/>
          <a:lstStyle/>
          <a:p>
            <a:r>
              <a:rPr lang="en-CA" smtClean="0"/>
              <a:t>2013-06-06</a:t>
            </a:r>
            <a:endParaRPr lang="en-US"/>
          </a:p>
        </p:txBody>
      </p:sp>
      <p:sp>
        <p:nvSpPr>
          <p:cNvPr id="5" name="Footer Placeholder 4"/>
          <p:cNvSpPr>
            <a:spLocks noGrp="1"/>
          </p:cNvSpPr>
          <p:nvPr>
            <p:ph type="ftr" sz="quarter" idx="11"/>
          </p:nvPr>
        </p:nvSpPr>
        <p:spPr/>
        <p:txBody>
          <a:bodyPr/>
          <a:lstStyle/>
          <a:p>
            <a:r>
              <a:rPr lang="en-US" smtClean="0"/>
              <a:t>Seminar, Institut Laue Langevin</a:t>
            </a:r>
            <a:endParaRPr lang="en-US"/>
          </a:p>
        </p:txBody>
      </p:sp>
      <p:pic>
        <p:nvPicPr>
          <p:cNvPr id="8" name="Picture 7" descr="P1012263.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96179" y="851739"/>
            <a:ext cx="5510810" cy="3179126"/>
          </a:xfrm>
          <a:prstGeom prst="rect">
            <a:avLst/>
          </a:prstGeom>
        </p:spPr>
      </p:pic>
      <p:pic>
        <p:nvPicPr>
          <p:cNvPr id="9" name="Content Placeholder 9" descr="flores-crawford.jpg"/>
          <p:cNvPicPr>
            <a:picLocks noChangeAspect="1"/>
          </p:cNvPicPr>
          <p:nvPr/>
        </p:nvPicPr>
        <p:blipFill rotWithShape="1">
          <a:blip r:embed="rId4" cstate="screen">
            <a:extLst>
              <a:ext uri="{28A0092B-C50C-407E-A947-70E740481C1C}">
                <a14:useLocalDpi xmlns:a14="http://schemas.microsoft.com/office/drawing/2010/main"/>
              </a:ext>
            </a:extLst>
          </a:blip>
          <a:srcRect t="12482"/>
          <a:stretch/>
        </p:blipFill>
        <p:spPr>
          <a:xfrm>
            <a:off x="191258" y="4439922"/>
            <a:ext cx="3174872" cy="1930064"/>
          </a:xfrm>
          <a:prstGeom prst="rect">
            <a:avLst/>
          </a:prstGeom>
        </p:spPr>
      </p:pic>
      <p:sp>
        <p:nvSpPr>
          <p:cNvPr id="10" name="Text Placeholder 9"/>
          <p:cNvSpPr>
            <a:spLocks noGrp="1"/>
          </p:cNvSpPr>
          <p:nvPr>
            <p:ph type="body" idx="4294967295"/>
          </p:nvPr>
        </p:nvSpPr>
        <p:spPr>
          <a:xfrm>
            <a:off x="191258" y="883474"/>
            <a:ext cx="3174872" cy="3440989"/>
          </a:xfrm>
          <a:solidFill>
            <a:srgbClr val="B9CDE5"/>
          </a:solidFill>
        </p:spPr>
        <p:txBody>
          <a:bodyPr numCol="2">
            <a:noAutofit/>
          </a:bodyPr>
          <a:lstStyle/>
          <a:p>
            <a:pPr marL="0" indent="0">
              <a:lnSpc>
                <a:spcPct val="70000"/>
              </a:lnSpc>
              <a:buNone/>
            </a:pPr>
            <a:r>
              <a:rPr lang="en-US" sz="1400" dirty="0" smtClean="0"/>
              <a:t>Yunchang Shin</a:t>
            </a:r>
          </a:p>
          <a:p>
            <a:pPr marL="0" indent="0">
              <a:lnSpc>
                <a:spcPct val="70000"/>
              </a:lnSpc>
              <a:buNone/>
            </a:pPr>
            <a:endParaRPr lang="en-US" sz="800" dirty="0" smtClean="0"/>
          </a:p>
          <a:p>
            <a:pPr marL="0" indent="0">
              <a:lnSpc>
                <a:spcPct val="70000"/>
              </a:lnSpc>
              <a:buNone/>
            </a:pPr>
            <a:r>
              <a:rPr lang="en-US" sz="1400" dirty="0" smtClean="0"/>
              <a:t>Elise Martin</a:t>
            </a:r>
          </a:p>
          <a:p>
            <a:pPr marL="0" indent="0">
              <a:lnSpc>
                <a:spcPct val="70000"/>
              </a:lnSpc>
              <a:buNone/>
            </a:pPr>
            <a:r>
              <a:rPr lang="en-US" sz="1400" dirty="0" smtClean="0"/>
              <a:t>Daniel Wagner</a:t>
            </a:r>
          </a:p>
          <a:p>
            <a:pPr marL="0" indent="0">
              <a:lnSpc>
                <a:spcPct val="70000"/>
              </a:lnSpc>
              <a:buNone/>
            </a:pPr>
            <a:r>
              <a:rPr lang="en-US" sz="1400" dirty="0" smtClean="0"/>
              <a:t>Binita Hona</a:t>
            </a:r>
          </a:p>
          <a:p>
            <a:pPr marL="0" indent="0">
              <a:lnSpc>
                <a:spcPct val="70000"/>
              </a:lnSpc>
              <a:buNone/>
            </a:pPr>
            <a:r>
              <a:rPr lang="en-US" sz="1400" dirty="0" smtClean="0"/>
              <a:t>Andrew McNamara</a:t>
            </a:r>
          </a:p>
          <a:p>
            <a:pPr marL="0" indent="0">
              <a:lnSpc>
                <a:spcPct val="70000"/>
              </a:lnSpc>
              <a:buNone/>
            </a:pPr>
            <a:r>
              <a:rPr lang="en-US" sz="1400" dirty="0" smtClean="0"/>
              <a:t>Michael </a:t>
            </a:r>
            <a:r>
              <a:rPr lang="en-US" sz="1400" dirty="0" smtClean="0"/>
              <a:t>Brown</a:t>
            </a:r>
          </a:p>
          <a:p>
            <a:pPr marL="0" indent="0">
              <a:lnSpc>
                <a:spcPct val="70000"/>
              </a:lnSpc>
              <a:buNone/>
            </a:pPr>
            <a:r>
              <a:rPr lang="en-US" sz="1400" dirty="0" smtClean="0"/>
              <a:t>Aaron Sprow</a:t>
            </a:r>
          </a:p>
          <a:p>
            <a:pPr marL="0" indent="0">
              <a:lnSpc>
                <a:spcPct val="70000"/>
              </a:lnSpc>
              <a:buNone/>
            </a:pPr>
            <a:r>
              <a:rPr lang="en-US" sz="1400" dirty="0" smtClean="0"/>
              <a:t>Kabir Latiful</a:t>
            </a:r>
          </a:p>
          <a:p>
            <a:pPr marL="0" indent="0">
              <a:lnSpc>
                <a:spcPct val="70000"/>
              </a:lnSpc>
              <a:buNone/>
            </a:pPr>
            <a:r>
              <a:rPr lang="en-US" sz="1400" dirty="0" smtClean="0"/>
              <a:t>Chris Hayes</a:t>
            </a:r>
            <a:endParaRPr lang="en-US" sz="1400" dirty="0" smtClean="0"/>
          </a:p>
          <a:p>
            <a:pPr marL="0" indent="0">
              <a:lnSpc>
                <a:spcPct val="70000"/>
              </a:lnSpc>
              <a:buNone/>
            </a:pPr>
            <a:endParaRPr lang="en-US" sz="800" dirty="0" smtClean="0"/>
          </a:p>
          <a:p>
            <a:pPr marL="0" indent="0">
              <a:lnSpc>
                <a:spcPct val="70000"/>
              </a:lnSpc>
              <a:buNone/>
            </a:pPr>
            <a:r>
              <a:rPr lang="en-US" sz="1400" dirty="0" smtClean="0"/>
              <a:t>Josh Henry</a:t>
            </a:r>
          </a:p>
          <a:p>
            <a:pPr marL="0" indent="0">
              <a:lnSpc>
                <a:spcPct val="70000"/>
              </a:lnSpc>
              <a:buNone/>
            </a:pPr>
            <a:r>
              <a:rPr lang="en-US" sz="1400" dirty="0" smtClean="0"/>
              <a:t>Mary Estes</a:t>
            </a:r>
          </a:p>
          <a:p>
            <a:pPr marL="0" indent="0">
              <a:lnSpc>
                <a:spcPct val="70000"/>
              </a:lnSpc>
              <a:buNone/>
            </a:pPr>
            <a:r>
              <a:rPr lang="en-US" sz="1400" dirty="0" smtClean="0"/>
              <a:t>Adam Ruff</a:t>
            </a:r>
          </a:p>
          <a:p>
            <a:pPr marL="0" indent="0">
              <a:lnSpc>
                <a:spcPct val="70000"/>
              </a:lnSpc>
              <a:buNone/>
            </a:pPr>
            <a:r>
              <a:rPr lang="en-US" sz="1400" dirty="0" smtClean="0"/>
              <a:t>Haynes Wood</a:t>
            </a:r>
          </a:p>
          <a:p>
            <a:pPr marL="0" indent="0">
              <a:lnSpc>
                <a:spcPct val="70000"/>
              </a:lnSpc>
              <a:buNone/>
            </a:pPr>
            <a:r>
              <a:rPr lang="en-US" sz="1400" dirty="0" smtClean="0"/>
              <a:t>Chris Menard</a:t>
            </a:r>
          </a:p>
          <a:p>
            <a:pPr marL="0" indent="0">
              <a:lnSpc>
                <a:spcPct val="70000"/>
              </a:lnSpc>
              <a:buNone/>
            </a:pPr>
            <a:r>
              <a:rPr lang="en-US" sz="1400" dirty="0" smtClean="0"/>
              <a:t>Roel </a:t>
            </a:r>
            <a:r>
              <a:rPr lang="en-US" sz="1400" dirty="0" smtClean="0"/>
              <a:t>Flores</a:t>
            </a:r>
          </a:p>
          <a:p>
            <a:pPr marL="0" indent="0">
              <a:lnSpc>
                <a:spcPct val="70000"/>
              </a:lnSpc>
              <a:buNone/>
            </a:pPr>
            <a:r>
              <a:rPr lang="en-US" sz="1400" dirty="0" smtClean="0"/>
              <a:t>Charles </a:t>
            </a:r>
            <a:r>
              <a:rPr lang="en-US" sz="1400" dirty="0" smtClean="0"/>
              <a:t>Fieseler</a:t>
            </a:r>
          </a:p>
          <a:p>
            <a:pPr marL="0" indent="0">
              <a:lnSpc>
                <a:spcPct val="70000"/>
              </a:lnSpc>
              <a:buNone/>
            </a:pPr>
            <a:r>
              <a:rPr lang="en-US" sz="1400" dirty="0" smtClean="0"/>
              <a:t>Robert Milburn</a:t>
            </a:r>
          </a:p>
          <a:p>
            <a:pPr marL="0" indent="0">
              <a:lnSpc>
                <a:spcPct val="70000"/>
              </a:lnSpc>
              <a:buNone/>
            </a:pPr>
            <a:r>
              <a:rPr lang="en-US" sz="1400" dirty="0" smtClean="0"/>
              <a:t>Jodie Lusby</a:t>
            </a:r>
          </a:p>
          <a:p>
            <a:pPr marL="0" indent="0">
              <a:lnSpc>
                <a:spcPct val="70000"/>
              </a:lnSpc>
              <a:buNone/>
            </a:pPr>
            <a:r>
              <a:rPr lang="en-US" sz="1400" dirty="0" smtClean="0"/>
              <a:t>Kayla Craycraft</a:t>
            </a:r>
          </a:p>
          <a:p>
            <a:pPr marL="0" indent="0">
              <a:lnSpc>
                <a:spcPct val="70000"/>
              </a:lnSpc>
              <a:buNone/>
            </a:pPr>
            <a:r>
              <a:rPr lang="en-US" sz="1400" dirty="0" smtClean="0"/>
              <a:t>Anna Butler</a:t>
            </a:r>
          </a:p>
          <a:p>
            <a:pPr marL="0" indent="0">
              <a:lnSpc>
                <a:spcPct val="70000"/>
              </a:lnSpc>
              <a:buNone/>
            </a:pPr>
            <a:r>
              <a:rPr lang="en-US" sz="1400" dirty="0" smtClean="0"/>
              <a:t>William Berry</a:t>
            </a:r>
          </a:p>
          <a:p>
            <a:pPr marL="0" indent="0">
              <a:lnSpc>
                <a:spcPct val="70000"/>
              </a:lnSpc>
              <a:buNone/>
            </a:pPr>
            <a:r>
              <a:rPr lang="en-US" sz="1400" dirty="0" smtClean="0"/>
              <a:t>Mario Fugal</a:t>
            </a:r>
          </a:p>
          <a:p>
            <a:pPr marL="0" indent="0">
              <a:lnSpc>
                <a:spcPct val="70000"/>
              </a:lnSpc>
              <a:buNone/>
            </a:pPr>
            <a:r>
              <a:rPr lang="en-US" sz="1400" dirty="0" smtClean="0"/>
              <a:t>Justin Tomey</a:t>
            </a:r>
          </a:p>
          <a:p>
            <a:pPr marL="0" indent="0">
              <a:lnSpc>
                <a:spcPct val="70000"/>
              </a:lnSpc>
              <a:buNone/>
            </a:pPr>
            <a:r>
              <a:rPr lang="en-US" sz="1400" dirty="0" smtClean="0"/>
              <a:t>Will Bates</a:t>
            </a:r>
          </a:p>
          <a:p>
            <a:pPr marL="0" indent="0">
              <a:lnSpc>
                <a:spcPct val="70000"/>
              </a:lnSpc>
              <a:buNone/>
            </a:pPr>
            <a:r>
              <a:rPr lang="en-US" sz="1400" dirty="0" smtClean="0"/>
              <a:t>Edward Goodman</a:t>
            </a:r>
          </a:p>
          <a:p>
            <a:pPr marL="0" indent="0">
              <a:lnSpc>
                <a:spcPct val="70000"/>
              </a:lnSpc>
              <a:buNone/>
            </a:pPr>
            <a:r>
              <a:rPr lang="en-US" sz="1400" dirty="0" smtClean="0"/>
              <a:t>Forrest Simmons</a:t>
            </a:r>
          </a:p>
          <a:p>
            <a:pPr marL="0" indent="0">
              <a:lnSpc>
                <a:spcPct val="70000"/>
              </a:lnSpc>
              <a:buNone/>
            </a:pPr>
            <a:r>
              <a:rPr lang="en-US" sz="1400" dirty="0" smtClean="0"/>
              <a:t>Brad Irvin</a:t>
            </a:r>
          </a:p>
          <a:p>
            <a:pPr marL="0" indent="0">
              <a:lnSpc>
                <a:spcPct val="70000"/>
              </a:lnSpc>
              <a:buNone/>
            </a:pPr>
            <a:r>
              <a:rPr lang="en-US" sz="1400" dirty="0" smtClean="0"/>
              <a:t>Alec Gilbert</a:t>
            </a:r>
          </a:p>
          <a:p>
            <a:pPr marL="0" indent="0">
              <a:lnSpc>
                <a:spcPct val="70000"/>
              </a:lnSpc>
              <a:buNone/>
            </a:pPr>
            <a:r>
              <a:rPr lang="en-US" sz="800" dirty="0" smtClean="0"/>
              <a:t> </a:t>
            </a:r>
            <a:endParaRPr lang="en-US" sz="800" dirty="0" smtClean="0"/>
          </a:p>
          <a:p>
            <a:pPr marL="0" indent="0">
              <a:lnSpc>
                <a:spcPct val="70000"/>
              </a:lnSpc>
              <a:buNone/>
            </a:pPr>
            <a:r>
              <a:rPr lang="en-US" sz="1400" dirty="0" smtClean="0"/>
              <a:t>Dustin Doss</a:t>
            </a:r>
          </a:p>
          <a:p>
            <a:pPr marL="0" indent="0">
              <a:lnSpc>
                <a:spcPct val="70000"/>
              </a:lnSpc>
              <a:buNone/>
            </a:pPr>
            <a:r>
              <a:rPr lang="en-US" sz="1400" dirty="0" smtClean="0"/>
              <a:t>Joseph Natter</a:t>
            </a:r>
          </a:p>
          <a:p>
            <a:pPr marL="0" indent="0">
              <a:lnSpc>
                <a:spcPct val="70000"/>
              </a:lnSpc>
              <a:buNone/>
            </a:pPr>
            <a:r>
              <a:rPr lang="en-US" sz="1400" dirty="0" smtClean="0"/>
              <a:t>Deborah Ferguson</a:t>
            </a:r>
          </a:p>
          <a:p>
            <a:pPr marL="0" indent="0">
              <a:lnSpc>
                <a:spcPct val="70000"/>
              </a:lnSpc>
              <a:buNone/>
            </a:pPr>
            <a:r>
              <a:rPr lang="en-US" sz="1400" dirty="0" smtClean="0"/>
              <a:t>Rebecca Schladt</a:t>
            </a:r>
          </a:p>
          <a:p>
            <a:pPr marL="0" indent="0">
              <a:lnSpc>
                <a:spcPct val="70000"/>
              </a:lnSpc>
              <a:buNone/>
            </a:pPr>
            <a:r>
              <a:rPr lang="en-US" sz="1400" dirty="0" smtClean="0"/>
              <a:t>Mykalin Jones</a:t>
            </a:r>
          </a:p>
          <a:p>
            <a:pPr marL="0" indent="0">
              <a:lnSpc>
                <a:spcPct val="70000"/>
              </a:lnSpc>
              <a:buNone/>
            </a:pPr>
            <a:endParaRPr lang="en-US" sz="1400" dirty="0"/>
          </a:p>
        </p:txBody>
      </p:sp>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96179" y="4164649"/>
            <a:ext cx="1775658" cy="2205337"/>
          </a:xfrm>
          <a:prstGeom prst="rect">
            <a:avLst/>
          </a:prstGeom>
        </p:spPr>
      </p:pic>
      <p:sp>
        <p:nvSpPr>
          <p:cNvPr id="6" name="Slide Number Placeholder 5"/>
          <p:cNvSpPr>
            <a:spLocks noGrp="1"/>
          </p:cNvSpPr>
          <p:nvPr>
            <p:ph type="sldNum" sz="quarter" idx="12"/>
          </p:nvPr>
        </p:nvSpPr>
        <p:spPr/>
        <p:txBody>
          <a:bodyPr/>
          <a:lstStyle/>
          <a:p>
            <a:fld id="{89BA9E80-DA99-844D-986A-8D691D11CFE6}" type="slidenum">
              <a:rPr lang="en-US" smtClean="0"/>
              <a:t>47</a:t>
            </a:fld>
            <a:r>
              <a:rPr lang="en-US" smtClean="0"/>
              <a:t>/48</a:t>
            </a:r>
            <a:endParaRPr lang="en-US" dirty="0"/>
          </a:p>
        </p:txBody>
      </p:sp>
    </p:spTree>
    <p:extLst>
      <p:ext uri="{BB962C8B-B14F-4D97-AF65-F5344CB8AC3E}">
        <p14:creationId xmlns:p14="http://schemas.microsoft.com/office/powerpoint/2010/main" val="428994696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a:latin typeface="Calibri" charset="0"/>
              </a:rPr>
              <a:t>New Pi-coil Geometry</a:t>
            </a:r>
          </a:p>
        </p:txBody>
      </p:sp>
      <p:pic>
        <p:nvPicPr>
          <p:cNvPr id="17410" name="Content Placeholder 6" descr="pi_coil.pd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rot="5400000">
            <a:off x="4275932" y="1840706"/>
            <a:ext cx="5383212" cy="3438525"/>
          </a:xfrm>
        </p:spPr>
      </p:pic>
      <p:sp>
        <p:nvSpPr>
          <p:cNvPr id="17411" name="Text Placeholder 7"/>
          <p:cNvSpPr>
            <a:spLocks noGrp="1"/>
          </p:cNvSpPr>
          <p:nvPr>
            <p:ph type="body" idx="4294967295"/>
          </p:nvPr>
        </p:nvSpPr>
        <p:spPr/>
        <p:txBody>
          <a:bodyPr/>
          <a:lstStyle/>
          <a:p>
            <a:r>
              <a:rPr lang="en-US">
                <a:latin typeface="Calibri" charset="0"/>
              </a:rPr>
              <a:t>Features:</a:t>
            </a:r>
          </a:p>
          <a:p>
            <a:pPr lvl="1"/>
            <a:r>
              <a:rPr lang="en-US">
                <a:latin typeface="Calibri" charset="0"/>
              </a:rPr>
              <a:t>Flat surface supports</a:t>
            </a:r>
            <a:br>
              <a:rPr lang="en-US">
                <a:latin typeface="Calibri" charset="0"/>
              </a:rPr>
            </a:br>
            <a:r>
              <a:rPr lang="en-US">
                <a:latin typeface="Calibri" charset="0"/>
              </a:rPr>
              <a:t>and straight line windings</a:t>
            </a:r>
          </a:p>
          <a:p>
            <a:pPr lvl="1"/>
            <a:r>
              <a:rPr lang="en-US">
                <a:latin typeface="Calibri" charset="0"/>
              </a:rPr>
              <a:t>Field lines kink at</a:t>
            </a:r>
            <a:br>
              <a:rPr lang="en-US">
                <a:latin typeface="Calibri" charset="0"/>
              </a:rPr>
            </a:br>
            <a:r>
              <a:rPr lang="en-US">
                <a:latin typeface="Calibri" charset="0"/>
              </a:rPr>
              <a:t>current-sheet interface</a:t>
            </a:r>
            <a:br>
              <a:rPr lang="en-US">
                <a:latin typeface="Calibri" charset="0"/>
              </a:rPr>
            </a:br>
            <a:r>
              <a:rPr lang="en-US">
                <a:latin typeface="Calibri" charset="0"/>
              </a:rPr>
              <a:t>between wedges</a:t>
            </a:r>
          </a:p>
          <a:p>
            <a:pPr lvl="1"/>
            <a:r>
              <a:rPr lang="en-US">
                <a:latin typeface="Calibri" charset="0"/>
              </a:rPr>
              <a:t>Uniform flux density everywhere</a:t>
            </a:r>
          </a:p>
          <a:p>
            <a:pPr lvl="1"/>
            <a:r>
              <a:rPr lang="en-US">
                <a:latin typeface="Calibri" charset="0"/>
              </a:rPr>
              <a:t>Crossovers in between wedges</a:t>
            </a:r>
            <a:br>
              <a:rPr lang="en-US">
                <a:latin typeface="Calibri" charset="0"/>
              </a:rPr>
            </a:br>
            <a:r>
              <a:rPr lang="en-US">
                <a:latin typeface="Calibri" charset="0"/>
              </a:rPr>
              <a:t>for automatic double-winding</a:t>
            </a:r>
          </a:p>
        </p:txBody>
      </p:sp>
      <p:sp>
        <p:nvSpPr>
          <p:cNvPr id="3" name="Date Placeholder 2"/>
          <p:cNvSpPr>
            <a:spLocks noGrp="1"/>
          </p:cNvSpPr>
          <p:nvPr>
            <p:ph type="dt" sz="quarter" idx="10"/>
          </p:nvPr>
        </p:nvSpPr>
        <p:spPr/>
        <p:txBody>
          <a:bodyPr/>
          <a:lstStyle/>
          <a:p>
            <a:pPr>
              <a:defRPr/>
            </a:pPr>
            <a:r>
              <a:rPr lang="en-CA"/>
              <a:t>2013-08-05</a:t>
            </a:r>
            <a:endParaRPr lang="en-US"/>
          </a:p>
        </p:txBody>
      </p:sp>
      <p:sp>
        <p:nvSpPr>
          <p:cNvPr id="9" name="Footer Placeholder 8"/>
          <p:cNvSpPr>
            <a:spLocks noGrp="1"/>
          </p:cNvSpPr>
          <p:nvPr>
            <p:ph type="ftr" sz="quarter" idx="11"/>
          </p:nvPr>
        </p:nvSpPr>
        <p:spPr/>
        <p:txBody>
          <a:bodyPr/>
          <a:lstStyle/>
          <a:p>
            <a:pPr>
              <a:defRPr/>
            </a:pPr>
            <a:r>
              <a:rPr lang="en-US"/>
              <a:t>Spin Rotation Collab Meeting</a:t>
            </a:r>
            <a:endParaRPr lang="en-US"/>
          </a:p>
        </p:txBody>
      </p:sp>
      <p:sp>
        <p:nvSpPr>
          <p:cNvPr id="10" name="Slide Number Placeholder 9"/>
          <p:cNvSpPr>
            <a:spLocks noGrp="1"/>
          </p:cNvSpPr>
          <p:nvPr>
            <p:ph type="sldNum" sz="quarter" idx="12"/>
          </p:nvPr>
        </p:nvSpPr>
        <p:spPr/>
        <p:txBody>
          <a:bodyPr/>
          <a:lstStyle/>
          <a:p>
            <a:pPr>
              <a:defRPr/>
            </a:pPr>
            <a:fld id="{F049925F-9771-4F42-A2FE-FBB3F52A0AC8}" type="slidenum">
              <a:rPr lang="en-US"/>
              <a:pPr>
                <a:defRPr/>
              </a:pPr>
              <a:t>48</a:t>
            </a:fld>
            <a:endParaRPr lang="en-US"/>
          </a:p>
        </p:txBody>
      </p:sp>
      <p:pic>
        <p:nvPicPr>
          <p:cNvPr id="17415" name="Picture 3" descr="Picture 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11625"/>
            <a:ext cx="51689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475098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p:cNvSpPr>
            <a:spLocks noGrp="1"/>
          </p:cNvSpPr>
          <p:nvPr>
            <p:ph type="dt" sz="half" idx="10"/>
          </p:nvPr>
        </p:nvSpPr>
        <p:spPr>
          <a:xfrm>
            <a:off x="-3004041" y="6858000"/>
            <a:ext cx="970543" cy="365125"/>
          </a:xfrm>
        </p:spPr>
        <p:txBody>
          <a:bodyPr/>
          <a:lstStyle/>
          <a:p>
            <a:r>
              <a:rPr lang="en-CA" smtClean="0"/>
              <a:t>2013-10-31</a:t>
            </a:r>
            <a:endParaRPr lang="en-US"/>
          </a:p>
        </p:txBody>
      </p:sp>
      <p:sp>
        <p:nvSpPr>
          <p:cNvPr id="10" name="Footer Placeholder 9"/>
          <p:cNvSpPr>
            <a:spLocks noGrp="1"/>
          </p:cNvSpPr>
          <p:nvPr>
            <p:ph type="ftr" sz="quarter" idx="11"/>
          </p:nvPr>
        </p:nvSpPr>
        <p:spPr/>
        <p:txBody>
          <a:bodyPr/>
          <a:lstStyle/>
          <a:p>
            <a:r>
              <a:rPr lang="en-US" dirty="0" smtClean="0"/>
              <a:t>Nuclear Physics Seminar, University of Kentucky</a:t>
            </a:r>
            <a:endParaRPr lang="en-US" dirty="0"/>
          </a:p>
        </p:txBody>
      </p:sp>
      <p:sp>
        <p:nvSpPr>
          <p:cNvPr id="6" name="Slide Number Placeholder 5"/>
          <p:cNvSpPr>
            <a:spLocks noGrp="1"/>
          </p:cNvSpPr>
          <p:nvPr>
            <p:ph type="sldNum" sz="quarter" idx="12"/>
          </p:nvPr>
        </p:nvSpPr>
        <p:spPr>
          <a:xfrm>
            <a:off x="-1877160" y="6858000"/>
            <a:ext cx="681186" cy="365125"/>
          </a:xfrm>
        </p:spPr>
        <p:txBody>
          <a:bodyPr/>
          <a:lstStyle/>
          <a:p>
            <a:fld id="{89BA9E80-DA99-844D-986A-8D691D11CFE6}" type="slidenum">
              <a:rPr lang="en-US" smtClean="0"/>
              <a:t>5</a:t>
            </a:fld>
            <a:r>
              <a:rPr lang="en-US" smtClean="0"/>
              <a:t>/27</a:t>
            </a:r>
            <a:endParaRPr lang="en-US" dirty="0"/>
          </a:p>
        </p:txBody>
      </p:sp>
      <p:pic>
        <p:nvPicPr>
          <p:cNvPr id="22" name="Picture 21" descr="20131025_180059.jpeg"/>
          <p:cNvPicPr>
            <a:picLocks noChangeAspect="1"/>
          </p:cNvPicPr>
          <p:nvPr/>
        </p:nvPicPr>
        <p:blipFill rotWithShape="1">
          <a:blip r:embed="rId2">
            <a:extLst>
              <a:ext uri="{BEBA8EAE-BF5A-486C-A8C5-ECC9F3942E4B}">
                <a14:imgProps xmlns:a14="http://schemas.microsoft.com/office/drawing/2010/main">
                  <a14:imgLayer r:embed="rId3">
                    <a14:imgEffect>
                      <a14:backgroundRemoval t="25917" b="81000" l="11750" r="32938">
                        <a14:foregroundMark x1="29875" y1="76750" x2="29875" y2="76750"/>
                        <a14:foregroundMark x1="14063" y1="74583" x2="13688" y2="80833"/>
                        <a14:foregroundMark x1="30438" y1="72500" x2="30438" y2="78250"/>
                        <a14:foregroundMark x1="27063" y1="55667" x2="27063" y2="55667"/>
                        <a14:foregroundMark x1="28125" y1="56250" x2="28125" y2="56250"/>
                      </a14:backgroundRemoval>
                    </a14:imgEffect>
                  </a14:imgLayer>
                </a14:imgProps>
              </a:ext>
              <a:ext uri="{28A0092B-C50C-407E-A947-70E740481C1C}">
                <a14:useLocalDpi xmlns:a14="http://schemas.microsoft.com/office/drawing/2010/main" val="0"/>
              </a:ext>
            </a:extLst>
          </a:blip>
          <a:srcRect l="11636" t="25185" r="67440" b="19337"/>
          <a:stretch/>
        </p:blipFill>
        <p:spPr>
          <a:xfrm flipH="1">
            <a:off x="9097454" y="7223125"/>
            <a:ext cx="2191241" cy="4357448"/>
          </a:xfrm>
          <a:prstGeom prst="rect">
            <a:avLst/>
          </a:prstGeom>
        </p:spPr>
      </p:pic>
      <p:pic>
        <p:nvPicPr>
          <p:cNvPr id="24" name="Picture 23" descr="20131025_180059.jpeg"/>
          <p:cNvPicPr>
            <a:picLocks noChangeAspect="1"/>
          </p:cNvPicPr>
          <p:nvPr/>
        </p:nvPicPr>
        <p:blipFill rotWithShape="1">
          <a:blip r:embed="rId4">
            <a:extLst>
              <a:ext uri="{BEBA8EAE-BF5A-486C-A8C5-ECC9F3942E4B}">
                <a14:imgProps xmlns:a14="http://schemas.microsoft.com/office/drawing/2010/main">
                  <a14:imgLayer r:embed="rId3">
                    <a14:imgEffect>
                      <a14:backgroundRemoval t="33500" b="92750" l="44063" r="92313">
                        <a14:foregroundMark x1="46438" y1="75833" x2="46438" y2="75833"/>
                        <a14:foregroundMark x1="44625" y1="78083" x2="45875" y2="71417"/>
                        <a14:foregroundMark x1="50063" y1="80917" x2="51750" y2="75583"/>
                        <a14:foregroundMark x1="50000" y1="71667" x2="50000" y2="71667"/>
                        <a14:foregroundMark x1="52063" y1="63417" x2="58125" y2="63417"/>
                        <a14:foregroundMark x1="51188" y1="62750" x2="51188" y2="62750"/>
                        <a14:foregroundMark x1="49125" y1="63667" x2="49125" y2="63667"/>
                        <a14:foregroundMark x1="49688" y1="63500" x2="49688" y2="63500"/>
                        <a14:foregroundMark x1="48438" y1="64333" x2="49188" y2="63500"/>
                        <a14:foregroundMark x1="85563" y1="69833" x2="89063" y2="75167"/>
                        <a14:foregroundMark x1="76188" y1="56167" x2="75688" y2="38333"/>
                        <a14:foregroundMark x1="67313" y1="50083" x2="68563" y2="43250"/>
                        <a14:foregroundMark x1="72188" y1="36083" x2="72188" y2="36083"/>
                        <a14:foregroundMark x1="76813" y1="41167" x2="76813" y2="41167"/>
                        <a14:foregroundMark x1="76938" y1="39333" x2="76938" y2="39333"/>
                        <a14:foregroundMark x1="79688" y1="56417" x2="79688" y2="56417"/>
                        <a14:foregroundMark x1="79688" y1="57583" x2="79563" y2="56417"/>
                        <a14:foregroundMark x1="77000" y1="42000" x2="77000" y2="42000"/>
                        <a14:foregroundMark x1="58438" y1="91667" x2="58438" y2="91667"/>
                        <a14:backgroundMark x1="46625" y1="62000" x2="46625" y2="62000"/>
                        <a14:backgroundMark x1="45438" y1="82167" x2="45438" y2="82167"/>
                        <a14:backgroundMark x1="49563" y1="67333" x2="49563" y2="67333"/>
                      </a14:backgroundRemoval>
                    </a14:imgEffect>
                  </a14:imgLayer>
                </a14:imgProps>
              </a:ext>
              <a:ext uri="{28A0092B-C50C-407E-A947-70E740481C1C}">
                <a14:useLocalDpi xmlns:a14="http://schemas.microsoft.com/office/drawing/2010/main" val="0"/>
              </a:ext>
            </a:extLst>
          </a:blip>
          <a:srcRect l="44083" t="33536" r="7701" b="7350"/>
          <a:stretch/>
        </p:blipFill>
        <p:spPr>
          <a:xfrm flipH="1">
            <a:off x="-2281754" y="7223125"/>
            <a:ext cx="4501888" cy="4139467"/>
          </a:xfrm>
          <a:prstGeom prst="rect">
            <a:avLst/>
          </a:prstGeom>
        </p:spPr>
      </p:pic>
      <p:pic>
        <p:nvPicPr>
          <p:cNvPr id="8" name="Picture 7" descr="Picture 5.png"/>
          <p:cNvPicPr>
            <a:picLocks noChangeAspect="1"/>
          </p:cNvPicPr>
          <p:nvPr/>
        </p:nvPicPr>
        <p:blipFill>
          <a:blip r:embed="rId5">
            <a:extLst>
              <a:ext uri="{BEBA8EAE-BF5A-486C-A8C5-ECC9F3942E4B}">
                <a14:imgProps xmlns:a14="http://schemas.microsoft.com/office/drawing/2010/main">
                  <a14:imgLayer r:embed="rId6">
                    <a14:imgEffect>
                      <a14:backgroundRemoval t="0" b="100000" l="647" r="100000"/>
                    </a14:imgEffect>
                  </a14:imgLayer>
                </a14:imgProps>
              </a:ext>
              <a:ext uri="{28A0092B-C50C-407E-A947-70E740481C1C}">
                <a14:useLocalDpi xmlns:a14="http://schemas.microsoft.com/office/drawing/2010/main" val="0"/>
              </a:ext>
            </a:extLst>
          </a:blip>
          <a:stretch>
            <a:fillRect/>
          </a:stretch>
        </p:blipFill>
        <p:spPr>
          <a:xfrm flipH="1">
            <a:off x="6001193" y="3965771"/>
            <a:ext cx="1621659" cy="1593700"/>
          </a:xfrm>
          <a:prstGeom prst="rect">
            <a:avLst/>
          </a:prstGeom>
        </p:spPr>
      </p:pic>
      <p:pic>
        <p:nvPicPr>
          <p:cNvPr id="11" name="Picture 10" descr="Picture 6.png"/>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91304" y1="22381" x2="89565" y2="71429"/>
                        <a14:foregroundMark x1="78783" y1="70000" x2="4522" y2="89524"/>
                        <a14:foregroundMark x1="4522" y1="79048" x2="4000" y2="38571"/>
                        <a14:foregroundMark x1="9565" y1="32857" x2="10609" y2="64286"/>
                        <a14:foregroundMark x1="13391" y1="79524" x2="43478" y2="70476"/>
                        <a14:foregroundMark x1="13739" y1="90952" x2="84522" y2="71429"/>
                        <a14:backgroundMark x1="34435" y1="91429" x2="9391" y2="99048"/>
                        <a14:backgroundMark x1="2609" y1="97143" x2="6435" y2="99524"/>
                      </a14:backgroundRemoval>
                    </a14:imgEffect>
                  </a14:imgLayer>
                </a14:imgProps>
              </a:ext>
              <a:ext uri="{28A0092B-C50C-407E-A947-70E740481C1C}">
                <a14:useLocalDpi xmlns:a14="http://schemas.microsoft.com/office/drawing/2010/main" val="0"/>
              </a:ext>
            </a:extLst>
          </a:blip>
          <a:stretch>
            <a:fillRect/>
          </a:stretch>
        </p:blipFill>
        <p:spPr>
          <a:xfrm flipH="1">
            <a:off x="5950393" y="3991171"/>
            <a:ext cx="1719335" cy="627931"/>
          </a:xfrm>
          <a:prstGeom prst="rect">
            <a:avLst/>
          </a:prstGeom>
        </p:spPr>
      </p:pic>
      <p:pic>
        <p:nvPicPr>
          <p:cNvPr id="3" name="Picture 2" descr="Picture 8.png"/>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717352" y="257786"/>
            <a:ext cx="7679125" cy="1212493"/>
          </a:xfrm>
          <a:prstGeom prst="rect">
            <a:avLst/>
          </a:prstGeom>
        </p:spPr>
      </p:pic>
    </p:spTree>
    <p:extLst>
      <p:ext uri="{BB962C8B-B14F-4D97-AF65-F5344CB8AC3E}">
        <p14:creationId xmlns:p14="http://schemas.microsoft.com/office/powerpoint/2010/main" val="25798340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nodeType="clickEffect">
                                  <p:stCondLst>
                                    <p:cond delay="0"/>
                                  </p:stCondLst>
                                  <p:childTnLst>
                                    <p:animMotion origin="layout" path="M -1.12749E-7 -1.32731E-6 L -0.20642 -0.7804 " pathEditMode="relative" rAng="0" ptsTypes="AA">
                                      <p:cBhvr>
                                        <p:cTn id="6" dur="1000" fill="hold"/>
                                        <p:tgtEl>
                                          <p:spTgt spid="22"/>
                                        </p:tgtEl>
                                        <p:attrNameLst>
                                          <p:attrName>ppt_x</p:attrName>
                                          <p:attrName>ppt_y</p:attrName>
                                        </p:attrNameLst>
                                      </p:cBhvr>
                                      <p:rCtr x="-10321" y="-39032"/>
                                    </p:animMotion>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1000"/>
                            </p:stCondLst>
                            <p:childTnLst>
                              <p:par>
                                <p:cTn id="11" presetID="0" presetClass="path" presetSubtype="0" accel="50000" decel="50000" fill="hold" nodeType="afterEffect">
                                  <p:stCondLst>
                                    <p:cond delay="0"/>
                                  </p:stCondLst>
                                  <p:childTnLst>
                                    <p:animMotion origin="layout" path="M -4.24978E-6 -4.28307E-6 L 0.20573 -0.73917 " pathEditMode="relative" rAng="0" ptsTypes="AA">
                                      <p:cBhvr>
                                        <p:cTn id="12" dur="1000" fill="hold"/>
                                        <p:tgtEl>
                                          <p:spTgt spid="24"/>
                                        </p:tgtEl>
                                        <p:attrNameLst>
                                          <p:attrName>ppt_x</p:attrName>
                                          <p:attrName>ppt_y</p:attrName>
                                        </p:attrNameLst>
                                      </p:cBhvr>
                                      <p:rCtr x="10286" y="-36970"/>
                                    </p:animMotion>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2000"/>
                            </p:stCondLst>
                            <p:childTnLst>
                              <p:par>
                                <p:cTn id="17" presetID="37" presetClass="path" presetSubtype="0" accel="50000" decel="50000" fill="hold" nodeType="afterEffect">
                                  <p:stCondLst>
                                    <p:cond delay="0"/>
                                  </p:stCondLst>
                                  <p:childTnLst>
                                    <p:animMotion origin="layout" path="M -2.24631E-6 0.02711 L -0.09974 -0.07435 C -0.12055 -0.09636 -0.15212 -0.10794 -0.18456 -0.10794 C -0.22168 -0.10794 -0.25134 -0.09636 -0.27181 -0.07435 L -0.37224 0.02711 " pathEditMode="relative" rAng="0" ptsTypes="FffFF">
                                      <p:cBhvr>
                                        <p:cTn id="18" dur="2000" fill="hold"/>
                                        <p:tgtEl>
                                          <p:spTgt spid="11"/>
                                        </p:tgtEl>
                                        <p:attrNameLst>
                                          <p:attrName>ppt_x</p:attrName>
                                          <p:attrName>ppt_y</p:attrName>
                                        </p:attrNameLst>
                                      </p:cBhvr>
                                      <p:rCtr x="-18612" y="-6764"/>
                                    </p:animMotion>
                                  </p:childTnLst>
                                </p:cTn>
                              </p:par>
                            </p:childTnLst>
                          </p:cTn>
                        </p:par>
                        <p:par>
                          <p:cTn id="19" fill="hold">
                            <p:stCondLst>
                              <p:cond delay="4000"/>
                            </p:stCondLst>
                            <p:childTnLst>
                              <p:par>
                                <p:cTn id="20" presetID="1" presetClass="exit" presetSubtype="0" fill="hold" nodeType="afterEffect">
                                  <p:stCondLst>
                                    <p:cond delay="0"/>
                                  </p:stCondLst>
                                  <p:childTnLst>
                                    <p:set>
                                      <p:cBhvr>
                                        <p:cTn id="21" dur="1" fill="hold">
                                          <p:stCondLst>
                                            <p:cond delay="0"/>
                                          </p:stCondLst>
                                        </p:cTn>
                                        <p:tgtEl>
                                          <p:spTgt spid="11"/>
                                        </p:tgtEl>
                                        <p:attrNameLst>
                                          <p:attrName>style.visibility</p:attrName>
                                        </p:attrNameLst>
                                      </p:cBhvr>
                                      <p:to>
                                        <p:strVal val="hidden"/>
                                      </p:to>
                                    </p:set>
                                  </p:childTnLst>
                                </p:cTn>
                              </p:par>
                            </p:childTnLst>
                          </p:cTn>
                        </p:par>
                        <p:par>
                          <p:cTn id="22" fill="hold">
                            <p:stCondLst>
                              <p:cond delay="4000"/>
                            </p:stCondLst>
                            <p:childTnLst>
                              <p:par>
                                <p:cTn id="23" presetID="0" presetClass="path" presetSubtype="0" accel="50000" decel="50000" fill="hold" nodeType="afterEffect">
                                  <p:stCondLst>
                                    <p:cond delay="0"/>
                                  </p:stCondLst>
                                  <p:childTnLst>
                                    <p:animMotion origin="layout" path="M 0.20572 -0.73917 L -0.14762 -1.64466 " pathEditMode="relative" rAng="0" ptsTypes="AA">
                                      <p:cBhvr>
                                        <p:cTn id="24" dur="1000" fill="hold"/>
                                        <p:tgtEl>
                                          <p:spTgt spid="24"/>
                                        </p:tgtEl>
                                        <p:attrNameLst>
                                          <p:attrName>ppt_x</p:attrName>
                                          <p:attrName>ppt_y</p:attrName>
                                        </p:attrNameLst>
                                      </p:cBhvr>
                                      <p:rCtr x="-17676" y="-45286"/>
                                    </p:animMotion>
                                  </p:childTnLst>
                                </p:cTn>
                              </p:par>
                            </p:childTnLst>
                          </p:cTn>
                        </p:par>
                        <p:par>
                          <p:cTn id="25" fill="hold">
                            <p:stCondLst>
                              <p:cond delay="5000"/>
                            </p:stCondLst>
                            <p:childTnLst>
                              <p:par>
                                <p:cTn id="26" presetID="1" presetClass="exit" presetSubtype="0" fill="hold" nodeType="afterEffect">
                                  <p:stCondLst>
                                    <p:cond delay="0"/>
                                  </p:stCondLst>
                                  <p:childTnLst>
                                    <p:set>
                                      <p:cBhvr>
                                        <p:cTn id="27" dur="1" fill="hold">
                                          <p:stCondLst>
                                            <p:cond delay="0"/>
                                          </p:stCondLst>
                                        </p:cTn>
                                        <p:tgtEl>
                                          <p:spTgt spid="8"/>
                                        </p:tgtEl>
                                        <p:attrNameLst>
                                          <p:attrName>style.visibility</p:attrName>
                                        </p:attrNameLst>
                                      </p:cBhvr>
                                      <p:to>
                                        <p:strVal val="hidden"/>
                                      </p:to>
                                    </p:set>
                                  </p:childTnLst>
                                </p:cTn>
                              </p:par>
                            </p:childTnLst>
                          </p:cTn>
                        </p:par>
                        <p:par>
                          <p:cTn id="28" fill="hold">
                            <p:stCondLst>
                              <p:cond delay="5000"/>
                            </p:stCondLst>
                            <p:childTnLst>
                              <p:par>
                                <p:cTn id="29" presetID="0" presetClass="path" presetSubtype="0" accel="50000" decel="50000" fill="hold" nodeType="afterEffect">
                                  <p:stCondLst>
                                    <p:cond delay="0"/>
                                  </p:stCondLst>
                                  <p:childTnLst>
                                    <p:animMotion origin="layout" path="M -0.20642 -0.7804 L 0.11414 -1.65694 " pathEditMode="relative" rAng="0" ptsTypes="AA">
                                      <p:cBhvr>
                                        <p:cTn id="30" dur="1000" fill="hold"/>
                                        <p:tgtEl>
                                          <p:spTgt spid="22"/>
                                        </p:tgtEl>
                                        <p:attrNameLst>
                                          <p:attrName>ppt_x</p:attrName>
                                          <p:attrName>ppt_y</p:attrName>
                                        </p:attrNameLst>
                                      </p:cBhvr>
                                      <p:rCtr x="16028" y="-438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
            <a:ext cx="9147049" cy="868947"/>
          </a:xfrm>
        </p:spPr>
        <p:txBody>
          <a:bodyPr>
            <a:noAutofit/>
          </a:bodyPr>
          <a:lstStyle/>
          <a:p>
            <a:pPr algn="l"/>
            <a:r>
              <a:rPr lang="en-US" dirty="0" smtClean="0"/>
              <a:t>Hadronic Weak Interaction </a:t>
            </a:r>
            <a:r>
              <a:rPr lang="en-US" sz="4000" dirty="0" smtClean="0"/>
              <a:t>in a</a:t>
            </a:r>
            <a:r>
              <a:rPr lang="en-US" dirty="0" smtClean="0"/>
              <a:t> nutshell</a:t>
            </a:r>
            <a:endParaRPr lang="en-US" dirty="0"/>
          </a:p>
        </p:txBody>
      </p:sp>
      <p:sp>
        <p:nvSpPr>
          <p:cNvPr id="164" name="Oval 89"/>
          <p:cNvSpPr>
            <a:spLocks noChangeArrowheads="1"/>
          </p:cNvSpPr>
          <p:nvPr/>
        </p:nvSpPr>
        <p:spPr bwMode="auto">
          <a:xfrm rot="20704215">
            <a:off x="3544888" y="1873250"/>
            <a:ext cx="663575" cy="541338"/>
          </a:xfrm>
          <a:prstGeom prst="ellipse">
            <a:avLst/>
          </a:prstGeom>
          <a:solidFill>
            <a:srgbClr val="BBE0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charset="0"/>
              <a:ea typeface="ＭＳ Ｐゴシック" charset="0"/>
              <a:cs typeface="ＭＳ Ｐゴシック" charset="0"/>
            </a:endParaRPr>
          </a:p>
        </p:txBody>
      </p:sp>
      <p:pic>
        <p:nvPicPr>
          <p:cNvPr id="165" name="Picture 1" descr="Picture 1.p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82738" y="762000"/>
            <a:ext cx="3921125"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6" name="Group 165"/>
          <p:cNvGrpSpPr>
            <a:grpSpLocks/>
          </p:cNvGrpSpPr>
          <p:nvPr/>
        </p:nvGrpSpPr>
        <p:grpSpPr bwMode="auto">
          <a:xfrm>
            <a:off x="3248025" y="1887538"/>
            <a:ext cx="2382838" cy="2308225"/>
            <a:chOff x="3394044" y="1887050"/>
            <a:chExt cx="2382866" cy="2309445"/>
          </a:xfrm>
        </p:grpSpPr>
        <p:sp>
          <p:nvSpPr>
            <p:cNvPr id="167" name="Oval 5"/>
            <p:cNvSpPr>
              <a:spLocks noChangeArrowheads="1"/>
            </p:cNvSpPr>
            <p:nvPr/>
          </p:nvSpPr>
          <p:spPr bwMode="auto">
            <a:xfrm rot="-895785">
              <a:off x="3487992" y="2772428"/>
              <a:ext cx="2176379" cy="1334661"/>
            </a:xfrm>
            <a:prstGeom prst="ellipse">
              <a:avLst/>
            </a:prstGeom>
            <a:solidFill>
              <a:srgbClr val="BBE0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charset="0"/>
                <a:ea typeface="ＭＳ Ｐゴシック" charset="0"/>
                <a:cs typeface="ＭＳ Ｐゴシック" charset="0"/>
              </a:endParaRPr>
            </a:p>
          </p:txBody>
        </p:sp>
        <p:pic>
          <p:nvPicPr>
            <p:cNvPr id="168" name="Picture 1" descr="Picture 1.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94044" y="1887050"/>
              <a:ext cx="2382866" cy="2309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9" name="Group 168"/>
          <p:cNvGrpSpPr>
            <a:grpSpLocks/>
          </p:cNvGrpSpPr>
          <p:nvPr/>
        </p:nvGrpSpPr>
        <p:grpSpPr bwMode="auto">
          <a:xfrm>
            <a:off x="3600450" y="3352800"/>
            <a:ext cx="3070225" cy="3376613"/>
            <a:chOff x="3810000" y="3352800"/>
            <a:chExt cx="3070361" cy="3377397"/>
          </a:xfrm>
        </p:grpSpPr>
        <p:sp>
          <p:nvSpPr>
            <p:cNvPr id="170" name="Oval 9"/>
            <p:cNvSpPr>
              <a:spLocks noChangeArrowheads="1"/>
            </p:cNvSpPr>
            <p:nvPr/>
          </p:nvSpPr>
          <p:spPr bwMode="auto">
            <a:xfrm rot="-895785">
              <a:off x="3905507" y="4708824"/>
              <a:ext cx="2583155" cy="1526671"/>
            </a:xfrm>
            <a:prstGeom prst="ellipse">
              <a:avLst/>
            </a:prstGeom>
            <a:solidFill>
              <a:srgbClr val="BBE0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charset="0"/>
                <a:ea typeface="ＭＳ Ｐゴシック" charset="0"/>
                <a:cs typeface="ＭＳ Ｐゴシック" charset="0"/>
              </a:endParaRPr>
            </a:p>
          </p:txBody>
        </p:sp>
        <p:pic>
          <p:nvPicPr>
            <p:cNvPr id="171" name="Picture 2" descr="Picture 2.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10000" y="3352800"/>
              <a:ext cx="3070361" cy="3377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2" name="Picture 8" descr="Picture 3.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349750" y="1204913"/>
            <a:ext cx="279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 name="Picture 172" descr="Picture 8.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900863" y="2685680"/>
            <a:ext cx="1854200"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 name="Group 173"/>
          <p:cNvGrpSpPr>
            <a:grpSpLocks/>
          </p:cNvGrpSpPr>
          <p:nvPr/>
        </p:nvGrpSpPr>
        <p:grpSpPr bwMode="auto">
          <a:xfrm>
            <a:off x="4959349" y="1447800"/>
            <a:ext cx="1949587" cy="3128963"/>
            <a:chOff x="5105400" y="1447800"/>
            <a:chExt cx="1950266" cy="3128665"/>
          </a:xfrm>
        </p:grpSpPr>
        <p:sp>
          <p:nvSpPr>
            <p:cNvPr id="175" name="TextBox 17"/>
            <p:cNvSpPr txBox="1">
              <a:spLocks noChangeArrowheads="1"/>
            </p:cNvSpPr>
            <p:nvPr/>
          </p:nvSpPr>
          <p:spPr bwMode="auto">
            <a:xfrm>
              <a:off x="5638800" y="2667000"/>
              <a:ext cx="1416866" cy="46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mtClean="0">
                  <a:solidFill>
                    <a:srgbClr val="000000"/>
                  </a:solidFill>
                  <a:latin typeface="Cala"/>
                  <a:cs typeface="Cala"/>
                </a:rPr>
                <a:t>Hadronic</a:t>
              </a:r>
            </a:p>
          </p:txBody>
        </p:sp>
        <p:sp>
          <p:nvSpPr>
            <p:cNvPr id="176" name="TextBox 18"/>
            <p:cNvSpPr txBox="1">
              <a:spLocks noChangeArrowheads="1"/>
            </p:cNvSpPr>
            <p:nvPr/>
          </p:nvSpPr>
          <p:spPr bwMode="auto">
            <a:xfrm>
              <a:off x="5235439" y="1447800"/>
              <a:ext cx="1249495" cy="46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mtClean="0">
                  <a:solidFill>
                    <a:srgbClr val="000000"/>
                  </a:solidFill>
                  <a:latin typeface="Cala"/>
                  <a:cs typeface="Cala"/>
                </a:rPr>
                <a:t>Nuclear</a:t>
              </a:r>
            </a:p>
          </p:txBody>
        </p:sp>
        <p:sp>
          <p:nvSpPr>
            <p:cNvPr id="177" name="TextBox 19"/>
            <p:cNvSpPr txBox="1">
              <a:spLocks noChangeArrowheads="1"/>
            </p:cNvSpPr>
            <p:nvPr/>
          </p:nvSpPr>
          <p:spPr bwMode="auto">
            <a:xfrm>
              <a:off x="6019800" y="4114800"/>
              <a:ext cx="6976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mtClean="0">
                  <a:solidFill>
                    <a:srgbClr val="000000"/>
                  </a:solidFill>
                  <a:latin typeface="Cala"/>
                  <a:cs typeface="Cala"/>
                </a:rPr>
                <a:t>EW</a:t>
              </a:r>
            </a:p>
          </p:txBody>
        </p:sp>
        <p:sp>
          <p:nvSpPr>
            <p:cNvPr id="178" name="TextBox 60"/>
            <p:cNvSpPr txBox="1">
              <a:spLocks noChangeArrowheads="1"/>
            </p:cNvSpPr>
            <p:nvPr/>
          </p:nvSpPr>
          <p:spPr bwMode="auto">
            <a:xfrm>
              <a:off x="5105400" y="2209800"/>
              <a:ext cx="1782002" cy="30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400" dirty="0" smtClean="0">
                  <a:solidFill>
                    <a:srgbClr val="804000"/>
                  </a:solidFill>
                  <a:latin typeface="Cala"/>
                  <a:cs typeface="Cala"/>
                </a:rPr>
                <a:t>&lt;nuclear structure&gt;</a:t>
              </a:r>
            </a:p>
          </p:txBody>
        </p:sp>
        <p:sp>
          <p:nvSpPr>
            <p:cNvPr id="179" name="TextBox 61"/>
            <p:cNvSpPr txBox="1">
              <a:spLocks noChangeArrowheads="1"/>
            </p:cNvSpPr>
            <p:nvPr/>
          </p:nvSpPr>
          <p:spPr bwMode="auto">
            <a:xfrm>
              <a:off x="5406518" y="3754577"/>
              <a:ext cx="1542157" cy="30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400" dirty="0" smtClean="0">
                  <a:solidFill>
                    <a:srgbClr val="804000"/>
                  </a:solidFill>
                  <a:latin typeface="Cala"/>
                  <a:cs typeface="Cala"/>
                </a:rPr>
                <a:t>&lt;QCD structure&gt;</a:t>
              </a:r>
            </a:p>
          </p:txBody>
        </p:sp>
      </p:grpSp>
      <p:pic>
        <p:nvPicPr>
          <p:cNvPr id="180" name="Picture 179" descr="Picture 9.png"/>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99363" y="3330205"/>
            <a:ext cx="10842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 name="Freeform 15"/>
          <p:cNvSpPr>
            <a:spLocks/>
          </p:cNvSpPr>
          <p:nvPr/>
        </p:nvSpPr>
        <p:spPr bwMode="auto">
          <a:xfrm>
            <a:off x="6780213" y="3136530"/>
            <a:ext cx="2003425" cy="1235075"/>
          </a:xfrm>
          <a:custGeom>
            <a:avLst/>
            <a:gdLst>
              <a:gd name="T0" fmla="*/ 29238 w 2003537"/>
              <a:gd name="T1" fmla="*/ 184727 h 1235363"/>
              <a:gd name="T2" fmla="*/ 29238 w 2003537"/>
              <a:gd name="T3" fmla="*/ 184727 h 1235363"/>
              <a:gd name="T4" fmla="*/ 17693 w 2003537"/>
              <a:gd name="T5" fmla="*/ 531091 h 1235363"/>
              <a:gd name="T6" fmla="*/ 40784 w 2003537"/>
              <a:gd name="T7" fmla="*/ 565727 h 1235363"/>
              <a:gd name="T8" fmla="*/ 52329 w 2003537"/>
              <a:gd name="T9" fmla="*/ 600363 h 1235363"/>
              <a:gd name="T10" fmla="*/ 110057 w 2003537"/>
              <a:gd name="T11" fmla="*/ 669636 h 1235363"/>
              <a:gd name="T12" fmla="*/ 133147 w 2003537"/>
              <a:gd name="T13" fmla="*/ 715818 h 1235363"/>
              <a:gd name="T14" fmla="*/ 202420 w 2003537"/>
              <a:gd name="T15" fmla="*/ 762000 h 1235363"/>
              <a:gd name="T16" fmla="*/ 225511 w 2003537"/>
              <a:gd name="T17" fmla="*/ 796636 h 1235363"/>
              <a:gd name="T18" fmla="*/ 317875 w 2003537"/>
              <a:gd name="T19" fmla="*/ 831272 h 1235363"/>
              <a:gd name="T20" fmla="*/ 364057 w 2003537"/>
              <a:gd name="T21" fmla="*/ 865909 h 1235363"/>
              <a:gd name="T22" fmla="*/ 398693 w 2003537"/>
              <a:gd name="T23" fmla="*/ 889000 h 1235363"/>
              <a:gd name="T24" fmla="*/ 421784 w 2003537"/>
              <a:gd name="T25" fmla="*/ 923636 h 1235363"/>
              <a:gd name="T26" fmla="*/ 456420 w 2003537"/>
              <a:gd name="T27" fmla="*/ 946727 h 1235363"/>
              <a:gd name="T28" fmla="*/ 491057 w 2003537"/>
              <a:gd name="T29" fmla="*/ 981363 h 1235363"/>
              <a:gd name="T30" fmla="*/ 560329 w 2003537"/>
              <a:gd name="T31" fmla="*/ 1119909 h 1235363"/>
              <a:gd name="T32" fmla="*/ 594966 w 2003537"/>
              <a:gd name="T33" fmla="*/ 1154545 h 1235363"/>
              <a:gd name="T34" fmla="*/ 629602 w 2003537"/>
              <a:gd name="T35" fmla="*/ 1166091 h 1235363"/>
              <a:gd name="T36" fmla="*/ 664238 w 2003537"/>
              <a:gd name="T37" fmla="*/ 1189182 h 1235363"/>
              <a:gd name="T38" fmla="*/ 779693 w 2003537"/>
              <a:gd name="T39" fmla="*/ 1212272 h 1235363"/>
              <a:gd name="T40" fmla="*/ 1183784 w 2003537"/>
              <a:gd name="T41" fmla="*/ 1235363 h 1235363"/>
              <a:gd name="T42" fmla="*/ 1841875 w 2003537"/>
              <a:gd name="T43" fmla="*/ 1212272 h 1235363"/>
              <a:gd name="T44" fmla="*/ 1888057 w 2003537"/>
              <a:gd name="T45" fmla="*/ 1200727 h 1235363"/>
              <a:gd name="T46" fmla="*/ 1934238 w 2003537"/>
              <a:gd name="T47" fmla="*/ 1177636 h 1235363"/>
              <a:gd name="T48" fmla="*/ 1957329 w 2003537"/>
              <a:gd name="T49" fmla="*/ 1143000 h 1235363"/>
              <a:gd name="T50" fmla="*/ 1991966 w 2003537"/>
              <a:gd name="T51" fmla="*/ 1073727 h 1235363"/>
              <a:gd name="T52" fmla="*/ 2003511 w 2003537"/>
              <a:gd name="T53" fmla="*/ 1039091 h 1235363"/>
              <a:gd name="T54" fmla="*/ 1980420 w 2003537"/>
              <a:gd name="T55" fmla="*/ 819727 h 1235363"/>
              <a:gd name="T56" fmla="*/ 1945784 w 2003537"/>
              <a:gd name="T57" fmla="*/ 796636 h 1235363"/>
              <a:gd name="T58" fmla="*/ 1888057 w 2003537"/>
              <a:gd name="T59" fmla="*/ 785091 h 1235363"/>
              <a:gd name="T60" fmla="*/ 1853420 w 2003537"/>
              <a:gd name="T61" fmla="*/ 773545 h 1235363"/>
              <a:gd name="T62" fmla="*/ 1818784 w 2003537"/>
              <a:gd name="T63" fmla="*/ 750454 h 1235363"/>
              <a:gd name="T64" fmla="*/ 1737966 w 2003537"/>
              <a:gd name="T65" fmla="*/ 738909 h 1235363"/>
              <a:gd name="T66" fmla="*/ 1657147 w 2003537"/>
              <a:gd name="T67" fmla="*/ 692727 h 1235363"/>
              <a:gd name="T68" fmla="*/ 1553238 w 2003537"/>
              <a:gd name="T69" fmla="*/ 669636 h 1235363"/>
              <a:gd name="T70" fmla="*/ 1426238 w 2003537"/>
              <a:gd name="T71" fmla="*/ 646545 h 1235363"/>
              <a:gd name="T72" fmla="*/ 1149147 w 2003537"/>
              <a:gd name="T73" fmla="*/ 623454 h 1235363"/>
              <a:gd name="T74" fmla="*/ 1114511 w 2003537"/>
              <a:gd name="T75" fmla="*/ 611909 h 1235363"/>
              <a:gd name="T76" fmla="*/ 1091420 w 2003537"/>
              <a:gd name="T77" fmla="*/ 577272 h 1235363"/>
              <a:gd name="T78" fmla="*/ 1033693 w 2003537"/>
              <a:gd name="T79" fmla="*/ 565727 h 1235363"/>
              <a:gd name="T80" fmla="*/ 929784 w 2003537"/>
              <a:gd name="T81" fmla="*/ 519545 h 1235363"/>
              <a:gd name="T82" fmla="*/ 906693 w 2003537"/>
              <a:gd name="T83" fmla="*/ 484909 h 1235363"/>
              <a:gd name="T84" fmla="*/ 872057 w 2003537"/>
              <a:gd name="T85" fmla="*/ 473363 h 1235363"/>
              <a:gd name="T86" fmla="*/ 802784 w 2003537"/>
              <a:gd name="T87" fmla="*/ 427182 h 1235363"/>
              <a:gd name="T88" fmla="*/ 768147 w 2003537"/>
              <a:gd name="T89" fmla="*/ 404091 h 1235363"/>
              <a:gd name="T90" fmla="*/ 721966 w 2003537"/>
              <a:gd name="T91" fmla="*/ 346363 h 1235363"/>
              <a:gd name="T92" fmla="*/ 710420 w 2003537"/>
              <a:gd name="T93" fmla="*/ 311727 h 1235363"/>
              <a:gd name="T94" fmla="*/ 652693 w 2003537"/>
              <a:gd name="T95" fmla="*/ 242454 h 1235363"/>
              <a:gd name="T96" fmla="*/ 618057 w 2003537"/>
              <a:gd name="T97" fmla="*/ 219363 h 1235363"/>
              <a:gd name="T98" fmla="*/ 537238 w 2003537"/>
              <a:gd name="T99" fmla="*/ 115454 h 1235363"/>
              <a:gd name="T100" fmla="*/ 502602 w 2003537"/>
              <a:gd name="T101" fmla="*/ 103909 h 1235363"/>
              <a:gd name="T102" fmla="*/ 364057 w 2003537"/>
              <a:gd name="T103" fmla="*/ 127000 h 1235363"/>
              <a:gd name="T104" fmla="*/ 294784 w 2003537"/>
              <a:gd name="T105" fmla="*/ 150091 h 1235363"/>
              <a:gd name="T106" fmla="*/ 260147 w 2003537"/>
              <a:gd name="T107" fmla="*/ 161636 h 1235363"/>
              <a:gd name="T108" fmla="*/ 225511 w 2003537"/>
              <a:gd name="T109" fmla="*/ 184727 h 1235363"/>
              <a:gd name="T110" fmla="*/ 179329 w 2003537"/>
              <a:gd name="T111" fmla="*/ 207818 h 1235363"/>
              <a:gd name="T112" fmla="*/ 179329 w 2003537"/>
              <a:gd name="T113" fmla="*/ 207818 h 1235363"/>
              <a:gd name="T114" fmla="*/ 98511 w 2003537"/>
              <a:gd name="T115" fmla="*/ 438727 h 1235363"/>
              <a:gd name="T116" fmla="*/ 618057 w 2003537"/>
              <a:gd name="T117" fmla="*/ 1166091 h 1235363"/>
              <a:gd name="T118" fmla="*/ 1761057 w 2003537"/>
              <a:gd name="T119" fmla="*/ 1223818 h 1235363"/>
              <a:gd name="T120" fmla="*/ 1911147 w 2003537"/>
              <a:gd name="T121" fmla="*/ 819727 h 1235363"/>
              <a:gd name="T122" fmla="*/ 1172238 w 2003537"/>
              <a:gd name="T123" fmla="*/ 600363 h 1235363"/>
              <a:gd name="T124" fmla="*/ 698875 w 2003537"/>
              <a:gd name="T125" fmla="*/ 265545 h 1235363"/>
              <a:gd name="T126" fmla="*/ 283238 w 2003537"/>
              <a:gd name="T127" fmla="*/ 0 h 1235363"/>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60000 65536"/>
              <a:gd name="T190" fmla="*/ 0 60000 65536"/>
              <a:gd name="T191" fmla="*/ 0 60000 65536"/>
            </a:gdLst>
            <a:ahLst/>
            <a:cxnLst>
              <a:cxn ang="T128">
                <a:pos x="T0" y="T1"/>
              </a:cxn>
              <a:cxn ang="T129">
                <a:pos x="T2" y="T3"/>
              </a:cxn>
              <a:cxn ang="T130">
                <a:pos x="T4" y="T5"/>
              </a:cxn>
              <a:cxn ang="T131">
                <a:pos x="T6" y="T7"/>
              </a:cxn>
              <a:cxn ang="T132">
                <a:pos x="T8" y="T9"/>
              </a:cxn>
              <a:cxn ang="T133">
                <a:pos x="T10" y="T11"/>
              </a:cxn>
              <a:cxn ang="T134">
                <a:pos x="T12" y="T13"/>
              </a:cxn>
              <a:cxn ang="T135">
                <a:pos x="T14" y="T15"/>
              </a:cxn>
              <a:cxn ang="T136">
                <a:pos x="T16" y="T17"/>
              </a:cxn>
              <a:cxn ang="T137">
                <a:pos x="T18" y="T19"/>
              </a:cxn>
              <a:cxn ang="T138">
                <a:pos x="T20" y="T21"/>
              </a:cxn>
              <a:cxn ang="T139">
                <a:pos x="T22" y="T23"/>
              </a:cxn>
              <a:cxn ang="T140">
                <a:pos x="T24" y="T25"/>
              </a:cxn>
              <a:cxn ang="T141">
                <a:pos x="T26" y="T27"/>
              </a:cxn>
              <a:cxn ang="T142">
                <a:pos x="T28" y="T29"/>
              </a:cxn>
              <a:cxn ang="T143">
                <a:pos x="T30" y="T31"/>
              </a:cxn>
              <a:cxn ang="T144">
                <a:pos x="T32" y="T33"/>
              </a:cxn>
              <a:cxn ang="T145">
                <a:pos x="T34" y="T35"/>
              </a:cxn>
              <a:cxn ang="T146">
                <a:pos x="T36" y="T37"/>
              </a:cxn>
              <a:cxn ang="T147">
                <a:pos x="T38" y="T39"/>
              </a:cxn>
              <a:cxn ang="T148">
                <a:pos x="T40" y="T41"/>
              </a:cxn>
              <a:cxn ang="T149">
                <a:pos x="T42" y="T43"/>
              </a:cxn>
              <a:cxn ang="T150">
                <a:pos x="T44" y="T45"/>
              </a:cxn>
              <a:cxn ang="T151">
                <a:pos x="T46" y="T47"/>
              </a:cxn>
              <a:cxn ang="T152">
                <a:pos x="T48" y="T49"/>
              </a:cxn>
              <a:cxn ang="T153">
                <a:pos x="T50" y="T51"/>
              </a:cxn>
              <a:cxn ang="T154">
                <a:pos x="T52" y="T53"/>
              </a:cxn>
              <a:cxn ang="T155">
                <a:pos x="T54" y="T55"/>
              </a:cxn>
              <a:cxn ang="T156">
                <a:pos x="T56" y="T57"/>
              </a:cxn>
              <a:cxn ang="T157">
                <a:pos x="T58" y="T59"/>
              </a:cxn>
              <a:cxn ang="T158">
                <a:pos x="T60" y="T61"/>
              </a:cxn>
              <a:cxn ang="T159">
                <a:pos x="T62" y="T63"/>
              </a:cxn>
              <a:cxn ang="T160">
                <a:pos x="T64" y="T65"/>
              </a:cxn>
              <a:cxn ang="T161">
                <a:pos x="T66" y="T67"/>
              </a:cxn>
              <a:cxn ang="T162">
                <a:pos x="T68" y="T69"/>
              </a:cxn>
              <a:cxn ang="T163">
                <a:pos x="T70" y="T71"/>
              </a:cxn>
              <a:cxn ang="T164">
                <a:pos x="T72" y="T73"/>
              </a:cxn>
              <a:cxn ang="T165">
                <a:pos x="T74" y="T75"/>
              </a:cxn>
              <a:cxn ang="T166">
                <a:pos x="T76" y="T77"/>
              </a:cxn>
              <a:cxn ang="T167">
                <a:pos x="T78" y="T79"/>
              </a:cxn>
              <a:cxn ang="T168">
                <a:pos x="T80" y="T81"/>
              </a:cxn>
              <a:cxn ang="T169">
                <a:pos x="T82" y="T83"/>
              </a:cxn>
              <a:cxn ang="T170">
                <a:pos x="T84" y="T85"/>
              </a:cxn>
              <a:cxn ang="T171">
                <a:pos x="T86" y="T87"/>
              </a:cxn>
              <a:cxn ang="T172">
                <a:pos x="T88" y="T89"/>
              </a:cxn>
              <a:cxn ang="T173">
                <a:pos x="T90" y="T91"/>
              </a:cxn>
              <a:cxn ang="T174">
                <a:pos x="T92" y="T93"/>
              </a:cxn>
              <a:cxn ang="T175">
                <a:pos x="T94" y="T95"/>
              </a:cxn>
              <a:cxn ang="T176">
                <a:pos x="T96" y="T97"/>
              </a:cxn>
              <a:cxn ang="T177">
                <a:pos x="T98" y="T99"/>
              </a:cxn>
              <a:cxn ang="T178">
                <a:pos x="T100" y="T101"/>
              </a:cxn>
              <a:cxn ang="T179">
                <a:pos x="T102" y="T103"/>
              </a:cxn>
              <a:cxn ang="T180">
                <a:pos x="T104" y="T105"/>
              </a:cxn>
              <a:cxn ang="T181">
                <a:pos x="T106" y="T107"/>
              </a:cxn>
              <a:cxn ang="T182">
                <a:pos x="T108" y="T109"/>
              </a:cxn>
              <a:cxn ang="T183">
                <a:pos x="T110" y="T111"/>
              </a:cxn>
              <a:cxn ang="T184">
                <a:pos x="T112" y="T113"/>
              </a:cxn>
              <a:cxn ang="T185">
                <a:pos x="T114" y="T115"/>
              </a:cxn>
              <a:cxn ang="T186">
                <a:pos x="T116" y="T117"/>
              </a:cxn>
              <a:cxn ang="T187">
                <a:pos x="T118" y="T119"/>
              </a:cxn>
              <a:cxn ang="T188">
                <a:pos x="T120" y="T121"/>
              </a:cxn>
              <a:cxn ang="T189">
                <a:pos x="T122" y="T123"/>
              </a:cxn>
              <a:cxn ang="T190">
                <a:pos x="T124" y="T125"/>
              </a:cxn>
              <a:cxn ang="T191">
                <a:pos x="T126" y="T127"/>
              </a:cxn>
            </a:cxnLst>
            <a:rect l="0" t="0" r="r" b="b"/>
            <a:pathLst>
              <a:path w="2003537" h="1235363">
                <a:moveTo>
                  <a:pt x="29238" y="184727"/>
                </a:moveTo>
                <a:lnTo>
                  <a:pt x="29238" y="184727"/>
                </a:lnTo>
                <a:cubicBezTo>
                  <a:pt x="-5370" y="340461"/>
                  <a:pt x="-9303" y="315126"/>
                  <a:pt x="17693" y="531091"/>
                </a:cubicBezTo>
                <a:cubicBezTo>
                  <a:pt x="19414" y="544860"/>
                  <a:pt x="33087" y="554182"/>
                  <a:pt x="40784" y="565727"/>
                </a:cubicBezTo>
                <a:cubicBezTo>
                  <a:pt x="44632" y="577272"/>
                  <a:pt x="46887" y="589478"/>
                  <a:pt x="52329" y="600363"/>
                </a:cubicBezTo>
                <a:cubicBezTo>
                  <a:pt x="68404" y="632513"/>
                  <a:pt x="84521" y="644101"/>
                  <a:pt x="110057" y="669636"/>
                </a:cubicBezTo>
                <a:cubicBezTo>
                  <a:pt x="117754" y="685030"/>
                  <a:pt x="120977" y="703648"/>
                  <a:pt x="133147" y="715818"/>
                </a:cubicBezTo>
                <a:cubicBezTo>
                  <a:pt x="152770" y="735442"/>
                  <a:pt x="202420" y="762000"/>
                  <a:pt x="202420" y="762000"/>
                </a:cubicBezTo>
                <a:cubicBezTo>
                  <a:pt x="210117" y="773545"/>
                  <a:pt x="214851" y="787753"/>
                  <a:pt x="225511" y="796636"/>
                </a:cubicBezTo>
                <a:cubicBezTo>
                  <a:pt x="251387" y="818199"/>
                  <a:pt x="286802" y="823504"/>
                  <a:pt x="317875" y="831272"/>
                </a:cubicBezTo>
                <a:cubicBezTo>
                  <a:pt x="333269" y="842818"/>
                  <a:pt x="348399" y="854724"/>
                  <a:pt x="364057" y="865909"/>
                </a:cubicBezTo>
                <a:cubicBezTo>
                  <a:pt x="375348" y="873974"/>
                  <a:pt x="388881" y="879188"/>
                  <a:pt x="398693" y="889000"/>
                </a:cubicBezTo>
                <a:cubicBezTo>
                  <a:pt x="408505" y="898812"/>
                  <a:pt x="411972" y="913824"/>
                  <a:pt x="421784" y="923636"/>
                </a:cubicBezTo>
                <a:cubicBezTo>
                  <a:pt x="431596" y="933448"/>
                  <a:pt x="445760" y="937844"/>
                  <a:pt x="456420" y="946727"/>
                </a:cubicBezTo>
                <a:cubicBezTo>
                  <a:pt x="468963" y="957180"/>
                  <a:pt x="479511" y="969818"/>
                  <a:pt x="491057" y="981363"/>
                </a:cubicBezTo>
                <a:cubicBezTo>
                  <a:pt x="509836" y="1037704"/>
                  <a:pt x="515566" y="1075147"/>
                  <a:pt x="560329" y="1119909"/>
                </a:cubicBezTo>
                <a:cubicBezTo>
                  <a:pt x="571875" y="1131454"/>
                  <a:pt x="581380" y="1145488"/>
                  <a:pt x="594966" y="1154545"/>
                </a:cubicBezTo>
                <a:cubicBezTo>
                  <a:pt x="605092" y="1161296"/>
                  <a:pt x="618717" y="1160648"/>
                  <a:pt x="629602" y="1166091"/>
                </a:cubicBezTo>
                <a:cubicBezTo>
                  <a:pt x="642013" y="1172297"/>
                  <a:pt x="651827" y="1182977"/>
                  <a:pt x="664238" y="1189182"/>
                </a:cubicBezTo>
                <a:cubicBezTo>
                  <a:pt x="694258" y="1204192"/>
                  <a:pt x="754877" y="1210499"/>
                  <a:pt x="779693" y="1212272"/>
                </a:cubicBezTo>
                <a:cubicBezTo>
                  <a:pt x="914267" y="1221884"/>
                  <a:pt x="1049087" y="1227666"/>
                  <a:pt x="1183784" y="1235363"/>
                </a:cubicBezTo>
                <a:lnTo>
                  <a:pt x="1841875" y="1212272"/>
                </a:lnTo>
                <a:cubicBezTo>
                  <a:pt x="1857724" y="1211493"/>
                  <a:pt x="1873200" y="1206299"/>
                  <a:pt x="1888057" y="1200727"/>
                </a:cubicBezTo>
                <a:cubicBezTo>
                  <a:pt x="1904172" y="1194684"/>
                  <a:pt x="1918844" y="1185333"/>
                  <a:pt x="1934238" y="1177636"/>
                </a:cubicBezTo>
                <a:cubicBezTo>
                  <a:pt x="1941935" y="1166091"/>
                  <a:pt x="1951123" y="1155411"/>
                  <a:pt x="1957329" y="1143000"/>
                </a:cubicBezTo>
                <a:cubicBezTo>
                  <a:pt x="2005130" y="1047400"/>
                  <a:pt x="1925791" y="1172987"/>
                  <a:pt x="1991966" y="1073727"/>
                </a:cubicBezTo>
                <a:cubicBezTo>
                  <a:pt x="1995814" y="1062182"/>
                  <a:pt x="2004064" y="1051248"/>
                  <a:pt x="2003511" y="1039091"/>
                </a:cubicBezTo>
                <a:cubicBezTo>
                  <a:pt x="2000172" y="965642"/>
                  <a:pt x="1997450" y="891253"/>
                  <a:pt x="1980420" y="819727"/>
                </a:cubicBezTo>
                <a:cubicBezTo>
                  <a:pt x="1977206" y="806229"/>
                  <a:pt x="1958776" y="801508"/>
                  <a:pt x="1945784" y="796636"/>
                </a:cubicBezTo>
                <a:cubicBezTo>
                  <a:pt x="1927410" y="789746"/>
                  <a:pt x="1907094" y="789850"/>
                  <a:pt x="1888057" y="785091"/>
                </a:cubicBezTo>
                <a:cubicBezTo>
                  <a:pt x="1876250" y="782139"/>
                  <a:pt x="1864305" y="778988"/>
                  <a:pt x="1853420" y="773545"/>
                </a:cubicBezTo>
                <a:cubicBezTo>
                  <a:pt x="1841009" y="767339"/>
                  <a:pt x="1832075" y="754441"/>
                  <a:pt x="1818784" y="750454"/>
                </a:cubicBezTo>
                <a:cubicBezTo>
                  <a:pt x="1792719" y="742634"/>
                  <a:pt x="1764905" y="742757"/>
                  <a:pt x="1737966" y="738909"/>
                </a:cubicBezTo>
                <a:cubicBezTo>
                  <a:pt x="1714316" y="723143"/>
                  <a:pt x="1684350" y="701097"/>
                  <a:pt x="1657147" y="692727"/>
                </a:cubicBezTo>
                <a:cubicBezTo>
                  <a:pt x="1623235" y="682292"/>
                  <a:pt x="1587811" y="677614"/>
                  <a:pt x="1553238" y="669636"/>
                </a:cubicBezTo>
                <a:cubicBezTo>
                  <a:pt x="1489600" y="654950"/>
                  <a:pt x="1507426" y="654402"/>
                  <a:pt x="1426238" y="646545"/>
                </a:cubicBezTo>
                <a:cubicBezTo>
                  <a:pt x="1333985" y="637617"/>
                  <a:pt x="1149147" y="623454"/>
                  <a:pt x="1149147" y="623454"/>
                </a:cubicBezTo>
                <a:cubicBezTo>
                  <a:pt x="1137602" y="619606"/>
                  <a:pt x="1124014" y="619511"/>
                  <a:pt x="1114511" y="611909"/>
                </a:cubicBezTo>
                <a:cubicBezTo>
                  <a:pt x="1103676" y="603241"/>
                  <a:pt x="1103468" y="584157"/>
                  <a:pt x="1091420" y="577272"/>
                </a:cubicBezTo>
                <a:cubicBezTo>
                  <a:pt x="1074382" y="567536"/>
                  <a:pt x="1052625" y="570890"/>
                  <a:pt x="1033693" y="565727"/>
                </a:cubicBezTo>
                <a:cubicBezTo>
                  <a:pt x="963939" y="546703"/>
                  <a:pt x="977442" y="551317"/>
                  <a:pt x="929784" y="519545"/>
                </a:cubicBezTo>
                <a:cubicBezTo>
                  <a:pt x="922087" y="508000"/>
                  <a:pt x="917528" y="493577"/>
                  <a:pt x="906693" y="484909"/>
                </a:cubicBezTo>
                <a:cubicBezTo>
                  <a:pt x="897190" y="477306"/>
                  <a:pt x="882695" y="479273"/>
                  <a:pt x="872057" y="473363"/>
                </a:cubicBezTo>
                <a:cubicBezTo>
                  <a:pt x="847798" y="459886"/>
                  <a:pt x="825875" y="442576"/>
                  <a:pt x="802784" y="427182"/>
                </a:cubicBezTo>
                <a:lnTo>
                  <a:pt x="768147" y="404091"/>
                </a:lnTo>
                <a:cubicBezTo>
                  <a:pt x="739130" y="317034"/>
                  <a:pt x="781647" y="420963"/>
                  <a:pt x="721966" y="346363"/>
                </a:cubicBezTo>
                <a:cubicBezTo>
                  <a:pt x="714363" y="336860"/>
                  <a:pt x="715863" y="322612"/>
                  <a:pt x="710420" y="311727"/>
                </a:cubicBezTo>
                <a:cubicBezTo>
                  <a:pt x="697446" y="285780"/>
                  <a:pt x="674578" y="260692"/>
                  <a:pt x="652693" y="242454"/>
                </a:cubicBezTo>
                <a:cubicBezTo>
                  <a:pt x="642033" y="233571"/>
                  <a:pt x="629602" y="227060"/>
                  <a:pt x="618057" y="219363"/>
                </a:cubicBezTo>
                <a:cubicBezTo>
                  <a:pt x="599708" y="191840"/>
                  <a:pt x="569794" y="137158"/>
                  <a:pt x="537238" y="115454"/>
                </a:cubicBezTo>
                <a:cubicBezTo>
                  <a:pt x="527112" y="108703"/>
                  <a:pt x="514147" y="107757"/>
                  <a:pt x="502602" y="103909"/>
                </a:cubicBezTo>
                <a:cubicBezTo>
                  <a:pt x="456420" y="111606"/>
                  <a:pt x="409761" y="116844"/>
                  <a:pt x="364057" y="127000"/>
                </a:cubicBezTo>
                <a:cubicBezTo>
                  <a:pt x="340297" y="132280"/>
                  <a:pt x="317875" y="142394"/>
                  <a:pt x="294784" y="150091"/>
                </a:cubicBezTo>
                <a:lnTo>
                  <a:pt x="260147" y="161636"/>
                </a:lnTo>
                <a:cubicBezTo>
                  <a:pt x="248602" y="169333"/>
                  <a:pt x="237922" y="178522"/>
                  <a:pt x="225511" y="184727"/>
                </a:cubicBezTo>
                <a:cubicBezTo>
                  <a:pt x="172444" y="211260"/>
                  <a:pt x="205414" y="181733"/>
                  <a:pt x="179329" y="207818"/>
                </a:cubicBezTo>
                <a:lnTo>
                  <a:pt x="98511" y="438727"/>
                </a:lnTo>
                <a:lnTo>
                  <a:pt x="618057" y="1166091"/>
                </a:lnTo>
                <a:lnTo>
                  <a:pt x="1761057" y="1223818"/>
                </a:lnTo>
                <a:lnTo>
                  <a:pt x="1911147" y="819727"/>
                </a:lnTo>
                <a:lnTo>
                  <a:pt x="1172238" y="600363"/>
                </a:lnTo>
                <a:lnTo>
                  <a:pt x="698875" y="265545"/>
                </a:lnTo>
                <a:lnTo>
                  <a:pt x="2832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grpSp>
        <p:nvGrpSpPr>
          <p:cNvPr id="182" name="Group 181"/>
          <p:cNvGrpSpPr>
            <a:grpSpLocks/>
          </p:cNvGrpSpPr>
          <p:nvPr/>
        </p:nvGrpSpPr>
        <p:grpSpPr bwMode="auto">
          <a:xfrm>
            <a:off x="6900863" y="2877768"/>
            <a:ext cx="658812" cy="949325"/>
            <a:chOff x="6901401" y="3086922"/>
            <a:chExt cx="658721" cy="949369"/>
          </a:xfrm>
        </p:grpSpPr>
        <p:sp>
          <p:nvSpPr>
            <p:cNvPr id="183" name="Freeform 26"/>
            <p:cNvSpPr>
              <a:spLocks/>
            </p:cNvSpPr>
            <p:nvPr/>
          </p:nvSpPr>
          <p:spPr bwMode="auto">
            <a:xfrm>
              <a:off x="6901401" y="3505200"/>
              <a:ext cx="519546" cy="531091"/>
            </a:xfrm>
            <a:custGeom>
              <a:avLst/>
              <a:gdLst>
                <a:gd name="T0" fmla="*/ 230909 w 519546"/>
                <a:gd name="T1" fmla="*/ 0 h 531091"/>
                <a:gd name="T2" fmla="*/ 230909 w 519546"/>
                <a:gd name="T3" fmla="*/ 0 h 531091"/>
                <a:gd name="T4" fmla="*/ 127000 w 519546"/>
                <a:gd name="T5" fmla="*/ 23091 h 531091"/>
                <a:gd name="T6" fmla="*/ 57728 w 519546"/>
                <a:gd name="T7" fmla="*/ 80818 h 531091"/>
                <a:gd name="T8" fmla="*/ 46182 w 519546"/>
                <a:gd name="T9" fmla="*/ 115455 h 531091"/>
                <a:gd name="T10" fmla="*/ 23091 w 519546"/>
                <a:gd name="T11" fmla="*/ 150091 h 531091"/>
                <a:gd name="T12" fmla="*/ 0 w 519546"/>
                <a:gd name="T13" fmla="*/ 219364 h 531091"/>
                <a:gd name="T14" fmla="*/ 11546 w 519546"/>
                <a:gd name="T15" fmla="*/ 381000 h 531091"/>
                <a:gd name="T16" fmla="*/ 23091 w 519546"/>
                <a:gd name="T17" fmla="*/ 415637 h 531091"/>
                <a:gd name="T18" fmla="*/ 69273 w 519546"/>
                <a:gd name="T19" fmla="*/ 438728 h 531091"/>
                <a:gd name="T20" fmla="*/ 138546 w 519546"/>
                <a:gd name="T21" fmla="*/ 484909 h 531091"/>
                <a:gd name="T22" fmla="*/ 207819 w 519546"/>
                <a:gd name="T23" fmla="*/ 508000 h 531091"/>
                <a:gd name="T24" fmla="*/ 242455 w 519546"/>
                <a:gd name="T25" fmla="*/ 519546 h 531091"/>
                <a:gd name="T26" fmla="*/ 288637 w 519546"/>
                <a:gd name="T27" fmla="*/ 531091 h 531091"/>
                <a:gd name="T28" fmla="*/ 415637 w 519546"/>
                <a:gd name="T29" fmla="*/ 508000 h 531091"/>
                <a:gd name="T30" fmla="*/ 461819 w 519546"/>
                <a:gd name="T31" fmla="*/ 438728 h 531091"/>
                <a:gd name="T32" fmla="*/ 519546 w 519546"/>
                <a:gd name="T33" fmla="*/ 334818 h 531091"/>
                <a:gd name="T34" fmla="*/ 508000 w 519546"/>
                <a:gd name="T35" fmla="*/ 150091 h 531091"/>
                <a:gd name="T36" fmla="*/ 461819 w 519546"/>
                <a:gd name="T37" fmla="*/ 80818 h 531091"/>
                <a:gd name="T38" fmla="*/ 438728 w 519546"/>
                <a:gd name="T39" fmla="*/ 46182 h 531091"/>
                <a:gd name="T40" fmla="*/ 357909 w 519546"/>
                <a:gd name="T41" fmla="*/ 11546 h 531091"/>
                <a:gd name="T42" fmla="*/ 311728 w 519546"/>
                <a:gd name="T43" fmla="*/ 11546 h 5310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19546" h="531091">
                  <a:moveTo>
                    <a:pt x="230909" y="0"/>
                  </a:moveTo>
                  <a:lnTo>
                    <a:pt x="230909" y="0"/>
                  </a:lnTo>
                  <a:cubicBezTo>
                    <a:pt x="196273" y="7697"/>
                    <a:pt x="160660" y="11871"/>
                    <a:pt x="127000" y="23091"/>
                  </a:cubicBezTo>
                  <a:cubicBezTo>
                    <a:pt x="102890" y="31128"/>
                    <a:pt x="73804" y="64742"/>
                    <a:pt x="57728" y="80818"/>
                  </a:cubicBezTo>
                  <a:cubicBezTo>
                    <a:pt x="53879" y="92364"/>
                    <a:pt x="51625" y="104570"/>
                    <a:pt x="46182" y="115455"/>
                  </a:cubicBezTo>
                  <a:cubicBezTo>
                    <a:pt x="39976" y="127866"/>
                    <a:pt x="28727" y="137411"/>
                    <a:pt x="23091" y="150091"/>
                  </a:cubicBezTo>
                  <a:cubicBezTo>
                    <a:pt x="13206" y="172333"/>
                    <a:pt x="0" y="219364"/>
                    <a:pt x="0" y="219364"/>
                  </a:cubicBezTo>
                  <a:cubicBezTo>
                    <a:pt x="3849" y="273243"/>
                    <a:pt x="5235" y="327354"/>
                    <a:pt x="11546" y="381000"/>
                  </a:cubicBezTo>
                  <a:cubicBezTo>
                    <a:pt x="12968" y="393087"/>
                    <a:pt x="14485" y="407031"/>
                    <a:pt x="23091" y="415637"/>
                  </a:cubicBezTo>
                  <a:cubicBezTo>
                    <a:pt x="35261" y="427807"/>
                    <a:pt x="54515" y="429873"/>
                    <a:pt x="69273" y="438728"/>
                  </a:cubicBezTo>
                  <a:cubicBezTo>
                    <a:pt x="93070" y="453006"/>
                    <a:pt x="112218" y="476133"/>
                    <a:pt x="138546" y="484909"/>
                  </a:cubicBezTo>
                  <a:lnTo>
                    <a:pt x="207819" y="508000"/>
                  </a:lnTo>
                  <a:cubicBezTo>
                    <a:pt x="219364" y="511849"/>
                    <a:pt x="230648" y="516594"/>
                    <a:pt x="242455" y="519546"/>
                  </a:cubicBezTo>
                  <a:lnTo>
                    <a:pt x="288637" y="531091"/>
                  </a:lnTo>
                  <a:cubicBezTo>
                    <a:pt x="330970" y="523394"/>
                    <a:pt x="375116" y="522472"/>
                    <a:pt x="415637" y="508000"/>
                  </a:cubicBezTo>
                  <a:cubicBezTo>
                    <a:pt x="458254" y="492780"/>
                    <a:pt x="445575" y="467968"/>
                    <a:pt x="461819" y="438728"/>
                  </a:cubicBezTo>
                  <a:cubicBezTo>
                    <a:pt x="527984" y="319631"/>
                    <a:pt x="493421" y="413191"/>
                    <a:pt x="519546" y="334818"/>
                  </a:cubicBezTo>
                  <a:cubicBezTo>
                    <a:pt x="515697" y="273242"/>
                    <a:pt x="514459" y="211448"/>
                    <a:pt x="508000" y="150091"/>
                  </a:cubicBezTo>
                  <a:cubicBezTo>
                    <a:pt x="503600" y="108289"/>
                    <a:pt x="488547" y="112892"/>
                    <a:pt x="461819" y="80818"/>
                  </a:cubicBezTo>
                  <a:cubicBezTo>
                    <a:pt x="452936" y="70158"/>
                    <a:pt x="448540" y="55994"/>
                    <a:pt x="438728" y="46182"/>
                  </a:cubicBezTo>
                  <a:cubicBezTo>
                    <a:pt x="416564" y="24018"/>
                    <a:pt x="388192" y="15331"/>
                    <a:pt x="357909" y="11546"/>
                  </a:cubicBezTo>
                  <a:cubicBezTo>
                    <a:pt x="342634" y="9637"/>
                    <a:pt x="327122" y="11546"/>
                    <a:pt x="311728" y="11546"/>
                  </a:cubicBezTo>
                </a:path>
              </a:pathLst>
            </a:custGeom>
            <a:solidFill>
              <a:srgbClr val="808000">
                <a:alpha val="25098"/>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pic>
          <p:nvPicPr>
            <p:cNvPr id="184" name="Picture 27" descr="Picture 20.pn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7185213" y="3086922"/>
              <a:ext cx="374909" cy="429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5" name="Group 6149"/>
          <p:cNvGrpSpPr>
            <a:grpSpLocks/>
          </p:cNvGrpSpPr>
          <p:nvPr/>
        </p:nvGrpSpPr>
        <p:grpSpPr bwMode="auto">
          <a:xfrm>
            <a:off x="7513638" y="2604718"/>
            <a:ext cx="1554162" cy="1755775"/>
            <a:chOff x="7317509" y="2814782"/>
            <a:chExt cx="1554490" cy="1754909"/>
          </a:xfrm>
        </p:grpSpPr>
        <p:sp>
          <p:nvSpPr>
            <p:cNvPr id="186" name="Freeform 20"/>
            <p:cNvSpPr>
              <a:spLocks/>
            </p:cNvSpPr>
            <p:nvPr/>
          </p:nvSpPr>
          <p:spPr bwMode="auto">
            <a:xfrm>
              <a:off x="7317509" y="2814782"/>
              <a:ext cx="1293091" cy="1754909"/>
            </a:xfrm>
            <a:custGeom>
              <a:avLst/>
              <a:gdLst>
                <a:gd name="T0" fmla="*/ 542636 w 1293091"/>
                <a:gd name="T1" fmla="*/ 0 h 1754909"/>
                <a:gd name="T2" fmla="*/ 542636 w 1293091"/>
                <a:gd name="T3" fmla="*/ 0 h 1754909"/>
                <a:gd name="T4" fmla="*/ 438727 w 1293091"/>
                <a:gd name="T5" fmla="*/ 11545 h 1754909"/>
                <a:gd name="T6" fmla="*/ 404091 w 1293091"/>
                <a:gd name="T7" fmla="*/ 23091 h 1754909"/>
                <a:gd name="T8" fmla="*/ 369454 w 1293091"/>
                <a:gd name="T9" fmla="*/ 57727 h 1754909"/>
                <a:gd name="T10" fmla="*/ 300182 w 1293091"/>
                <a:gd name="T11" fmla="*/ 103909 h 1754909"/>
                <a:gd name="T12" fmla="*/ 265545 w 1293091"/>
                <a:gd name="T13" fmla="*/ 173182 h 1754909"/>
                <a:gd name="T14" fmla="*/ 242454 w 1293091"/>
                <a:gd name="T15" fmla="*/ 207818 h 1754909"/>
                <a:gd name="T16" fmla="*/ 196273 w 1293091"/>
                <a:gd name="T17" fmla="*/ 311727 h 1754909"/>
                <a:gd name="T18" fmla="*/ 184727 w 1293091"/>
                <a:gd name="T19" fmla="*/ 357909 h 1754909"/>
                <a:gd name="T20" fmla="*/ 161636 w 1293091"/>
                <a:gd name="T21" fmla="*/ 484909 h 1754909"/>
                <a:gd name="T22" fmla="*/ 138545 w 1293091"/>
                <a:gd name="T23" fmla="*/ 565727 h 1754909"/>
                <a:gd name="T24" fmla="*/ 115454 w 1293091"/>
                <a:gd name="T25" fmla="*/ 900545 h 1754909"/>
                <a:gd name="T26" fmla="*/ 92364 w 1293091"/>
                <a:gd name="T27" fmla="*/ 935182 h 1754909"/>
                <a:gd name="T28" fmla="*/ 57727 w 1293091"/>
                <a:gd name="T29" fmla="*/ 1016000 h 1754909"/>
                <a:gd name="T30" fmla="*/ 46182 w 1293091"/>
                <a:gd name="T31" fmla="*/ 1062182 h 1754909"/>
                <a:gd name="T32" fmla="*/ 34636 w 1293091"/>
                <a:gd name="T33" fmla="*/ 1119909 h 1754909"/>
                <a:gd name="T34" fmla="*/ 0 w 1293091"/>
                <a:gd name="T35" fmla="*/ 1200727 h 1754909"/>
                <a:gd name="T36" fmla="*/ 11545 w 1293091"/>
                <a:gd name="T37" fmla="*/ 1674091 h 1754909"/>
                <a:gd name="T38" fmla="*/ 23091 w 1293091"/>
                <a:gd name="T39" fmla="*/ 1708727 h 1754909"/>
                <a:gd name="T40" fmla="*/ 173182 w 1293091"/>
                <a:gd name="T41" fmla="*/ 1743363 h 1754909"/>
                <a:gd name="T42" fmla="*/ 219364 w 1293091"/>
                <a:gd name="T43" fmla="*/ 1754909 h 1754909"/>
                <a:gd name="T44" fmla="*/ 1027545 w 1293091"/>
                <a:gd name="T45" fmla="*/ 1731818 h 1754909"/>
                <a:gd name="T46" fmla="*/ 1131454 w 1293091"/>
                <a:gd name="T47" fmla="*/ 1697182 h 1754909"/>
                <a:gd name="T48" fmla="*/ 1200727 w 1293091"/>
                <a:gd name="T49" fmla="*/ 1639454 h 1754909"/>
                <a:gd name="T50" fmla="*/ 1235364 w 1293091"/>
                <a:gd name="T51" fmla="*/ 1627909 h 1754909"/>
                <a:gd name="T52" fmla="*/ 1246909 w 1293091"/>
                <a:gd name="T53" fmla="*/ 1593273 h 1754909"/>
                <a:gd name="T54" fmla="*/ 1293091 w 1293091"/>
                <a:gd name="T55" fmla="*/ 1524000 h 1754909"/>
                <a:gd name="T56" fmla="*/ 1281545 w 1293091"/>
                <a:gd name="T57" fmla="*/ 1408545 h 1754909"/>
                <a:gd name="T58" fmla="*/ 1223818 w 1293091"/>
                <a:gd name="T59" fmla="*/ 1327727 h 1754909"/>
                <a:gd name="T60" fmla="*/ 1200727 w 1293091"/>
                <a:gd name="T61" fmla="*/ 1293091 h 1754909"/>
                <a:gd name="T62" fmla="*/ 1177636 w 1293091"/>
                <a:gd name="T63" fmla="*/ 1223818 h 1754909"/>
                <a:gd name="T64" fmla="*/ 1143000 w 1293091"/>
                <a:gd name="T65" fmla="*/ 1096818 h 1754909"/>
                <a:gd name="T66" fmla="*/ 1119909 w 1293091"/>
                <a:gd name="T67" fmla="*/ 1050636 h 1754909"/>
                <a:gd name="T68" fmla="*/ 1085273 w 1293091"/>
                <a:gd name="T69" fmla="*/ 912091 h 1754909"/>
                <a:gd name="T70" fmla="*/ 1073727 w 1293091"/>
                <a:gd name="T71" fmla="*/ 842818 h 1754909"/>
                <a:gd name="T72" fmla="*/ 1050636 w 1293091"/>
                <a:gd name="T73" fmla="*/ 750454 h 1754909"/>
                <a:gd name="T74" fmla="*/ 1027545 w 1293091"/>
                <a:gd name="T75" fmla="*/ 715818 h 1754909"/>
                <a:gd name="T76" fmla="*/ 992909 w 1293091"/>
                <a:gd name="T77" fmla="*/ 600363 h 1754909"/>
                <a:gd name="T78" fmla="*/ 935182 w 1293091"/>
                <a:gd name="T79" fmla="*/ 519545 h 1754909"/>
                <a:gd name="T80" fmla="*/ 889000 w 1293091"/>
                <a:gd name="T81" fmla="*/ 450273 h 1754909"/>
                <a:gd name="T82" fmla="*/ 831273 w 1293091"/>
                <a:gd name="T83" fmla="*/ 323273 h 1754909"/>
                <a:gd name="T84" fmla="*/ 808182 w 1293091"/>
                <a:gd name="T85" fmla="*/ 288636 h 1754909"/>
                <a:gd name="T86" fmla="*/ 773545 w 1293091"/>
                <a:gd name="T87" fmla="*/ 265545 h 1754909"/>
                <a:gd name="T88" fmla="*/ 727364 w 1293091"/>
                <a:gd name="T89" fmla="*/ 196273 h 1754909"/>
                <a:gd name="T90" fmla="*/ 715818 w 1293091"/>
                <a:gd name="T91" fmla="*/ 161636 h 1754909"/>
                <a:gd name="T92" fmla="*/ 646545 w 1293091"/>
                <a:gd name="T93" fmla="*/ 115454 h 1754909"/>
                <a:gd name="T94" fmla="*/ 611909 w 1293091"/>
                <a:gd name="T95" fmla="*/ 80818 h 1754909"/>
                <a:gd name="T96" fmla="*/ 496454 w 1293091"/>
                <a:gd name="T97" fmla="*/ 57727 h 1754909"/>
                <a:gd name="T98" fmla="*/ 438727 w 1293091"/>
                <a:gd name="T99" fmla="*/ 34636 h 1754909"/>
                <a:gd name="T100" fmla="*/ 427182 w 1293091"/>
                <a:gd name="T101" fmla="*/ 34636 h 175490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293091" h="1754909">
                  <a:moveTo>
                    <a:pt x="542636" y="0"/>
                  </a:moveTo>
                  <a:lnTo>
                    <a:pt x="542636" y="0"/>
                  </a:lnTo>
                  <a:cubicBezTo>
                    <a:pt x="508000" y="3848"/>
                    <a:pt x="473102" y="5816"/>
                    <a:pt x="438727" y="11545"/>
                  </a:cubicBezTo>
                  <a:cubicBezTo>
                    <a:pt x="426723" y="13546"/>
                    <a:pt x="414217" y="16340"/>
                    <a:pt x="404091" y="23091"/>
                  </a:cubicBezTo>
                  <a:cubicBezTo>
                    <a:pt x="390505" y="32148"/>
                    <a:pt x="382342" y="47703"/>
                    <a:pt x="369454" y="57727"/>
                  </a:cubicBezTo>
                  <a:cubicBezTo>
                    <a:pt x="347548" y="74765"/>
                    <a:pt x="300182" y="103909"/>
                    <a:pt x="300182" y="103909"/>
                  </a:cubicBezTo>
                  <a:cubicBezTo>
                    <a:pt x="234007" y="203169"/>
                    <a:pt x="313346" y="77582"/>
                    <a:pt x="265545" y="173182"/>
                  </a:cubicBezTo>
                  <a:cubicBezTo>
                    <a:pt x="259339" y="185593"/>
                    <a:pt x="250151" y="196273"/>
                    <a:pt x="242454" y="207818"/>
                  </a:cubicBezTo>
                  <a:cubicBezTo>
                    <a:pt x="214976" y="290255"/>
                    <a:pt x="232866" y="256839"/>
                    <a:pt x="196273" y="311727"/>
                  </a:cubicBezTo>
                  <a:cubicBezTo>
                    <a:pt x="192424" y="327121"/>
                    <a:pt x="187839" y="342349"/>
                    <a:pt x="184727" y="357909"/>
                  </a:cubicBezTo>
                  <a:cubicBezTo>
                    <a:pt x="174428" y="409403"/>
                    <a:pt x="174024" y="435357"/>
                    <a:pt x="161636" y="484909"/>
                  </a:cubicBezTo>
                  <a:cubicBezTo>
                    <a:pt x="154841" y="512090"/>
                    <a:pt x="146242" y="538788"/>
                    <a:pt x="138545" y="565727"/>
                  </a:cubicBezTo>
                  <a:cubicBezTo>
                    <a:pt x="130848" y="677333"/>
                    <a:pt x="129330" y="789538"/>
                    <a:pt x="115454" y="900545"/>
                  </a:cubicBezTo>
                  <a:cubicBezTo>
                    <a:pt x="113733" y="914314"/>
                    <a:pt x="97830" y="922428"/>
                    <a:pt x="92364" y="935182"/>
                  </a:cubicBezTo>
                  <a:cubicBezTo>
                    <a:pt x="47634" y="1039553"/>
                    <a:pt x="115696" y="929046"/>
                    <a:pt x="57727" y="1016000"/>
                  </a:cubicBezTo>
                  <a:cubicBezTo>
                    <a:pt x="53879" y="1031394"/>
                    <a:pt x="49624" y="1046692"/>
                    <a:pt x="46182" y="1062182"/>
                  </a:cubicBezTo>
                  <a:cubicBezTo>
                    <a:pt x="41925" y="1081338"/>
                    <a:pt x="39395" y="1100871"/>
                    <a:pt x="34636" y="1119909"/>
                  </a:cubicBezTo>
                  <a:cubicBezTo>
                    <a:pt x="26141" y="1153887"/>
                    <a:pt x="16523" y="1167682"/>
                    <a:pt x="0" y="1200727"/>
                  </a:cubicBezTo>
                  <a:cubicBezTo>
                    <a:pt x="3848" y="1358515"/>
                    <a:pt x="4378" y="1516419"/>
                    <a:pt x="11545" y="1674091"/>
                  </a:cubicBezTo>
                  <a:cubicBezTo>
                    <a:pt x="12098" y="1686248"/>
                    <a:pt x="13188" y="1701653"/>
                    <a:pt x="23091" y="1708727"/>
                  </a:cubicBezTo>
                  <a:cubicBezTo>
                    <a:pt x="57017" y="1732959"/>
                    <a:pt x="136651" y="1736721"/>
                    <a:pt x="173182" y="1743363"/>
                  </a:cubicBezTo>
                  <a:cubicBezTo>
                    <a:pt x="188794" y="1746202"/>
                    <a:pt x="203970" y="1751060"/>
                    <a:pt x="219364" y="1754909"/>
                  </a:cubicBezTo>
                  <a:cubicBezTo>
                    <a:pt x="488758" y="1747212"/>
                    <a:pt x="758580" y="1748841"/>
                    <a:pt x="1027545" y="1731818"/>
                  </a:cubicBezTo>
                  <a:cubicBezTo>
                    <a:pt x="1063982" y="1729512"/>
                    <a:pt x="1131454" y="1697182"/>
                    <a:pt x="1131454" y="1697182"/>
                  </a:cubicBezTo>
                  <a:cubicBezTo>
                    <a:pt x="1156986" y="1671650"/>
                    <a:pt x="1168581" y="1655527"/>
                    <a:pt x="1200727" y="1639454"/>
                  </a:cubicBezTo>
                  <a:cubicBezTo>
                    <a:pt x="1211612" y="1634011"/>
                    <a:pt x="1223818" y="1631757"/>
                    <a:pt x="1235364" y="1627909"/>
                  </a:cubicBezTo>
                  <a:cubicBezTo>
                    <a:pt x="1239212" y="1616364"/>
                    <a:pt x="1240999" y="1603911"/>
                    <a:pt x="1246909" y="1593273"/>
                  </a:cubicBezTo>
                  <a:cubicBezTo>
                    <a:pt x="1260386" y="1569013"/>
                    <a:pt x="1293091" y="1524000"/>
                    <a:pt x="1293091" y="1524000"/>
                  </a:cubicBezTo>
                  <a:cubicBezTo>
                    <a:pt x="1289242" y="1485515"/>
                    <a:pt x="1289649" y="1446363"/>
                    <a:pt x="1281545" y="1408545"/>
                  </a:cubicBezTo>
                  <a:cubicBezTo>
                    <a:pt x="1271685" y="1362531"/>
                    <a:pt x="1251145" y="1360520"/>
                    <a:pt x="1223818" y="1327727"/>
                  </a:cubicBezTo>
                  <a:cubicBezTo>
                    <a:pt x="1214935" y="1317067"/>
                    <a:pt x="1208424" y="1304636"/>
                    <a:pt x="1200727" y="1293091"/>
                  </a:cubicBezTo>
                  <a:cubicBezTo>
                    <a:pt x="1193030" y="1270000"/>
                    <a:pt x="1183539" y="1247431"/>
                    <a:pt x="1177636" y="1223818"/>
                  </a:cubicBezTo>
                  <a:cubicBezTo>
                    <a:pt x="1174106" y="1209699"/>
                    <a:pt x="1155947" y="1127029"/>
                    <a:pt x="1143000" y="1096818"/>
                  </a:cubicBezTo>
                  <a:cubicBezTo>
                    <a:pt x="1136220" y="1080999"/>
                    <a:pt x="1127606" y="1066030"/>
                    <a:pt x="1119909" y="1050636"/>
                  </a:cubicBezTo>
                  <a:cubicBezTo>
                    <a:pt x="1108364" y="1004454"/>
                    <a:pt x="1093099" y="959046"/>
                    <a:pt x="1085273" y="912091"/>
                  </a:cubicBezTo>
                  <a:cubicBezTo>
                    <a:pt x="1081424" y="889000"/>
                    <a:pt x="1077915" y="865850"/>
                    <a:pt x="1073727" y="842818"/>
                  </a:cubicBezTo>
                  <a:cubicBezTo>
                    <a:pt x="1069962" y="822112"/>
                    <a:pt x="1062082" y="773346"/>
                    <a:pt x="1050636" y="750454"/>
                  </a:cubicBezTo>
                  <a:cubicBezTo>
                    <a:pt x="1044430" y="738043"/>
                    <a:pt x="1035242" y="727363"/>
                    <a:pt x="1027545" y="715818"/>
                  </a:cubicBezTo>
                  <a:cubicBezTo>
                    <a:pt x="1016730" y="661739"/>
                    <a:pt x="1018225" y="650995"/>
                    <a:pt x="992909" y="600363"/>
                  </a:cubicBezTo>
                  <a:cubicBezTo>
                    <a:pt x="983527" y="581600"/>
                    <a:pt x="944330" y="532613"/>
                    <a:pt x="935182" y="519545"/>
                  </a:cubicBezTo>
                  <a:cubicBezTo>
                    <a:pt x="919267" y="496810"/>
                    <a:pt x="897776" y="476600"/>
                    <a:pt x="889000" y="450273"/>
                  </a:cubicBezTo>
                  <a:cubicBezTo>
                    <a:pt x="872653" y="401234"/>
                    <a:pt x="865688" y="374896"/>
                    <a:pt x="831273" y="323273"/>
                  </a:cubicBezTo>
                  <a:cubicBezTo>
                    <a:pt x="823576" y="311727"/>
                    <a:pt x="817994" y="298448"/>
                    <a:pt x="808182" y="288636"/>
                  </a:cubicBezTo>
                  <a:cubicBezTo>
                    <a:pt x="798370" y="278824"/>
                    <a:pt x="785091" y="273242"/>
                    <a:pt x="773545" y="265545"/>
                  </a:cubicBezTo>
                  <a:cubicBezTo>
                    <a:pt x="758151" y="242454"/>
                    <a:pt x="736140" y="222600"/>
                    <a:pt x="727364" y="196273"/>
                  </a:cubicBezTo>
                  <a:cubicBezTo>
                    <a:pt x="723515" y="184727"/>
                    <a:pt x="724424" y="170242"/>
                    <a:pt x="715818" y="161636"/>
                  </a:cubicBezTo>
                  <a:cubicBezTo>
                    <a:pt x="696194" y="142012"/>
                    <a:pt x="666169" y="135078"/>
                    <a:pt x="646545" y="115454"/>
                  </a:cubicBezTo>
                  <a:cubicBezTo>
                    <a:pt x="635000" y="103909"/>
                    <a:pt x="626085" y="88919"/>
                    <a:pt x="611909" y="80818"/>
                  </a:cubicBezTo>
                  <a:cubicBezTo>
                    <a:pt x="597274" y="72455"/>
                    <a:pt x="501333" y="58811"/>
                    <a:pt x="496454" y="57727"/>
                  </a:cubicBezTo>
                  <a:cubicBezTo>
                    <a:pt x="470771" y="52020"/>
                    <a:pt x="460599" y="45572"/>
                    <a:pt x="438727" y="34636"/>
                  </a:cubicBezTo>
                  <a:lnTo>
                    <a:pt x="427182" y="34636"/>
                  </a:lnTo>
                </a:path>
              </a:pathLst>
            </a:custGeom>
            <a:solidFill>
              <a:srgbClr val="808000">
                <a:alpha val="25098"/>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pic>
          <p:nvPicPr>
            <p:cNvPr id="187" name="Picture 28" descr="Picture 17.pn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8229600" y="2971800"/>
              <a:ext cx="642399" cy="259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8" name="Group 187"/>
          <p:cNvGrpSpPr>
            <a:grpSpLocks/>
          </p:cNvGrpSpPr>
          <p:nvPr/>
        </p:nvGrpSpPr>
        <p:grpSpPr bwMode="auto">
          <a:xfrm>
            <a:off x="7697788" y="2187205"/>
            <a:ext cx="1285875" cy="960438"/>
            <a:chOff x="7502236" y="2396716"/>
            <a:chExt cx="1285504" cy="960702"/>
          </a:xfrm>
        </p:grpSpPr>
        <p:sp>
          <p:nvSpPr>
            <p:cNvPr id="189" name="Freeform 22"/>
            <p:cNvSpPr>
              <a:spLocks/>
            </p:cNvSpPr>
            <p:nvPr/>
          </p:nvSpPr>
          <p:spPr bwMode="auto">
            <a:xfrm>
              <a:off x="7502236" y="2826327"/>
              <a:ext cx="519546" cy="531091"/>
            </a:xfrm>
            <a:custGeom>
              <a:avLst/>
              <a:gdLst>
                <a:gd name="T0" fmla="*/ 230909 w 519546"/>
                <a:gd name="T1" fmla="*/ 0 h 531091"/>
                <a:gd name="T2" fmla="*/ 230909 w 519546"/>
                <a:gd name="T3" fmla="*/ 0 h 531091"/>
                <a:gd name="T4" fmla="*/ 127000 w 519546"/>
                <a:gd name="T5" fmla="*/ 23091 h 531091"/>
                <a:gd name="T6" fmla="*/ 57728 w 519546"/>
                <a:gd name="T7" fmla="*/ 80818 h 531091"/>
                <a:gd name="T8" fmla="*/ 46182 w 519546"/>
                <a:gd name="T9" fmla="*/ 115455 h 531091"/>
                <a:gd name="T10" fmla="*/ 23091 w 519546"/>
                <a:gd name="T11" fmla="*/ 150091 h 531091"/>
                <a:gd name="T12" fmla="*/ 0 w 519546"/>
                <a:gd name="T13" fmla="*/ 219364 h 531091"/>
                <a:gd name="T14" fmla="*/ 11546 w 519546"/>
                <a:gd name="T15" fmla="*/ 381000 h 531091"/>
                <a:gd name="T16" fmla="*/ 23091 w 519546"/>
                <a:gd name="T17" fmla="*/ 415637 h 531091"/>
                <a:gd name="T18" fmla="*/ 69273 w 519546"/>
                <a:gd name="T19" fmla="*/ 438728 h 531091"/>
                <a:gd name="T20" fmla="*/ 138546 w 519546"/>
                <a:gd name="T21" fmla="*/ 484909 h 531091"/>
                <a:gd name="T22" fmla="*/ 207819 w 519546"/>
                <a:gd name="T23" fmla="*/ 508000 h 531091"/>
                <a:gd name="T24" fmla="*/ 242455 w 519546"/>
                <a:gd name="T25" fmla="*/ 519546 h 531091"/>
                <a:gd name="T26" fmla="*/ 288637 w 519546"/>
                <a:gd name="T27" fmla="*/ 531091 h 531091"/>
                <a:gd name="T28" fmla="*/ 415637 w 519546"/>
                <a:gd name="T29" fmla="*/ 508000 h 531091"/>
                <a:gd name="T30" fmla="*/ 461819 w 519546"/>
                <a:gd name="T31" fmla="*/ 438728 h 531091"/>
                <a:gd name="T32" fmla="*/ 519546 w 519546"/>
                <a:gd name="T33" fmla="*/ 334818 h 531091"/>
                <a:gd name="T34" fmla="*/ 508000 w 519546"/>
                <a:gd name="T35" fmla="*/ 150091 h 531091"/>
                <a:gd name="T36" fmla="*/ 461819 w 519546"/>
                <a:gd name="T37" fmla="*/ 80818 h 531091"/>
                <a:gd name="T38" fmla="*/ 438728 w 519546"/>
                <a:gd name="T39" fmla="*/ 46182 h 531091"/>
                <a:gd name="T40" fmla="*/ 357909 w 519546"/>
                <a:gd name="T41" fmla="*/ 11546 h 531091"/>
                <a:gd name="T42" fmla="*/ 311728 w 519546"/>
                <a:gd name="T43" fmla="*/ 11546 h 5310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19546" h="531091">
                  <a:moveTo>
                    <a:pt x="230909" y="0"/>
                  </a:moveTo>
                  <a:lnTo>
                    <a:pt x="230909" y="0"/>
                  </a:lnTo>
                  <a:cubicBezTo>
                    <a:pt x="196273" y="7697"/>
                    <a:pt x="160660" y="11871"/>
                    <a:pt x="127000" y="23091"/>
                  </a:cubicBezTo>
                  <a:cubicBezTo>
                    <a:pt x="102890" y="31128"/>
                    <a:pt x="73804" y="64742"/>
                    <a:pt x="57728" y="80818"/>
                  </a:cubicBezTo>
                  <a:cubicBezTo>
                    <a:pt x="53879" y="92364"/>
                    <a:pt x="51625" y="104570"/>
                    <a:pt x="46182" y="115455"/>
                  </a:cubicBezTo>
                  <a:cubicBezTo>
                    <a:pt x="39976" y="127866"/>
                    <a:pt x="28727" y="137411"/>
                    <a:pt x="23091" y="150091"/>
                  </a:cubicBezTo>
                  <a:cubicBezTo>
                    <a:pt x="13206" y="172333"/>
                    <a:pt x="0" y="219364"/>
                    <a:pt x="0" y="219364"/>
                  </a:cubicBezTo>
                  <a:cubicBezTo>
                    <a:pt x="3849" y="273243"/>
                    <a:pt x="5235" y="327354"/>
                    <a:pt x="11546" y="381000"/>
                  </a:cubicBezTo>
                  <a:cubicBezTo>
                    <a:pt x="12968" y="393087"/>
                    <a:pt x="14485" y="407031"/>
                    <a:pt x="23091" y="415637"/>
                  </a:cubicBezTo>
                  <a:cubicBezTo>
                    <a:pt x="35261" y="427807"/>
                    <a:pt x="54515" y="429873"/>
                    <a:pt x="69273" y="438728"/>
                  </a:cubicBezTo>
                  <a:cubicBezTo>
                    <a:pt x="93070" y="453006"/>
                    <a:pt x="112218" y="476133"/>
                    <a:pt x="138546" y="484909"/>
                  </a:cubicBezTo>
                  <a:lnTo>
                    <a:pt x="207819" y="508000"/>
                  </a:lnTo>
                  <a:cubicBezTo>
                    <a:pt x="219364" y="511849"/>
                    <a:pt x="230648" y="516594"/>
                    <a:pt x="242455" y="519546"/>
                  </a:cubicBezTo>
                  <a:lnTo>
                    <a:pt x="288637" y="531091"/>
                  </a:lnTo>
                  <a:cubicBezTo>
                    <a:pt x="330970" y="523394"/>
                    <a:pt x="375116" y="522472"/>
                    <a:pt x="415637" y="508000"/>
                  </a:cubicBezTo>
                  <a:cubicBezTo>
                    <a:pt x="458254" y="492780"/>
                    <a:pt x="445575" y="467968"/>
                    <a:pt x="461819" y="438728"/>
                  </a:cubicBezTo>
                  <a:cubicBezTo>
                    <a:pt x="527984" y="319631"/>
                    <a:pt x="493421" y="413191"/>
                    <a:pt x="519546" y="334818"/>
                  </a:cubicBezTo>
                  <a:cubicBezTo>
                    <a:pt x="515697" y="273242"/>
                    <a:pt x="514459" y="211448"/>
                    <a:pt x="508000" y="150091"/>
                  </a:cubicBezTo>
                  <a:cubicBezTo>
                    <a:pt x="503600" y="108289"/>
                    <a:pt x="488547" y="112892"/>
                    <a:pt x="461819" y="80818"/>
                  </a:cubicBezTo>
                  <a:cubicBezTo>
                    <a:pt x="452936" y="70158"/>
                    <a:pt x="448540" y="55994"/>
                    <a:pt x="438728" y="46182"/>
                  </a:cubicBezTo>
                  <a:cubicBezTo>
                    <a:pt x="416564" y="24018"/>
                    <a:pt x="388192" y="15331"/>
                    <a:pt x="357909" y="11546"/>
                  </a:cubicBezTo>
                  <a:cubicBezTo>
                    <a:pt x="342634" y="9637"/>
                    <a:pt x="327122" y="11546"/>
                    <a:pt x="311728" y="11546"/>
                  </a:cubicBezTo>
                </a:path>
              </a:pathLst>
            </a:custGeom>
            <a:solidFill>
              <a:srgbClr val="808000">
                <a:alpha val="25098"/>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pic>
          <p:nvPicPr>
            <p:cNvPr id="190" name="Picture 25" descr="Picture 16.png"/>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8058725" y="2514600"/>
              <a:ext cx="729015" cy="245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 name="Picture 29" descr="Picture 23.png"/>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7672882" y="2396716"/>
              <a:ext cx="401753" cy="480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2" name="Group 191"/>
          <p:cNvGrpSpPr>
            <a:grpSpLocks/>
          </p:cNvGrpSpPr>
          <p:nvPr/>
        </p:nvGrpSpPr>
        <p:grpSpPr bwMode="auto">
          <a:xfrm>
            <a:off x="152400" y="2895600"/>
            <a:ext cx="2825750" cy="2522538"/>
            <a:chOff x="152399" y="2895600"/>
            <a:chExt cx="2826327" cy="2522811"/>
          </a:xfrm>
        </p:grpSpPr>
        <p:pic>
          <p:nvPicPr>
            <p:cNvPr id="193" name="Picture 6162" descr="Picture 8.png"/>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1676400" y="3505200"/>
              <a:ext cx="1143000" cy="668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 name="Picture 10" descr="Picture 4.png"/>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152400" y="3429000"/>
              <a:ext cx="1143000" cy="779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 name="TextBox 12"/>
            <p:cNvSpPr txBox="1">
              <a:spLocks noChangeArrowheads="1"/>
            </p:cNvSpPr>
            <p:nvPr/>
          </p:nvSpPr>
          <p:spPr bwMode="auto">
            <a:xfrm>
              <a:off x="152400" y="2895600"/>
              <a:ext cx="1741638" cy="46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mtClean="0">
                  <a:solidFill>
                    <a:srgbClr val="000000"/>
                  </a:solidFill>
                  <a:latin typeface="Cala"/>
                  <a:cs typeface="Cala"/>
                </a:rPr>
                <a:t>Nuclear PV</a:t>
              </a:r>
            </a:p>
          </p:txBody>
        </p:sp>
        <p:sp>
          <p:nvSpPr>
            <p:cNvPr id="196" name="Rounded Rectangle 6161"/>
            <p:cNvSpPr>
              <a:spLocks noChangeArrowheads="1"/>
            </p:cNvSpPr>
            <p:nvPr/>
          </p:nvSpPr>
          <p:spPr bwMode="auto">
            <a:xfrm>
              <a:off x="152399" y="3352800"/>
              <a:ext cx="2826327" cy="914400"/>
            </a:xfrm>
            <a:prstGeom prst="roundRect">
              <a:avLst>
                <a:gd name="adj" fmla="val 16667"/>
              </a:avLst>
            </a:prstGeom>
            <a:solidFill>
              <a:srgbClr val="808000">
                <a:alpha val="25098"/>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000000"/>
                </a:solidFill>
                <a:latin typeface="Cala"/>
                <a:ea typeface="ＭＳ Ｐゴシック" charset="0"/>
                <a:cs typeface="Cala"/>
              </a:endParaRPr>
            </a:p>
          </p:txBody>
        </p:sp>
        <p:pic>
          <p:nvPicPr>
            <p:cNvPr id="197" name="Picture 6159" descr="Picture 7.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182449" y="4819560"/>
              <a:ext cx="1447772" cy="59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8" name="Group 197"/>
          <p:cNvGrpSpPr>
            <a:grpSpLocks/>
          </p:cNvGrpSpPr>
          <p:nvPr/>
        </p:nvGrpSpPr>
        <p:grpSpPr bwMode="auto">
          <a:xfrm>
            <a:off x="152400" y="4343400"/>
            <a:ext cx="2825750" cy="1828800"/>
            <a:chOff x="152400" y="4343400"/>
            <a:chExt cx="2826327" cy="1828800"/>
          </a:xfrm>
        </p:grpSpPr>
        <p:pic>
          <p:nvPicPr>
            <p:cNvPr id="199" name="Picture 6157" descr="Picture 3.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1752601" y="5202545"/>
              <a:ext cx="1143000" cy="717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 name="TextBox 52"/>
            <p:cNvSpPr txBox="1">
              <a:spLocks noChangeArrowheads="1"/>
            </p:cNvSpPr>
            <p:nvPr/>
          </p:nvSpPr>
          <p:spPr bwMode="auto">
            <a:xfrm>
              <a:off x="152401" y="4343400"/>
              <a:ext cx="20324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mtClean="0">
                  <a:solidFill>
                    <a:srgbClr val="000000"/>
                  </a:solidFill>
                  <a:latin typeface="Cala"/>
                  <a:cs typeface="Cala"/>
                </a:rPr>
                <a:t>Few-body PV</a:t>
              </a:r>
            </a:p>
          </p:txBody>
        </p:sp>
        <p:pic>
          <p:nvPicPr>
            <p:cNvPr id="201" name="Picture 6158" descr="Picture 2.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152401" y="5410200"/>
              <a:ext cx="1371600" cy="699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 name="Rounded Rectangle 57"/>
            <p:cNvSpPr>
              <a:spLocks noChangeArrowheads="1"/>
            </p:cNvSpPr>
            <p:nvPr/>
          </p:nvSpPr>
          <p:spPr bwMode="auto">
            <a:xfrm>
              <a:off x="152400" y="4800600"/>
              <a:ext cx="2826327" cy="1371600"/>
            </a:xfrm>
            <a:prstGeom prst="roundRect">
              <a:avLst>
                <a:gd name="adj" fmla="val 16667"/>
              </a:avLst>
            </a:prstGeom>
            <a:solidFill>
              <a:srgbClr val="808000">
                <a:alpha val="25098"/>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000000"/>
                </a:solidFill>
                <a:latin typeface="Cala"/>
                <a:ea typeface="ＭＳ Ｐゴシック" charset="0"/>
                <a:cs typeface="Cala"/>
              </a:endParaRPr>
            </a:p>
          </p:txBody>
        </p:sp>
      </p:grpSp>
      <p:grpSp>
        <p:nvGrpSpPr>
          <p:cNvPr id="206" name="Group 205"/>
          <p:cNvGrpSpPr>
            <a:grpSpLocks/>
          </p:cNvGrpSpPr>
          <p:nvPr/>
        </p:nvGrpSpPr>
        <p:grpSpPr bwMode="auto">
          <a:xfrm>
            <a:off x="6824593" y="3219175"/>
            <a:ext cx="2057568" cy="1692180"/>
            <a:chOff x="6825201" y="3429000"/>
            <a:chExt cx="2057400" cy="1692120"/>
          </a:xfrm>
        </p:grpSpPr>
        <p:grpSp>
          <p:nvGrpSpPr>
            <p:cNvPr id="209" name="Group 6150"/>
            <p:cNvGrpSpPr>
              <a:grpSpLocks/>
            </p:cNvGrpSpPr>
            <p:nvPr/>
          </p:nvGrpSpPr>
          <p:grpSpPr bwMode="auto">
            <a:xfrm>
              <a:off x="6825201" y="3429000"/>
              <a:ext cx="2057400" cy="1667904"/>
              <a:chOff x="6629400" y="3429000"/>
              <a:chExt cx="2057400" cy="1667904"/>
            </a:xfrm>
          </p:grpSpPr>
          <p:sp>
            <p:nvSpPr>
              <p:cNvPr id="213" name="Freeform 24"/>
              <p:cNvSpPr>
                <a:spLocks/>
              </p:cNvSpPr>
              <p:nvPr/>
            </p:nvSpPr>
            <p:spPr bwMode="auto">
              <a:xfrm>
                <a:off x="6629400" y="3429000"/>
                <a:ext cx="2057400" cy="1143000"/>
              </a:xfrm>
              <a:custGeom>
                <a:avLst/>
                <a:gdLst>
                  <a:gd name="T0" fmla="*/ 0 w 1928091"/>
                  <a:gd name="T1" fmla="*/ 344128 h 1073727"/>
                  <a:gd name="T2" fmla="*/ 0 w 1928091"/>
                  <a:gd name="T3" fmla="*/ 344128 h 1073727"/>
                  <a:gd name="T4" fmla="*/ 98557 w 1928091"/>
                  <a:gd name="T5" fmla="*/ 454742 h 1073727"/>
                  <a:gd name="T6" fmla="*/ 135517 w 1928091"/>
                  <a:gd name="T7" fmla="*/ 467032 h 1073727"/>
                  <a:gd name="T8" fmla="*/ 147837 w 1928091"/>
                  <a:gd name="T9" fmla="*/ 503903 h 1073727"/>
                  <a:gd name="T10" fmla="*/ 209436 w 1928091"/>
                  <a:gd name="T11" fmla="*/ 626806 h 1073727"/>
                  <a:gd name="T12" fmla="*/ 246395 w 1928091"/>
                  <a:gd name="T13" fmla="*/ 639096 h 1073727"/>
                  <a:gd name="T14" fmla="*/ 320314 w 1928091"/>
                  <a:gd name="T15" fmla="*/ 688258 h 1073727"/>
                  <a:gd name="T16" fmla="*/ 332633 w 1928091"/>
                  <a:gd name="T17" fmla="*/ 725129 h 1073727"/>
                  <a:gd name="T18" fmla="*/ 418871 w 1928091"/>
                  <a:gd name="T19" fmla="*/ 835742 h 1073727"/>
                  <a:gd name="T20" fmla="*/ 468151 w 1928091"/>
                  <a:gd name="T21" fmla="*/ 860323 h 1073727"/>
                  <a:gd name="T22" fmla="*/ 542069 w 1928091"/>
                  <a:gd name="T23" fmla="*/ 909483 h 1073727"/>
                  <a:gd name="T24" fmla="*/ 603668 w 1928091"/>
                  <a:gd name="T25" fmla="*/ 970936 h 1073727"/>
                  <a:gd name="T26" fmla="*/ 677587 w 1928091"/>
                  <a:gd name="T27" fmla="*/ 1032387 h 1073727"/>
                  <a:gd name="T28" fmla="*/ 702226 w 1928091"/>
                  <a:gd name="T29" fmla="*/ 1081549 h 1073727"/>
                  <a:gd name="T30" fmla="*/ 751506 w 1928091"/>
                  <a:gd name="T31" fmla="*/ 1106129 h 1073727"/>
                  <a:gd name="T32" fmla="*/ 788465 w 1928091"/>
                  <a:gd name="T33" fmla="*/ 1118419 h 1073727"/>
                  <a:gd name="T34" fmla="*/ 923982 w 1928091"/>
                  <a:gd name="T35" fmla="*/ 1143000 h 1073727"/>
                  <a:gd name="T36" fmla="*/ 1786365 w 1928091"/>
                  <a:gd name="T37" fmla="*/ 1130710 h 1073727"/>
                  <a:gd name="T38" fmla="*/ 1847964 w 1928091"/>
                  <a:gd name="T39" fmla="*/ 1118419 h 1073727"/>
                  <a:gd name="T40" fmla="*/ 1884923 w 1928091"/>
                  <a:gd name="T41" fmla="*/ 1106129 h 1073727"/>
                  <a:gd name="T42" fmla="*/ 1921883 w 1928091"/>
                  <a:gd name="T43" fmla="*/ 1081549 h 1073727"/>
                  <a:gd name="T44" fmla="*/ 1946522 w 1928091"/>
                  <a:gd name="T45" fmla="*/ 1044677 h 1073727"/>
                  <a:gd name="T46" fmla="*/ 1983481 w 1928091"/>
                  <a:gd name="T47" fmla="*/ 1032387 h 1073727"/>
                  <a:gd name="T48" fmla="*/ 2020440 w 1928091"/>
                  <a:gd name="T49" fmla="*/ 1007806 h 1073727"/>
                  <a:gd name="T50" fmla="*/ 2032760 w 1928091"/>
                  <a:gd name="T51" fmla="*/ 970936 h 1073727"/>
                  <a:gd name="T52" fmla="*/ 2057400 w 1928091"/>
                  <a:gd name="T53" fmla="*/ 934064 h 1073727"/>
                  <a:gd name="T54" fmla="*/ 2045080 w 1928091"/>
                  <a:gd name="T55" fmla="*/ 774290 h 1073727"/>
                  <a:gd name="T56" fmla="*/ 1971162 w 1928091"/>
                  <a:gd name="T57" fmla="*/ 712839 h 1073727"/>
                  <a:gd name="T58" fmla="*/ 1798685 w 1928091"/>
                  <a:gd name="T59" fmla="*/ 614516 h 1073727"/>
                  <a:gd name="T60" fmla="*/ 1761726 w 1928091"/>
                  <a:gd name="T61" fmla="*/ 589936 h 1073727"/>
                  <a:gd name="T62" fmla="*/ 1675488 w 1928091"/>
                  <a:gd name="T63" fmla="*/ 577645 h 1073727"/>
                  <a:gd name="T64" fmla="*/ 1638528 w 1928091"/>
                  <a:gd name="T65" fmla="*/ 553064 h 1073727"/>
                  <a:gd name="T66" fmla="*/ 1330534 w 1928091"/>
                  <a:gd name="T67" fmla="*/ 540774 h 1073727"/>
                  <a:gd name="T68" fmla="*/ 1293575 w 1928091"/>
                  <a:gd name="T69" fmla="*/ 528483 h 1073727"/>
                  <a:gd name="T70" fmla="*/ 1256615 w 1928091"/>
                  <a:gd name="T71" fmla="*/ 503903 h 1073727"/>
                  <a:gd name="T72" fmla="*/ 1170377 w 1928091"/>
                  <a:gd name="T73" fmla="*/ 479322 h 1073727"/>
                  <a:gd name="T74" fmla="*/ 1096458 w 1928091"/>
                  <a:gd name="T75" fmla="*/ 454742 h 1073727"/>
                  <a:gd name="T76" fmla="*/ 1059499 w 1928091"/>
                  <a:gd name="T77" fmla="*/ 442451 h 1073727"/>
                  <a:gd name="T78" fmla="*/ 1022540 w 1928091"/>
                  <a:gd name="T79" fmla="*/ 430161 h 1073727"/>
                  <a:gd name="T80" fmla="*/ 948622 w 1928091"/>
                  <a:gd name="T81" fmla="*/ 381000 h 1073727"/>
                  <a:gd name="T82" fmla="*/ 911662 w 1928091"/>
                  <a:gd name="T83" fmla="*/ 356419 h 1073727"/>
                  <a:gd name="T84" fmla="*/ 825423 w 1928091"/>
                  <a:gd name="T85" fmla="*/ 319549 h 1073727"/>
                  <a:gd name="T86" fmla="*/ 739185 w 1928091"/>
                  <a:gd name="T87" fmla="*/ 258096 h 1073727"/>
                  <a:gd name="T88" fmla="*/ 702226 w 1928091"/>
                  <a:gd name="T89" fmla="*/ 245806 h 1073727"/>
                  <a:gd name="T90" fmla="*/ 665266 w 1928091"/>
                  <a:gd name="T91" fmla="*/ 221226 h 1073727"/>
                  <a:gd name="T92" fmla="*/ 615988 w 1928091"/>
                  <a:gd name="T93" fmla="*/ 159774 h 1073727"/>
                  <a:gd name="T94" fmla="*/ 517430 w 1928091"/>
                  <a:gd name="T95" fmla="*/ 73741 h 1073727"/>
                  <a:gd name="T96" fmla="*/ 480471 w 1928091"/>
                  <a:gd name="T97" fmla="*/ 36871 h 1073727"/>
                  <a:gd name="T98" fmla="*/ 443511 w 1928091"/>
                  <a:gd name="T99" fmla="*/ 24581 h 1073727"/>
                  <a:gd name="T100" fmla="*/ 357273 w 1928091"/>
                  <a:gd name="T101" fmla="*/ 0 h 1073727"/>
                  <a:gd name="T102" fmla="*/ 160157 w 1928091"/>
                  <a:gd name="T103" fmla="*/ 12290 h 1073727"/>
                  <a:gd name="T104" fmla="*/ 123197 w 1928091"/>
                  <a:gd name="T105" fmla="*/ 24581 h 1073727"/>
                  <a:gd name="T106" fmla="*/ 73919 w 1928091"/>
                  <a:gd name="T107" fmla="*/ 98322 h 1073727"/>
                  <a:gd name="T108" fmla="*/ 49279 w 1928091"/>
                  <a:gd name="T109" fmla="*/ 135194 h 1073727"/>
                  <a:gd name="T110" fmla="*/ 24640 w 1928091"/>
                  <a:gd name="T111" fmla="*/ 208935 h 1073727"/>
                  <a:gd name="T112" fmla="*/ 12319 w 1928091"/>
                  <a:gd name="T113" fmla="*/ 245806 h 1073727"/>
                  <a:gd name="T114" fmla="*/ 36959 w 1928091"/>
                  <a:gd name="T115" fmla="*/ 393290 h 1073727"/>
                  <a:gd name="T116" fmla="*/ 61599 w 1928091"/>
                  <a:gd name="T117" fmla="*/ 417871 h 107372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28091" h="1073727">
                    <a:moveTo>
                      <a:pt x="0" y="323272"/>
                    </a:moveTo>
                    <a:lnTo>
                      <a:pt x="0" y="323272"/>
                    </a:lnTo>
                    <a:cubicBezTo>
                      <a:pt x="38316" y="376916"/>
                      <a:pt x="41697" y="401849"/>
                      <a:pt x="92363" y="427182"/>
                    </a:cubicBezTo>
                    <a:cubicBezTo>
                      <a:pt x="103248" y="432625"/>
                      <a:pt x="115454" y="434879"/>
                      <a:pt x="127000" y="438727"/>
                    </a:cubicBezTo>
                    <a:cubicBezTo>
                      <a:pt x="130848" y="450272"/>
                      <a:pt x="135202" y="461661"/>
                      <a:pt x="138545" y="473363"/>
                    </a:cubicBezTo>
                    <a:cubicBezTo>
                      <a:pt x="148124" y="506891"/>
                      <a:pt x="156501" y="575561"/>
                      <a:pt x="196273" y="588818"/>
                    </a:cubicBezTo>
                    <a:lnTo>
                      <a:pt x="230909" y="600363"/>
                    </a:lnTo>
                    <a:cubicBezTo>
                      <a:pt x="254000" y="615757"/>
                      <a:pt x="291407" y="620217"/>
                      <a:pt x="300182" y="646545"/>
                    </a:cubicBezTo>
                    <a:cubicBezTo>
                      <a:pt x="304030" y="658091"/>
                      <a:pt x="305817" y="670543"/>
                      <a:pt x="311727" y="681182"/>
                    </a:cubicBezTo>
                    <a:cubicBezTo>
                      <a:pt x="327431" y="709449"/>
                      <a:pt x="361547" y="762949"/>
                      <a:pt x="392545" y="785091"/>
                    </a:cubicBezTo>
                    <a:cubicBezTo>
                      <a:pt x="406550" y="795095"/>
                      <a:pt x="423969" y="799327"/>
                      <a:pt x="438727" y="808182"/>
                    </a:cubicBezTo>
                    <a:cubicBezTo>
                      <a:pt x="462524" y="822460"/>
                      <a:pt x="508000" y="854363"/>
                      <a:pt x="508000" y="854363"/>
                    </a:cubicBezTo>
                    <a:cubicBezTo>
                      <a:pt x="550333" y="917863"/>
                      <a:pt x="508001" y="863985"/>
                      <a:pt x="565727" y="912091"/>
                    </a:cubicBezTo>
                    <a:cubicBezTo>
                      <a:pt x="654618" y="986167"/>
                      <a:pt x="549008" y="912491"/>
                      <a:pt x="635000" y="969818"/>
                    </a:cubicBezTo>
                    <a:cubicBezTo>
                      <a:pt x="642697" y="985212"/>
                      <a:pt x="645921" y="1003830"/>
                      <a:pt x="658091" y="1016000"/>
                    </a:cubicBezTo>
                    <a:cubicBezTo>
                      <a:pt x="670261" y="1028170"/>
                      <a:pt x="688454" y="1032311"/>
                      <a:pt x="704273" y="1039091"/>
                    </a:cubicBezTo>
                    <a:cubicBezTo>
                      <a:pt x="715459" y="1043885"/>
                      <a:pt x="727207" y="1047293"/>
                      <a:pt x="738909" y="1050636"/>
                    </a:cubicBezTo>
                    <a:cubicBezTo>
                      <a:pt x="793351" y="1066191"/>
                      <a:pt x="800492" y="1064382"/>
                      <a:pt x="865909" y="1073727"/>
                    </a:cubicBezTo>
                    <a:lnTo>
                      <a:pt x="1674091" y="1062182"/>
                    </a:lnTo>
                    <a:cubicBezTo>
                      <a:pt x="1693707" y="1061659"/>
                      <a:pt x="1712780" y="1055395"/>
                      <a:pt x="1731818" y="1050636"/>
                    </a:cubicBezTo>
                    <a:cubicBezTo>
                      <a:pt x="1743624" y="1047684"/>
                      <a:pt x="1754909" y="1042939"/>
                      <a:pt x="1766454" y="1039091"/>
                    </a:cubicBezTo>
                    <a:cubicBezTo>
                      <a:pt x="1778000" y="1031394"/>
                      <a:pt x="1791279" y="1025812"/>
                      <a:pt x="1801091" y="1016000"/>
                    </a:cubicBezTo>
                    <a:cubicBezTo>
                      <a:pt x="1810903" y="1006188"/>
                      <a:pt x="1813347" y="990031"/>
                      <a:pt x="1824182" y="981363"/>
                    </a:cubicBezTo>
                    <a:cubicBezTo>
                      <a:pt x="1833685" y="973761"/>
                      <a:pt x="1847273" y="973666"/>
                      <a:pt x="1858818" y="969818"/>
                    </a:cubicBezTo>
                    <a:cubicBezTo>
                      <a:pt x="1870363" y="962121"/>
                      <a:pt x="1884786" y="957562"/>
                      <a:pt x="1893454" y="946727"/>
                    </a:cubicBezTo>
                    <a:cubicBezTo>
                      <a:pt x="1901057" y="937224"/>
                      <a:pt x="1899557" y="922976"/>
                      <a:pt x="1905000" y="912091"/>
                    </a:cubicBezTo>
                    <a:cubicBezTo>
                      <a:pt x="1911206" y="899680"/>
                      <a:pt x="1920394" y="889000"/>
                      <a:pt x="1928091" y="877454"/>
                    </a:cubicBezTo>
                    <a:cubicBezTo>
                      <a:pt x="1924242" y="827424"/>
                      <a:pt x="1928715" y="776043"/>
                      <a:pt x="1916545" y="727363"/>
                    </a:cubicBezTo>
                    <a:cubicBezTo>
                      <a:pt x="1912688" y="711934"/>
                      <a:pt x="1860999" y="677123"/>
                      <a:pt x="1847273" y="669636"/>
                    </a:cubicBezTo>
                    <a:cubicBezTo>
                      <a:pt x="1686131" y="581740"/>
                      <a:pt x="1818989" y="666173"/>
                      <a:pt x="1685636" y="577272"/>
                    </a:cubicBezTo>
                    <a:cubicBezTo>
                      <a:pt x="1674091" y="569575"/>
                      <a:pt x="1664736" y="556144"/>
                      <a:pt x="1651000" y="554182"/>
                    </a:cubicBezTo>
                    <a:lnTo>
                      <a:pt x="1570182" y="542636"/>
                    </a:lnTo>
                    <a:cubicBezTo>
                      <a:pt x="1558636" y="534939"/>
                      <a:pt x="1549342" y="521023"/>
                      <a:pt x="1535545" y="519545"/>
                    </a:cubicBezTo>
                    <a:cubicBezTo>
                      <a:pt x="1439804" y="509287"/>
                      <a:pt x="1342953" y="514860"/>
                      <a:pt x="1246909" y="508000"/>
                    </a:cubicBezTo>
                    <a:cubicBezTo>
                      <a:pt x="1234770" y="507133"/>
                      <a:pt x="1223158" y="501897"/>
                      <a:pt x="1212273" y="496454"/>
                    </a:cubicBezTo>
                    <a:cubicBezTo>
                      <a:pt x="1199862" y="490248"/>
                      <a:pt x="1190047" y="479569"/>
                      <a:pt x="1177636" y="473363"/>
                    </a:cubicBezTo>
                    <a:cubicBezTo>
                      <a:pt x="1158240" y="463665"/>
                      <a:pt x="1115307" y="455819"/>
                      <a:pt x="1096818" y="450272"/>
                    </a:cubicBezTo>
                    <a:cubicBezTo>
                      <a:pt x="1073505" y="443278"/>
                      <a:pt x="1050636" y="434879"/>
                      <a:pt x="1027545" y="427182"/>
                    </a:cubicBezTo>
                    <a:lnTo>
                      <a:pt x="992909" y="415636"/>
                    </a:lnTo>
                    <a:lnTo>
                      <a:pt x="958273" y="404091"/>
                    </a:lnTo>
                    <a:lnTo>
                      <a:pt x="889000" y="357909"/>
                    </a:lnTo>
                    <a:cubicBezTo>
                      <a:pt x="877454" y="350212"/>
                      <a:pt x="867527" y="339206"/>
                      <a:pt x="854363" y="334818"/>
                    </a:cubicBezTo>
                    <a:cubicBezTo>
                      <a:pt x="803399" y="317829"/>
                      <a:pt x="830612" y="328714"/>
                      <a:pt x="773545" y="300182"/>
                    </a:cubicBezTo>
                    <a:cubicBezTo>
                      <a:pt x="754303" y="242454"/>
                      <a:pt x="773546" y="269393"/>
                      <a:pt x="692727" y="242454"/>
                    </a:cubicBezTo>
                    <a:lnTo>
                      <a:pt x="658091" y="230909"/>
                    </a:lnTo>
                    <a:cubicBezTo>
                      <a:pt x="646545" y="223212"/>
                      <a:pt x="632122" y="218653"/>
                      <a:pt x="623454" y="207818"/>
                    </a:cubicBezTo>
                    <a:cubicBezTo>
                      <a:pt x="559718" y="128149"/>
                      <a:pt x="676539" y="216269"/>
                      <a:pt x="577273" y="150091"/>
                    </a:cubicBezTo>
                    <a:cubicBezTo>
                      <a:pt x="511850" y="51954"/>
                      <a:pt x="619604" y="203967"/>
                      <a:pt x="484909" y="69272"/>
                    </a:cubicBezTo>
                    <a:cubicBezTo>
                      <a:pt x="473364" y="57727"/>
                      <a:pt x="463858" y="43693"/>
                      <a:pt x="450273" y="34636"/>
                    </a:cubicBezTo>
                    <a:cubicBezTo>
                      <a:pt x="440147" y="27885"/>
                      <a:pt x="427338" y="26434"/>
                      <a:pt x="415636" y="23091"/>
                    </a:cubicBezTo>
                    <a:cubicBezTo>
                      <a:pt x="314164" y="-5901"/>
                      <a:pt x="417857" y="27679"/>
                      <a:pt x="334818" y="0"/>
                    </a:cubicBezTo>
                    <a:cubicBezTo>
                      <a:pt x="273242" y="3848"/>
                      <a:pt x="211448" y="5086"/>
                      <a:pt x="150091" y="11545"/>
                    </a:cubicBezTo>
                    <a:cubicBezTo>
                      <a:pt x="137988" y="12819"/>
                      <a:pt x="124060" y="14485"/>
                      <a:pt x="115454" y="23091"/>
                    </a:cubicBezTo>
                    <a:cubicBezTo>
                      <a:pt x="95831" y="42714"/>
                      <a:pt x="84667" y="69272"/>
                      <a:pt x="69273" y="92363"/>
                    </a:cubicBezTo>
                    <a:cubicBezTo>
                      <a:pt x="61576" y="103909"/>
                      <a:pt x="50570" y="113836"/>
                      <a:pt x="46182" y="127000"/>
                    </a:cubicBezTo>
                    <a:lnTo>
                      <a:pt x="23091" y="196272"/>
                    </a:lnTo>
                    <a:lnTo>
                      <a:pt x="11545" y="230909"/>
                    </a:lnTo>
                    <a:cubicBezTo>
                      <a:pt x="12685" y="241168"/>
                      <a:pt x="16174" y="338684"/>
                      <a:pt x="34636" y="369454"/>
                    </a:cubicBezTo>
                    <a:cubicBezTo>
                      <a:pt x="40236" y="378788"/>
                      <a:pt x="50030" y="384848"/>
                      <a:pt x="57727" y="392545"/>
                    </a:cubicBezTo>
                  </a:path>
                </a:pathLst>
              </a:custGeom>
              <a:solidFill>
                <a:srgbClr val="808000">
                  <a:alpha val="25098"/>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000000"/>
                  </a:solidFill>
                  <a:latin typeface="Cala"/>
                  <a:ea typeface="ＭＳ Ｐゴシック" charset="0"/>
                  <a:cs typeface="Cala"/>
                </a:endParaRPr>
              </a:p>
            </p:txBody>
          </p:sp>
          <p:pic>
            <p:nvPicPr>
              <p:cNvPr id="214" name="Picture 30" descr="Picture 22.png"/>
              <p:cNvPicPr>
                <a:picLocks noChangeAspect="1"/>
              </p:cNvPicPr>
              <p:nvPr/>
            </p:nvPicPr>
            <p:blipFill>
              <a:blip r:embed="rId17">
                <a:extLst>
                  <a:ext uri="{28A0092B-C50C-407E-A947-70E740481C1C}">
                    <a14:useLocalDpi xmlns:a14="http://schemas.microsoft.com/office/drawing/2010/main"/>
                  </a:ext>
                </a:extLst>
              </a:blip>
              <a:srcRect/>
              <a:stretch>
                <a:fillRect/>
              </a:stretch>
            </p:blipFill>
            <p:spPr bwMode="auto">
              <a:xfrm>
                <a:off x="8043668" y="4668773"/>
                <a:ext cx="512079" cy="428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 name="Picture 6143" descr="Picture 21.png"/>
              <p:cNvPicPr>
                <a:picLocks noChangeAspect="1"/>
              </p:cNvPicPr>
              <p:nvPr/>
            </p:nvPicPr>
            <p:blipFill>
              <a:blip r:embed="rId18">
                <a:extLst>
                  <a:ext uri="{28A0092B-C50C-407E-A947-70E740481C1C}">
                    <a14:useLocalDpi xmlns:a14="http://schemas.microsoft.com/office/drawing/2010/main"/>
                  </a:ext>
                </a:extLst>
              </a:blip>
              <a:srcRect/>
              <a:stretch>
                <a:fillRect/>
              </a:stretch>
            </p:blipFill>
            <p:spPr bwMode="auto">
              <a:xfrm>
                <a:off x="7415443" y="4612755"/>
                <a:ext cx="520472" cy="461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8" name="Picture 34" descr="Picture 10.png"/>
            <p:cNvPicPr>
              <a:picLocks noChangeAspect="1"/>
            </p:cNvPicPr>
            <p:nvPr/>
          </p:nvPicPr>
          <p:blipFill>
            <a:blip r:embed="rId19">
              <a:extLst>
                <a:ext uri="{28A0092B-C50C-407E-A947-70E740481C1C}">
                  <a14:useLocalDpi xmlns:a14="http://schemas.microsoft.com/office/drawing/2010/main"/>
                </a:ext>
              </a:extLst>
            </a:blip>
            <a:srcRect/>
            <a:stretch>
              <a:fillRect/>
            </a:stretch>
          </p:blipFill>
          <p:spPr bwMode="auto">
            <a:xfrm>
              <a:off x="7837222" y="4909885"/>
              <a:ext cx="181058" cy="21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Date Placeholder 2"/>
          <p:cNvSpPr>
            <a:spLocks noGrp="1"/>
          </p:cNvSpPr>
          <p:nvPr>
            <p:ph type="dt" sz="half" idx="10"/>
          </p:nvPr>
        </p:nvSpPr>
        <p:spPr/>
        <p:txBody>
          <a:bodyPr/>
          <a:lstStyle/>
          <a:p>
            <a:r>
              <a:rPr lang="en-CA" smtClean="0"/>
              <a:t>2013-10-31</a:t>
            </a:r>
            <a:endParaRPr lang="en-US"/>
          </a:p>
        </p:txBody>
      </p:sp>
      <p:sp>
        <p:nvSpPr>
          <p:cNvPr id="6" name="Footer Placeholder 5"/>
          <p:cNvSpPr>
            <a:spLocks noGrp="1"/>
          </p:cNvSpPr>
          <p:nvPr>
            <p:ph type="ftr" sz="quarter" idx="11"/>
          </p:nvPr>
        </p:nvSpPr>
        <p:spPr/>
        <p:txBody>
          <a:bodyPr/>
          <a:lstStyle/>
          <a:p>
            <a:r>
              <a:rPr lang="en-US" smtClean="0"/>
              <a:t>Nuclear Physics Seminar, University of Kentucky</a:t>
            </a:r>
            <a:endParaRPr lang="en-US"/>
          </a:p>
        </p:txBody>
      </p:sp>
      <p:sp>
        <p:nvSpPr>
          <p:cNvPr id="2" name="Slide Number Placeholder 1"/>
          <p:cNvSpPr>
            <a:spLocks noGrp="1"/>
          </p:cNvSpPr>
          <p:nvPr>
            <p:ph type="sldNum" sz="quarter" idx="12"/>
          </p:nvPr>
        </p:nvSpPr>
        <p:spPr/>
        <p:txBody>
          <a:bodyPr/>
          <a:lstStyle/>
          <a:p>
            <a:fld id="{89BA9E80-DA99-844D-986A-8D691D11CFE6}" type="slidenum">
              <a:rPr lang="en-US" smtClean="0"/>
              <a:t>6</a:t>
            </a:fld>
            <a:r>
              <a:rPr lang="en-US" smtClean="0"/>
              <a:t>/27</a:t>
            </a:r>
            <a:endParaRPr lang="en-US" dirty="0"/>
          </a:p>
        </p:txBody>
      </p:sp>
    </p:spTree>
    <p:extLst>
      <p:ext uri="{BB962C8B-B14F-4D97-AF65-F5344CB8AC3E}">
        <p14:creationId xmlns:p14="http://schemas.microsoft.com/office/powerpoint/2010/main" val="3363729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defRPr/>
            </a:pPr>
            <a:r>
              <a:rPr lang="en-US" dirty="0" smtClean="0">
                <a:cs typeface="+mj-cs"/>
              </a:rPr>
              <a:t>DDH Potential</a:t>
            </a:r>
          </a:p>
        </p:txBody>
      </p:sp>
      <p:grpSp>
        <p:nvGrpSpPr>
          <p:cNvPr id="2" name="Group 1"/>
          <p:cNvGrpSpPr/>
          <p:nvPr/>
        </p:nvGrpSpPr>
        <p:grpSpPr>
          <a:xfrm>
            <a:off x="3414515" y="825064"/>
            <a:ext cx="5417361" cy="2812484"/>
            <a:chOff x="898525" y="762000"/>
            <a:chExt cx="7026275" cy="3647766"/>
          </a:xfrm>
        </p:grpSpPr>
        <p:sp>
          <p:nvSpPr>
            <p:cNvPr id="8194" name="Rectangle 15"/>
            <p:cNvSpPr>
              <a:spLocks noChangeArrowheads="1"/>
            </p:cNvSpPr>
            <p:nvPr/>
          </p:nvSpPr>
          <p:spPr bwMode="auto">
            <a:xfrm>
              <a:off x="2438400" y="1143000"/>
              <a:ext cx="5486400" cy="1447800"/>
            </a:xfrm>
            <a:prstGeom prst="rect">
              <a:avLst/>
            </a:prstGeom>
            <a:solidFill>
              <a:schemeClr val="accent1">
                <a:lumMod val="40000"/>
                <a:lumOff val="60000"/>
              </a:schemeClr>
            </a:solidFill>
            <a:ln w="9525">
              <a:noFill/>
              <a:miter lim="800000"/>
              <a:headEnd/>
              <a:tailEnd/>
            </a:ln>
          </p:spPr>
          <p:txBody>
            <a:bodyPr wrap="none" anchor="ctr"/>
            <a:lstStyle/>
            <a:p>
              <a:endParaRPr lang="en-US"/>
            </a:p>
          </p:txBody>
        </p:sp>
        <p:pic>
          <p:nvPicPr>
            <p:cNvPr id="8195" name="Picture 6" descr="TP_tmp"/>
            <p:cNvPicPr>
              <a:picLocks noChangeAspect="1" noChangeArrowheads="1"/>
            </p:cNvPicPr>
            <p:nvPr>
              <p:custDataLst>
                <p:tags r:id="rId3"/>
              </p:custDataLst>
            </p:nvPr>
          </p:nvPicPr>
          <p:blipFill>
            <a:blip r:embed="rId2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24400" y="1219200"/>
              <a:ext cx="914400" cy="27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8" descr="TP_tmp"/>
            <p:cNvPicPr>
              <a:picLocks noChangeAspect="1" noChangeArrowheads="1"/>
            </p:cNvPicPr>
            <p:nvPr>
              <p:custDataLst>
                <p:tags r:id="rId4"/>
              </p:custDataLst>
            </p:nvPr>
          </p:nvPicPr>
          <p:blipFill>
            <a:blip r:embed="rId2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77000" y="1219200"/>
              <a:ext cx="304800" cy="27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9" descr="TP_tmp"/>
            <p:cNvPicPr>
              <a:picLocks noChangeAspect="1" noChangeArrowheads="1"/>
            </p:cNvPicPr>
            <p:nvPr>
              <p:custDataLst>
                <p:tags r:id="rId5"/>
              </p:custDataLst>
            </p:nvPr>
          </p:nvPicPr>
          <p:blipFill>
            <a:blip r:embed="rId2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590800" y="1676400"/>
              <a:ext cx="1320800" cy="33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1" descr="TP_tmp"/>
            <p:cNvPicPr>
              <a:picLocks noChangeAspect="1" noChangeArrowheads="1"/>
            </p:cNvPicPr>
            <p:nvPr>
              <p:custDataLst>
                <p:tags r:id="rId6"/>
              </p:custDataLst>
            </p:nvPr>
          </p:nvPicPr>
          <p:blipFill>
            <a:blip r:embed="rId30" cstate="screen">
              <a:clrChange>
                <a:clrFrom>
                  <a:srgbClr val="FFFFFF"/>
                </a:clrFrom>
                <a:clrTo>
                  <a:srgbClr val="FFFFFF">
                    <a:alpha val="0"/>
                  </a:srgbClr>
                </a:clrTo>
              </a:clrChange>
              <a:lum contrast="2000"/>
              <a:extLst>
                <a:ext uri="{28A0092B-C50C-407E-A947-70E740481C1C}">
                  <a14:useLocalDpi xmlns:a14="http://schemas.microsoft.com/office/drawing/2010/main"/>
                </a:ext>
              </a:extLst>
            </a:blip>
            <a:srcRect/>
            <a:stretch>
              <a:fillRect/>
            </a:stretch>
          </p:blipFill>
          <p:spPr bwMode="auto">
            <a:xfrm>
              <a:off x="4521200" y="1676400"/>
              <a:ext cx="1320800" cy="33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2" descr="TP_tmp"/>
            <p:cNvPicPr>
              <a:picLocks noChangeAspect="1" noChangeArrowheads="1"/>
            </p:cNvPicPr>
            <p:nvPr>
              <p:custDataLst>
                <p:tags r:id="rId7"/>
              </p:custDataLst>
            </p:nvPr>
          </p:nvPicPr>
          <p:blipFill>
            <a:blip r:embed="rId3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324600" y="1676400"/>
              <a:ext cx="1320800" cy="33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14" descr="TP_tmp"/>
            <p:cNvPicPr>
              <a:picLocks noChangeAspect="1" noChangeArrowheads="1"/>
            </p:cNvPicPr>
            <p:nvPr>
              <p:custDataLst>
                <p:tags r:id="rId8"/>
              </p:custDataLst>
            </p:nvPr>
          </p:nvPicPr>
          <p:blipFill>
            <a:blip r:embed="rId3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267200" y="2133600"/>
              <a:ext cx="22860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17" descr="TP_tmp"/>
            <p:cNvPicPr>
              <a:picLocks noChangeAspect="1" noChangeArrowheads="1"/>
            </p:cNvPicPr>
            <p:nvPr>
              <p:custDataLst>
                <p:tags r:id="rId9"/>
              </p:custDataLst>
            </p:nvPr>
          </p:nvPicPr>
          <p:blipFill>
            <a:blip r:embed="rId32" cstate="screen">
              <a:extLst>
                <a:ext uri="{28A0092B-C50C-407E-A947-70E740481C1C}">
                  <a14:useLocalDpi xmlns:a14="http://schemas.microsoft.com/office/drawing/2010/main"/>
                </a:ext>
              </a:extLst>
            </a:blip>
            <a:srcRect/>
            <a:stretch>
              <a:fillRect/>
            </a:stretch>
          </p:blipFill>
          <p:spPr bwMode="auto">
            <a:xfrm>
              <a:off x="2971800" y="762000"/>
              <a:ext cx="254000" cy="25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2" name="Picture 19" descr="TP_tmp"/>
            <p:cNvPicPr>
              <a:picLocks noChangeAspect="1" noChangeArrowheads="1"/>
            </p:cNvPicPr>
            <p:nvPr>
              <p:custDataLst>
                <p:tags r:id="rId10"/>
              </p:custDataLst>
            </p:nvPr>
          </p:nvPicPr>
          <p:blipFill>
            <a:blip r:embed="rId33" cstate="screen">
              <a:extLst>
                <a:ext uri="{28A0092B-C50C-407E-A947-70E740481C1C}">
                  <a14:useLocalDpi xmlns:a14="http://schemas.microsoft.com/office/drawing/2010/main"/>
                </a:ext>
              </a:extLst>
            </a:blip>
            <a:srcRect/>
            <a:stretch>
              <a:fillRect/>
            </a:stretch>
          </p:blipFill>
          <p:spPr bwMode="auto">
            <a:xfrm>
              <a:off x="3733800" y="762000"/>
              <a:ext cx="304800" cy="35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21" descr="TP_tmp"/>
            <p:cNvPicPr>
              <a:picLocks noChangeAspect="1" noChangeArrowheads="1"/>
            </p:cNvPicPr>
            <p:nvPr>
              <p:custDataLst>
                <p:tags r:id="rId11"/>
              </p:custDataLst>
            </p:nvPr>
          </p:nvPicPr>
          <p:blipFill>
            <a:blip r:embed="rId34" cstate="screen">
              <a:extLst>
                <a:ext uri="{28A0092B-C50C-407E-A947-70E740481C1C}">
                  <a14:useLocalDpi xmlns:a14="http://schemas.microsoft.com/office/drawing/2010/main"/>
                </a:ext>
              </a:extLst>
            </a:blip>
            <a:srcRect/>
            <a:stretch>
              <a:fillRect/>
            </a:stretch>
          </p:blipFill>
          <p:spPr bwMode="auto">
            <a:xfrm>
              <a:off x="4953000" y="762000"/>
              <a:ext cx="558800" cy="33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23" descr="TP_tmp"/>
            <p:cNvPicPr>
              <a:picLocks noChangeAspect="1" noChangeArrowheads="1"/>
            </p:cNvPicPr>
            <p:nvPr>
              <p:custDataLst>
                <p:tags r:id="rId12"/>
              </p:custDataLst>
            </p:nvPr>
          </p:nvPicPr>
          <p:blipFill>
            <a:blip r:embed="rId35" cstate="screen">
              <a:extLst>
                <a:ext uri="{28A0092B-C50C-407E-A947-70E740481C1C}">
                  <a14:useLocalDpi xmlns:a14="http://schemas.microsoft.com/office/drawing/2010/main"/>
                </a:ext>
              </a:extLst>
            </a:blip>
            <a:srcRect/>
            <a:stretch>
              <a:fillRect/>
            </a:stretch>
          </p:blipFill>
          <p:spPr bwMode="auto">
            <a:xfrm>
              <a:off x="6477000" y="762000"/>
              <a:ext cx="4064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Picture 25" descr="TP_tmp"/>
            <p:cNvPicPr>
              <a:picLocks noChangeAspect="1" noChangeArrowheads="1"/>
            </p:cNvPicPr>
            <p:nvPr>
              <p:custDataLst>
                <p:tags r:id="rId13"/>
              </p:custDataLst>
            </p:nvPr>
          </p:nvPicPr>
          <p:blipFill>
            <a:blip r:embed="rId36" cstate="screen">
              <a:extLst>
                <a:ext uri="{28A0092B-C50C-407E-A947-70E740481C1C}">
                  <a14:useLocalDpi xmlns:a14="http://schemas.microsoft.com/office/drawing/2010/main"/>
                </a:ext>
              </a:extLst>
            </a:blip>
            <a:srcRect/>
            <a:stretch>
              <a:fillRect/>
            </a:stretch>
          </p:blipFill>
          <p:spPr bwMode="auto">
            <a:xfrm>
              <a:off x="1524000" y="1219200"/>
              <a:ext cx="812800" cy="20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28" descr="TP_tmp"/>
            <p:cNvPicPr>
              <a:picLocks noChangeAspect="1" noChangeArrowheads="1"/>
            </p:cNvPicPr>
            <p:nvPr>
              <p:custDataLst>
                <p:tags r:id="rId14"/>
              </p:custDataLst>
            </p:nvPr>
          </p:nvPicPr>
          <p:blipFill>
            <a:blip r:embed="rId37" cstate="screen">
              <a:extLst>
                <a:ext uri="{28A0092B-C50C-407E-A947-70E740481C1C}">
                  <a14:useLocalDpi xmlns:a14="http://schemas.microsoft.com/office/drawing/2010/main"/>
                </a:ext>
              </a:extLst>
            </a:blip>
            <a:srcRect/>
            <a:stretch>
              <a:fillRect/>
            </a:stretch>
          </p:blipFill>
          <p:spPr bwMode="auto">
            <a:xfrm>
              <a:off x="1524000" y="1752600"/>
              <a:ext cx="787400" cy="20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7" name="Picture 29" descr="TP_tmp"/>
            <p:cNvPicPr>
              <a:picLocks noChangeAspect="1" noChangeArrowheads="1"/>
            </p:cNvPicPr>
            <p:nvPr>
              <p:custDataLst>
                <p:tags r:id="rId15"/>
              </p:custDataLst>
            </p:nvPr>
          </p:nvPicPr>
          <p:blipFill>
            <a:blip r:embed="rId38" cstate="screen">
              <a:extLst>
                <a:ext uri="{28A0092B-C50C-407E-A947-70E740481C1C}">
                  <a14:useLocalDpi xmlns:a14="http://schemas.microsoft.com/office/drawing/2010/main"/>
                </a:ext>
              </a:extLst>
            </a:blip>
            <a:srcRect/>
            <a:stretch>
              <a:fillRect/>
            </a:stretch>
          </p:blipFill>
          <p:spPr bwMode="auto">
            <a:xfrm>
              <a:off x="1524000" y="2286000"/>
              <a:ext cx="787400" cy="20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8" name="Text Box 30"/>
            <p:cNvSpPr txBox="1">
              <a:spLocks noChangeArrowheads="1"/>
            </p:cNvSpPr>
            <p:nvPr/>
          </p:nvSpPr>
          <p:spPr bwMode="auto">
            <a:xfrm rot="16200000">
              <a:off x="574676" y="1670774"/>
              <a:ext cx="1133476"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chemeClr val="accent2"/>
                  </a:solidFill>
                </a:rPr>
                <a:t>isospin</a:t>
              </a:r>
            </a:p>
          </p:txBody>
        </p:sp>
        <p:sp>
          <p:nvSpPr>
            <p:cNvPr id="8209" name="Text Box 31"/>
            <p:cNvSpPr txBox="1">
              <a:spLocks noChangeArrowheads="1"/>
            </p:cNvSpPr>
            <p:nvPr/>
          </p:nvSpPr>
          <p:spPr bwMode="auto">
            <a:xfrm rot="-5400000">
              <a:off x="645318" y="3377407"/>
              <a:ext cx="9636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accent2"/>
                  </a:solidFill>
                </a:rPr>
                <a:t>range</a:t>
              </a:r>
              <a:endParaRPr lang="en-US"/>
            </a:p>
          </p:txBody>
        </p:sp>
        <p:sp>
          <p:nvSpPr>
            <p:cNvPr id="8210" name="Rectangle 33"/>
            <p:cNvSpPr>
              <a:spLocks noChangeArrowheads="1"/>
            </p:cNvSpPr>
            <p:nvPr/>
          </p:nvSpPr>
          <p:spPr bwMode="auto">
            <a:xfrm>
              <a:off x="2438400" y="2961965"/>
              <a:ext cx="5486400" cy="1447801"/>
            </a:xfrm>
            <a:prstGeom prst="rect">
              <a:avLst/>
            </a:prstGeom>
            <a:solidFill>
              <a:schemeClr val="accent1">
                <a:lumMod val="40000"/>
                <a:lumOff val="60000"/>
              </a:schemeClr>
            </a:solidFill>
            <a:ln w="9525">
              <a:solidFill>
                <a:srgbClr val="FFFFFF"/>
              </a:solidFill>
              <a:miter lim="800000"/>
              <a:headEnd/>
              <a:tailEnd/>
            </a:ln>
          </p:spPr>
          <p:txBody>
            <a:bodyPr wrap="none" anchor="ctr"/>
            <a:lstStyle/>
            <a:p>
              <a:endParaRPr lang="en-US"/>
            </a:p>
          </p:txBody>
        </p:sp>
        <p:pic>
          <p:nvPicPr>
            <p:cNvPr id="8211" name="Picture 51" descr="TP_tmp"/>
            <p:cNvPicPr>
              <a:picLocks noChangeAspect="1" noChangeArrowheads="1"/>
            </p:cNvPicPr>
            <p:nvPr>
              <p:custDataLst>
                <p:tags r:id="rId16"/>
              </p:custDataLst>
            </p:nvPr>
          </p:nvPicPr>
          <p:blipFill>
            <a:blip r:embed="rId39" cstate="screen">
              <a:extLst>
                <a:ext uri="{28A0092B-C50C-407E-A947-70E740481C1C}">
                  <a14:useLocalDpi xmlns:a14="http://schemas.microsoft.com/office/drawing/2010/main"/>
                </a:ext>
              </a:extLst>
            </a:blip>
            <a:srcRect/>
            <a:stretch>
              <a:fillRect/>
            </a:stretch>
          </p:blipFill>
          <p:spPr bwMode="auto">
            <a:xfrm>
              <a:off x="1752600" y="3150480"/>
              <a:ext cx="355600" cy="177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2" name="Picture 54" descr="TP_tmp"/>
            <p:cNvPicPr>
              <a:picLocks noChangeAspect="1" noChangeArrowheads="1"/>
            </p:cNvPicPr>
            <p:nvPr>
              <p:custDataLst>
                <p:tags r:id="rId17"/>
              </p:custDataLst>
            </p:nvPr>
          </p:nvPicPr>
          <p:blipFill>
            <a:blip r:embed="rId40" cstate="screen">
              <a:extLst>
                <a:ext uri="{28A0092B-C50C-407E-A947-70E740481C1C}">
                  <a14:useLocalDpi xmlns:a14="http://schemas.microsoft.com/office/drawing/2010/main"/>
                </a:ext>
              </a:extLst>
            </a:blip>
            <a:srcRect/>
            <a:stretch>
              <a:fillRect/>
            </a:stretch>
          </p:blipFill>
          <p:spPr bwMode="auto">
            <a:xfrm>
              <a:off x="1447800" y="3658923"/>
              <a:ext cx="914400" cy="20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3" name="Picture 55" descr="TP_tmp"/>
            <p:cNvPicPr>
              <a:picLocks noChangeAspect="1" noChangeArrowheads="1"/>
            </p:cNvPicPr>
            <p:nvPr>
              <p:custDataLst>
                <p:tags r:id="rId18"/>
              </p:custDataLst>
            </p:nvPr>
          </p:nvPicPr>
          <p:blipFill>
            <a:blip r:embed="rId41" cstate="screen">
              <a:extLst>
                <a:ext uri="{28A0092B-C50C-407E-A947-70E740481C1C}">
                  <a14:useLocalDpi xmlns:a14="http://schemas.microsoft.com/office/drawing/2010/main"/>
                </a:ext>
              </a:extLst>
            </a:blip>
            <a:srcRect/>
            <a:stretch>
              <a:fillRect/>
            </a:stretch>
          </p:blipFill>
          <p:spPr bwMode="auto">
            <a:xfrm>
              <a:off x="2971799" y="2668320"/>
              <a:ext cx="635000" cy="20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4" name="Picture 56" descr="TP_tmp"/>
            <p:cNvPicPr>
              <a:picLocks noChangeAspect="1" noChangeArrowheads="1"/>
            </p:cNvPicPr>
            <p:nvPr>
              <p:custDataLst>
                <p:tags r:id="rId19"/>
              </p:custDataLst>
            </p:nvPr>
          </p:nvPicPr>
          <p:blipFill>
            <a:blip r:embed="rId42" cstate="screen">
              <a:extLst>
                <a:ext uri="{28A0092B-C50C-407E-A947-70E740481C1C}">
                  <a14:useLocalDpi xmlns:a14="http://schemas.microsoft.com/office/drawing/2010/main"/>
                </a:ext>
              </a:extLst>
            </a:blip>
            <a:srcRect/>
            <a:stretch>
              <a:fillRect/>
            </a:stretch>
          </p:blipFill>
          <p:spPr bwMode="auto">
            <a:xfrm>
              <a:off x="4953000" y="2668320"/>
              <a:ext cx="609601" cy="20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5" name="Picture 57" descr="TP_tmp"/>
            <p:cNvPicPr>
              <a:picLocks noChangeAspect="1" noChangeArrowheads="1"/>
            </p:cNvPicPr>
            <p:nvPr>
              <p:custDataLst>
                <p:tags r:id="rId20"/>
              </p:custDataLst>
            </p:nvPr>
          </p:nvPicPr>
          <p:blipFill>
            <a:blip r:embed="rId42" cstate="screen">
              <a:extLst>
                <a:ext uri="{28A0092B-C50C-407E-A947-70E740481C1C}">
                  <a14:useLocalDpi xmlns:a14="http://schemas.microsoft.com/office/drawing/2010/main"/>
                </a:ext>
              </a:extLst>
            </a:blip>
            <a:srcRect/>
            <a:stretch>
              <a:fillRect/>
            </a:stretch>
          </p:blipFill>
          <p:spPr bwMode="auto">
            <a:xfrm>
              <a:off x="6477000" y="2668320"/>
              <a:ext cx="609601" cy="20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6" name="Picture 60" descr="TP_tmp"/>
            <p:cNvPicPr>
              <a:picLocks noChangeAspect="1" noChangeArrowheads="1"/>
            </p:cNvPicPr>
            <p:nvPr>
              <p:custDataLst>
                <p:tags r:id="rId21"/>
              </p:custDataLst>
            </p:nvPr>
          </p:nvPicPr>
          <p:blipFill>
            <a:blip r:embed="rId4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540000" y="3025683"/>
              <a:ext cx="2286001"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7" name="Picture 62" descr="TP_tmp"/>
            <p:cNvPicPr>
              <a:picLocks noChangeAspect="1" noChangeArrowheads="1"/>
            </p:cNvPicPr>
            <p:nvPr>
              <p:custDataLst>
                <p:tags r:id="rId22"/>
              </p:custDataLst>
            </p:nvPr>
          </p:nvPicPr>
          <p:blipFill>
            <a:blip r:embed="rId4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540000" y="3482884"/>
              <a:ext cx="2284413" cy="398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8" name="Picture 64" descr="TP_tmp"/>
            <p:cNvPicPr>
              <a:picLocks noChangeAspect="1" noChangeArrowheads="1"/>
            </p:cNvPicPr>
            <p:nvPr>
              <p:custDataLst>
                <p:tags r:id="rId23"/>
              </p:custDataLst>
            </p:nvPr>
          </p:nvPicPr>
          <p:blipFill>
            <a:blip r:embed="rId4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978399" y="3482884"/>
              <a:ext cx="2366963" cy="398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9" name="Picture 66" descr="TP_tmp"/>
            <p:cNvPicPr>
              <a:picLocks noChangeAspect="1" noChangeArrowheads="1"/>
            </p:cNvPicPr>
            <p:nvPr>
              <p:custDataLst>
                <p:tags r:id="rId24"/>
              </p:custDataLst>
            </p:nvPr>
          </p:nvPicPr>
          <p:blipFill>
            <a:blip r:embed="rId4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903787" y="3940085"/>
              <a:ext cx="2365375" cy="398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3557" name="Picture 69"/>
          <p:cNvPicPr>
            <a:picLocks noChangeAspect="1" noChangeArrowheads="1"/>
          </p:cNvPicPr>
          <p:nvPr/>
        </p:nvPicPr>
        <p:blipFill>
          <a:blip r:embed="rId47" cstate="screen">
            <a:extLst>
              <a:ext uri="{28A0092B-C50C-407E-A947-70E740481C1C}">
                <a14:useLocalDpi xmlns:a14="http://schemas.microsoft.com/office/drawing/2010/main"/>
              </a:ext>
            </a:extLst>
          </a:blip>
          <a:srcRect b="12920"/>
          <a:stretch>
            <a:fillRect/>
          </a:stretch>
        </p:blipFill>
        <p:spPr bwMode="auto">
          <a:xfrm>
            <a:off x="1309163" y="4755080"/>
            <a:ext cx="1214438" cy="60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3558" name="Picture 70"/>
          <p:cNvPicPr>
            <a:picLocks noChangeAspect="1" noChangeArrowheads="1"/>
          </p:cNvPicPr>
          <p:nvPr/>
        </p:nvPicPr>
        <p:blipFill>
          <a:blip r:embed="rId48" cstate="screen">
            <a:extLst>
              <a:ext uri="{28A0092B-C50C-407E-A947-70E740481C1C}">
                <a14:useLocalDpi xmlns:a14="http://schemas.microsoft.com/office/drawing/2010/main"/>
              </a:ext>
            </a:extLst>
          </a:blip>
          <a:srcRect b="18076"/>
          <a:stretch>
            <a:fillRect/>
          </a:stretch>
        </p:blipFill>
        <p:spPr bwMode="auto">
          <a:xfrm>
            <a:off x="302297" y="4391272"/>
            <a:ext cx="1216025"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3556" name="Picture 68"/>
          <p:cNvPicPr>
            <a:picLocks noChangeAspect="1" noChangeArrowheads="1"/>
          </p:cNvPicPr>
          <p:nvPr/>
        </p:nvPicPr>
        <p:blipFill>
          <a:blip r:embed="rId49" cstate="screen">
            <a:extLst>
              <a:ext uri="{28A0092B-C50C-407E-A947-70E740481C1C}">
                <a14:useLocalDpi xmlns:a14="http://schemas.microsoft.com/office/drawing/2010/main"/>
              </a:ext>
            </a:extLst>
          </a:blip>
          <a:srcRect b="18367"/>
          <a:stretch>
            <a:fillRect/>
          </a:stretch>
        </p:blipFill>
        <p:spPr bwMode="auto">
          <a:xfrm>
            <a:off x="2338071" y="4391272"/>
            <a:ext cx="1203325"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224" name="Text Box 76"/>
          <p:cNvSpPr txBox="1">
            <a:spLocks noChangeArrowheads="1"/>
          </p:cNvSpPr>
          <p:nvPr/>
        </p:nvSpPr>
        <p:spPr bwMode="auto">
          <a:xfrm>
            <a:off x="321738" y="5487712"/>
            <a:ext cx="3381375"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804000"/>
                </a:solidFill>
              </a:rPr>
              <a:t>Desplanques, Donoghue, Holstein, </a:t>
            </a:r>
          </a:p>
          <a:p>
            <a:r>
              <a:rPr lang="en-US" sz="1600" dirty="0">
                <a:solidFill>
                  <a:srgbClr val="804000"/>
                </a:solidFill>
              </a:rPr>
              <a:t>Annals of Physics 124, 449 (1980)</a:t>
            </a:r>
          </a:p>
        </p:txBody>
      </p:sp>
      <p:grpSp>
        <p:nvGrpSpPr>
          <p:cNvPr id="53" name="Group 52"/>
          <p:cNvGrpSpPr/>
          <p:nvPr/>
        </p:nvGrpSpPr>
        <p:grpSpPr>
          <a:xfrm>
            <a:off x="132510" y="1466795"/>
            <a:ext cx="2548780" cy="2478653"/>
            <a:chOff x="762000" y="3048000"/>
            <a:chExt cx="3173413" cy="2985239"/>
          </a:xfrm>
        </p:grpSpPr>
        <p:grpSp>
          <p:nvGrpSpPr>
            <p:cNvPr id="54" name="Group 8"/>
            <p:cNvGrpSpPr>
              <a:grpSpLocks/>
            </p:cNvGrpSpPr>
            <p:nvPr/>
          </p:nvGrpSpPr>
          <p:grpSpPr bwMode="auto">
            <a:xfrm>
              <a:off x="762000" y="3048000"/>
              <a:ext cx="3173413" cy="2339975"/>
              <a:chOff x="146" y="2256"/>
              <a:chExt cx="1712" cy="1376"/>
            </a:xfrm>
          </p:grpSpPr>
          <p:sp>
            <p:nvSpPr>
              <p:cNvPr id="57" name="Oval 9"/>
              <p:cNvSpPr>
                <a:spLocks noChangeArrowheads="1"/>
              </p:cNvSpPr>
              <p:nvPr/>
            </p:nvSpPr>
            <p:spPr bwMode="auto">
              <a:xfrm>
                <a:off x="770" y="2867"/>
                <a:ext cx="162" cy="91"/>
              </a:xfrm>
              <a:prstGeom prst="ellipse">
                <a:avLst/>
              </a:prstGeom>
              <a:solidFill>
                <a:srgbClr val="FF505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p>
            </p:txBody>
          </p:sp>
          <p:sp>
            <p:nvSpPr>
              <p:cNvPr id="58" name="Oval 10"/>
              <p:cNvSpPr>
                <a:spLocks noChangeArrowheads="1"/>
              </p:cNvSpPr>
              <p:nvPr/>
            </p:nvSpPr>
            <p:spPr bwMode="auto">
              <a:xfrm>
                <a:off x="1202" y="2867"/>
                <a:ext cx="162" cy="87"/>
              </a:xfrm>
              <a:prstGeom prst="ellipse">
                <a:avLst/>
              </a:prstGeom>
              <a:solidFill>
                <a:srgbClr val="00FF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p>
            </p:txBody>
          </p:sp>
          <p:sp>
            <p:nvSpPr>
              <p:cNvPr id="59" name="Line 11"/>
              <p:cNvSpPr>
                <a:spLocks noChangeShapeType="1"/>
              </p:cNvSpPr>
              <p:nvPr/>
            </p:nvSpPr>
            <p:spPr bwMode="auto">
              <a:xfrm flipH="1">
                <a:off x="553" y="2954"/>
                <a:ext cx="271" cy="45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60" name="Line 12"/>
              <p:cNvSpPr>
                <a:spLocks noChangeShapeType="1"/>
              </p:cNvSpPr>
              <p:nvPr/>
            </p:nvSpPr>
            <p:spPr bwMode="auto">
              <a:xfrm>
                <a:off x="1310" y="2954"/>
                <a:ext cx="325" cy="46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61" name="Line 13"/>
              <p:cNvSpPr>
                <a:spLocks noChangeShapeType="1"/>
              </p:cNvSpPr>
              <p:nvPr/>
            </p:nvSpPr>
            <p:spPr bwMode="auto">
              <a:xfrm>
                <a:off x="553" y="2400"/>
                <a:ext cx="271" cy="47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62" name="Line 14"/>
              <p:cNvSpPr>
                <a:spLocks noChangeShapeType="1"/>
              </p:cNvSpPr>
              <p:nvPr/>
            </p:nvSpPr>
            <p:spPr bwMode="auto">
              <a:xfrm flipH="1">
                <a:off x="1310" y="2406"/>
                <a:ext cx="325" cy="46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63" name="Text Box 15"/>
              <p:cNvSpPr txBox="1">
                <a:spLocks noChangeArrowheads="1"/>
              </p:cNvSpPr>
              <p:nvPr/>
            </p:nvSpPr>
            <p:spPr bwMode="auto">
              <a:xfrm>
                <a:off x="283" y="2256"/>
                <a:ext cx="200"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b="1">
                    <a:latin typeface="Comic Sans MS" charset="0"/>
                  </a:rPr>
                  <a:t>N</a:t>
                </a:r>
              </a:p>
            </p:txBody>
          </p:sp>
          <p:sp>
            <p:nvSpPr>
              <p:cNvPr id="64" name="Text Box 16"/>
              <p:cNvSpPr txBox="1">
                <a:spLocks noChangeArrowheads="1"/>
              </p:cNvSpPr>
              <p:nvPr/>
            </p:nvSpPr>
            <p:spPr bwMode="auto">
              <a:xfrm>
                <a:off x="1635" y="2262"/>
                <a:ext cx="200"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b="1">
                    <a:latin typeface="Comic Sans MS" charset="0"/>
                  </a:rPr>
                  <a:t>N</a:t>
                </a:r>
                <a:endParaRPr lang="en-US" sz="1800"/>
              </a:p>
            </p:txBody>
          </p:sp>
          <p:sp>
            <p:nvSpPr>
              <p:cNvPr id="65" name="Text Box 17"/>
              <p:cNvSpPr txBox="1">
                <a:spLocks noChangeArrowheads="1"/>
              </p:cNvSpPr>
              <p:nvPr/>
            </p:nvSpPr>
            <p:spPr bwMode="auto">
              <a:xfrm>
                <a:off x="283" y="3410"/>
                <a:ext cx="200"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b="1">
                    <a:latin typeface="Comic Sans MS" charset="0"/>
                  </a:rPr>
                  <a:t>N</a:t>
                </a:r>
                <a:endParaRPr lang="en-US" sz="1800"/>
              </a:p>
            </p:txBody>
          </p:sp>
          <p:sp>
            <p:nvSpPr>
              <p:cNvPr id="66" name="Text Box 18"/>
              <p:cNvSpPr txBox="1">
                <a:spLocks noChangeArrowheads="1"/>
              </p:cNvSpPr>
              <p:nvPr/>
            </p:nvSpPr>
            <p:spPr bwMode="auto">
              <a:xfrm>
                <a:off x="1635" y="3416"/>
                <a:ext cx="200"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b="1">
                    <a:latin typeface="Comic Sans MS" charset="0"/>
                  </a:rPr>
                  <a:t>N</a:t>
                </a:r>
                <a:endParaRPr lang="en-US" sz="1800"/>
              </a:p>
            </p:txBody>
          </p:sp>
          <p:sp>
            <p:nvSpPr>
              <p:cNvPr id="67" name="Text Box 19"/>
              <p:cNvSpPr txBox="1">
                <a:spLocks noChangeArrowheads="1"/>
              </p:cNvSpPr>
              <p:nvPr/>
            </p:nvSpPr>
            <p:spPr bwMode="auto">
              <a:xfrm>
                <a:off x="672" y="3025"/>
                <a:ext cx="834" cy="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lnSpc>
                    <a:spcPts val="1200"/>
                  </a:lnSpc>
                  <a:defRPr/>
                </a:pPr>
                <a:r>
                  <a:rPr lang="en-US" sz="1800" dirty="0">
                    <a:latin typeface="Comic Sans MS" charset="0"/>
                  </a:rPr>
                  <a:t>Meson </a:t>
                </a:r>
              </a:p>
              <a:p>
                <a:pPr algn="ctr" eaLnBrk="1" hangingPunct="1">
                  <a:lnSpc>
                    <a:spcPts val="1200"/>
                  </a:lnSpc>
                  <a:defRPr/>
                </a:pPr>
                <a:r>
                  <a:rPr lang="en-US" sz="1800" dirty="0">
                    <a:latin typeface="Comic Sans MS" charset="0"/>
                  </a:rPr>
                  <a:t>exchange</a:t>
                </a:r>
              </a:p>
            </p:txBody>
          </p:sp>
          <p:sp>
            <p:nvSpPr>
              <p:cNvPr id="68" name="Text Box 20"/>
              <p:cNvSpPr txBox="1">
                <a:spLocks noChangeArrowheads="1"/>
              </p:cNvSpPr>
              <p:nvPr/>
            </p:nvSpPr>
            <p:spPr bwMode="auto">
              <a:xfrm>
                <a:off x="146" y="2735"/>
                <a:ext cx="573" cy="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1600" b="1">
                    <a:latin typeface="Comic Sans MS" charset="0"/>
                  </a:rPr>
                  <a:t>STRONG</a:t>
                </a:r>
              </a:p>
              <a:p>
                <a:pPr algn="ctr" eaLnBrk="1" hangingPunct="1">
                  <a:defRPr/>
                </a:pPr>
                <a:r>
                  <a:rPr lang="en-US" sz="1600" b="1">
                    <a:latin typeface="Comic Sans MS" charset="0"/>
                  </a:rPr>
                  <a:t>(PC)</a:t>
                </a:r>
              </a:p>
            </p:txBody>
          </p:sp>
          <p:sp>
            <p:nvSpPr>
              <p:cNvPr id="69" name="Text Box 21"/>
              <p:cNvSpPr txBox="1">
                <a:spLocks noChangeArrowheads="1"/>
              </p:cNvSpPr>
              <p:nvPr/>
            </p:nvSpPr>
            <p:spPr bwMode="auto">
              <a:xfrm>
                <a:off x="1429" y="2736"/>
                <a:ext cx="429" cy="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1600" b="1" dirty="0">
                    <a:latin typeface="Comic Sans MS" charset="0"/>
                  </a:rPr>
                  <a:t>WEAK</a:t>
                </a:r>
              </a:p>
              <a:p>
                <a:pPr algn="ctr" eaLnBrk="1" hangingPunct="1">
                  <a:defRPr/>
                </a:pPr>
                <a:r>
                  <a:rPr lang="en-US" sz="1600" b="1" dirty="0">
                    <a:latin typeface="Comic Sans MS" charset="0"/>
                  </a:rPr>
                  <a:t>(PV)</a:t>
                </a:r>
              </a:p>
            </p:txBody>
          </p:sp>
          <p:sp>
            <p:nvSpPr>
              <p:cNvPr id="70" name="Line 22"/>
              <p:cNvSpPr>
                <a:spLocks noChangeShapeType="1"/>
              </p:cNvSpPr>
              <p:nvPr/>
            </p:nvSpPr>
            <p:spPr bwMode="auto">
              <a:xfrm>
                <a:off x="932" y="2896"/>
                <a:ext cx="27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pic>
            <p:nvPicPr>
              <p:cNvPr id="71" name="Picture 23" descr="TP_tmp"/>
              <p:cNvPicPr>
                <a:picLocks noChangeAspect="1" noChangeArrowheads="1"/>
              </p:cNvPicPr>
              <p:nvPr>
                <p:custDataLst>
                  <p:tags r:id="rId2"/>
                </p:custDataLst>
              </p:nvPr>
            </p:nvPicPr>
            <p:blipFill>
              <a:blip r:embed="rId50" cstate="screen">
                <a:extLst>
                  <a:ext uri="{28A0092B-C50C-407E-A947-70E740481C1C}">
                    <a14:useLocalDpi xmlns:a14="http://schemas.microsoft.com/office/drawing/2010/main"/>
                  </a:ext>
                </a:extLst>
              </a:blip>
              <a:srcRect/>
              <a:stretch>
                <a:fillRect/>
              </a:stretch>
            </p:blipFill>
            <p:spPr bwMode="auto">
              <a:xfrm>
                <a:off x="884" y="2750"/>
                <a:ext cx="374" cy="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5" name="Picture 24" descr="TP_tmp"/>
            <p:cNvPicPr>
              <a:picLocks noChangeAspect="1" noChangeArrowheads="1"/>
            </p:cNvPicPr>
            <p:nvPr>
              <p:custDataLst>
                <p:tags r:id="rId1"/>
              </p:custDataLst>
            </p:nvPr>
          </p:nvPicPr>
          <p:blipFill>
            <a:blip r:embed="rId5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73689" y="5293464"/>
              <a:ext cx="2273300" cy="73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p:cNvSpPr txBox="1"/>
          <p:nvPr/>
        </p:nvSpPr>
        <p:spPr>
          <a:xfrm>
            <a:off x="324448" y="966293"/>
            <a:ext cx="2686252" cy="461665"/>
          </a:xfrm>
          <a:prstGeom prst="rect">
            <a:avLst/>
          </a:prstGeom>
          <a:noFill/>
        </p:spPr>
        <p:txBody>
          <a:bodyPr wrap="none" rtlCol="0">
            <a:spAutoFit/>
          </a:bodyPr>
          <a:lstStyle/>
          <a:p>
            <a:r>
              <a:rPr lang="en-US" sz="2400" dirty="0" smtClean="0">
                <a:solidFill>
                  <a:schemeClr val="accent2"/>
                </a:solidFill>
              </a:rPr>
              <a:t>PV </a:t>
            </a:r>
            <a:r>
              <a:rPr lang="en-US" sz="2400" dirty="0">
                <a:solidFill>
                  <a:schemeClr val="accent2"/>
                </a:solidFill>
              </a:rPr>
              <a:t>meson exchange</a:t>
            </a:r>
          </a:p>
        </p:txBody>
      </p:sp>
      <p:sp>
        <p:nvSpPr>
          <p:cNvPr id="6" name="Date Placeholder 5"/>
          <p:cNvSpPr>
            <a:spLocks noGrp="1"/>
          </p:cNvSpPr>
          <p:nvPr>
            <p:ph type="dt" sz="half" idx="10"/>
          </p:nvPr>
        </p:nvSpPr>
        <p:spPr/>
        <p:txBody>
          <a:bodyPr/>
          <a:lstStyle/>
          <a:p>
            <a:r>
              <a:rPr lang="en-CA" smtClean="0"/>
              <a:t>2013-10-31</a:t>
            </a:r>
            <a:endParaRPr lang="en-US"/>
          </a:p>
        </p:txBody>
      </p:sp>
      <p:sp>
        <p:nvSpPr>
          <p:cNvPr id="8" name="Footer Placeholder 7"/>
          <p:cNvSpPr>
            <a:spLocks noGrp="1"/>
          </p:cNvSpPr>
          <p:nvPr>
            <p:ph type="ftr" sz="quarter" idx="11"/>
          </p:nvPr>
        </p:nvSpPr>
        <p:spPr/>
        <p:txBody>
          <a:bodyPr/>
          <a:lstStyle/>
          <a:p>
            <a:r>
              <a:rPr lang="en-US" smtClean="0"/>
              <a:t>Nuclear Physics Seminar, University of Kentucky</a:t>
            </a:r>
            <a:endParaRPr lang="en-US"/>
          </a:p>
        </p:txBody>
      </p:sp>
      <p:graphicFrame>
        <p:nvGraphicFramePr>
          <p:cNvPr id="72" name="Group 3"/>
          <p:cNvGraphicFramePr>
            <a:graphicFrameLocks noGrp="1"/>
          </p:cNvGraphicFramePr>
          <p:nvPr>
            <p:extLst>
              <p:ext uri="{D42A27DB-BD31-4B8C-83A1-F6EECF244321}">
                <p14:modId xmlns:p14="http://schemas.microsoft.com/office/powerpoint/2010/main" val="508571045"/>
              </p:ext>
            </p:extLst>
          </p:nvPr>
        </p:nvGraphicFramePr>
        <p:xfrm>
          <a:off x="4118058" y="3921307"/>
          <a:ext cx="4726188" cy="2015259"/>
        </p:xfrm>
        <a:graphic>
          <a:graphicData uri="http://schemas.openxmlformats.org/drawingml/2006/table">
            <a:tbl>
              <a:tblPr/>
              <a:tblGrid>
                <a:gridCol w="508722"/>
                <a:gridCol w="589406"/>
                <a:gridCol w="614021"/>
                <a:gridCol w="739835"/>
                <a:gridCol w="557953"/>
                <a:gridCol w="570260"/>
                <a:gridCol w="586671"/>
                <a:gridCol w="559320"/>
              </a:tblGrid>
              <a:tr h="306489">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endParaRPr kumimoji="0" lang="en-US" sz="16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marL="70180" marR="70180" marT="35090" marB="35090"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200" b="1" i="0" u="none" strike="noStrike" cap="none" normalizeH="0" baseline="0">
                          <a:ln>
                            <a:noFill/>
                          </a:ln>
                          <a:solidFill>
                            <a:srgbClr val="B90007"/>
                          </a:solidFill>
                          <a:effectLst/>
                          <a:latin typeface="Arial" charset="0"/>
                          <a:ea typeface="ＭＳ Ｐゴシック" charset="0"/>
                          <a:cs typeface="ＭＳ Ｐゴシック" charset="0"/>
                        </a:rPr>
                        <a:t>np A</a:t>
                      </a:r>
                      <a:r>
                        <a:rPr kumimoji="0" lang="en-US" sz="1200" b="1" i="0" u="none" strike="noStrike" cap="none" normalizeH="0" baseline="-25000">
                          <a:ln>
                            <a:noFill/>
                          </a:ln>
                          <a:solidFill>
                            <a:srgbClr val="B90007"/>
                          </a:solidFill>
                          <a:effectLst/>
                          <a:latin typeface="Arial" charset="0"/>
                          <a:ea typeface="ＭＳ Ｐゴシック" charset="0"/>
                          <a:cs typeface="ＭＳ Ｐゴシック" charset="0"/>
                          <a:sym typeface="Symbol" charset="0"/>
                        </a:rPr>
                        <a:t></a:t>
                      </a:r>
                      <a:endParaRPr kumimoji="0" lang="en-US" sz="1200" b="1" i="0" u="none" strike="noStrike" cap="none" normalizeH="0" baseline="0">
                        <a:ln>
                          <a:noFill/>
                        </a:ln>
                        <a:solidFill>
                          <a:srgbClr val="B90007"/>
                        </a:solidFill>
                        <a:effectLst/>
                        <a:latin typeface="Arial" charset="0"/>
                        <a:ea typeface="ＭＳ Ｐゴシック" charset="0"/>
                        <a:cs typeface="ＭＳ Ｐゴシック" charset="0"/>
                      </a:endParaRPr>
                    </a:p>
                  </a:txBody>
                  <a:tcPr marL="70180" marR="70180" marT="35090" marB="350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AFCAB"/>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200" b="1" i="0" u="none" strike="noStrike" cap="none" normalizeH="0" baseline="0">
                          <a:ln>
                            <a:noFill/>
                          </a:ln>
                          <a:solidFill>
                            <a:srgbClr val="B90007"/>
                          </a:solidFill>
                          <a:effectLst/>
                          <a:latin typeface="Arial" charset="0"/>
                          <a:ea typeface="ＭＳ Ｐゴシック" charset="0"/>
                          <a:cs typeface="ＭＳ Ｐゴシック" charset="0"/>
                        </a:rPr>
                        <a:t>nD A</a:t>
                      </a:r>
                      <a:r>
                        <a:rPr kumimoji="0" lang="en-US" sz="1200" b="1" i="0" u="none" strike="noStrike" cap="none" normalizeH="0" baseline="-25000">
                          <a:ln>
                            <a:noFill/>
                          </a:ln>
                          <a:solidFill>
                            <a:srgbClr val="B90007"/>
                          </a:solidFill>
                          <a:effectLst/>
                          <a:latin typeface="Arial" charset="0"/>
                          <a:ea typeface="ＭＳ Ｐゴシック" charset="0"/>
                          <a:cs typeface="ＭＳ Ｐゴシック" charset="0"/>
                          <a:sym typeface="Symbol" charset="0"/>
                        </a:rPr>
                        <a:t></a:t>
                      </a:r>
                      <a:endParaRPr kumimoji="0" lang="en-US" sz="1200" b="1" i="0" u="none" strike="noStrike" cap="none" normalizeH="0" baseline="0">
                        <a:ln>
                          <a:noFill/>
                        </a:ln>
                        <a:solidFill>
                          <a:srgbClr val="B90007"/>
                        </a:solidFill>
                        <a:effectLst/>
                        <a:latin typeface="Arial" charset="0"/>
                        <a:ea typeface="ＭＳ Ｐゴシック" charset="0"/>
                        <a:cs typeface="ＭＳ Ｐゴシック" charset="0"/>
                        <a:sym typeface="Symbol" charset="0"/>
                      </a:endParaRPr>
                    </a:p>
                  </a:txBody>
                  <a:tcPr marL="70180" marR="70180" marT="35090" marB="350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AFCAB"/>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200" b="1" i="0" u="none" strike="noStrike" cap="none" normalizeH="0" baseline="0">
                          <a:ln>
                            <a:noFill/>
                          </a:ln>
                          <a:solidFill>
                            <a:srgbClr val="B90007"/>
                          </a:solidFill>
                          <a:effectLst/>
                          <a:latin typeface="Arial" charset="0"/>
                          <a:ea typeface="ＭＳ Ｐゴシック" charset="0"/>
                          <a:cs typeface="ＭＳ Ｐゴシック" charset="0"/>
                        </a:rPr>
                        <a:t>n</a:t>
                      </a:r>
                      <a:r>
                        <a:rPr kumimoji="0" lang="en-US" sz="1200" b="1" i="0" u="none" strike="noStrike" cap="none" normalizeH="0" baseline="30000">
                          <a:ln>
                            <a:noFill/>
                          </a:ln>
                          <a:solidFill>
                            <a:srgbClr val="B90007"/>
                          </a:solidFill>
                          <a:effectLst/>
                          <a:latin typeface="Arial" charset="0"/>
                          <a:ea typeface="ＭＳ Ｐゴシック" charset="0"/>
                          <a:cs typeface="ＭＳ Ｐゴシック" charset="0"/>
                        </a:rPr>
                        <a:t>3</a:t>
                      </a:r>
                      <a:r>
                        <a:rPr kumimoji="0" lang="en-US" sz="1200" b="1" i="0" u="none" strike="noStrike" cap="none" normalizeH="0" baseline="0">
                          <a:ln>
                            <a:noFill/>
                          </a:ln>
                          <a:solidFill>
                            <a:srgbClr val="B90007"/>
                          </a:solidFill>
                          <a:effectLst/>
                          <a:latin typeface="Arial" charset="0"/>
                          <a:ea typeface="ＭＳ Ｐゴシック" charset="0"/>
                          <a:cs typeface="ＭＳ Ｐゴシック" charset="0"/>
                        </a:rPr>
                        <a:t>He A</a:t>
                      </a:r>
                      <a:r>
                        <a:rPr kumimoji="0" lang="en-US" sz="1200" b="1" i="0" u="none" strike="noStrike" cap="none" normalizeH="0" baseline="-25000">
                          <a:ln>
                            <a:noFill/>
                          </a:ln>
                          <a:solidFill>
                            <a:srgbClr val="B90007"/>
                          </a:solidFill>
                          <a:effectLst/>
                          <a:latin typeface="Arial" charset="0"/>
                          <a:ea typeface="ＭＳ Ｐゴシック" charset="0"/>
                          <a:cs typeface="ＭＳ Ｐゴシック" charset="0"/>
                          <a:sym typeface="Symbol" charset="0"/>
                        </a:rPr>
                        <a:t>p</a:t>
                      </a:r>
                    </a:p>
                  </a:txBody>
                  <a:tcPr marL="70180" marR="70180" marT="35090" marB="350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AFCAB"/>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200" b="1" i="0" u="none" strike="noStrike" cap="none" normalizeH="0" baseline="0">
                          <a:ln>
                            <a:noFill/>
                          </a:ln>
                          <a:solidFill>
                            <a:srgbClr val="B90007"/>
                          </a:solidFill>
                          <a:effectLst/>
                          <a:latin typeface="Arial" charset="0"/>
                          <a:ea typeface="ＭＳ Ｐゴシック" charset="0"/>
                          <a:cs typeface="ＭＳ Ｐゴシック" charset="0"/>
                        </a:rPr>
                        <a:t>np </a:t>
                      </a:r>
                      <a:r>
                        <a:rPr kumimoji="0" lang="en-US" sz="1200" b="1" i="0" u="none" strike="noStrike" cap="none" normalizeH="0" baseline="0">
                          <a:ln>
                            <a:noFill/>
                          </a:ln>
                          <a:solidFill>
                            <a:srgbClr val="B90007"/>
                          </a:solidFill>
                          <a:effectLst/>
                          <a:latin typeface="Arial" charset="0"/>
                          <a:ea typeface="ＭＳ Ｐゴシック" charset="0"/>
                          <a:cs typeface="ＭＳ Ｐゴシック" charset="0"/>
                          <a:sym typeface="Symbol" charset="0"/>
                        </a:rPr>
                        <a:t></a:t>
                      </a:r>
                    </a:p>
                  </a:txBody>
                  <a:tcPr marL="70180" marR="70180" marT="35090" marB="350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B83"/>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200" b="1" i="0" u="none" strike="noStrike" cap="none" normalizeH="0" baseline="0">
                          <a:ln>
                            <a:noFill/>
                          </a:ln>
                          <a:solidFill>
                            <a:srgbClr val="B90007"/>
                          </a:solidFill>
                          <a:effectLst/>
                          <a:latin typeface="Arial" charset="0"/>
                          <a:ea typeface="ＭＳ Ｐゴシック" charset="0"/>
                          <a:cs typeface="ＭＳ Ｐゴシック" charset="0"/>
                        </a:rPr>
                        <a:t>n</a:t>
                      </a:r>
                      <a:r>
                        <a:rPr kumimoji="0" lang="en-US" sz="1200" b="1" i="0" u="none" strike="noStrike" cap="none" normalizeH="0" baseline="0">
                          <a:ln>
                            <a:noFill/>
                          </a:ln>
                          <a:solidFill>
                            <a:srgbClr val="B90007"/>
                          </a:solidFill>
                          <a:effectLst/>
                          <a:latin typeface="Arial" charset="0"/>
                          <a:ea typeface="ＭＳ Ｐゴシック" charset="0"/>
                          <a:cs typeface="ＭＳ Ｐゴシック" charset="0"/>
                          <a:sym typeface="Symbol" charset="0"/>
                        </a:rPr>
                        <a:t> </a:t>
                      </a:r>
                      <a:r>
                        <a:rPr kumimoji="0" lang="en-US" sz="1200" b="1" i="0" u="none" strike="noStrike" cap="none" normalizeH="0" baseline="0">
                          <a:ln>
                            <a:noFill/>
                          </a:ln>
                          <a:solidFill>
                            <a:srgbClr val="B90007"/>
                          </a:solidFill>
                          <a:effectLst/>
                          <a:latin typeface="Arial" charset="0"/>
                          <a:ea typeface="ＭＳ Ｐゴシック" charset="0"/>
                          <a:cs typeface="ＭＳ Ｐゴシック" charset="0"/>
                        </a:rPr>
                        <a:t> </a:t>
                      </a:r>
                      <a:r>
                        <a:rPr kumimoji="0" lang="en-US" sz="1200" b="1" i="0" u="none" strike="noStrike" cap="none" normalizeH="0" baseline="0">
                          <a:ln>
                            <a:noFill/>
                          </a:ln>
                          <a:solidFill>
                            <a:srgbClr val="B90007"/>
                          </a:solidFill>
                          <a:effectLst/>
                          <a:latin typeface="Arial" charset="0"/>
                          <a:ea typeface="ＭＳ Ｐゴシック" charset="0"/>
                          <a:cs typeface="ＭＳ Ｐゴシック" charset="0"/>
                          <a:sym typeface="Symbol" charset="0"/>
                        </a:rPr>
                        <a:t></a:t>
                      </a:r>
                    </a:p>
                  </a:txBody>
                  <a:tcPr marL="70180" marR="70180" marT="35090" marB="350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B83"/>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200" b="1" i="0" u="none" strike="noStrike" cap="none" normalizeH="0" baseline="0">
                          <a:ln>
                            <a:noFill/>
                          </a:ln>
                          <a:solidFill>
                            <a:srgbClr val="B90007"/>
                          </a:solidFill>
                          <a:effectLst/>
                          <a:latin typeface="Arial" charset="0"/>
                          <a:ea typeface="ＭＳ Ｐゴシック" charset="0"/>
                          <a:cs typeface="ＭＳ Ｐゴシック" charset="0"/>
                        </a:rPr>
                        <a:t>pp A</a:t>
                      </a:r>
                      <a:r>
                        <a:rPr kumimoji="0" lang="en-US" sz="1200" b="1" i="0" u="none" strike="noStrike" cap="none" normalizeH="0" baseline="-25000">
                          <a:ln>
                            <a:noFill/>
                          </a:ln>
                          <a:solidFill>
                            <a:srgbClr val="B90007"/>
                          </a:solidFill>
                          <a:effectLst/>
                          <a:latin typeface="Arial" charset="0"/>
                          <a:ea typeface="ＭＳ Ｐゴシック" charset="0"/>
                          <a:cs typeface="ＭＳ Ｐゴシック" charset="0"/>
                          <a:sym typeface="Symbol" charset="0"/>
                        </a:rPr>
                        <a:t>z</a:t>
                      </a:r>
                    </a:p>
                  </a:txBody>
                  <a:tcPr marL="70180" marR="70180" marT="35090" marB="350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AEEFF"/>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200" b="1" i="0" u="none" strike="noStrike" cap="none" normalizeH="0" baseline="0">
                          <a:ln>
                            <a:noFill/>
                          </a:ln>
                          <a:solidFill>
                            <a:srgbClr val="B90007"/>
                          </a:solidFill>
                          <a:effectLst/>
                          <a:latin typeface="Arial" charset="0"/>
                          <a:ea typeface="ＭＳ Ｐゴシック" charset="0"/>
                          <a:cs typeface="ＭＳ Ｐゴシック" charset="0"/>
                        </a:rPr>
                        <a:t>p</a:t>
                      </a:r>
                      <a:r>
                        <a:rPr kumimoji="0" lang="en-US" sz="1200" b="1" i="0" u="none" strike="noStrike" cap="none" normalizeH="0" baseline="0">
                          <a:ln>
                            <a:noFill/>
                          </a:ln>
                          <a:solidFill>
                            <a:srgbClr val="B90007"/>
                          </a:solidFill>
                          <a:effectLst/>
                          <a:latin typeface="Arial" charset="0"/>
                          <a:ea typeface="ＭＳ Ｐゴシック" charset="0"/>
                          <a:cs typeface="ＭＳ Ｐゴシック" charset="0"/>
                          <a:sym typeface="Symbol" charset="0"/>
                        </a:rPr>
                        <a:t></a:t>
                      </a:r>
                      <a:r>
                        <a:rPr kumimoji="0" lang="en-US" sz="1200" b="1" i="0" u="none" strike="noStrike" cap="none" normalizeH="0" baseline="0">
                          <a:ln>
                            <a:noFill/>
                          </a:ln>
                          <a:solidFill>
                            <a:srgbClr val="B90007"/>
                          </a:solidFill>
                          <a:effectLst/>
                          <a:latin typeface="Arial" charset="0"/>
                          <a:ea typeface="ＭＳ Ｐゴシック" charset="0"/>
                          <a:cs typeface="ＭＳ Ｐゴシック" charset="0"/>
                        </a:rPr>
                        <a:t> A</a:t>
                      </a:r>
                      <a:r>
                        <a:rPr kumimoji="0" lang="en-US" sz="1200" b="1" i="0" u="none" strike="noStrike" cap="none" normalizeH="0" baseline="-25000">
                          <a:ln>
                            <a:noFill/>
                          </a:ln>
                          <a:solidFill>
                            <a:srgbClr val="B90007"/>
                          </a:solidFill>
                          <a:effectLst/>
                          <a:latin typeface="Arial" charset="0"/>
                          <a:ea typeface="ＭＳ Ｐゴシック" charset="0"/>
                          <a:cs typeface="ＭＳ Ｐゴシック" charset="0"/>
                          <a:sym typeface="Symbol" charset="0"/>
                        </a:rPr>
                        <a:t>z</a:t>
                      </a:r>
                    </a:p>
                  </a:txBody>
                  <a:tcPr marL="70180" marR="70180" marT="35090" marB="350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AEEFF"/>
                    </a:solidFill>
                  </a:tcPr>
                </a:tc>
              </a:tr>
              <a:tr h="280344">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1" i="1" u="none" strike="noStrike" cap="none" normalizeH="0" baseline="0">
                          <a:ln>
                            <a:noFill/>
                          </a:ln>
                          <a:solidFill>
                            <a:srgbClr val="B90007"/>
                          </a:solidFill>
                          <a:effectLst/>
                          <a:latin typeface="Times New Roman" charset="0"/>
                          <a:ea typeface="ＭＳ Ｐゴシック" charset="0"/>
                          <a:cs typeface="ＭＳ Ｐゴシック" charset="0"/>
                        </a:rPr>
                        <a:t> f</a:t>
                      </a:r>
                      <a:r>
                        <a:rPr kumimoji="0" lang="en-US" sz="1400" b="1" i="0" u="none" strike="noStrike" cap="none" normalizeH="0" baseline="-25000">
                          <a:ln>
                            <a:noFill/>
                          </a:ln>
                          <a:solidFill>
                            <a:srgbClr val="B90007"/>
                          </a:solidFill>
                          <a:effectLst/>
                          <a:latin typeface="Symbol" charset="0"/>
                          <a:ea typeface="ＭＳ Ｐゴシック" charset="0"/>
                          <a:cs typeface="ＭＳ Ｐゴシック" charset="0"/>
                        </a:rPr>
                        <a:t>p</a:t>
                      </a:r>
                    </a:p>
                  </a:txBody>
                  <a:tcPr marL="70180" marR="70180" marT="35090" marB="3509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7C7C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200" b="0" i="0" u="none" strike="noStrike" cap="none" normalizeH="0" baseline="0">
                          <a:ln>
                            <a:noFill/>
                          </a:ln>
                          <a:solidFill>
                            <a:schemeClr val="accent2"/>
                          </a:solidFill>
                          <a:effectLst/>
                          <a:latin typeface="Arial" charset="0"/>
                          <a:ea typeface="ＭＳ Ｐゴシック" charset="0"/>
                          <a:cs typeface="ＭＳ Ｐゴシック" charset="0"/>
                        </a:rPr>
                        <a:t>-0.11</a:t>
                      </a:r>
                    </a:p>
                  </a:txBody>
                  <a:tcPr marL="70180" marR="70180" marT="35090" marB="350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FED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200" b="0" i="0" u="none" strike="noStrike" cap="none" normalizeH="0" baseline="0">
                          <a:ln>
                            <a:noFill/>
                          </a:ln>
                          <a:solidFill>
                            <a:schemeClr val="accent2"/>
                          </a:solidFill>
                          <a:effectLst/>
                          <a:latin typeface="Arial" charset="0"/>
                          <a:ea typeface="ＭＳ Ｐゴシック" charset="0"/>
                          <a:cs typeface="ＭＳ Ｐゴシック" charset="0"/>
                        </a:rPr>
                        <a:t> 0.92</a:t>
                      </a:r>
                    </a:p>
                  </a:txBody>
                  <a:tcPr marL="70180" marR="70180" marT="35090" marB="350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FED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200" b="0" i="0" u="none" strike="noStrike" cap="none" normalizeH="0" baseline="0">
                          <a:ln>
                            <a:noFill/>
                          </a:ln>
                          <a:solidFill>
                            <a:schemeClr val="accent2"/>
                          </a:solidFill>
                          <a:effectLst/>
                          <a:latin typeface="Arial" charset="0"/>
                          <a:ea typeface="ＭＳ Ｐゴシック" charset="0"/>
                          <a:cs typeface="ＭＳ Ｐゴシック" charset="0"/>
                        </a:rPr>
                        <a:t>-0.18</a:t>
                      </a:r>
                    </a:p>
                  </a:txBody>
                  <a:tcPr marL="70180" marR="70180" marT="35090" marB="350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FED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200" b="0" i="0" u="none" strike="noStrike" cap="none" normalizeH="0" baseline="0">
                          <a:ln>
                            <a:noFill/>
                          </a:ln>
                          <a:solidFill>
                            <a:schemeClr val="accent2"/>
                          </a:solidFill>
                          <a:effectLst/>
                          <a:latin typeface="Arial" charset="0"/>
                          <a:ea typeface="ＭＳ Ｐゴシック" charset="0"/>
                          <a:cs typeface="ＭＳ Ｐゴシック" charset="0"/>
                        </a:rPr>
                        <a:t>-3.12</a:t>
                      </a:r>
                    </a:p>
                  </a:txBody>
                  <a:tcPr marL="70180" marR="70180" marT="35090" marB="350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CB6"/>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200" b="0" i="0" u="none" strike="noStrike" cap="none" normalizeH="0" baseline="0">
                          <a:ln>
                            <a:noFill/>
                          </a:ln>
                          <a:solidFill>
                            <a:schemeClr val="accent2"/>
                          </a:solidFill>
                          <a:effectLst/>
                          <a:latin typeface="Arial" charset="0"/>
                          <a:ea typeface="ＭＳ Ｐゴシック" charset="0"/>
                          <a:cs typeface="ＭＳ Ｐゴシック" charset="0"/>
                        </a:rPr>
                        <a:t>-0.97</a:t>
                      </a:r>
                    </a:p>
                  </a:txBody>
                  <a:tcPr marL="70180" marR="70180" marT="35090" marB="350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CB6"/>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endParaRPr kumimoji="0" lang="en-US" sz="1200" b="0" i="0" u="none" strike="noStrike" cap="none" normalizeH="0" baseline="0">
                        <a:ln>
                          <a:noFill/>
                        </a:ln>
                        <a:solidFill>
                          <a:schemeClr val="accent2"/>
                        </a:solidFill>
                        <a:effectLst/>
                        <a:latin typeface="Arial" charset="0"/>
                        <a:ea typeface="ＭＳ Ｐゴシック" charset="0"/>
                        <a:cs typeface="ＭＳ Ｐゴシック" charset="0"/>
                      </a:endParaRPr>
                    </a:p>
                  </a:txBody>
                  <a:tcPr marL="70180" marR="70180" marT="35090" marB="350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F8FF"/>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200" b="0" i="0" u="none" strike="noStrike" cap="none" normalizeH="0" baseline="0">
                          <a:ln>
                            <a:noFill/>
                          </a:ln>
                          <a:solidFill>
                            <a:schemeClr val="accent2"/>
                          </a:solidFill>
                          <a:effectLst/>
                          <a:latin typeface="Arial" charset="0"/>
                          <a:ea typeface="ＭＳ Ｐゴシック" charset="0"/>
                          <a:cs typeface="ＭＳ Ｐゴシック" charset="0"/>
                        </a:rPr>
                        <a:t>-0.34</a:t>
                      </a:r>
                    </a:p>
                  </a:txBody>
                  <a:tcPr marL="70180" marR="70180" marT="35090" marB="350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F8FF"/>
                    </a:solidFill>
                  </a:tcPr>
                </a:tc>
              </a:tr>
              <a:tr h="280344">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1" i="1" u="none" strike="noStrike" cap="none" normalizeH="0" baseline="0">
                          <a:ln>
                            <a:noFill/>
                          </a:ln>
                          <a:solidFill>
                            <a:srgbClr val="B90007"/>
                          </a:solidFill>
                          <a:effectLst/>
                          <a:latin typeface="Times New Roman" charset="0"/>
                          <a:ea typeface="ＭＳ Ｐゴシック" charset="0"/>
                          <a:cs typeface="ＭＳ Ｐゴシック" charset="0"/>
                        </a:rPr>
                        <a:t>h</a:t>
                      </a:r>
                      <a:r>
                        <a:rPr kumimoji="0" lang="en-US" sz="1400" b="1" i="0" u="none" strike="noStrike" cap="none" normalizeH="0" baseline="-25000">
                          <a:ln>
                            <a:noFill/>
                          </a:ln>
                          <a:solidFill>
                            <a:srgbClr val="B90007"/>
                          </a:solidFill>
                          <a:effectLst/>
                          <a:latin typeface="UniversalMath1 BT" charset="0"/>
                          <a:ea typeface="ＭＳ Ｐゴシック" charset="0"/>
                          <a:cs typeface="ＭＳ Ｐゴシック" charset="0"/>
                        </a:rPr>
                        <a:t>r</a:t>
                      </a:r>
                      <a:r>
                        <a:rPr kumimoji="0" lang="en-US" sz="1400" b="1" i="0" u="none" strike="noStrike" cap="none" normalizeH="0" baseline="30000">
                          <a:ln>
                            <a:noFill/>
                          </a:ln>
                          <a:solidFill>
                            <a:srgbClr val="B90007"/>
                          </a:solidFill>
                          <a:effectLst/>
                          <a:latin typeface="Comic Sans MS" charset="0"/>
                          <a:ea typeface="ＭＳ Ｐゴシック" charset="0"/>
                          <a:cs typeface="ＭＳ Ｐゴシック" charset="0"/>
                        </a:rPr>
                        <a:t>0</a:t>
                      </a:r>
                    </a:p>
                  </a:txBody>
                  <a:tcPr marL="70180" marR="70180" marT="35090" marB="3509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7C7C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endParaRPr kumimoji="0" lang="en-US" sz="1200" b="0" i="0" u="none" strike="noStrike" cap="none" normalizeH="0" baseline="0">
                        <a:ln>
                          <a:noFill/>
                        </a:ln>
                        <a:solidFill>
                          <a:schemeClr val="accent2"/>
                        </a:solidFill>
                        <a:effectLst/>
                        <a:latin typeface="Arial" charset="0"/>
                        <a:ea typeface="ＭＳ Ｐゴシック" charset="0"/>
                        <a:cs typeface="ＭＳ Ｐゴシック" charset="0"/>
                      </a:endParaRPr>
                    </a:p>
                  </a:txBody>
                  <a:tcPr marL="70180" marR="70180" marT="35090" marB="350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FED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200" b="0" i="0" u="none" strike="noStrike" cap="none" normalizeH="0" baseline="0">
                          <a:ln>
                            <a:noFill/>
                          </a:ln>
                          <a:solidFill>
                            <a:schemeClr val="accent2"/>
                          </a:solidFill>
                          <a:effectLst/>
                          <a:latin typeface="Arial" charset="0"/>
                          <a:ea typeface="ＭＳ Ｐゴシック" charset="0"/>
                          <a:cs typeface="ＭＳ Ｐゴシック" charset="0"/>
                        </a:rPr>
                        <a:t>-0.50</a:t>
                      </a:r>
                    </a:p>
                  </a:txBody>
                  <a:tcPr marL="70180" marR="70180" marT="35090" marB="350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FED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200" b="0" i="0" u="none" strike="noStrike" cap="none" normalizeH="0" baseline="0">
                          <a:ln>
                            <a:noFill/>
                          </a:ln>
                          <a:solidFill>
                            <a:schemeClr val="accent2"/>
                          </a:solidFill>
                          <a:effectLst/>
                          <a:latin typeface="Arial" charset="0"/>
                          <a:ea typeface="ＭＳ Ｐゴシック" charset="0"/>
                          <a:cs typeface="ＭＳ Ｐゴシック" charset="0"/>
                        </a:rPr>
                        <a:t>-0.14</a:t>
                      </a:r>
                    </a:p>
                  </a:txBody>
                  <a:tcPr marL="70180" marR="70180" marT="35090" marB="350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FED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200" b="0" i="0" u="none" strike="noStrike" cap="none" normalizeH="0" baseline="0">
                          <a:ln>
                            <a:noFill/>
                          </a:ln>
                          <a:solidFill>
                            <a:schemeClr val="accent2"/>
                          </a:solidFill>
                          <a:effectLst/>
                          <a:latin typeface="Arial" charset="0"/>
                          <a:ea typeface="ＭＳ Ｐゴシック" charset="0"/>
                          <a:cs typeface="ＭＳ Ｐゴシック" charset="0"/>
                        </a:rPr>
                        <a:t>-0. 23</a:t>
                      </a:r>
                    </a:p>
                  </a:txBody>
                  <a:tcPr marL="70180" marR="70180" marT="35090" marB="350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CB6"/>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200" b="0" i="0" u="none" strike="noStrike" cap="none" normalizeH="0" baseline="0">
                          <a:ln>
                            <a:noFill/>
                          </a:ln>
                          <a:solidFill>
                            <a:schemeClr val="accent2"/>
                          </a:solidFill>
                          <a:effectLst/>
                          <a:latin typeface="Arial" charset="0"/>
                          <a:ea typeface="ＭＳ Ｐゴシック" charset="0"/>
                          <a:cs typeface="ＭＳ Ｐゴシック" charset="0"/>
                        </a:rPr>
                        <a:t>-0.32</a:t>
                      </a:r>
                    </a:p>
                  </a:txBody>
                  <a:tcPr marL="70180" marR="70180" marT="35090" marB="350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CB6"/>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200" b="0" i="0" u="none" strike="noStrike" cap="none" normalizeH="0" baseline="0">
                          <a:ln>
                            <a:noFill/>
                          </a:ln>
                          <a:solidFill>
                            <a:schemeClr val="accent2"/>
                          </a:solidFill>
                          <a:effectLst/>
                          <a:latin typeface="Arial" charset="0"/>
                          <a:ea typeface="ＭＳ Ｐゴシック" charset="0"/>
                          <a:cs typeface="ＭＳ Ｐゴシック" charset="0"/>
                        </a:rPr>
                        <a:t> 0.08</a:t>
                      </a:r>
                    </a:p>
                  </a:txBody>
                  <a:tcPr marL="70180" marR="70180" marT="35090" marB="350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F8FF"/>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200" b="0" i="0" u="none" strike="noStrike" cap="none" normalizeH="0" baseline="0">
                          <a:ln>
                            <a:noFill/>
                          </a:ln>
                          <a:solidFill>
                            <a:schemeClr val="accent2"/>
                          </a:solidFill>
                          <a:effectLst/>
                          <a:latin typeface="Arial" charset="0"/>
                          <a:ea typeface="ＭＳ Ｐゴシック" charset="0"/>
                          <a:cs typeface="ＭＳ Ｐゴシック" charset="0"/>
                        </a:rPr>
                        <a:t>0.14</a:t>
                      </a:r>
                    </a:p>
                  </a:txBody>
                  <a:tcPr marL="70180" marR="70180" marT="35090" marB="350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F8FF"/>
                    </a:solidFill>
                  </a:tcPr>
                </a:tc>
              </a:tr>
              <a:tr h="280344">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1" i="1" u="none" strike="noStrike" cap="none" normalizeH="0" baseline="0">
                          <a:ln>
                            <a:noFill/>
                          </a:ln>
                          <a:solidFill>
                            <a:srgbClr val="B90007"/>
                          </a:solidFill>
                          <a:effectLst/>
                          <a:latin typeface="Times New Roman" charset="0"/>
                          <a:ea typeface="ＭＳ Ｐゴシック" charset="0"/>
                          <a:cs typeface="ＭＳ Ｐゴシック" charset="0"/>
                        </a:rPr>
                        <a:t>h</a:t>
                      </a:r>
                      <a:r>
                        <a:rPr kumimoji="0" lang="en-US" sz="1400" b="1" i="0" u="none" strike="noStrike" cap="none" normalizeH="0" baseline="-25000">
                          <a:ln>
                            <a:noFill/>
                          </a:ln>
                          <a:solidFill>
                            <a:srgbClr val="B90007"/>
                          </a:solidFill>
                          <a:effectLst/>
                          <a:latin typeface="UniversalMath1 BT" charset="0"/>
                          <a:ea typeface="ＭＳ Ｐゴシック" charset="0"/>
                          <a:cs typeface="ＭＳ Ｐゴシック" charset="0"/>
                        </a:rPr>
                        <a:t>r</a:t>
                      </a:r>
                      <a:r>
                        <a:rPr kumimoji="0" lang="en-US" sz="1400" b="1" i="0" u="none" strike="noStrike" cap="none" normalizeH="0" baseline="30000">
                          <a:ln>
                            <a:noFill/>
                          </a:ln>
                          <a:solidFill>
                            <a:srgbClr val="B90007"/>
                          </a:solidFill>
                          <a:effectLst/>
                          <a:latin typeface="Comic Sans MS" charset="0"/>
                          <a:ea typeface="ＭＳ Ｐゴシック" charset="0"/>
                          <a:cs typeface="ＭＳ Ｐゴシック" charset="0"/>
                        </a:rPr>
                        <a:t>1</a:t>
                      </a:r>
                    </a:p>
                  </a:txBody>
                  <a:tcPr marL="70180" marR="70180" marT="35090" marB="3509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7C7C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200" b="0" i="0" u="none" strike="noStrike" cap="none" normalizeH="0" baseline="0">
                          <a:ln>
                            <a:noFill/>
                          </a:ln>
                          <a:solidFill>
                            <a:schemeClr val="accent2"/>
                          </a:solidFill>
                          <a:effectLst/>
                          <a:latin typeface="Arial" charset="0"/>
                          <a:ea typeface="ＭＳ Ｐゴシック" charset="0"/>
                          <a:cs typeface="ＭＳ Ｐゴシック" charset="0"/>
                        </a:rPr>
                        <a:t>-0.001</a:t>
                      </a:r>
                    </a:p>
                  </a:txBody>
                  <a:tcPr marL="70180" marR="70180" marT="35090" marB="350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FED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200" b="0" i="0" u="none" strike="noStrike" cap="none" normalizeH="0" baseline="0">
                          <a:ln>
                            <a:noFill/>
                          </a:ln>
                          <a:solidFill>
                            <a:schemeClr val="accent2"/>
                          </a:solidFill>
                          <a:effectLst/>
                          <a:latin typeface="Arial" charset="0"/>
                          <a:ea typeface="ＭＳ Ｐゴシック" charset="0"/>
                          <a:cs typeface="ＭＳ Ｐゴシック" charset="0"/>
                        </a:rPr>
                        <a:t> 0.10</a:t>
                      </a:r>
                    </a:p>
                  </a:txBody>
                  <a:tcPr marL="70180" marR="70180" marT="35090" marB="350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FED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0.027</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marL="70180" marR="70180" marT="35090" marB="350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FED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endParaRPr kumimoji="0" lang="en-US" sz="1200" b="0" i="0" u="none" strike="noStrike" cap="none" normalizeH="0" baseline="0">
                        <a:ln>
                          <a:noFill/>
                        </a:ln>
                        <a:solidFill>
                          <a:schemeClr val="accent2"/>
                        </a:solidFill>
                        <a:effectLst/>
                        <a:latin typeface="Arial" charset="0"/>
                        <a:ea typeface="ＭＳ Ｐゴシック" charset="0"/>
                        <a:cs typeface="ＭＳ Ｐゴシック" charset="0"/>
                      </a:endParaRPr>
                    </a:p>
                  </a:txBody>
                  <a:tcPr marL="70180" marR="70180" marT="35090" marB="350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CB6"/>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200" b="0" i="0" u="none" strike="noStrike" cap="none" normalizeH="0" baseline="0">
                          <a:ln>
                            <a:noFill/>
                          </a:ln>
                          <a:solidFill>
                            <a:schemeClr val="accent2"/>
                          </a:solidFill>
                          <a:effectLst/>
                          <a:latin typeface="Arial" charset="0"/>
                          <a:ea typeface="ＭＳ Ｐゴシック" charset="0"/>
                          <a:cs typeface="ＭＳ Ｐゴシック" charset="0"/>
                        </a:rPr>
                        <a:t> 0.11</a:t>
                      </a:r>
                    </a:p>
                  </a:txBody>
                  <a:tcPr marL="70180" marR="70180" marT="35090" marB="350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CB6"/>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200" b="0" i="0" u="none" strike="noStrike" cap="none" normalizeH="0" baseline="0">
                          <a:ln>
                            <a:noFill/>
                          </a:ln>
                          <a:solidFill>
                            <a:schemeClr val="accent2"/>
                          </a:solidFill>
                          <a:effectLst/>
                          <a:latin typeface="Arial" charset="0"/>
                          <a:ea typeface="ＭＳ Ｐゴシック" charset="0"/>
                          <a:cs typeface="ＭＳ Ｐゴシック" charset="0"/>
                        </a:rPr>
                        <a:t> 0.08</a:t>
                      </a:r>
                    </a:p>
                  </a:txBody>
                  <a:tcPr marL="70180" marR="70180" marT="35090" marB="350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F8FF"/>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200" b="0" i="0" u="none" strike="noStrike" cap="none" normalizeH="0" baseline="0">
                          <a:ln>
                            <a:noFill/>
                          </a:ln>
                          <a:solidFill>
                            <a:schemeClr val="accent2"/>
                          </a:solidFill>
                          <a:effectLst/>
                          <a:latin typeface="Arial" charset="0"/>
                          <a:ea typeface="ＭＳ Ｐゴシック" charset="0"/>
                          <a:cs typeface="ＭＳ Ｐゴシック" charset="0"/>
                        </a:rPr>
                        <a:t>0.05</a:t>
                      </a:r>
                    </a:p>
                  </a:txBody>
                  <a:tcPr marL="70180" marR="70180" marT="35090" marB="350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F8FF"/>
                    </a:solidFill>
                  </a:tcPr>
                </a:tc>
              </a:tr>
              <a:tr h="280344">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1" i="1" u="none" strike="noStrike" cap="none" normalizeH="0" baseline="0">
                          <a:ln>
                            <a:noFill/>
                          </a:ln>
                          <a:solidFill>
                            <a:srgbClr val="B90007"/>
                          </a:solidFill>
                          <a:effectLst/>
                          <a:latin typeface="Times New Roman" charset="0"/>
                          <a:ea typeface="ＭＳ Ｐゴシック" charset="0"/>
                          <a:cs typeface="ＭＳ Ｐゴシック" charset="0"/>
                        </a:rPr>
                        <a:t>h</a:t>
                      </a:r>
                      <a:r>
                        <a:rPr kumimoji="0" lang="en-US" sz="1400" b="1" i="0" u="none" strike="noStrike" cap="none" normalizeH="0" baseline="-25000">
                          <a:ln>
                            <a:noFill/>
                          </a:ln>
                          <a:solidFill>
                            <a:srgbClr val="B90007"/>
                          </a:solidFill>
                          <a:effectLst/>
                          <a:latin typeface="Symbol" charset="0"/>
                          <a:ea typeface="ＭＳ Ｐゴシック" charset="0"/>
                          <a:cs typeface="ＭＳ Ｐゴシック" charset="0"/>
                        </a:rPr>
                        <a:t>r</a:t>
                      </a:r>
                      <a:r>
                        <a:rPr kumimoji="0" lang="en-US" sz="1400" b="1" i="0" u="none" strike="noStrike" cap="none" normalizeH="0" baseline="30000">
                          <a:ln>
                            <a:noFill/>
                          </a:ln>
                          <a:solidFill>
                            <a:srgbClr val="B90007"/>
                          </a:solidFill>
                          <a:effectLst/>
                          <a:latin typeface="Comic Sans MS" charset="0"/>
                          <a:ea typeface="ＭＳ Ｐゴシック" charset="0"/>
                          <a:cs typeface="ＭＳ Ｐゴシック" charset="0"/>
                        </a:rPr>
                        <a:t>2</a:t>
                      </a:r>
                    </a:p>
                  </a:txBody>
                  <a:tcPr marL="70180" marR="70180" marT="35090" marB="3509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7C7C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endParaRPr kumimoji="0" lang="en-US" sz="1200" b="0" i="0" u="none" strike="noStrike" cap="none" normalizeH="0" baseline="0">
                        <a:ln>
                          <a:noFill/>
                        </a:ln>
                        <a:solidFill>
                          <a:schemeClr val="accent2"/>
                        </a:solidFill>
                        <a:effectLst/>
                        <a:latin typeface="Arial" charset="0"/>
                        <a:ea typeface="ＭＳ Ｐゴシック" charset="0"/>
                        <a:cs typeface="ＭＳ Ｐゴシック" charset="0"/>
                      </a:endParaRPr>
                    </a:p>
                  </a:txBody>
                  <a:tcPr marL="70180" marR="70180" marT="35090" marB="350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FED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200" b="0" i="0" u="none" strike="noStrike" cap="none" normalizeH="0" baseline="0">
                          <a:ln>
                            <a:noFill/>
                          </a:ln>
                          <a:solidFill>
                            <a:schemeClr val="accent2"/>
                          </a:solidFill>
                          <a:effectLst/>
                          <a:latin typeface="Arial" charset="0"/>
                          <a:ea typeface="ＭＳ Ｐゴシック" charset="0"/>
                          <a:cs typeface="ＭＳ Ｐゴシック" charset="0"/>
                        </a:rPr>
                        <a:t> 0.05</a:t>
                      </a:r>
                    </a:p>
                  </a:txBody>
                  <a:tcPr marL="70180" marR="70180" marT="35090" marB="350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FED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200" b="0" i="0" u="none" strike="noStrike" cap="none" normalizeH="0" baseline="0">
                          <a:ln>
                            <a:noFill/>
                          </a:ln>
                          <a:solidFill>
                            <a:schemeClr val="accent2"/>
                          </a:solidFill>
                          <a:effectLst/>
                          <a:latin typeface="Arial" charset="0"/>
                          <a:ea typeface="ＭＳ Ｐゴシック" charset="0"/>
                          <a:cs typeface="ＭＳ Ｐゴシック" charset="0"/>
                        </a:rPr>
                        <a:t>0.0012</a:t>
                      </a:r>
                    </a:p>
                  </a:txBody>
                  <a:tcPr marL="70180" marR="70180" marT="35090" marB="350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FED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200" b="0" i="0" u="none" strike="noStrike" cap="none" normalizeH="0" baseline="0">
                          <a:ln>
                            <a:noFill/>
                          </a:ln>
                          <a:solidFill>
                            <a:schemeClr val="accent2"/>
                          </a:solidFill>
                          <a:effectLst/>
                          <a:latin typeface="Arial" charset="0"/>
                          <a:ea typeface="ＭＳ Ｐゴシック" charset="0"/>
                          <a:cs typeface="ＭＳ Ｐゴシック" charset="0"/>
                        </a:rPr>
                        <a:t>-0.25</a:t>
                      </a:r>
                    </a:p>
                  </a:txBody>
                  <a:tcPr marL="70180" marR="70180" marT="35090" marB="350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CB6"/>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endParaRPr kumimoji="0" lang="en-US" sz="1200" b="0" i="0" u="none" strike="noStrike" cap="none" normalizeH="0" baseline="0">
                        <a:ln>
                          <a:noFill/>
                        </a:ln>
                        <a:solidFill>
                          <a:schemeClr val="accent2"/>
                        </a:solidFill>
                        <a:effectLst/>
                        <a:latin typeface="Arial" charset="0"/>
                        <a:ea typeface="ＭＳ Ｐゴシック" charset="0"/>
                        <a:cs typeface="ＭＳ Ｐゴシック" charset="0"/>
                      </a:endParaRPr>
                    </a:p>
                  </a:txBody>
                  <a:tcPr marL="70180" marR="70180" marT="35090" marB="350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CB6"/>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200" b="0" i="0" u="none" strike="noStrike" cap="none" normalizeH="0" baseline="0">
                          <a:ln>
                            <a:noFill/>
                          </a:ln>
                          <a:solidFill>
                            <a:schemeClr val="accent2"/>
                          </a:solidFill>
                          <a:effectLst/>
                          <a:latin typeface="Arial" charset="0"/>
                          <a:ea typeface="ＭＳ Ｐゴシック" charset="0"/>
                          <a:cs typeface="ＭＳ Ｐゴシック" charset="0"/>
                        </a:rPr>
                        <a:t> 0.03</a:t>
                      </a:r>
                    </a:p>
                  </a:txBody>
                  <a:tcPr marL="70180" marR="70180" marT="35090" marB="350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F8FF"/>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endParaRPr kumimoji="0" lang="en-US" sz="1200" b="0" i="0" u="none" strike="noStrike" cap="none" normalizeH="0" baseline="0">
                        <a:ln>
                          <a:noFill/>
                        </a:ln>
                        <a:solidFill>
                          <a:schemeClr val="accent2"/>
                        </a:solidFill>
                        <a:effectLst/>
                        <a:latin typeface="Arial" charset="0"/>
                        <a:ea typeface="ＭＳ Ｐゴシック" charset="0"/>
                        <a:cs typeface="ＭＳ Ｐゴシック" charset="0"/>
                      </a:endParaRPr>
                    </a:p>
                  </a:txBody>
                  <a:tcPr marL="70180" marR="70180" marT="35090" marB="350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F8FF"/>
                    </a:solidFill>
                  </a:tcPr>
                </a:tc>
              </a:tr>
              <a:tr h="280344">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1" i="1" u="none" strike="noStrike" cap="none" normalizeH="0" baseline="0">
                          <a:ln>
                            <a:noFill/>
                          </a:ln>
                          <a:solidFill>
                            <a:srgbClr val="B90007"/>
                          </a:solidFill>
                          <a:effectLst/>
                          <a:latin typeface="Times New Roman" charset="0"/>
                          <a:ea typeface="ＭＳ Ｐゴシック" charset="0"/>
                          <a:cs typeface="ＭＳ Ｐゴシック" charset="0"/>
                        </a:rPr>
                        <a:t>h</a:t>
                      </a:r>
                      <a:r>
                        <a:rPr kumimoji="0" lang="en-US" sz="1400" b="1" i="0" u="none" strike="noStrike" cap="none" normalizeH="0" baseline="-25000">
                          <a:ln>
                            <a:noFill/>
                          </a:ln>
                          <a:solidFill>
                            <a:srgbClr val="B90007"/>
                          </a:solidFill>
                          <a:effectLst/>
                          <a:latin typeface="UniversalMath1 BT" charset="0"/>
                          <a:ea typeface="ＭＳ Ｐゴシック" charset="0"/>
                          <a:cs typeface="ＭＳ Ｐゴシック" charset="0"/>
                          <a:sym typeface="Symbol" charset="0"/>
                        </a:rPr>
                        <a:t></a:t>
                      </a:r>
                      <a:r>
                        <a:rPr kumimoji="0" lang="en-US" sz="1400" b="1" i="0" u="none" strike="noStrike" cap="none" normalizeH="0" baseline="30000">
                          <a:ln>
                            <a:noFill/>
                          </a:ln>
                          <a:solidFill>
                            <a:srgbClr val="B90007"/>
                          </a:solidFill>
                          <a:effectLst/>
                          <a:latin typeface="Comic Sans MS" charset="0"/>
                          <a:ea typeface="ＭＳ Ｐゴシック" charset="0"/>
                          <a:cs typeface="ＭＳ Ｐゴシック" charset="0"/>
                        </a:rPr>
                        <a:t>0</a:t>
                      </a:r>
                    </a:p>
                  </a:txBody>
                  <a:tcPr marL="70180" marR="70180" marT="35090" marB="3509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7C7C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endParaRPr kumimoji="0" lang="en-US" sz="1200" b="0" i="0" u="none" strike="noStrike" cap="none" normalizeH="0" baseline="0">
                        <a:ln>
                          <a:noFill/>
                        </a:ln>
                        <a:solidFill>
                          <a:schemeClr val="accent2"/>
                        </a:solidFill>
                        <a:effectLst/>
                        <a:latin typeface="Arial" charset="0"/>
                        <a:ea typeface="ＭＳ Ｐゴシック" charset="0"/>
                        <a:cs typeface="ＭＳ Ｐゴシック" charset="0"/>
                      </a:endParaRPr>
                    </a:p>
                  </a:txBody>
                  <a:tcPr marL="70180" marR="70180" marT="35090" marB="350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FED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200" b="0" i="0" u="none" strike="noStrike" cap="none" normalizeH="0" baseline="0">
                          <a:ln>
                            <a:noFill/>
                          </a:ln>
                          <a:solidFill>
                            <a:schemeClr val="accent2"/>
                          </a:solidFill>
                          <a:effectLst/>
                          <a:latin typeface="Arial" charset="0"/>
                          <a:ea typeface="ＭＳ Ｐゴシック" charset="0"/>
                          <a:cs typeface="ＭＳ Ｐゴシック" charset="0"/>
                        </a:rPr>
                        <a:t>-0.16</a:t>
                      </a:r>
                    </a:p>
                  </a:txBody>
                  <a:tcPr marL="70180" marR="70180" marT="35090" marB="350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FED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200" b="0" i="0" u="none" strike="noStrike" cap="none" normalizeH="0" baseline="0">
                          <a:ln>
                            <a:noFill/>
                          </a:ln>
                          <a:solidFill>
                            <a:schemeClr val="accent2"/>
                          </a:solidFill>
                          <a:effectLst/>
                          <a:latin typeface="Arial" charset="0"/>
                          <a:ea typeface="ＭＳ Ｐゴシック" charset="0"/>
                          <a:cs typeface="ＭＳ Ｐゴシック" charset="0"/>
                        </a:rPr>
                        <a:t>-0.13</a:t>
                      </a:r>
                    </a:p>
                  </a:txBody>
                  <a:tcPr marL="70180" marR="70180" marT="35090" marB="350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FED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rPr>
                        <a:t>-0. 23</a:t>
                      </a:r>
                    </a:p>
                  </a:txBody>
                  <a:tcPr marL="70180" marR="70180" marT="35090" marB="350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CB6"/>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200" b="0" i="0" u="none" strike="noStrike" cap="none" normalizeH="0" baseline="0">
                          <a:ln>
                            <a:noFill/>
                          </a:ln>
                          <a:solidFill>
                            <a:schemeClr val="accent2"/>
                          </a:solidFill>
                          <a:effectLst/>
                          <a:latin typeface="Arial" charset="0"/>
                          <a:ea typeface="ＭＳ Ｐゴシック" charset="0"/>
                          <a:cs typeface="ＭＳ Ｐゴシック" charset="0"/>
                        </a:rPr>
                        <a:t>-0.22</a:t>
                      </a:r>
                    </a:p>
                  </a:txBody>
                  <a:tcPr marL="70180" marR="70180" marT="35090" marB="350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CB6"/>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200" b="0" i="0" u="none" strike="noStrike" cap="none" normalizeH="0" baseline="0">
                          <a:ln>
                            <a:noFill/>
                          </a:ln>
                          <a:solidFill>
                            <a:schemeClr val="accent2"/>
                          </a:solidFill>
                          <a:effectLst/>
                          <a:latin typeface="Arial" charset="0"/>
                          <a:ea typeface="ＭＳ Ｐゴシック" charset="0"/>
                          <a:cs typeface="ＭＳ Ｐゴシック" charset="0"/>
                        </a:rPr>
                        <a:t>-0.07</a:t>
                      </a:r>
                    </a:p>
                  </a:txBody>
                  <a:tcPr marL="70180" marR="70180" marT="35090" marB="350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F8FF"/>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200" b="0" i="0" u="none" strike="noStrike" cap="none" normalizeH="0" baseline="0">
                          <a:ln>
                            <a:noFill/>
                          </a:ln>
                          <a:solidFill>
                            <a:schemeClr val="accent2"/>
                          </a:solidFill>
                          <a:effectLst/>
                          <a:latin typeface="Arial" charset="0"/>
                          <a:ea typeface="ＭＳ Ｐゴシック" charset="0"/>
                          <a:cs typeface="ＭＳ Ｐゴシック" charset="0"/>
                        </a:rPr>
                        <a:t>0.06</a:t>
                      </a:r>
                    </a:p>
                  </a:txBody>
                  <a:tcPr marL="70180" marR="70180" marT="35090" marB="350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F8FF"/>
                    </a:solidFill>
                  </a:tcPr>
                </a:tc>
              </a:tr>
              <a:tr h="280344">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1" i="1" u="none" strike="noStrike" cap="none" normalizeH="0" baseline="0" dirty="0">
                          <a:ln>
                            <a:noFill/>
                          </a:ln>
                          <a:solidFill>
                            <a:srgbClr val="B90007"/>
                          </a:solidFill>
                          <a:effectLst/>
                          <a:latin typeface="Times New Roman" charset="0"/>
                          <a:ea typeface="ＭＳ Ｐゴシック" charset="0"/>
                          <a:cs typeface="ＭＳ Ｐゴシック" charset="0"/>
                        </a:rPr>
                        <a:t>h</a:t>
                      </a:r>
                      <a:r>
                        <a:rPr kumimoji="0" lang="en-US" sz="1400" b="1" i="0" u="none" strike="noStrike" cap="none" normalizeH="0" baseline="-25000" dirty="0">
                          <a:ln>
                            <a:noFill/>
                          </a:ln>
                          <a:solidFill>
                            <a:srgbClr val="B90007"/>
                          </a:solidFill>
                          <a:effectLst/>
                          <a:latin typeface="UniversalMath1 BT" charset="0"/>
                          <a:ea typeface="ＭＳ Ｐゴシック" charset="0"/>
                          <a:cs typeface="ＭＳ Ｐゴシック" charset="0"/>
                          <a:sym typeface="Symbol" charset="0"/>
                        </a:rPr>
                        <a:t></a:t>
                      </a:r>
                      <a:r>
                        <a:rPr kumimoji="0" lang="en-US" sz="1400" b="1" i="0" u="none" strike="noStrike" cap="none" normalizeH="0" baseline="30000" dirty="0">
                          <a:ln>
                            <a:noFill/>
                          </a:ln>
                          <a:solidFill>
                            <a:srgbClr val="B90007"/>
                          </a:solidFill>
                          <a:effectLst/>
                          <a:latin typeface="Comic Sans MS" charset="0"/>
                          <a:ea typeface="ＭＳ Ｐゴシック" charset="0"/>
                          <a:cs typeface="ＭＳ Ｐゴシック" charset="0"/>
                        </a:rPr>
                        <a:t>1</a:t>
                      </a:r>
                    </a:p>
                  </a:txBody>
                  <a:tcPr marL="70180" marR="70180" marT="35090" marB="3509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C7C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200" b="0" i="0" u="none" strike="noStrike" cap="none" normalizeH="0" baseline="0">
                          <a:ln>
                            <a:noFill/>
                          </a:ln>
                          <a:solidFill>
                            <a:schemeClr val="accent2"/>
                          </a:solidFill>
                          <a:effectLst/>
                          <a:latin typeface="Arial" charset="0"/>
                          <a:ea typeface="ＭＳ Ｐゴシック" charset="0"/>
                          <a:cs typeface="ＭＳ Ｐゴシック" charset="0"/>
                        </a:rPr>
                        <a:t>-0.003</a:t>
                      </a:r>
                    </a:p>
                  </a:txBody>
                  <a:tcPr marL="70180" marR="70180" marT="35090" marB="350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8FED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200" b="0" i="0" u="none" strike="noStrike" cap="none" normalizeH="0" baseline="0">
                          <a:ln>
                            <a:noFill/>
                          </a:ln>
                          <a:solidFill>
                            <a:schemeClr val="accent2"/>
                          </a:solidFill>
                          <a:effectLst/>
                          <a:latin typeface="Arial" charset="0"/>
                          <a:ea typeface="ＭＳ Ｐゴシック" charset="0"/>
                          <a:cs typeface="ＭＳ Ｐゴシック" charset="0"/>
                        </a:rPr>
                        <a:t>-0.002</a:t>
                      </a:r>
                    </a:p>
                  </a:txBody>
                  <a:tcPr marL="70180" marR="70180" marT="35090" marB="350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8FED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200" b="0" i="0" u="none" strike="noStrike" cap="none" normalizeH="0" baseline="0">
                          <a:ln>
                            <a:noFill/>
                          </a:ln>
                          <a:solidFill>
                            <a:schemeClr val="accent2"/>
                          </a:solidFill>
                          <a:effectLst/>
                          <a:latin typeface="Arial" charset="0"/>
                          <a:ea typeface="ＭＳ Ｐゴシック" charset="0"/>
                          <a:cs typeface="ＭＳ Ｐゴシック" charset="0"/>
                        </a:rPr>
                        <a:t> 0.05</a:t>
                      </a:r>
                    </a:p>
                  </a:txBody>
                  <a:tcPr marL="70180" marR="70180" marT="35090" marB="350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8FED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endParaRPr kumimoji="0" lang="en-US" sz="1200" b="0" i="0" u="none" strike="noStrike" cap="none" normalizeH="0" baseline="0">
                        <a:ln>
                          <a:noFill/>
                        </a:ln>
                        <a:solidFill>
                          <a:schemeClr val="accent2"/>
                        </a:solidFill>
                        <a:effectLst/>
                        <a:latin typeface="Arial" charset="0"/>
                        <a:ea typeface="ＭＳ Ｐゴシック" charset="0"/>
                        <a:cs typeface="ＭＳ Ｐゴシック" charset="0"/>
                      </a:endParaRPr>
                    </a:p>
                  </a:txBody>
                  <a:tcPr marL="70180" marR="70180" marT="35090" marB="350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CB6"/>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200" b="0" i="0" u="none" strike="noStrike" cap="none" normalizeH="0" baseline="0">
                          <a:ln>
                            <a:noFill/>
                          </a:ln>
                          <a:solidFill>
                            <a:schemeClr val="accent2"/>
                          </a:solidFill>
                          <a:effectLst/>
                          <a:latin typeface="Arial" charset="0"/>
                          <a:ea typeface="ＭＳ Ｐゴシック" charset="0"/>
                          <a:cs typeface="ＭＳ Ｐゴシック" charset="0"/>
                        </a:rPr>
                        <a:t> 0.22</a:t>
                      </a:r>
                    </a:p>
                  </a:txBody>
                  <a:tcPr marL="70180" marR="70180" marT="35090" marB="350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CB6"/>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200" b="0" i="0" u="none" strike="noStrike" cap="none" normalizeH="0" baseline="0">
                          <a:ln>
                            <a:noFill/>
                          </a:ln>
                          <a:solidFill>
                            <a:schemeClr val="accent2"/>
                          </a:solidFill>
                          <a:effectLst/>
                          <a:latin typeface="Arial" charset="0"/>
                          <a:ea typeface="ＭＳ Ｐゴシック" charset="0"/>
                          <a:cs typeface="ＭＳ Ｐゴシック" charset="0"/>
                        </a:rPr>
                        <a:t> 0.07</a:t>
                      </a:r>
                    </a:p>
                  </a:txBody>
                  <a:tcPr marL="70180" marR="70180" marT="35090" marB="350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BF8FF"/>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rPr>
                        <a:t>0.06</a:t>
                      </a:r>
                    </a:p>
                  </a:txBody>
                  <a:tcPr marL="70180" marR="70180" marT="35090" marB="350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BF8FF"/>
                    </a:solidFill>
                  </a:tcPr>
                </a:tc>
              </a:tr>
            </a:tbl>
          </a:graphicData>
        </a:graphic>
      </p:graphicFrame>
      <p:sp>
        <p:nvSpPr>
          <p:cNvPr id="78" name="Text Box 76"/>
          <p:cNvSpPr txBox="1">
            <a:spLocks noChangeArrowheads="1"/>
          </p:cNvSpPr>
          <p:nvPr/>
        </p:nvSpPr>
        <p:spPr bwMode="auto">
          <a:xfrm>
            <a:off x="4302048" y="5954452"/>
            <a:ext cx="4401165"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err="1" smtClean="0">
                <a:solidFill>
                  <a:srgbClr val="804000"/>
                </a:solidFill>
              </a:rPr>
              <a:t>Adelberger</a:t>
            </a:r>
            <a:r>
              <a:rPr lang="en-US" sz="1600" dirty="0" smtClean="0">
                <a:solidFill>
                  <a:srgbClr val="804000"/>
                </a:solidFill>
              </a:rPr>
              <a:t>, </a:t>
            </a:r>
            <a:r>
              <a:rPr lang="en-US" sz="1600" dirty="0" err="1" smtClean="0">
                <a:solidFill>
                  <a:srgbClr val="804000"/>
                </a:solidFill>
              </a:rPr>
              <a:t>Haxton</a:t>
            </a:r>
            <a:r>
              <a:rPr lang="en-US" sz="1600" dirty="0" smtClean="0">
                <a:solidFill>
                  <a:srgbClr val="804000"/>
                </a:solidFill>
              </a:rPr>
              <a:t>, A.R.N.P.S. </a:t>
            </a:r>
            <a:r>
              <a:rPr lang="en-US" sz="1600" b="1" dirty="0" smtClean="0">
                <a:solidFill>
                  <a:srgbClr val="804000"/>
                </a:solidFill>
              </a:rPr>
              <a:t>35, </a:t>
            </a:r>
            <a:r>
              <a:rPr lang="en-US" sz="1600" dirty="0" smtClean="0">
                <a:solidFill>
                  <a:srgbClr val="804000"/>
                </a:solidFill>
              </a:rPr>
              <a:t>501 (1985)</a:t>
            </a:r>
            <a:endParaRPr lang="en-US" sz="1600" dirty="0">
              <a:solidFill>
                <a:srgbClr val="804000"/>
              </a:solidFill>
            </a:endParaRPr>
          </a:p>
        </p:txBody>
      </p:sp>
      <p:sp>
        <p:nvSpPr>
          <p:cNvPr id="4" name="Slide Number Placeholder 3"/>
          <p:cNvSpPr>
            <a:spLocks noGrp="1"/>
          </p:cNvSpPr>
          <p:nvPr>
            <p:ph type="sldNum" sz="quarter" idx="12"/>
          </p:nvPr>
        </p:nvSpPr>
        <p:spPr/>
        <p:txBody>
          <a:bodyPr/>
          <a:lstStyle/>
          <a:p>
            <a:fld id="{89BA9E80-DA99-844D-986A-8D691D11CFE6}" type="slidenum">
              <a:rPr lang="en-US" smtClean="0"/>
              <a:t>7</a:t>
            </a:fld>
            <a:r>
              <a:rPr lang="en-US" smtClean="0"/>
              <a:t>/27</a:t>
            </a:r>
            <a:endParaRPr lang="en-US" dirty="0"/>
          </a:p>
        </p:txBody>
      </p:sp>
    </p:spTree>
    <p:extLst>
      <p:ext uri="{BB962C8B-B14F-4D97-AF65-F5344CB8AC3E}">
        <p14:creationId xmlns:p14="http://schemas.microsoft.com/office/powerpoint/2010/main" val="284486540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2"/>
          <p:cNvSpPr>
            <a:spLocks noChangeArrowheads="1"/>
          </p:cNvSpPr>
          <p:nvPr/>
        </p:nvSpPr>
        <p:spPr bwMode="auto">
          <a:xfrm>
            <a:off x="3848100" y="1447800"/>
            <a:ext cx="4648200" cy="1447800"/>
          </a:xfrm>
          <a:prstGeom prst="rect">
            <a:avLst/>
          </a:prstGeom>
          <a:solidFill>
            <a:schemeClr val="accent1">
              <a:lumMod val="40000"/>
              <a:lumOff val="60000"/>
            </a:schemeClr>
          </a:solidFill>
          <a:ln w="9525">
            <a:noFill/>
            <a:miter lim="800000"/>
            <a:headEnd/>
            <a:tailEnd/>
          </a:ln>
        </p:spPr>
        <p:txBody>
          <a:bodyPr wrap="none" anchor="ctr"/>
          <a:lstStyle/>
          <a:p>
            <a:endParaRPr lang="en-US"/>
          </a:p>
        </p:txBody>
      </p:sp>
      <p:sp>
        <p:nvSpPr>
          <p:cNvPr id="29699" name="Rectangle 2"/>
          <p:cNvSpPr>
            <a:spLocks noGrp="1" noChangeArrowheads="1"/>
          </p:cNvSpPr>
          <p:nvPr>
            <p:ph type="title"/>
          </p:nvPr>
        </p:nvSpPr>
        <p:spPr/>
        <p:txBody>
          <a:bodyPr/>
          <a:lstStyle/>
          <a:p>
            <a:pPr eaLnBrk="1" hangingPunct="1"/>
            <a:r>
              <a:rPr lang="en-US" dirty="0">
                <a:latin typeface="Arial" charset="0"/>
                <a:ea typeface="ＭＳ Ｐゴシック" charset="0"/>
                <a:cs typeface="ＭＳ Ｐゴシック" charset="0"/>
              </a:rPr>
              <a:t>Danilov </a:t>
            </a:r>
            <a:r>
              <a:rPr lang="en-US" dirty="0" smtClean="0">
                <a:latin typeface="Arial" charset="0"/>
                <a:ea typeface="ＭＳ Ｐゴシック" charset="0"/>
                <a:cs typeface="ＭＳ Ｐゴシック" charset="0"/>
              </a:rPr>
              <a:t>parameters / EFT</a:t>
            </a:r>
            <a:endParaRPr lang="en-US" dirty="0">
              <a:latin typeface="Arial" charset="0"/>
              <a:ea typeface="ＭＳ Ｐゴシック" charset="0"/>
              <a:cs typeface="ＭＳ Ｐゴシック" charset="0"/>
            </a:endParaRPr>
          </a:p>
        </p:txBody>
      </p:sp>
      <p:pic>
        <p:nvPicPr>
          <p:cNvPr id="29700" name="Picture 3"/>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09687" y="4297302"/>
            <a:ext cx="3300413" cy="1857375"/>
          </a:xfrm>
          <a:prstGeom prst="rect">
            <a:avLst/>
          </a:prstGeom>
          <a:solidFill>
            <a:schemeClr val="accent3">
              <a:lumMod val="60000"/>
              <a:lumOff val="40000"/>
            </a:schemeClr>
          </a:solidFill>
          <a:ln>
            <a:noFill/>
          </a:ln>
        </p:spPr>
      </p:pic>
      <p:pic>
        <p:nvPicPr>
          <p:cNvPr id="29701" name="Picture 4" descr="TP_tmp"/>
          <p:cNvPicPr>
            <a:picLocks noChangeAspect="1" noChangeArrowheads="1"/>
          </p:cNvPicPr>
          <p:nvPr>
            <p:custDataLst>
              <p:tags r:id="rId1"/>
            </p:custDataLst>
          </p:nvPr>
        </p:nvPicPr>
        <p:blipFill>
          <a:blip r:embed="rId15" cstate="screen">
            <a:extLst>
              <a:ext uri="{28A0092B-C50C-407E-A947-70E740481C1C}">
                <a14:useLocalDpi xmlns:a14="http://schemas.microsoft.com/office/drawing/2010/main"/>
              </a:ext>
            </a:extLst>
          </a:blip>
          <a:srcRect/>
          <a:stretch>
            <a:fillRect/>
          </a:stretch>
        </p:blipFill>
        <p:spPr bwMode="auto">
          <a:xfrm>
            <a:off x="5029200" y="4952622"/>
            <a:ext cx="226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5" descr="TP_tmp"/>
          <p:cNvPicPr>
            <a:picLocks noChangeAspect="1" noChangeArrowheads="1"/>
          </p:cNvPicPr>
          <p:nvPr>
            <p:custDataLst>
              <p:tags r:id="rId2"/>
            </p:custDataLst>
          </p:nvPr>
        </p:nvPicPr>
        <p:blipFill>
          <a:blip r:embed="rId16" cstate="screen">
            <a:extLst>
              <a:ext uri="{28A0092B-C50C-407E-A947-70E740481C1C}">
                <a14:useLocalDpi xmlns:a14="http://schemas.microsoft.com/office/drawing/2010/main"/>
              </a:ext>
            </a:extLst>
          </a:blip>
          <a:srcRect/>
          <a:stretch>
            <a:fillRect/>
          </a:stretch>
        </p:blipFill>
        <p:spPr bwMode="auto">
          <a:xfrm>
            <a:off x="5029200" y="4358262"/>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6" descr="TP_tmp"/>
          <p:cNvPicPr>
            <a:picLocks noChangeAspect="1" noChangeArrowheads="1"/>
          </p:cNvPicPr>
          <p:nvPr>
            <p:custDataLst>
              <p:tags r:id="rId3"/>
            </p:custDataLst>
          </p:nvPr>
        </p:nvPicPr>
        <p:blipFill>
          <a:blip r:embed="rId17" cstate="screen">
            <a:extLst>
              <a:ext uri="{28A0092B-C50C-407E-A947-70E740481C1C}">
                <a14:useLocalDpi xmlns:a14="http://schemas.microsoft.com/office/drawing/2010/main"/>
              </a:ext>
            </a:extLst>
          </a:blip>
          <a:srcRect/>
          <a:stretch>
            <a:fillRect/>
          </a:stretch>
        </p:blipFill>
        <p:spPr bwMode="auto">
          <a:xfrm>
            <a:off x="5029200" y="5651757"/>
            <a:ext cx="281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Rectangle 7"/>
          <p:cNvSpPr>
            <a:spLocks noGrp="1" noChangeArrowheads="1"/>
          </p:cNvSpPr>
          <p:nvPr>
            <p:ph type="body" sz="half" idx="1"/>
          </p:nvPr>
        </p:nvSpPr>
        <p:spPr>
          <a:xfrm>
            <a:off x="304800" y="1143000"/>
            <a:ext cx="4114800" cy="5083175"/>
          </a:xfrm>
        </p:spPr>
        <p:txBody>
          <a:bodyPr/>
          <a:lstStyle/>
          <a:p>
            <a:pPr eaLnBrk="1" hangingPunct="1"/>
            <a:r>
              <a:rPr lang="en-US" sz="2000" dirty="0" smtClean="0">
                <a:solidFill>
                  <a:schemeClr val="tx1"/>
                </a:solidFill>
                <a:latin typeface="Arial" charset="0"/>
                <a:ea typeface="ＭＳ Ｐゴシック" charset="0"/>
                <a:cs typeface="ＭＳ Ｐゴシック" charset="0"/>
              </a:rPr>
              <a:t>Elastic </a:t>
            </a:r>
            <a:r>
              <a:rPr lang="en-US" sz="2000" dirty="0">
                <a:solidFill>
                  <a:schemeClr val="tx1"/>
                </a:solidFill>
                <a:latin typeface="Arial" charset="0"/>
                <a:ea typeface="ＭＳ Ｐゴシック" charset="0"/>
                <a:cs typeface="ＭＳ Ｐゴシック" charset="0"/>
              </a:rPr>
              <a:t>NN </a:t>
            </a:r>
            <a:r>
              <a:rPr lang="en-US" sz="2000" dirty="0" smtClean="0">
                <a:solidFill>
                  <a:schemeClr val="tx1"/>
                </a:solidFill>
                <a:latin typeface="Arial" charset="0"/>
                <a:ea typeface="ＭＳ Ｐゴシック" charset="0"/>
                <a:cs typeface="ＭＳ Ｐゴシック" charset="0"/>
              </a:rPr>
              <a:t>scattering</a:t>
            </a:r>
            <a:br>
              <a:rPr lang="en-US" sz="2000" dirty="0" smtClean="0">
                <a:solidFill>
                  <a:schemeClr val="tx1"/>
                </a:solidFill>
                <a:latin typeface="Arial" charset="0"/>
                <a:ea typeface="ＭＳ Ｐゴシック" charset="0"/>
                <a:cs typeface="ＭＳ Ｐゴシック" charset="0"/>
              </a:rPr>
            </a:br>
            <a:r>
              <a:rPr lang="en-US" sz="2000" dirty="0" smtClean="0">
                <a:solidFill>
                  <a:schemeClr val="tx1"/>
                </a:solidFill>
                <a:latin typeface="Arial" charset="0"/>
                <a:ea typeface="ＭＳ Ｐゴシック" charset="0"/>
                <a:cs typeface="ＭＳ Ｐゴシック" charset="0"/>
              </a:rPr>
              <a:t>  at low energy (&lt;40 MeV)</a:t>
            </a:r>
            <a:br>
              <a:rPr lang="en-US" sz="2000" dirty="0" smtClean="0">
                <a:solidFill>
                  <a:schemeClr val="tx1"/>
                </a:solidFill>
                <a:latin typeface="Arial" charset="0"/>
                <a:ea typeface="ＭＳ Ｐゴシック" charset="0"/>
                <a:cs typeface="ＭＳ Ｐゴシック" charset="0"/>
              </a:rPr>
            </a:br>
            <a:r>
              <a:rPr lang="en-US" sz="2000" dirty="0" smtClean="0">
                <a:solidFill>
                  <a:schemeClr val="tx1"/>
                </a:solidFill>
                <a:latin typeface="Arial" charset="0"/>
                <a:ea typeface="ＭＳ Ｐゴシック" charset="0"/>
                <a:cs typeface="ＭＳ Ｐゴシック" charset="0"/>
              </a:rPr>
              <a:t> 	S-P transition (PV)</a:t>
            </a:r>
            <a:endParaRPr lang="en-US" sz="2000" dirty="0">
              <a:solidFill>
                <a:schemeClr val="tx1"/>
              </a:solidFill>
              <a:latin typeface="Arial" charset="0"/>
              <a:ea typeface="ＭＳ Ｐゴシック" charset="0"/>
              <a:cs typeface="ＭＳ Ｐゴシック" charset="0"/>
            </a:endParaRPr>
          </a:p>
          <a:p>
            <a:pPr marL="0" indent="0" eaLnBrk="1" hangingPunct="1">
              <a:buNone/>
            </a:pPr>
            <a:r>
              <a:rPr lang="en-US" sz="2000" dirty="0" smtClean="0">
                <a:solidFill>
                  <a:schemeClr val="accent2"/>
                </a:solidFill>
                <a:latin typeface="Arial" charset="0"/>
                <a:ea typeface="ＭＳ Ｐゴシック" charset="0"/>
                <a:cs typeface="ＭＳ Ｐゴシック" charset="0"/>
              </a:rPr>
              <a:t>	S</a:t>
            </a:r>
            <a:r>
              <a:rPr lang="en-US" sz="2000" dirty="0">
                <a:solidFill>
                  <a:schemeClr val="accent2"/>
                </a:solidFill>
                <a:latin typeface="Arial" charset="0"/>
                <a:ea typeface="ＭＳ Ｐゴシック" charset="0"/>
                <a:cs typeface="ＭＳ Ｐゴシック" charset="0"/>
              </a:rPr>
              <a:t>=1/2+1/2 </a:t>
            </a:r>
            <a:r>
              <a:rPr lang="en-US" sz="2000" dirty="0" smtClean="0">
                <a:solidFill>
                  <a:schemeClr val="accent2"/>
                </a:solidFill>
                <a:latin typeface="Arial" charset="0"/>
                <a:ea typeface="ＭＳ Ｐゴシック" charset="0"/>
                <a:cs typeface="ＭＳ Ｐゴシック" charset="0"/>
              </a:rPr>
              <a:t>,   </a:t>
            </a:r>
            <a:r>
              <a:rPr lang="en-US" sz="2000" dirty="0">
                <a:solidFill>
                  <a:schemeClr val="accent2"/>
                </a:solidFill>
                <a:latin typeface="Arial" charset="0"/>
                <a:ea typeface="ＭＳ Ｐゴシック" charset="0"/>
                <a:cs typeface="ＭＳ Ｐゴシック" charset="0"/>
              </a:rPr>
              <a:t>I=1/2+1/</a:t>
            </a:r>
            <a:r>
              <a:rPr lang="en-US" sz="2000" dirty="0" smtClean="0">
                <a:solidFill>
                  <a:schemeClr val="accent2"/>
                </a:solidFill>
                <a:latin typeface="Arial" charset="0"/>
                <a:ea typeface="ＭＳ Ｐゴシック" charset="0"/>
                <a:cs typeface="ＭＳ Ｐゴシック" charset="0"/>
              </a:rPr>
              <a:t>2</a:t>
            </a:r>
            <a:br>
              <a:rPr lang="en-US" sz="2000" dirty="0" smtClean="0">
                <a:solidFill>
                  <a:schemeClr val="accent2"/>
                </a:solidFill>
                <a:latin typeface="Arial" charset="0"/>
                <a:ea typeface="ＭＳ Ｐゴシック" charset="0"/>
                <a:cs typeface="ＭＳ Ｐゴシック" charset="0"/>
              </a:rPr>
            </a:br>
            <a:r>
              <a:rPr lang="en-US" sz="2000" dirty="0" smtClean="0">
                <a:solidFill>
                  <a:schemeClr val="tx1"/>
                </a:solidFill>
                <a:latin typeface="Arial" charset="0"/>
                <a:ea typeface="ＭＳ Ｐゴシック" charset="0"/>
                <a:cs typeface="ＭＳ Ｐゴシック" charset="0"/>
              </a:rPr>
              <a:t>  	Antisymmetric in  </a:t>
            </a:r>
            <a:r>
              <a:rPr lang="en-US" sz="2000" dirty="0" smtClean="0">
                <a:latin typeface="Arial" charset="0"/>
                <a:ea typeface="ＭＳ Ｐゴシック" charset="0"/>
                <a:cs typeface="ＭＳ Ｐゴシック" charset="0"/>
              </a:rPr>
              <a:t>L, S, I</a:t>
            </a:r>
          </a:p>
          <a:p>
            <a:pPr marL="0" indent="0">
              <a:buNone/>
            </a:pPr>
            <a:r>
              <a:rPr lang="en-US" sz="2000" dirty="0" smtClean="0">
                <a:solidFill>
                  <a:schemeClr val="tx1"/>
                </a:solidFill>
                <a:latin typeface="Arial" charset="0"/>
                <a:ea typeface="ＭＳ Ｐゴシック" charset="0"/>
                <a:cs typeface="ＭＳ Ｐゴシック" charset="0"/>
              </a:rPr>
              <a:t>	Conservation of    </a:t>
            </a:r>
            <a:r>
              <a:rPr lang="en-US" sz="2000" dirty="0" smtClean="0">
                <a:latin typeface="Arial" charset="0"/>
                <a:ea typeface="ＭＳ Ｐゴシック" charset="0"/>
                <a:cs typeface="ＭＳ Ｐゴシック" charset="0"/>
              </a:rPr>
              <a:t>J</a:t>
            </a:r>
            <a:r>
              <a:rPr lang="en-US" sz="2000" dirty="0" smtClean="0">
                <a:solidFill>
                  <a:schemeClr val="tx1"/>
                </a:solidFill>
                <a:latin typeface="Arial" charset="0"/>
                <a:ea typeface="ＭＳ Ｐゴシック" charset="0"/>
                <a:cs typeface="ＭＳ Ｐゴシック" charset="0"/>
              </a:rPr>
              <a:t> </a:t>
            </a:r>
            <a:endParaRPr lang="en-US" sz="2000" dirty="0">
              <a:solidFill>
                <a:schemeClr val="tx1"/>
              </a:solidFill>
              <a:latin typeface="Arial" charset="0"/>
              <a:ea typeface="ＭＳ Ｐゴシック" charset="0"/>
              <a:cs typeface="ＭＳ Ｐゴシック" charset="0"/>
            </a:endParaRPr>
          </a:p>
          <a:p>
            <a:pPr eaLnBrk="1" hangingPunct="1"/>
            <a:r>
              <a:rPr lang="en-US" sz="2000" dirty="0" smtClean="0">
                <a:solidFill>
                  <a:schemeClr val="tx1"/>
                </a:solidFill>
                <a:latin typeface="Arial" charset="0"/>
                <a:ea typeface="ＭＳ Ｐゴシック" charset="0"/>
                <a:cs typeface="ＭＳ Ｐゴシック" charset="0"/>
              </a:rPr>
              <a:t>Equivalent to Effective </a:t>
            </a:r>
            <a:br>
              <a:rPr lang="en-US" sz="2000" dirty="0" smtClean="0">
                <a:solidFill>
                  <a:schemeClr val="tx1"/>
                </a:solidFill>
                <a:latin typeface="Arial" charset="0"/>
                <a:ea typeface="ＭＳ Ｐゴシック" charset="0"/>
                <a:cs typeface="ＭＳ Ｐゴシック" charset="0"/>
              </a:rPr>
            </a:br>
            <a:r>
              <a:rPr lang="en-US" sz="2000" dirty="0" smtClean="0">
                <a:solidFill>
                  <a:schemeClr val="tx1"/>
                </a:solidFill>
                <a:latin typeface="Arial" charset="0"/>
                <a:ea typeface="ＭＳ Ｐゴシック" charset="0"/>
                <a:cs typeface="ＭＳ Ｐゴシック" charset="0"/>
              </a:rPr>
              <a:t>  Field Theory (EFT)</a:t>
            </a:r>
            <a:r>
              <a:rPr lang="en-US" sz="2000" dirty="0">
                <a:solidFill>
                  <a:schemeClr val="tx1"/>
                </a:solidFill>
                <a:latin typeface="Arial" charset="0"/>
                <a:ea typeface="ＭＳ Ｐゴシック" charset="0"/>
                <a:cs typeface="ＭＳ Ｐゴシック" charset="0"/>
              </a:rPr>
              <a:t/>
            </a:r>
            <a:br>
              <a:rPr lang="en-US" sz="2000" dirty="0">
                <a:solidFill>
                  <a:schemeClr val="tx1"/>
                </a:solidFill>
                <a:latin typeface="Arial" charset="0"/>
                <a:ea typeface="ＭＳ Ｐゴシック" charset="0"/>
                <a:cs typeface="ＭＳ Ｐゴシック" charset="0"/>
              </a:rPr>
            </a:br>
            <a:r>
              <a:rPr lang="en-US" sz="2000" dirty="0" smtClean="0">
                <a:solidFill>
                  <a:schemeClr val="tx1"/>
                </a:solidFill>
                <a:latin typeface="Arial" charset="0"/>
                <a:ea typeface="ＭＳ Ｐゴシック" charset="0"/>
                <a:cs typeface="ＭＳ Ｐゴシック" charset="0"/>
              </a:rPr>
              <a:t>  in low </a:t>
            </a:r>
            <a:r>
              <a:rPr lang="en-US" sz="2000" dirty="0">
                <a:solidFill>
                  <a:schemeClr val="tx1"/>
                </a:solidFill>
                <a:latin typeface="Arial" charset="0"/>
                <a:ea typeface="ＭＳ Ｐゴシック" charset="0"/>
                <a:cs typeface="ＭＳ Ｐゴシック" charset="0"/>
              </a:rPr>
              <a:t>energy </a:t>
            </a:r>
            <a:r>
              <a:rPr lang="en-US" sz="2000" dirty="0" smtClean="0">
                <a:solidFill>
                  <a:schemeClr val="tx1"/>
                </a:solidFill>
                <a:latin typeface="Arial" charset="0"/>
                <a:ea typeface="ＭＳ Ｐゴシック" charset="0"/>
                <a:cs typeface="ＭＳ Ｐゴシック" charset="0"/>
              </a:rPr>
              <a:t>limit</a:t>
            </a:r>
            <a:endParaRPr lang="en-US" sz="1600" dirty="0">
              <a:solidFill>
                <a:schemeClr val="tx1"/>
              </a:solidFill>
              <a:latin typeface="Arial" charset="0"/>
              <a:ea typeface="ＭＳ Ｐゴシック" charset="0"/>
              <a:cs typeface="ＭＳ Ｐゴシック" charset="0"/>
            </a:endParaRPr>
          </a:p>
        </p:txBody>
      </p:sp>
      <p:pic>
        <p:nvPicPr>
          <p:cNvPr id="29705" name="Picture 9" descr="TP_tmp"/>
          <p:cNvPicPr>
            <a:picLocks noChangeAspect="1" noChangeArrowheads="1"/>
          </p:cNvPicPr>
          <p:nvPr>
            <p:custDataLst>
              <p:tags r:id="rId4"/>
            </p:custDataLst>
          </p:nvPr>
        </p:nvPicPr>
        <p:blipFill>
          <a:blip r:embed="rId1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38900" y="24384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12" descr="TP_tmp"/>
          <p:cNvPicPr>
            <a:picLocks noChangeAspect="1" noChangeArrowheads="1"/>
          </p:cNvPicPr>
          <p:nvPr>
            <p:custDataLst>
              <p:tags r:id="rId5"/>
            </p:custDataLst>
          </p:nvPr>
        </p:nvPicPr>
        <p:blipFill>
          <a:blip r:embed="rId1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610100" y="24384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16" descr="TP_tmp"/>
          <p:cNvPicPr>
            <a:picLocks noChangeAspect="1" noChangeArrowheads="1"/>
          </p:cNvPicPr>
          <p:nvPr>
            <p:custDataLst>
              <p:tags r:id="rId6"/>
            </p:custDataLst>
          </p:nvPr>
        </p:nvPicPr>
        <p:blipFill>
          <a:blip r:embed="rId2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14800" y="1524000"/>
            <a:ext cx="1168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Picture 17" descr="TP_tmp"/>
          <p:cNvPicPr>
            <a:picLocks noChangeAspect="1" noChangeArrowheads="1"/>
          </p:cNvPicPr>
          <p:nvPr>
            <p:custDataLst>
              <p:tags r:id="rId7"/>
            </p:custDataLst>
          </p:nvPr>
        </p:nvPicPr>
        <p:blipFill>
          <a:blip r:embed="rId2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72300" y="1524000"/>
            <a:ext cx="1168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9" name="Line 19"/>
          <p:cNvSpPr>
            <a:spLocks noChangeShapeType="1"/>
          </p:cNvSpPr>
          <p:nvPr/>
        </p:nvSpPr>
        <p:spPr bwMode="auto">
          <a:xfrm>
            <a:off x="4838700" y="1828800"/>
            <a:ext cx="304800" cy="533400"/>
          </a:xfrm>
          <a:prstGeom prst="line">
            <a:avLst/>
          </a:prstGeom>
          <a:noFill/>
          <a:ln w="9525">
            <a:solidFill>
              <a:schemeClr val="tx2"/>
            </a:solidFill>
            <a:round/>
            <a:headEnd type="triangle" w="med" len="lg"/>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29710" name="Line 20"/>
          <p:cNvSpPr>
            <a:spLocks noChangeShapeType="1"/>
          </p:cNvSpPr>
          <p:nvPr/>
        </p:nvSpPr>
        <p:spPr bwMode="auto">
          <a:xfrm flipH="1">
            <a:off x="5448300" y="1828800"/>
            <a:ext cx="609600" cy="533400"/>
          </a:xfrm>
          <a:prstGeom prst="line">
            <a:avLst/>
          </a:prstGeom>
          <a:noFill/>
          <a:ln w="9525">
            <a:solidFill>
              <a:schemeClr val="tx2"/>
            </a:solidFill>
            <a:round/>
            <a:headEnd type="triangle" w="med" len="lg"/>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29711" name="Line 21"/>
          <p:cNvSpPr>
            <a:spLocks noChangeShapeType="1"/>
          </p:cNvSpPr>
          <p:nvPr/>
        </p:nvSpPr>
        <p:spPr bwMode="auto">
          <a:xfrm flipH="1">
            <a:off x="7277100" y="1828800"/>
            <a:ext cx="304800" cy="533400"/>
          </a:xfrm>
          <a:prstGeom prst="line">
            <a:avLst/>
          </a:prstGeom>
          <a:noFill/>
          <a:ln w="9525">
            <a:solidFill>
              <a:schemeClr val="tx2"/>
            </a:solidFill>
            <a:round/>
            <a:headEnd type="triangle" w="med" len="lg"/>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29712" name="Text Box 26"/>
          <p:cNvSpPr txBox="1">
            <a:spLocks noChangeArrowheads="1"/>
          </p:cNvSpPr>
          <p:nvPr/>
        </p:nvSpPr>
        <p:spPr bwMode="auto">
          <a:xfrm>
            <a:off x="4237831" y="3603839"/>
            <a:ext cx="32337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804000"/>
                </a:solidFill>
              </a:rPr>
              <a:t>C.-P. Liu, PRC 75, 065501 (2007)</a:t>
            </a:r>
          </a:p>
        </p:txBody>
      </p:sp>
      <p:pic>
        <p:nvPicPr>
          <p:cNvPr id="29713" name="Picture 1042" descr="TP_tmp"/>
          <p:cNvPicPr>
            <a:picLocks noChangeAspect="1" noChangeArrowheads="1"/>
          </p:cNvPicPr>
          <p:nvPr>
            <p:custDataLst>
              <p:tags r:id="rId8"/>
            </p:custDataLst>
          </p:nvPr>
        </p:nvPicPr>
        <p:blipFill>
          <a:blip r:embed="rId2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76900" y="1524000"/>
            <a:ext cx="1168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4" name="Picture 1044" descr="TP_tmp"/>
          <p:cNvPicPr>
            <a:picLocks noChangeAspect="1" noChangeArrowheads="1"/>
          </p:cNvPicPr>
          <p:nvPr>
            <p:custDataLst>
              <p:tags r:id="rId9"/>
            </p:custDataLst>
          </p:nvPr>
        </p:nvPicPr>
        <p:blipFill>
          <a:blip r:embed="rId2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699000" y="2006600"/>
            <a:ext cx="2286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5" name="Picture 1046" descr="TP_tmp"/>
          <p:cNvPicPr>
            <a:picLocks noChangeAspect="1" noChangeArrowheads="1"/>
          </p:cNvPicPr>
          <p:nvPr>
            <p:custDataLst>
              <p:tags r:id="rId10"/>
            </p:custDataLst>
          </p:nvPr>
        </p:nvPicPr>
        <p:blipFill>
          <a:blip r:embed="rId2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54700" y="2032000"/>
            <a:ext cx="2032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6" name="Picture 1048" descr="TP_tmp"/>
          <p:cNvPicPr>
            <a:picLocks noChangeAspect="1" noChangeArrowheads="1"/>
          </p:cNvPicPr>
          <p:nvPr>
            <p:custDataLst>
              <p:tags r:id="rId11"/>
            </p:custDataLst>
          </p:nvPr>
        </p:nvPicPr>
        <p:blipFill>
          <a:blip r:embed="rId2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54850" y="2012950"/>
            <a:ext cx="241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r>
              <a:rPr lang="en-CA" smtClean="0"/>
              <a:t>2013-10-31</a:t>
            </a:r>
            <a:endParaRPr lang="en-US"/>
          </a:p>
        </p:txBody>
      </p:sp>
      <p:sp>
        <p:nvSpPr>
          <p:cNvPr id="6" name="Footer Placeholder 5"/>
          <p:cNvSpPr>
            <a:spLocks noGrp="1"/>
          </p:cNvSpPr>
          <p:nvPr>
            <p:ph type="ftr" sz="quarter" idx="11"/>
          </p:nvPr>
        </p:nvSpPr>
        <p:spPr/>
        <p:txBody>
          <a:bodyPr/>
          <a:lstStyle/>
          <a:p>
            <a:r>
              <a:rPr lang="en-US" smtClean="0"/>
              <a:t>Nuclear Physics Seminar, University of Kentucky</a:t>
            </a:r>
            <a:endParaRPr lang="en-US"/>
          </a:p>
        </p:txBody>
      </p:sp>
      <p:sp>
        <p:nvSpPr>
          <p:cNvPr id="2" name="Slide Number Placeholder 1"/>
          <p:cNvSpPr>
            <a:spLocks noGrp="1"/>
          </p:cNvSpPr>
          <p:nvPr>
            <p:ph type="sldNum" sz="quarter" idx="12"/>
          </p:nvPr>
        </p:nvSpPr>
        <p:spPr/>
        <p:txBody>
          <a:bodyPr/>
          <a:lstStyle/>
          <a:p>
            <a:fld id="{89BA9E80-DA99-844D-986A-8D691D11CFE6}" type="slidenum">
              <a:rPr lang="en-US" smtClean="0"/>
              <a:t>8</a:t>
            </a:fld>
            <a:r>
              <a:rPr lang="en-US" smtClean="0"/>
              <a:t>/27</a:t>
            </a:r>
            <a:endParaRPr lang="en-US" dirty="0"/>
          </a:p>
        </p:txBody>
      </p:sp>
    </p:spTree>
    <p:extLst>
      <p:ext uri="{BB962C8B-B14F-4D97-AF65-F5344CB8AC3E}">
        <p14:creationId xmlns:p14="http://schemas.microsoft.com/office/powerpoint/2010/main" val="223800032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38"/>
          <p:cNvGrpSpPr>
            <a:grpSpLocks/>
          </p:cNvGrpSpPr>
          <p:nvPr/>
        </p:nvGrpSpPr>
        <p:grpSpPr bwMode="auto">
          <a:xfrm>
            <a:off x="779873" y="3848100"/>
            <a:ext cx="3425609" cy="2631104"/>
            <a:chOff x="0" y="2424"/>
            <a:chExt cx="1854" cy="1424"/>
          </a:xfrm>
        </p:grpSpPr>
        <p:pic>
          <p:nvPicPr>
            <p:cNvPr id="31760" name="Picture 3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424"/>
              <a:ext cx="1854" cy="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1" name="Text Box 40"/>
            <p:cNvSpPr txBox="1">
              <a:spLocks noChangeArrowheads="1"/>
            </p:cNvSpPr>
            <p:nvPr/>
          </p:nvSpPr>
          <p:spPr bwMode="auto">
            <a:xfrm>
              <a:off x="770" y="3409"/>
              <a:ext cx="9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latin typeface="Times" charset="0"/>
                </a:rPr>
                <a:t>p-p and nuclei</a:t>
              </a:r>
            </a:p>
          </p:txBody>
        </p:sp>
      </p:grpSp>
      <p:grpSp>
        <p:nvGrpSpPr>
          <p:cNvPr id="31747" name="Group 41"/>
          <p:cNvGrpSpPr>
            <a:grpSpLocks/>
          </p:cNvGrpSpPr>
          <p:nvPr/>
        </p:nvGrpSpPr>
        <p:grpSpPr bwMode="auto">
          <a:xfrm>
            <a:off x="4846524" y="3827463"/>
            <a:ext cx="3408979" cy="2649581"/>
            <a:chOff x="3915" y="2411"/>
            <a:chExt cx="1845" cy="1434"/>
          </a:xfrm>
        </p:grpSpPr>
        <p:pic>
          <p:nvPicPr>
            <p:cNvPr id="31758" name="Picture 4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15" y="2411"/>
              <a:ext cx="1845" cy="1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9" name="Text Box 43"/>
            <p:cNvSpPr txBox="1">
              <a:spLocks noChangeArrowheads="1"/>
            </p:cNvSpPr>
            <p:nvPr/>
          </p:nvSpPr>
          <p:spPr bwMode="auto">
            <a:xfrm>
              <a:off x="4926" y="3402"/>
              <a:ext cx="70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US" sz="1800">
                  <a:latin typeface="Times" charset="0"/>
                </a:rPr>
                <a:t>Anapole</a:t>
              </a:r>
            </a:p>
          </p:txBody>
        </p:sp>
      </p:grpSp>
      <p:sp>
        <p:nvSpPr>
          <p:cNvPr id="31749" name="Rectangle 51"/>
          <p:cNvSpPr>
            <a:spLocks noGrp="1" noChangeArrowheads="1"/>
          </p:cNvSpPr>
          <p:nvPr>
            <p:ph type="title"/>
          </p:nvPr>
        </p:nvSpPr>
        <p:spPr/>
        <p:txBody>
          <a:bodyPr/>
          <a:lstStyle/>
          <a:p>
            <a:pPr eaLnBrk="1" hangingPunct="1"/>
            <a:r>
              <a:rPr lang="en-US" dirty="0">
                <a:latin typeface="Arial" charset="0"/>
                <a:ea typeface="ＭＳ Ｐゴシック" charset="0"/>
                <a:cs typeface="ＭＳ Ｐゴシック" charset="0"/>
              </a:rPr>
              <a:t>Existing </a:t>
            </a:r>
            <a:r>
              <a:rPr lang="en-US" dirty="0" smtClean="0">
                <a:latin typeface="Arial" charset="0"/>
                <a:ea typeface="ＭＳ Ｐゴシック" charset="0"/>
                <a:cs typeface="ＭＳ Ｐゴシック" charset="0"/>
              </a:rPr>
              <a:t>HPV data</a:t>
            </a:r>
            <a:endParaRPr lang="en-US" dirty="0">
              <a:latin typeface="Arial" charset="0"/>
              <a:ea typeface="ＭＳ Ｐゴシック" charset="0"/>
              <a:cs typeface="ＭＳ Ｐゴシック" charset="0"/>
            </a:endParaRPr>
          </a:p>
        </p:txBody>
      </p:sp>
      <p:sp>
        <p:nvSpPr>
          <p:cNvPr id="31750" name="Rectangle 52"/>
          <p:cNvSpPr>
            <a:spLocks noGrp="1" noChangeArrowheads="1"/>
          </p:cNvSpPr>
          <p:nvPr>
            <p:ph type="body" sz="half" idx="1"/>
          </p:nvPr>
        </p:nvSpPr>
        <p:spPr/>
        <p:txBody>
          <a:bodyPr/>
          <a:lstStyle/>
          <a:p>
            <a:pPr eaLnBrk="1" hangingPunct="1"/>
            <a:r>
              <a:rPr lang="en-US" sz="2000" dirty="0">
                <a:solidFill>
                  <a:schemeClr val="tx1"/>
                </a:solidFill>
                <a:latin typeface="Arial" charset="0"/>
                <a:ea typeface="ＭＳ Ｐゴシック" charset="0"/>
                <a:cs typeface="ＭＳ Ｐゴシック" charset="0"/>
              </a:rPr>
              <a:t>p-p scat. 15, 45 MeV  </a:t>
            </a:r>
            <a:r>
              <a:rPr lang="en-US" sz="2000" dirty="0" err="1">
                <a:solidFill>
                  <a:schemeClr val="accent2"/>
                </a:solidFill>
                <a:latin typeface="Arial" charset="0"/>
                <a:ea typeface="ＭＳ Ｐゴシック" charset="0"/>
                <a:cs typeface="ＭＳ Ｐゴシック" charset="0"/>
              </a:rPr>
              <a:t>A</a:t>
            </a:r>
            <a:r>
              <a:rPr lang="en-US" sz="2000" baseline="-25000" dirty="0" err="1">
                <a:solidFill>
                  <a:schemeClr val="accent2"/>
                </a:solidFill>
                <a:latin typeface="Arial" charset="0"/>
                <a:ea typeface="ＭＳ Ｐゴシック" charset="0"/>
                <a:cs typeface="ＭＳ Ｐゴシック" charset="0"/>
              </a:rPr>
              <a:t>z</a:t>
            </a:r>
            <a:r>
              <a:rPr lang="en-US" sz="2000" baseline="30000" dirty="0" err="1">
                <a:solidFill>
                  <a:schemeClr val="accent2"/>
                </a:solidFill>
                <a:latin typeface="Arial" charset="0"/>
                <a:ea typeface="ＭＳ Ｐゴシック" charset="0"/>
                <a:cs typeface="ＭＳ Ｐゴシック" charset="0"/>
              </a:rPr>
              <a:t>pp</a:t>
            </a:r>
            <a:endParaRPr lang="en-US" sz="2000" dirty="0">
              <a:solidFill>
                <a:schemeClr val="accent2"/>
              </a:solidFill>
              <a:latin typeface="Arial" charset="0"/>
              <a:ea typeface="ＭＳ Ｐゴシック" charset="0"/>
              <a:cs typeface="ＭＳ Ｐゴシック" charset="0"/>
            </a:endParaRPr>
          </a:p>
          <a:p>
            <a:pPr eaLnBrk="1" hangingPunct="1"/>
            <a:r>
              <a:rPr lang="en-US" sz="2000" dirty="0">
                <a:solidFill>
                  <a:schemeClr val="tx1"/>
                </a:solidFill>
                <a:latin typeface="Arial" charset="0"/>
                <a:ea typeface="ＭＳ Ｐゴシック" charset="0"/>
                <a:cs typeface="ＭＳ Ｐゴシック" charset="0"/>
                <a:sym typeface="Symbol" charset="0"/>
              </a:rPr>
              <a:t>p- scat. 46 MeV	 </a:t>
            </a:r>
            <a:r>
              <a:rPr lang="en-US" sz="2000" dirty="0" smtClean="0">
                <a:solidFill>
                  <a:schemeClr val="tx1"/>
                </a:solidFill>
                <a:latin typeface="Arial" charset="0"/>
                <a:ea typeface="ＭＳ Ｐゴシック" charset="0"/>
                <a:cs typeface="ＭＳ Ｐゴシック" charset="0"/>
                <a:sym typeface="Symbol" charset="0"/>
              </a:rPr>
              <a:t>      </a:t>
            </a:r>
            <a:r>
              <a:rPr lang="en-US" sz="2000" dirty="0" err="1">
                <a:latin typeface="Arial" charset="0"/>
                <a:ea typeface="ＭＳ Ｐゴシック" charset="0"/>
                <a:cs typeface="ＭＳ Ｐゴシック" charset="0"/>
                <a:sym typeface="Symbol" charset="0"/>
              </a:rPr>
              <a:t>A</a:t>
            </a:r>
            <a:r>
              <a:rPr lang="en-US" sz="2000" baseline="-25000" dirty="0" err="1">
                <a:latin typeface="Arial" charset="0"/>
                <a:ea typeface="ＭＳ Ｐゴシック" charset="0"/>
                <a:cs typeface="ＭＳ Ｐゴシック" charset="0"/>
                <a:sym typeface="Symbol" charset="0"/>
              </a:rPr>
              <a:t>z</a:t>
            </a:r>
            <a:r>
              <a:rPr lang="en-US" sz="2000" baseline="30000" dirty="0" err="1">
                <a:latin typeface="Arial" charset="0"/>
                <a:ea typeface="ＭＳ Ｐゴシック" charset="0"/>
                <a:cs typeface="ＭＳ Ｐゴシック" charset="0"/>
                <a:sym typeface="Symbol" charset="0"/>
              </a:rPr>
              <a:t>pp</a:t>
            </a:r>
            <a:endParaRPr lang="en-US" sz="2000" dirty="0">
              <a:latin typeface="Arial" charset="0"/>
              <a:ea typeface="ＭＳ Ｐゴシック" charset="0"/>
              <a:cs typeface="ＭＳ Ｐゴシック" charset="0"/>
            </a:endParaRPr>
          </a:p>
          <a:p>
            <a:pPr eaLnBrk="1" hangingPunct="1"/>
            <a:r>
              <a:rPr lang="en-US" sz="2000" dirty="0">
                <a:solidFill>
                  <a:schemeClr val="tx1"/>
                </a:solidFill>
                <a:latin typeface="Arial" charset="0"/>
                <a:ea typeface="ＭＳ Ｐゴシック" charset="0"/>
                <a:cs typeface="ＭＳ Ｐゴシック" charset="0"/>
              </a:rPr>
              <a:t>p-p scat. 220 </a:t>
            </a:r>
            <a:r>
              <a:rPr lang="en-US" sz="2000" dirty="0" smtClean="0">
                <a:solidFill>
                  <a:schemeClr val="tx1"/>
                </a:solidFill>
                <a:latin typeface="Arial" charset="0"/>
                <a:ea typeface="ＭＳ Ｐゴシック" charset="0"/>
                <a:cs typeface="ＭＳ Ｐゴシック" charset="0"/>
              </a:rPr>
              <a:t>MeV    </a:t>
            </a:r>
            <a:r>
              <a:rPr lang="en-US" sz="2000" dirty="0" smtClean="0">
                <a:latin typeface="Arial" charset="0"/>
                <a:ea typeface="ＭＳ Ｐゴシック" charset="0"/>
                <a:cs typeface="ＭＳ Ｐゴシック" charset="0"/>
              </a:rPr>
              <a:t> </a:t>
            </a:r>
            <a:r>
              <a:rPr lang="en-US" sz="2000" dirty="0" err="1">
                <a:latin typeface="Arial" charset="0"/>
                <a:ea typeface="ＭＳ Ｐゴシック" charset="0"/>
                <a:cs typeface="ＭＳ Ｐゴシック" charset="0"/>
                <a:sym typeface="Symbol" charset="0"/>
              </a:rPr>
              <a:t>A</a:t>
            </a:r>
            <a:r>
              <a:rPr lang="en-US" sz="2000" baseline="-25000" dirty="0" err="1">
                <a:latin typeface="Arial" charset="0"/>
                <a:ea typeface="ＭＳ Ｐゴシック" charset="0"/>
                <a:cs typeface="ＭＳ Ｐゴシック" charset="0"/>
                <a:sym typeface="Symbol" charset="0"/>
              </a:rPr>
              <a:t>z</a:t>
            </a:r>
            <a:r>
              <a:rPr lang="en-US" sz="2000" baseline="30000" dirty="0" err="1">
                <a:latin typeface="Arial" charset="0"/>
                <a:ea typeface="ＭＳ Ｐゴシック" charset="0"/>
                <a:cs typeface="ＭＳ Ｐゴシック" charset="0"/>
                <a:sym typeface="Symbol" charset="0"/>
              </a:rPr>
              <a:t>pp</a:t>
            </a:r>
            <a:endParaRPr lang="en-US" sz="2000" dirty="0">
              <a:latin typeface="Arial" charset="0"/>
              <a:ea typeface="ＭＳ Ｐゴシック" charset="0"/>
              <a:cs typeface="ＭＳ Ｐゴシック" charset="0"/>
            </a:endParaRPr>
          </a:p>
          <a:p>
            <a:pPr eaLnBrk="1" hangingPunct="1"/>
            <a:r>
              <a:rPr lang="en-US" sz="2000" dirty="0" err="1">
                <a:solidFill>
                  <a:schemeClr val="tx1"/>
                </a:solidFill>
                <a:latin typeface="Arial" charset="0"/>
                <a:ea typeface="ＭＳ Ｐゴシック" charset="0"/>
                <a:cs typeface="ＭＳ Ｐゴシック" charset="0"/>
              </a:rPr>
              <a:t>n+p</a:t>
            </a:r>
            <a:r>
              <a:rPr lang="en-US" sz="2000" dirty="0" err="1">
                <a:solidFill>
                  <a:schemeClr val="tx1"/>
                </a:solidFill>
                <a:latin typeface="Symbol" charset="0"/>
                <a:ea typeface="ＭＳ Ｐゴシック" charset="0"/>
                <a:cs typeface="ＭＳ Ｐゴシック" charset="0"/>
                <a:sym typeface="Symbol" charset="0"/>
              </a:rPr>
              <a:t></a:t>
            </a:r>
            <a:r>
              <a:rPr lang="en-US" sz="2000" dirty="0" err="1">
                <a:solidFill>
                  <a:schemeClr val="tx1"/>
                </a:solidFill>
                <a:latin typeface="Arial" charset="0"/>
                <a:ea typeface="ＭＳ Ｐゴシック" charset="0"/>
                <a:cs typeface="ＭＳ Ｐゴシック" charset="0"/>
              </a:rPr>
              <a:t>d</a:t>
            </a:r>
            <a:r>
              <a:rPr lang="en-US" sz="2000" dirty="0">
                <a:solidFill>
                  <a:schemeClr val="tx1"/>
                </a:solidFill>
                <a:latin typeface="Arial" charset="0"/>
                <a:ea typeface="ＭＳ Ｐゴシック" charset="0"/>
                <a:cs typeface="ＭＳ Ｐゴシック" charset="0"/>
              </a:rPr>
              <a:t>+</a:t>
            </a:r>
            <a:r>
              <a:rPr lang="en-US" sz="2000" dirty="0">
                <a:solidFill>
                  <a:schemeClr val="tx1"/>
                </a:solidFill>
                <a:latin typeface="Symbol" charset="0"/>
                <a:ea typeface="ＭＳ Ｐゴシック" charset="0"/>
                <a:cs typeface="ＭＳ Ｐゴシック" charset="0"/>
                <a:sym typeface="Symbol" charset="0"/>
              </a:rPr>
              <a:t></a:t>
            </a:r>
            <a:r>
              <a:rPr lang="en-US" sz="2000" dirty="0">
                <a:solidFill>
                  <a:schemeClr val="tx1"/>
                </a:solidFill>
                <a:latin typeface="Arial" charset="0"/>
                <a:ea typeface="ＭＳ Ｐゴシック" charset="0"/>
                <a:cs typeface="ＭＳ Ｐゴシック" charset="0"/>
              </a:rPr>
              <a:t>   circ. pol</a:t>
            </a:r>
            <a:r>
              <a:rPr lang="en-US" sz="2000" dirty="0" smtClean="0">
                <a:solidFill>
                  <a:schemeClr val="tx1"/>
                </a:solidFill>
                <a:latin typeface="Arial" charset="0"/>
                <a:ea typeface="ＭＳ Ｐゴシック" charset="0"/>
                <a:cs typeface="ＭＳ Ｐゴシック" charset="0"/>
              </a:rPr>
              <a:t>.   </a:t>
            </a:r>
            <a:r>
              <a:rPr lang="en-US" sz="2000" dirty="0" err="1">
                <a:latin typeface="Arial" charset="0"/>
                <a:ea typeface="ＭＳ Ｐゴシック" charset="0"/>
                <a:cs typeface="ＭＳ Ｐゴシック" charset="0"/>
              </a:rPr>
              <a:t>P</a:t>
            </a:r>
            <a:r>
              <a:rPr lang="en-US" sz="2000" baseline="-25000" dirty="0" err="1">
                <a:latin typeface="Symbol" charset="0"/>
                <a:ea typeface="ＭＳ Ｐゴシック" charset="0"/>
                <a:cs typeface="ＭＳ Ｐゴシック" charset="0"/>
                <a:sym typeface="Symbol" charset="0"/>
              </a:rPr>
              <a:t></a:t>
            </a:r>
            <a:r>
              <a:rPr lang="en-US" sz="2000" baseline="30000" dirty="0" err="1">
                <a:latin typeface="Arial" charset="0"/>
                <a:ea typeface="ＭＳ Ｐゴシック" charset="0"/>
                <a:cs typeface="ＭＳ Ｐゴシック" charset="0"/>
              </a:rPr>
              <a:t>d</a:t>
            </a:r>
            <a:endParaRPr lang="en-US" sz="2000" baseline="-25000" dirty="0">
              <a:latin typeface="Symbol" charset="0"/>
              <a:ea typeface="ＭＳ Ｐゴシック" charset="0"/>
              <a:cs typeface="ＭＳ Ｐゴシック" charset="0"/>
              <a:sym typeface="Symbol" charset="0"/>
            </a:endParaRPr>
          </a:p>
          <a:p>
            <a:pPr eaLnBrk="1" hangingPunct="1"/>
            <a:r>
              <a:rPr lang="en-US" sz="2000" dirty="0" err="1">
                <a:solidFill>
                  <a:schemeClr val="tx1"/>
                </a:solidFill>
                <a:latin typeface="Arial" charset="0"/>
                <a:ea typeface="ＭＳ Ｐゴシック" charset="0"/>
                <a:cs typeface="ＭＳ Ｐゴシック" charset="0"/>
              </a:rPr>
              <a:t>n+p</a:t>
            </a:r>
            <a:r>
              <a:rPr lang="en-US" sz="2000" dirty="0" err="1">
                <a:solidFill>
                  <a:schemeClr val="tx1"/>
                </a:solidFill>
                <a:latin typeface="Symbol" charset="0"/>
                <a:ea typeface="ＭＳ Ｐゴシック" charset="0"/>
                <a:cs typeface="ＭＳ Ｐゴシック" charset="0"/>
                <a:sym typeface="Symbol" charset="0"/>
              </a:rPr>
              <a:t></a:t>
            </a:r>
            <a:r>
              <a:rPr lang="en-US" sz="2000" dirty="0" err="1">
                <a:solidFill>
                  <a:schemeClr val="tx1"/>
                </a:solidFill>
                <a:latin typeface="Arial" charset="0"/>
                <a:ea typeface="ＭＳ Ｐゴシック" charset="0"/>
                <a:cs typeface="ＭＳ Ｐゴシック" charset="0"/>
              </a:rPr>
              <a:t>d</a:t>
            </a:r>
            <a:r>
              <a:rPr lang="en-US" sz="2000" dirty="0">
                <a:solidFill>
                  <a:schemeClr val="tx1"/>
                </a:solidFill>
                <a:latin typeface="Arial" charset="0"/>
                <a:ea typeface="ＭＳ Ｐゴシック" charset="0"/>
                <a:cs typeface="ＭＳ Ｐゴシック" charset="0"/>
              </a:rPr>
              <a:t>+</a:t>
            </a:r>
            <a:r>
              <a:rPr lang="en-US" sz="2000" dirty="0">
                <a:solidFill>
                  <a:schemeClr val="tx1"/>
                </a:solidFill>
                <a:latin typeface="Symbol" charset="0"/>
                <a:ea typeface="ＭＳ Ｐゴシック" charset="0"/>
                <a:cs typeface="ＭＳ Ｐゴシック" charset="0"/>
                <a:sym typeface="Symbol" charset="0"/>
              </a:rPr>
              <a:t></a:t>
            </a:r>
            <a:r>
              <a:rPr lang="en-US" sz="2000" dirty="0">
                <a:solidFill>
                  <a:schemeClr val="tx1"/>
                </a:solidFill>
                <a:latin typeface="Arial" charset="0"/>
                <a:ea typeface="ＭＳ Ｐゴシック" charset="0"/>
                <a:cs typeface="ＭＳ Ｐゴシック" charset="0"/>
              </a:rPr>
              <a:t>   </a:t>
            </a:r>
            <a:r>
              <a:rPr lang="en-US" sz="2000" dirty="0" err="1">
                <a:solidFill>
                  <a:schemeClr val="tx1"/>
                </a:solidFill>
                <a:latin typeface="Arial" charset="0"/>
                <a:ea typeface="ＭＳ Ｐゴシック" charset="0"/>
                <a:cs typeface="ＭＳ Ｐゴシック" charset="0"/>
              </a:rPr>
              <a:t>asym</a:t>
            </a:r>
            <a:r>
              <a:rPr lang="en-US" sz="2000" dirty="0">
                <a:solidFill>
                  <a:schemeClr val="tx1"/>
                </a:solidFill>
                <a:latin typeface="Arial" charset="0"/>
                <a:ea typeface="ＭＳ Ｐゴシック" charset="0"/>
                <a:cs typeface="ＭＳ Ｐゴシック" charset="0"/>
              </a:rPr>
              <a:t>. 	 </a:t>
            </a:r>
            <a:r>
              <a:rPr lang="en-US" sz="2000" dirty="0" err="1">
                <a:latin typeface="Arial" charset="0"/>
                <a:ea typeface="ＭＳ Ｐゴシック" charset="0"/>
                <a:cs typeface="ＭＳ Ｐゴシック" charset="0"/>
              </a:rPr>
              <a:t>A</a:t>
            </a:r>
            <a:r>
              <a:rPr lang="en-US" sz="2000" baseline="-25000" dirty="0" err="1">
                <a:latin typeface="Symbol" charset="0"/>
                <a:ea typeface="ＭＳ Ｐゴシック" charset="0"/>
                <a:cs typeface="ＭＳ Ｐゴシック" charset="0"/>
                <a:sym typeface="Symbol" charset="0"/>
              </a:rPr>
              <a:t></a:t>
            </a:r>
            <a:r>
              <a:rPr lang="en-US" sz="2000" baseline="30000" dirty="0" err="1">
                <a:latin typeface="Arial" charset="0"/>
                <a:ea typeface="ＭＳ Ｐゴシック" charset="0"/>
                <a:cs typeface="ＭＳ Ｐゴシック" charset="0"/>
              </a:rPr>
              <a:t>d</a:t>
            </a:r>
            <a:endParaRPr lang="en-US" sz="2000" baseline="-25000" dirty="0">
              <a:latin typeface="Symbol" charset="0"/>
              <a:ea typeface="ＭＳ Ｐゴシック" charset="0"/>
              <a:cs typeface="ＭＳ Ｐゴシック" charset="0"/>
              <a:sym typeface="Symbol" charset="0"/>
            </a:endParaRPr>
          </a:p>
          <a:p>
            <a:pPr eaLnBrk="1" hangingPunct="1"/>
            <a:r>
              <a:rPr lang="en-US" sz="2000" dirty="0">
                <a:solidFill>
                  <a:schemeClr val="tx1"/>
                </a:solidFill>
                <a:latin typeface="Arial" charset="0"/>
                <a:ea typeface="ＭＳ Ｐゴシック" charset="0"/>
                <a:cs typeface="ＭＳ Ｐゴシック" charset="0"/>
                <a:sym typeface="Symbol" charset="0"/>
              </a:rPr>
              <a:t>n-</a:t>
            </a:r>
            <a:r>
              <a:rPr lang="en-US" sz="2000" dirty="0">
                <a:solidFill>
                  <a:schemeClr val="tx1"/>
                </a:solidFill>
                <a:latin typeface="Symbol" charset="0"/>
                <a:ea typeface="ＭＳ Ｐゴシック" charset="0"/>
                <a:cs typeface="ＭＳ Ｐゴシック" charset="0"/>
                <a:sym typeface="Symbol" charset="0"/>
              </a:rPr>
              <a:t></a:t>
            </a:r>
            <a:r>
              <a:rPr lang="en-US" sz="2000" dirty="0">
                <a:solidFill>
                  <a:schemeClr val="tx1"/>
                </a:solidFill>
                <a:latin typeface="Arial" charset="0"/>
                <a:ea typeface="ＭＳ Ｐゴシック" charset="0"/>
                <a:cs typeface="ＭＳ Ｐゴシック" charset="0"/>
                <a:sym typeface="Symbol" charset="0"/>
              </a:rPr>
              <a:t>   spin rot.	</a:t>
            </a:r>
            <a:r>
              <a:rPr lang="en-US" sz="2000" dirty="0" smtClean="0">
                <a:solidFill>
                  <a:schemeClr val="tx1"/>
                </a:solidFill>
                <a:latin typeface="Arial" charset="0"/>
                <a:ea typeface="ＭＳ Ｐゴシック" charset="0"/>
                <a:cs typeface="ＭＳ Ｐゴシック" charset="0"/>
                <a:sym typeface="Symbol" charset="0"/>
              </a:rPr>
              <a:t>   </a:t>
            </a:r>
            <a:r>
              <a:rPr lang="en-US" sz="2000" dirty="0" err="1">
                <a:latin typeface="Arial" charset="0"/>
                <a:ea typeface="ＭＳ Ｐゴシック" charset="0"/>
                <a:cs typeface="ＭＳ Ｐゴシック" charset="0"/>
                <a:sym typeface="Symbol" charset="0"/>
              </a:rPr>
              <a:t>d</a:t>
            </a:r>
            <a:r>
              <a:rPr lang="en-US" sz="2000" dirty="0" err="1">
                <a:latin typeface="Symbol" charset="0"/>
                <a:ea typeface="ＭＳ Ｐゴシック" charset="0"/>
                <a:cs typeface="ＭＳ Ｐゴシック" charset="0"/>
                <a:sym typeface="Symbol" charset="0"/>
              </a:rPr>
              <a:t></a:t>
            </a:r>
            <a:r>
              <a:rPr lang="en-US" sz="2000" baseline="30000" dirty="0" err="1">
                <a:latin typeface="Arial" charset="0"/>
                <a:ea typeface="ＭＳ Ｐゴシック" charset="0"/>
                <a:cs typeface="ＭＳ Ｐゴシック" charset="0"/>
                <a:sym typeface="Symbol" charset="0"/>
              </a:rPr>
              <a:t>n</a:t>
            </a:r>
            <a:r>
              <a:rPr lang="en-US" sz="2000" baseline="30000" dirty="0">
                <a:latin typeface="Symbol" charset="0"/>
                <a:ea typeface="ＭＳ Ｐゴシック" charset="0"/>
                <a:cs typeface="ＭＳ Ｐゴシック" charset="0"/>
                <a:sym typeface="Symbol" charset="0"/>
              </a:rPr>
              <a:t></a:t>
            </a:r>
            <a:r>
              <a:rPr lang="en-US" sz="2000" dirty="0">
                <a:latin typeface="Arial" charset="0"/>
                <a:ea typeface="ＭＳ Ｐゴシック" charset="0"/>
                <a:cs typeface="ＭＳ Ｐゴシック" charset="0"/>
                <a:sym typeface="Symbol" charset="0"/>
              </a:rPr>
              <a:t>/</a:t>
            </a:r>
            <a:r>
              <a:rPr lang="en-US" sz="2000" dirty="0" err="1">
                <a:latin typeface="Arial" charset="0"/>
                <a:ea typeface="ＭＳ Ｐゴシック" charset="0"/>
                <a:cs typeface="ＭＳ Ｐゴシック" charset="0"/>
                <a:sym typeface="Symbol" charset="0"/>
              </a:rPr>
              <a:t>dz</a:t>
            </a:r>
            <a:r>
              <a:rPr lang="en-US" sz="2000" dirty="0">
                <a:latin typeface="Arial" charset="0"/>
                <a:ea typeface="ＭＳ Ｐゴシック" charset="0"/>
                <a:cs typeface="ＭＳ Ｐゴシック" charset="0"/>
                <a:sym typeface="Symbol" charset="0"/>
              </a:rPr>
              <a:t> </a:t>
            </a:r>
            <a:endParaRPr lang="en-US" sz="2000" i="1" dirty="0">
              <a:latin typeface="Arial" charset="0"/>
              <a:ea typeface="ＭＳ Ｐゴシック" charset="0"/>
              <a:cs typeface="ＭＳ Ｐゴシック" charset="0"/>
              <a:sym typeface="Symbol" charset="0"/>
            </a:endParaRPr>
          </a:p>
          <a:p>
            <a:pPr eaLnBrk="1" hangingPunct="1"/>
            <a:endParaRPr lang="en-US" sz="2000" dirty="0">
              <a:solidFill>
                <a:schemeClr val="tx1"/>
              </a:solidFill>
              <a:latin typeface="Arial" charset="0"/>
              <a:ea typeface="ＭＳ Ｐゴシック" charset="0"/>
              <a:cs typeface="ＭＳ Ｐゴシック" charset="0"/>
            </a:endParaRPr>
          </a:p>
        </p:txBody>
      </p:sp>
      <p:sp>
        <p:nvSpPr>
          <p:cNvPr id="31751" name="Rectangle 53"/>
          <p:cNvSpPr>
            <a:spLocks noGrp="1" noChangeArrowheads="1"/>
          </p:cNvSpPr>
          <p:nvPr>
            <p:ph type="body" sz="half" idx="2"/>
          </p:nvPr>
        </p:nvSpPr>
        <p:spPr/>
        <p:txBody>
          <a:bodyPr/>
          <a:lstStyle/>
          <a:p>
            <a:pPr eaLnBrk="1" hangingPunct="1"/>
            <a:r>
              <a:rPr lang="en-US" sz="2000" baseline="30000" dirty="0">
                <a:latin typeface="Arial" charset="0"/>
                <a:ea typeface="ＭＳ Ｐゴシック" charset="0"/>
                <a:cs typeface="ＭＳ Ｐゴシック" charset="0"/>
                <a:sym typeface="Symbol" charset="0"/>
              </a:rPr>
              <a:t>18</a:t>
            </a:r>
            <a:r>
              <a:rPr lang="en-US" sz="2000" dirty="0">
                <a:latin typeface="Arial" charset="0"/>
                <a:ea typeface="ＭＳ Ｐゴシック" charset="0"/>
                <a:cs typeface="ＭＳ Ｐゴシック" charset="0"/>
                <a:sym typeface="Symbol" charset="0"/>
              </a:rPr>
              <a:t>F</a:t>
            </a:r>
            <a:r>
              <a:rPr lang="en-US" sz="2000" dirty="0">
                <a:solidFill>
                  <a:schemeClr val="tx1"/>
                </a:solidFill>
                <a:latin typeface="Arial" charset="0"/>
                <a:ea typeface="ＭＳ Ｐゴシック" charset="0"/>
                <a:cs typeface="ＭＳ Ｐゴシック" charset="0"/>
                <a:sym typeface="Symbol" charset="0"/>
              </a:rPr>
              <a:t>	</a:t>
            </a:r>
            <a:r>
              <a:rPr lang="en-US" sz="2000" dirty="0" err="1">
                <a:solidFill>
                  <a:schemeClr val="tx1"/>
                </a:solidFill>
                <a:latin typeface="Arial" charset="0"/>
                <a:ea typeface="ＭＳ Ｐゴシック" charset="0"/>
                <a:cs typeface="ＭＳ Ｐゴシック" charset="0"/>
                <a:sym typeface="Symbol" charset="0"/>
              </a:rPr>
              <a:t>asym</a:t>
            </a:r>
            <a:r>
              <a:rPr lang="en-US" sz="2000" dirty="0">
                <a:solidFill>
                  <a:schemeClr val="tx1"/>
                </a:solidFill>
                <a:latin typeface="Arial" charset="0"/>
                <a:ea typeface="ＭＳ Ｐゴシック" charset="0"/>
                <a:cs typeface="ＭＳ Ｐゴシック" charset="0"/>
                <a:sym typeface="Symbol" charset="0"/>
              </a:rPr>
              <a:t>. I =1</a:t>
            </a:r>
          </a:p>
          <a:p>
            <a:pPr eaLnBrk="1" hangingPunct="1"/>
            <a:r>
              <a:rPr lang="en-US" sz="2000" baseline="30000" dirty="0">
                <a:latin typeface="Arial" charset="0"/>
                <a:ea typeface="ＭＳ Ｐゴシック" charset="0"/>
                <a:cs typeface="ＭＳ Ｐゴシック" charset="0"/>
                <a:sym typeface="Symbol" charset="0"/>
              </a:rPr>
              <a:t>19</a:t>
            </a:r>
            <a:r>
              <a:rPr lang="en-US" sz="2000" dirty="0">
                <a:latin typeface="Arial" charset="0"/>
                <a:ea typeface="ＭＳ Ｐゴシック" charset="0"/>
                <a:cs typeface="ＭＳ Ｐゴシック" charset="0"/>
                <a:sym typeface="Symbol" charset="0"/>
              </a:rPr>
              <a:t>F, </a:t>
            </a:r>
            <a:r>
              <a:rPr lang="en-US" sz="2000" baseline="30000" dirty="0">
                <a:latin typeface="Arial" charset="0"/>
                <a:ea typeface="ＭＳ Ｐゴシック" charset="0"/>
                <a:cs typeface="ＭＳ Ｐゴシック" charset="0"/>
                <a:sym typeface="Symbol" charset="0"/>
              </a:rPr>
              <a:t>41</a:t>
            </a:r>
            <a:r>
              <a:rPr lang="en-US" sz="2000" dirty="0">
                <a:latin typeface="Arial" charset="0"/>
                <a:ea typeface="ＭＳ Ｐゴシック" charset="0"/>
                <a:cs typeface="ＭＳ Ｐゴシック" charset="0"/>
                <a:sym typeface="Symbol" charset="0"/>
              </a:rPr>
              <a:t>K, </a:t>
            </a:r>
            <a:r>
              <a:rPr lang="en-US" sz="2000" baseline="30000" dirty="0">
                <a:latin typeface="Arial" charset="0"/>
                <a:ea typeface="ＭＳ Ｐゴシック" charset="0"/>
                <a:cs typeface="ＭＳ Ｐゴシック" charset="0"/>
                <a:sym typeface="Symbol" charset="0"/>
              </a:rPr>
              <a:t>175</a:t>
            </a:r>
            <a:r>
              <a:rPr lang="en-US" sz="2000" dirty="0">
                <a:latin typeface="Arial" charset="0"/>
                <a:ea typeface="ＭＳ Ｐゴシック" charset="0"/>
                <a:cs typeface="ＭＳ Ｐゴシック" charset="0"/>
                <a:sym typeface="Symbol" charset="0"/>
              </a:rPr>
              <a:t>Lu, </a:t>
            </a:r>
            <a:r>
              <a:rPr lang="en-US" sz="2000" baseline="30000" dirty="0">
                <a:latin typeface="Arial" charset="0"/>
                <a:ea typeface="ＭＳ Ｐゴシック" charset="0"/>
                <a:cs typeface="ＭＳ Ｐゴシック" charset="0"/>
                <a:sym typeface="Symbol" charset="0"/>
              </a:rPr>
              <a:t>181</a:t>
            </a:r>
            <a:r>
              <a:rPr lang="en-US" sz="2000" dirty="0">
                <a:latin typeface="Arial" charset="0"/>
                <a:ea typeface="ＭＳ Ｐゴシック" charset="0"/>
                <a:cs typeface="ＭＳ Ｐゴシック" charset="0"/>
                <a:sym typeface="Symbol" charset="0"/>
              </a:rPr>
              <a:t>Ta </a:t>
            </a:r>
            <a:r>
              <a:rPr lang="en-US" sz="2000" dirty="0" err="1">
                <a:solidFill>
                  <a:schemeClr val="tx1"/>
                </a:solidFill>
                <a:latin typeface="Arial" charset="0"/>
                <a:ea typeface="ＭＳ Ｐゴシック" charset="0"/>
                <a:cs typeface="ＭＳ Ｐゴシック" charset="0"/>
                <a:sym typeface="Symbol" charset="0"/>
              </a:rPr>
              <a:t>asym</a:t>
            </a:r>
            <a:r>
              <a:rPr lang="en-US" sz="2000" dirty="0">
                <a:solidFill>
                  <a:schemeClr val="tx1"/>
                </a:solidFill>
                <a:latin typeface="Arial" charset="0"/>
                <a:ea typeface="ＭＳ Ｐゴシック" charset="0"/>
                <a:cs typeface="ＭＳ Ｐゴシック" charset="0"/>
                <a:sym typeface="Symbol" charset="0"/>
              </a:rPr>
              <a:t>.</a:t>
            </a:r>
          </a:p>
          <a:p>
            <a:pPr eaLnBrk="1" hangingPunct="1"/>
            <a:r>
              <a:rPr lang="en-US" sz="2000" baseline="30000" dirty="0" smtClean="0">
                <a:latin typeface="Arial" charset="0"/>
                <a:ea typeface="ＭＳ Ｐゴシック" charset="0"/>
                <a:cs typeface="ＭＳ Ｐゴシック" charset="0"/>
              </a:rPr>
              <a:t>21</a:t>
            </a:r>
            <a:r>
              <a:rPr lang="en-US" sz="2000" dirty="0" smtClean="0">
                <a:latin typeface="Arial" charset="0"/>
                <a:ea typeface="ＭＳ Ｐゴシック" charset="0"/>
                <a:cs typeface="ＭＳ Ｐゴシック" charset="0"/>
              </a:rPr>
              <a:t>Ne</a:t>
            </a:r>
            <a:r>
              <a:rPr lang="en-US" sz="2000" dirty="0" smtClean="0">
                <a:solidFill>
                  <a:schemeClr val="tx1"/>
                </a:solidFill>
                <a:latin typeface="Arial" charset="0"/>
                <a:ea typeface="ＭＳ Ｐゴシック" charset="0"/>
                <a:cs typeface="ＭＳ Ｐゴシック" charset="0"/>
              </a:rPr>
              <a:t> (even-odd)</a:t>
            </a:r>
          </a:p>
          <a:p>
            <a:pPr eaLnBrk="1" hangingPunct="1"/>
            <a:r>
              <a:rPr lang="en-US" sz="2000" baseline="30000" dirty="0" smtClean="0">
                <a:latin typeface="Arial" charset="0"/>
                <a:ea typeface="ＭＳ Ｐゴシック" charset="0"/>
                <a:cs typeface="ＭＳ Ｐゴシック" charset="0"/>
                <a:sym typeface="Symbol" charset="0"/>
              </a:rPr>
              <a:t>133</a:t>
            </a:r>
            <a:r>
              <a:rPr lang="en-US" sz="2000" dirty="0" smtClean="0">
                <a:latin typeface="Arial" charset="0"/>
                <a:ea typeface="ＭＳ Ｐゴシック" charset="0"/>
                <a:cs typeface="ＭＳ Ｐゴシック" charset="0"/>
                <a:sym typeface="Symbol" charset="0"/>
              </a:rPr>
              <a:t>Cs</a:t>
            </a:r>
            <a:r>
              <a:rPr lang="en-US" sz="2000" dirty="0">
                <a:latin typeface="Arial" charset="0"/>
                <a:ea typeface="ＭＳ Ｐゴシック" charset="0"/>
                <a:cs typeface="ＭＳ Ｐゴシック" charset="0"/>
                <a:sym typeface="Symbol" charset="0"/>
              </a:rPr>
              <a:t>, </a:t>
            </a:r>
            <a:r>
              <a:rPr lang="en-US" sz="2000" baseline="30000" dirty="0">
                <a:latin typeface="Arial" charset="0"/>
                <a:ea typeface="ＭＳ Ｐゴシック" charset="0"/>
                <a:cs typeface="ＭＳ Ｐゴシック" charset="0"/>
                <a:sym typeface="Symbol" charset="0"/>
              </a:rPr>
              <a:t>205</a:t>
            </a:r>
            <a:r>
              <a:rPr lang="en-US" sz="2000" dirty="0">
                <a:latin typeface="Arial" charset="0"/>
                <a:ea typeface="ＭＳ Ｐゴシック" charset="0"/>
                <a:cs typeface="ＭＳ Ｐゴシック" charset="0"/>
                <a:sym typeface="Symbol" charset="0"/>
              </a:rPr>
              <a:t>Tl </a:t>
            </a:r>
            <a:r>
              <a:rPr lang="en-US" sz="2000" dirty="0" err="1">
                <a:solidFill>
                  <a:schemeClr val="tx1"/>
                </a:solidFill>
                <a:latin typeface="Arial" charset="0"/>
                <a:ea typeface="ＭＳ Ｐゴシック" charset="0"/>
                <a:cs typeface="ＭＳ Ｐゴシック" charset="0"/>
                <a:sym typeface="Symbol" charset="0"/>
              </a:rPr>
              <a:t>anapole</a:t>
            </a:r>
            <a:r>
              <a:rPr lang="en-US" sz="2000" dirty="0">
                <a:solidFill>
                  <a:schemeClr val="tx1"/>
                </a:solidFill>
                <a:latin typeface="Arial" charset="0"/>
                <a:ea typeface="ＭＳ Ｐゴシック" charset="0"/>
                <a:cs typeface="ＭＳ Ｐゴシック" charset="0"/>
                <a:sym typeface="Symbol" charset="0"/>
              </a:rPr>
              <a:t> moment</a:t>
            </a:r>
          </a:p>
          <a:p>
            <a:pPr eaLnBrk="1" hangingPunct="1">
              <a:buFont typeface="Wingdings" charset="0"/>
              <a:buNone/>
            </a:pPr>
            <a:r>
              <a:rPr lang="en-US" sz="2000" dirty="0" smtClean="0">
                <a:solidFill>
                  <a:schemeClr val="tx1"/>
                </a:solidFill>
                <a:latin typeface="Arial" charset="0"/>
                <a:ea typeface="ＭＳ Ｐゴシック" charset="0"/>
                <a:cs typeface="ＭＳ Ｐゴシック" charset="0"/>
              </a:rPr>
              <a:t>GOAL </a:t>
            </a:r>
            <a:r>
              <a:rPr lang="en-US" sz="2000" dirty="0">
                <a:solidFill>
                  <a:schemeClr val="tx1"/>
                </a:solidFill>
                <a:latin typeface="Arial" charset="0"/>
                <a:ea typeface="ＭＳ Ｐゴシック" charset="0"/>
                <a:cs typeface="ＭＳ Ｐゴシック" charset="0"/>
              </a:rPr>
              <a:t>– resolve coupling</a:t>
            </a:r>
            <a:br>
              <a:rPr lang="en-US" sz="2000" dirty="0">
                <a:solidFill>
                  <a:schemeClr val="tx1"/>
                </a:solidFill>
                <a:latin typeface="Arial" charset="0"/>
                <a:ea typeface="ＭＳ Ｐゴシック" charset="0"/>
                <a:cs typeface="ＭＳ Ｐゴシック" charset="0"/>
              </a:rPr>
            </a:br>
            <a:r>
              <a:rPr lang="en-US" sz="2000" dirty="0">
                <a:solidFill>
                  <a:schemeClr val="tx1"/>
                </a:solidFill>
                <a:latin typeface="Arial" charset="0"/>
                <a:ea typeface="ＭＳ Ｐゴシック" charset="0"/>
                <a:cs typeface="ＭＳ Ｐゴシック" charset="0"/>
              </a:rPr>
              <a:t>constants from few-body</a:t>
            </a:r>
            <a:br>
              <a:rPr lang="en-US" sz="2000" dirty="0">
                <a:solidFill>
                  <a:schemeClr val="tx1"/>
                </a:solidFill>
                <a:latin typeface="Arial" charset="0"/>
                <a:ea typeface="ＭＳ Ｐゴシック" charset="0"/>
                <a:cs typeface="ＭＳ Ｐゴシック" charset="0"/>
              </a:rPr>
            </a:br>
            <a:r>
              <a:rPr lang="en-US" sz="2000" dirty="0">
                <a:solidFill>
                  <a:schemeClr val="tx1"/>
                </a:solidFill>
                <a:latin typeface="Arial" charset="0"/>
                <a:ea typeface="ＭＳ Ｐゴシック" charset="0"/>
                <a:cs typeface="ＭＳ Ｐゴシック" charset="0"/>
              </a:rPr>
              <a:t>PV experiments only</a:t>
            </a:r>
          </a:p>
        </p:txBody>
      </p:sp>
      <p:grpSp>
        <p:nvGrpSpPr>
          <p:cNvPr id="9" name="Group 8"/>
          <p:cNvGrpSpPr/>
          <p:nvPr/>
        </p:nvGrpSpPr>
        <p:grpSpPr>
          <a:xfrm>
            <a:off x="758019" y="3194972"/>
            <a:ext cx="3451926" cy="2752452"/>
            <a:chOff x="758019" y="3194972"/>
            <a:chExt cx="3451926" cy="2752452"/>
          </a:xfrm>
        </p:grpSpPr>
        <p:sp>
          <p:nvSpPr>
            <p:cNvPr id="2" name="TextBox 1"/>
            <p:cNvSpPr txBox="1"/>
            <p:nvPr/>
          </p:nvSpPr>
          <p:spPr>
            <a:xfrm>
              <a:off x="758019" y="3194972"/>
              <a:ext cx="3451926" cy="584776"/>
            </a:xfrm>
            <a:prstGeom prst="rect">
              <a:avLst/>
            </a:prstGeom>
            <a:noFill/>
          </p:spPr>
          <p:txBody>
            <a:bodyPr wrap="none" rtlCol="0">
              <a:spAutoFit/>
            </a:bodyPr>
            <a:lstStyle/>
            <a:p>
              <a:r>
                <a:rPr lang="en-US" sz="1600" dirty="0" err="1" smtClean="0"/>
                <a:t>Wasem</a:t>
              </a:r>
              <a:r>
                <a:rPr lang="en-US" sz="1600" dirty="0" smtClean="0"/>
                <a:t>, Phys. Rev</a:t>
              </a:r>
              <a:r>
                <a:rPr lang="en-US" sz="1600" dirty="0"/>
                <a:t>. </a:t>
              </a:r>
              <a:r>
                <a:rPr lang="en-US" sz="1600" dirty="0" smtClean="0"/>
                <a:t>C </a:t>
              </a:r>
              <a:r>
                <a:rPr lang="en-US" sz="1600" b="1" dirty="0" smtClean="0"/>
                <a:t>85</a:t>
              </a:r>
              <a:r>
                <a:rPr lang="en-US" sz="1600" dirty="0" smtClean="0"/>
                <a:t> </a:t>
              </a:r>
              <a:r>
                <a:rPr lang="en-US" sz="1600" dirty="0"/>
                <a:t>(</a:t>
              </a:r>
              <a:r>
                <a:rPr lang="en-US" sz="1600" dirty="0">
                  <a:solidFill>
                    <a:srgbClr val="C0504D"/>
                  </a:solidFill>
                </a:rPr>
                <a:t>2012</a:t>
              </a:r>
              <a:r>
                <a:rPr lang="en-US" sz="1600" dirty="0"/>
                <a:t>) </a:t>
              </a:r>
              <a:r>
                <a:rPr lang="en-US" sz="1600" dirty="0" smtClean="0"/>
                <a:t>022501</a:t>
              </a:r>
              <a:endParaRPr lang="en-US" sz="1600" dirty="0"/>
            </a:p>
            <a:p>
              <a:r>
                <a:rPr lang="en-CA" sz="1600" i="1" dirty="0" smtClean="0"/>
                <a:t>      1st Lattice QCD result</a:t>
              </a:r>
              <a:endParaRPr lang="en-US" sz="1600" dirty="0"/>
            </a:p>
          </p:txBody>
        </p:sp>
        <p:grpSp>
          <p:nvGrpSpPr>
            <p:cNvPr id="5" name="Group 4"/>
            <p:cNvGrpSpPr/>
            <p:nvPr/>
          </p:nvGrpSpPr>
          <p:grpSpPr>
            <a:xfrm>
              <a:off x="2038535" y="3926602"/>
              <a:ext cx="152866" cy="2020822"/>
              <a:chOff x="2016155" y="3915412"/>
              <a:chExt cx="152866" cy="2020822"/>
            </a:xfrm>
          </p:grpSpPr>
          <p:sp>
            <p:nvSpPr>
              <p:cNvPr id="20" name="Rectangle 22"/>
              <p:cNvSpPr>
                <a:spLocks noChangeArrowheads="1"/>
              </p:cNvSpPr>
              <p:nvPr/>
            </p:nvSpPr>
            <p:spPr bwMode="auto">
              <a:xfrm>
                <a:off x="2016155" y="3915412"/>
                <a:ext cx="152866" cy="2020822"/>
              </a:xfrm>
              <a:prstGeom prst="rect">
                <a:avLst/>
              </a:prstGeom>
              <a:solidFill>
                <a:srgbClr val="C3D69B">
                  <a:alpha val="80000"/>
                </a:srgbClr>
              </a:solidFill>
              <a:ln w="9525">
                <a:noFill/>
                <a:miter lim="800000"/>
                <a:headEnd/>
                <a:tailEnd/>
              </a:ln>
            </p:spPr>
            <p:txBody>
              <a:bodyPr wrap="none" anchor="ctr"/>
              <a:lstStyle/>
              <a:p>
                <a:endParaRPr lang="en-US"/>
              </a:p>
            </p:txBody>
          </p:sp>
          <p:cxnSp>
            <p:nvCxnSpPr>
              <p:cNvPr id="4" name="Straight Connector 3"/>
              <p:cNvCxnSpPr/>
              <p:nvPr/>
            </p:nvCxnSpPr>
            <p:spPr>
              <a:xfrm>
                <a:off x="2103644" y="3915412"/>
                <a:ext cx="0" cy="2020822"/>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7" name="Straight Arrow Connector 6"/>
            <p:cNvCxnSpPr/>
            <p:nvPr/>
          </p:nvCxnSpPr>
          <p:spPr>
            <a:xfrm>
              <a:off x="1946990" y="3702803"/>
              <a:ext cx="134275" cy="1452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8" name="Date Placeholder 7"/>
          <p:cNvSpPr>
            <a:spLocks noGrp="1"/>
          </p:cNvSpPr>
          <p:nvPr>
            <p:ph type="dt" sz="half" idx="10"/>
          </p:nvPr>
        </p:nvSpPr>
        <p:spPr/>
        <p:txBody>
          <a:bodyPr/>
          <a:lstStyle/>
          <a:p>
            <a:r>
              <a:rPr lang="en-CA" smtClean="0"/>
              <a:t>2013-10-31</a:t>
            </a:r>
            <a:endParaRPr lang="en-US"/>
          </a:p>
        </p:txBody>
      </p:sp>
      <p:sp>
        <p:nvSpPr>
          <p:cNvPr id="11" name="Footer Placeholder 10"/>
          <p:cNvSpPr>
            <a:spLocks noGrp="1"/>
          </p:cNvSpPr>
          <p:nvPr>
            <p:ph type="ftr" sz="quarter" idx="11"/>
          </p:nvPr>
        </p:nvSpPr>
        <p:spPr/>
        <p:txBody>
          <a:bodyPr/>
          <a:lstStyle/>
          <a:p>
            <a:r>
              <a:rPr lang="en-US" smtClean="0"/>
              <a:t>Nuclear Physics Seminar, University of Kentucky</a:t>
            </a:r>
            <a:endParaRPr lang="en-US"/>
          </a:p>
        </p:txBody>
      </p:sp>
      <p:sp>
        <p:nvSpPr>
          <p:cNvPr id="3" name="Slide Number Placeholder 2"/>
          <p:cNvSpPr>
            <a:spLocks noGrp="1"/>
          </p:cNvSpPr>
          <p:nvPr>
            <p:ph type="sldNum" sz="quarter" idx="12"/>
          </p:nvPr>
        </p:nvSpPr>
        <p:spPr/>
        <p:txBody>
          <a:bodyPr/>
          <a:lstStyle/>
          <a:p>
            <a:fld id="{89BA9E80-DA99-844D-986A-8D691D11CFE6}" type="slidenum">
              <a:rPr lang="en-US" smtClean="0"/>
              <a:t>9</a:t>
            </a:fld>
            <a:r>
              <a:rPr lang="en-US" smtClean="0"/>
              <a:t>/27</a:t>
            </a:r>
            <a:endParaRPr lang="en-US" dirty="0"/>
          </a:p>
        </p:txBody>
      </p:sp>
      <p:grpSp>
        <p:nvGrpSpPr>
          <p:cNvPr id="14" name="Group 13"/>
          <p:cNvGrpSpPr/>
          <p:nvPr/>
        </p:nvGrpSpPr>
        <p:grpSpPr>
          <a:xfrm>
            <a:off x="2444307" y="3905042"/>
            <a:ext cx="276614" cy="2081982"/>
            <a:chOff x="2444307" y="3905042"/>
            <a:chExt cx="276614" cy="2081982"/>
          </a:xfrm>
        </p:grpSpPr>
        <p:sp>
          <p:nvSpPr>
            <p:cNvPr id="10" name="Rectangle 9"/>
            <p:cNvSpPr/>
            <p:nvPr/>
          </p:nvSpPr>
          <p:spPr>
            <a:xfrm>
              <a:off x="2444307" y="3905042"/>
              <a:ext cx="276614" cy="2081982"/>
            </a:xfrm>
            <a:prstGeom prst="rect">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3" name="Straight Connector 12"/>
            <p:cNvCxnSpPr>
              <a:stCxn id="10" idx="0"/>
              <a:endCxn id="10" idx="2"/>
            </p:cNvCxnSpPr>
            <p:nvPr/>
          </p:nvCxnSpPr>
          <p:spPr>
            <a:xfrm>
              <a:off x="2582614" y="3905042"/>
              <a:ext cx="0" cy="2081982"/>
            </a:xfrm>
            <a:prstGeom prst="line">
              <a:avLst/>
            </a:prstGeom>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2848568" y="3594499"/>
            <a:ext cx="1225516" cy="338554"/>
          </a:xfrm>
          <a:prstGeom prst="rect">
            <a:avLst/>
          </a:prstGeom>
          <a:noFill/>
        </p:spPr>
        <p:txBody>
          <a:bodyPr wrap="none" rtlCol="0">
            <a:spAutoFit/>
          </a:bodyPr>
          <a:lstStyle/>
          <a:p>
            <a:r>
              <a:rPr lang="en-US" sz="1600" b="1" dirty="0" smtClean="0">
                <a:solidFill>
                  <a:schemeClr val="accent6">
                    <a:lumMod val="75000"/>
                  </a:schemeClr>
                </a:solidFill>
              </a:rPr>
              <a:t>NPDGamma</a:t>
            </a:r>
            <a:endParaRPr lang="en-US" sz="1600" b="1" dirty="0">
              <a:solidFill>
                <a:schemeClr val="accent6">
                  <a:lumMod val="75000"/>
                </a:schemeClr>
              </a:solidFill>
            </a:endParaRPr>
          </a:p>
        </p:txBody>
      </p:sp>
    </p:spTree>
    <p:extLst>
      <p:ext uri="{BB962C8B-B14F-4D97-AF65-F5344CB8AC3E}">
        <p14:creationId xmlns:p14="http://schemas.microsoft.com/office/powerpoint/2010/main" val="36951432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0" presetClass="path" presetSubtype="0" accel="50000" decel="50000" fill="hold" nodeType="withEffect">
                                  <p:stCondLst>
                                    <p:cond delay="0"/>
                                  </p:stCondLst>
                                  <p:childTnLst>
                                    <p:animMotion origin="layout" path="M -6.38889E-6 4.81481E-6 C 0.0111 0.00046 0.02239 0.00162 0.03367 0.00185 C 0.04548 0.00185 0.05728 0.00139 0.06909 0.00093 C 0.07013 0.00069 0.07117 4.81481E-6 0.07239 4.81481E-6 C 0.10381 -0.00625 0.04878 0.00231 0.04721 0.00255 C 0.02239 0.00301 -0.00244 0.00301 -0.02709 0.00347 C -0.03733 0.0037 -0.0474 0.0044 -0.05747 0.0044 C -0.05869 0.0044 -0.05556 0.00347 -0.05435 0.00347 C -0.04966 0.00278 -0.04497 0.00278 -0.04011 0.00255 C -0.03126 0.00116 -0.02258 -0.00069 -0.01355 -0.00162 C -0.00765 -0.00324 -0.00556 -0.00417 -6.38889E-6 4.81481E-6 Z " pathEditMode="relative" ptsTypes="fffffffffff">
                                      <p:cBhvr>
                                        <p:cTn id="14" dur="2000" fill="hold"/>
                                        <p:tgtEl>
                                          <p:spTgt spid="1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FIRSTCHRIS2@W89320TC64CT3PP7" val="3520"/>
</p:tagLst>
</file>

<file path=ppt/tags/tag1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f_\pi$&#10;\end{document}"/>
  <p:tag name="EXTERNALNAME" val="TP_tmp"/>
  <p:tag name="BLEND" val="0"/>
  <p:tag name="TRANSPARENT" val="0"/>
  <p:tag name="RESOLUTION" val="1200"/>
  <p:tag name="WORKAROUNDTRANSPARENCYBUG" val="0"/>
  <p:tag name="ALLOWFONTSUBSTITUTION" val="0"/>
  <p:tag name="BITMAPFORMAT" val="pngmono"/>
  <p:tag name="ORIGWIDTH" val="10"/>
  <p:tag name="PICTUREFILESIZE" val="558"/>
</p:tagLst>
</file>

<file path=ppt/tags/tag1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h^{'1}_\rho$&#10;\end{document}"/>
  <p:tag name="EXTERNALNAME" val="TP_tmp"/>
  <p:tag name="BLEND" val="0"/>
  <p:tag name="TRANSPARENT" val="0"/>
  <p:tag name="RESOLUTION" val="1200"/>
  <p:tag name="WORKAROUNDTRANSPARENCYBUG" val="0"/>
  <p:tag name="ALLOWFONTSUBSTITUTION" val="0"/>
  <p:tag name="BITMAPFORMAT" val="pngmono"/>
  <p:tag name="ORIGWIDTH" val="12"/>
  <p:tag name="PICTUREFILESIZE" val="853"/>
</p:tagLst>
</file>

<file path=ppt/tags/tag1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h^{0,1,2}_\rho$&#10;\end{document}"/>
  <p:tag name="EXTERNALNAME" val="TP_tmp"/>
  <p:tag name="BLEND" val="0"/>
  <p:tag name="TRANSPARENT" val="0"/>
  <p:tag name="RESOLUTION" val="1200"/>
  <p:tag name="WORKAROUNDTRANSPARENCYBUG" val="0"/>
  <p:tag name="ALLOWFONTSUBSTITUTION" val="0"/>
  <p:tag name="BITMAPFORMAT" val="pngmono"/>
  <p:tag name="ORIGWIDTH" val="22"/>
  <p:tag name="PICTUREFILESIZE" val="1337"/>
</p:tagLst>
</file>

<file path=ppt/tags/tag1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h^{0,1}_\omega$&#10;\end{document}"/>
  <p:tag name="EXTERNALNAME" val="TP_tmp"/>
  <p:tag name="BLEND" val="0"/>
  <p:tag name="TRANSPARENT" val="0"/>
  <p:tag name="RESOLUTION" val="1200"/>
  <p:tag name="WORKAROUNDTRANSPARENCYBUG" val="0"/>
  <p:tag name="ALLOWFONTSUBSTITUTION" val="0"/>
  <p:tag name="BITMAPFORMAT" val="pngmono"/>
  <p:tag name="ORIGWIDTH" val="16"/>
  <p:tag name="PICTUREFILESIZE" val="1005"/>
</p:tagLst>
</file>

<file path=ppt/tags/tag1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Delta I=0$&#10;\end{document}"/>
  <p:tag name="EXTERNALNAME" val="TP_tmp"/>
  <p:tag name="BLEND" val="0"/>
  <p:tag name="TRANSPARENT" val="0"/>
  <p:tag name="RESOLUTION" val="1200"/>
  <p:tag name="WORKAROUNDTRANSPARENCYBUG" val="0"/>
  <p:tag name="ALLOWFONTSUBSTITUTION" val="0"/>
  <p:tag name="BITMAPFORMAT" val="pngmono"/>
  <p:tag name="ORIGWIDTH" val="32"/>
  <p:tag name="PICTUREFILESIZE" val="1064"/>
</p:tagLst>
</file>

<file path=ppt/tags/tag1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Delta I=1$&#10;\end{document}"/>
  <p:tag name="EXTERNALNAME" val="TP_tmp"/>
  <p:tag name="BLEND" val="0"/>
  <p:tag name="TRANSPARENT" val="0"/>
  <p:tag name="RESOLUTION" val="1200"/>
  <p:tag name="WORKAROUNDTRANSPARENCYBUG" val="0"/>
  <p:tag name="ALLOWFONTSUBSTITUTION" val="0"/>
  <p:tag name="BITMAPFORMAT" val="pngmono"/>
  <p:tag name="ORIGWIDTH" val="31"/>
  <p:tag name="PICTUREFILESIZE" val="883"/>
</p:tagLst>
</file>

<file path=ppt/tags/tag1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Delta I=2$&#10;\end{document}"/>
  <p:tag name="EXTERNALNAME" val="TP_tmp"/>
  <p:tag name="BLEND" val="0"/>
  <p:tag name="TRANSPARENT" val="0"/>
  <p:tag name="RESOLUTION" val="1200"/>
  <p:tag name="WORKAROUNDTRANSPARENCYBUG" val="0"/>
  <p:tag name="ALLOWFONTSUBSTITUTION" val="0"/>
  <p:tag name="BITMAPFORMAT" val="pngmono"/>
  <p:tag name="ORIGWIDTH" val="31"/>
  <p:tag name="PICTUREFILESIZE" val="1147"/>
</p:tagLst>
</file>

<file path=ppt/tags/tag1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m_\pi$&#10;\end{document}"/>
  <p:tag name="EXTERNALNAME" val="TP_tmp"/>
  <p:tag name="BLEND" val="0"/>
  <p:tag name="TRANSPARENT" val="0"/>
  <p:tag name="RESOLUTION" val="1200"/>
  <p:tag name="WORKAROUNDTRANSPARENCYBUG" val="0"/>
  <p:tag name="ALLOWFONTSUBSTITUTION" val="0"/>
  <p:tag name="BITMAPFORMAT" val="pngmono"/>
  <p:tag name="ORIGWIDTH" val="14"/>
  <p:tag name="PICTUREFILESIZE" val="733"/>
</p:tagLst>
</file>

<file path=ppt/tags/tag1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m_\rho{=}m_\omega$&#10;\end{document}&#10;"/>
  <p:tag name="EXTERNALNAME" val="TP_tmp"/>
  <p:tag name="BLEND" val="0"/>
  <p:tag name="TRANSPARENT" val="0"/>
  <p:tag name="RESOLUTION" val="1200"/>
  <p:tag name="WORKAROUNDTRANSPARENCYBUG" val="0"/>
  <p:tag name="ALLOWFONTSUBSTITUTION" val="0"/>
  <p:tag name="BITMAPFORMAT" val="pngmono"/>
  <p:tag name="ORIGWIDTH" val="36"/>
  <p:tag name="PICTUREFILESIZE" val="1365"/>
</p:tagLst>
</file>

<file path=ppt/tags/tag1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J=0$&#10;\end{document}"/>
  <p:tag name="EXTERNALNAME" val="TP_tmp"/>
  <p:tag name="BLEND" val="0"/>
  <p:tag name="TRANSPARENT" val="0"/>
  <p:tag name="RESOLUTION" val="1200"/>
  <p:tag name="WORKAROUNDTRANSPARENCYBUG" val="0"/>
  <p:tag name="ALLOWFONTSUBSTITUTION" val="0"/>
  <p:tag name="BITMAPFORMAT" val="pngmono"/>
  <p:tag name="ORIGWIDTH" val="25"/>
  <p:tag name="PICTUREFILESIZE" val="704"/>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usepackage{amsbsy,color}&#10;\pagestyle{empty}&#10;\color{red}&#10;\begin{document}&#10;$$\boldsymbol{ \frac{e^2}{M_W^2} / \frac{g^2}{m_\pi^2} \approx 10^{-7} }$$&#10;\end{document}"/>
  <p:tag name="EXTERNALNAME" val="TP_tmp"/>
  <p:tag name="BLEND" val="0"/>
  <p:tag name="TRANSPARENT" val="0"/>
  <p:tag name="RESOLUTION" val="1200"/>
  <p:tag name="WORKAROUNDTRANSPARENCYBUG" val="0"/>
  <p:tag name="ALLOWFONTSUBSTITUTION" val="0"/>
  <p:tag name="BITMAPFORMAT" val="png256"/>
  <p:tag name="ORIGWIDTH" val="86"/>
  <p:tag name="PICTUREFILESIZE" val="8904"/>
</p:tagLst>
</file>

<file path=ppt/tags/tag2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J=1$&#10;\end{document}"/>
  <p:tag name="EXTERNALNAME" val="TP_tmp"/>
  <p:tag name="BLEND" val="0"/>
  <p:tag name="TRANSPARENT" val="0"/>
  <p:tag name="RESOLUTION" val="1200"/>
  <p:tag name="WORKAROUNDTRANSPARENCYBUG" val="0"/>
  <p:tag name="ALLOWFONTSUBSTITUTION" val="0"/>
  <p:tag name="BITMAPFORMAT" val="pngmono"/>
  <p:tag name="ORIGWIDTH" val="24"/>
  <p:tag name="PICTUREFILESIZE" val="564"/>
</p:tagLst>
</file>

<file path=ppt/tags/tag2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J=1$&#10;\end{document}"/>
  <p:tag name="EXTERNALNAME" val="TP_tmp"/>
  <p:tag name="BLEND" val="0"/>
  <p:tag name="TRANSPARENT" val="0"/>
  <p:tag name="RESOLUTION" val="1200"/>
  <p:tag name="WORKAROUNDTRANSPARENCYBUG" val="0"/>
  <p:tag name="ALLOWFONTSUBSTITUTION" val="0"/>
  <p:tag name="BITMAPFORMAT" val="pngmono"/>
  <p:tag name="ORIGWIDTH" val="24"/>
  <p:tag name="PICTUREFILESIZE" val="564"/>
</p:tagLst>
</file>

<file path=ppt/tags/tag2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amsbsy}&#10;\begin{document}&#10;$(\boldsymbol\sigma_1+\boldsymbol\sigma_2)\left[\frac{\boldsymbol p_1-\boldsymbol p_2}{2M}, \frac{e^{-m_\pi r}}{4\pi r}\right]$&#10;\end{document}"/>
  <p:tag name="EXTERNALNAME" val="TP_tmp"/>
  <p:tag name="BLEND" val="0"/>
  <p:tag name="TRANSPARENT" val="0"/>
  <p:tag name="RESOLUTION" val="1200"/>
  <p:tag name="WORKAROUNDTRANSPARENCYBUG" val="0"/>
  <p:tag name="ALLOWFONTSUBSTITUTION" val="0"/>
  <p:tag name="BITMAPFORMAT" val="pngmono"/>
  <p:tag name="ORIGWIDTH" val="109"/>
  <p:tag name="PICTUREFILESIZE" val="5183"/>
</p:tagLst>
</file>

<file path=ppt/tags/tag2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amsbsy}&#10;\begin{document}&#10;$(\boldsymbol\sigma_1+\boldsymbol\sigma_2)\left[\frac{\boldsymbol p_1-\boldsymbol p_2}{2M}, \frac{e^{-m_\rho r}}{4\pi r}\right]$&#10;\end{document}"/>
  <p:tag name="EXTERNALNAME" val="TP_tmp"/>
  <p:tag name="BLEND" val="0"/>
  <p:tag name="TRANSPARENT" val="0"/>
  <p:tag name="RESOLUTION" val="1200"/>
  <p:tag name="WORKAROUNDTRANSPARENCYBUG" val="0"/>
  <p:tag name="ALLOWFONTSUBSTITUTION" val="0"/>
  <p:tag name="BITMAPFORMAT" val="pngmono"/>
  <p:tag name="ORIGWIDTH" val="109"/>
  <p:tag name="PICTUREFILESIZE" val="5213"/>
</p:tagLst>
</file>

<file path=ppt/tags/tag2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amsbsy}&#10;\begin{document}&#10;$(\boldsymbol\sigma_1\pm\boldsymbol\sigma_2)\left\{\frac{\boldsymbol p_1-\boldsymbol p_2}{2M}, \frac{e^{-m_\rho r}}{4\pi r}\right\}$&#10;\end{document}"/>
  <p:tag name="EXTERNALNAME" val="TP_tmp"/>
  <p:tag name="BLEND" val="0"/>
  <p:tag name="TRANSPARENT" val="0"/>
  <p:tag name="RESOLUTION" val="1200"/>
  <p:tag name="WORKAROUNDTRANSPARENCYBUG" val="0"/>
  <p:tag name="ALLOWFONTSUBSTITUTION" val="0"/>
  <p:tag name="BITMAPFORMAT" val="pngmono"/>
  <p:tag name="ORIGWIDTH" val="113"/>
  <p:tag name="PICTUREFILESIZE" val="5989"/>
</p:tagLst>
</file>

<file path=ppt/tags/tag2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amsbsy}&#10;\begin{document}&#10;$i(\boldsymbol\sigma_1\times\boldsymbol\sigma_2)\left[\frac{\boldsymbol p_1-\boldsymbol p_2}{2M}, \frac{e^{-m_\rho r}}{4\pi r}\right]$&#10;\end{document}"/>
  <p:tag name="EXTERNALNAME" val="TP_tmp"/>
  <p:tag name="BLEND" val="0"/>
  <p:tag name="TRANSPARENT" val="0"/>
  <p:tag name="RESOLUTION" val="1200"/>
  <p:tag name="WORKAROUNDTRANSPARENCYBUG" val="0"/>
  <p:tag name="ALLOWFONTSUBSTITUTION" val="0"/>
  <p:tag name="BITMAPFORMAT" val="pngmono"/>
  <p:tag name="ORIGWIDTH" val="113"/>
  <p:tag name="PICTUREFILESIZE" val="5800"/>
</p:tagLst>
</file>

<file path=ppt/tags/tag2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10;^1S_0 \longrightarrow ^3P_0,\quad I=1&#10;$$&#10;\end{document}"/>
  <p:tag name="EXTERNALNAME" val="TP_tmp"/>
  <p:tag name="BLEND" val="0"/>
  <p:tag name="TRANSPARENT" val="0"/>
  <p:tag name="RESOLUTION" val="1200"/>
  <p:tag name="WORKAROUNDTRANSPARENCYBUG" val="0"/>
  <p:tag name="ALLOWFONTSUBSTITUTION" val="0"/>
  <p:tag name="BITMAPFORMAT" val="pngmono"/>
  <p:tag name="ORIGWIDTH" val="89"/>
  <p:tag name="PICTUREFILESIZE" val="2461"/>
</p:tagLst>
</file>

<file path=ppt/tags/tag2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10;^3S_1 \longrightarrow ^1P_1,\quad I=0&#10;$$&#10;\end{document}"/>
  <p:tag name="EXTERNALNAME" val="TP_tmp"/>
  <p:tag name="BLEND" val="0"/>
  <p:tag name="TRANSPARENT" val="0"/>
  <p:tag name="RESOLUTION" val="1200"/>
  <p:tag name="WORKAROUNDTRANSPARENCYBUG" val="0"/>
  <p:tag name="ALLOWFONTSUBSTITUTION" val="0"/>
  <p:tag name="BITMAPFORMAT" val="pngmono"/>
  <p:tag name="ORIGWIDTH" val="90"/>
  <p:tag name="PICTUREFILESIZE" val="2546"/>
</p:tagLst>
</file>

<file path=ppt/tags/tag2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10;^3S_1 \longrightarrow ^3P_1,\quad I=1 \to 0&#10;$$&#10;\end{document}"/>
  <p:tag name="EXTERNALNAME" val="TP_tmp"/>
  <p:tag name="BLEND" val="0"/>
  <p:tag name="TRANSPARENT" val="0"/>
  <p:tag name="RESOLUTION" val="1200"/>
  <p:tag name="WORKAROUNDTRANSPARENCYBUG" val="0"/>
  <p:tag name="ALLOWFONTSUBSTITUTION" val="0"/>
  <p:tag name="BITMAPFORMAT" val="pngmono"/>
  <p:tag name="ORIGWIDTH" val="111"/>
  <p:tag name="PICTUREFILESIZE" val="3024"/>
</p:tagLst>
</file>

<file path=ppt/tags/tag2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1S_0 (I=1)$&#10;\end{document}"/>
  <p:tag name="EXTERNALNAME" val="TP_tmp"/>
  <p:tag name="BLEND" val="0"/>
  <p:tag name="TRANSPARENT" val="0"/>
  <p:tag name="RESOLUTION" val="1200"/>
  <p:tag name="WORKAROUNDTRANSPARENCYBUG" val="0"/>
  <p:tag name="ALLOWFONTSUBSTITUTION" val="0"/>
  <p:tag name="BITMAPFORMAT" val="pngmono"/>
  <p:tag name="ORIGWIDTH" val="45"/>
  <p:tag name="PICTUREFILESIZE" val="1706"/>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usepackage{amsbsy}&#10;\pagestyle{empty}&#10;\begin{document}&#10;$\boldsymbol{\pi, \rho, \omega}$&#10;\end{document}"/>
  <p:tag name="EXTERNALNAME" val="TP_tmp"/>
  <p:tag name="BLEND" val="0"/>
  <p:tag name="TRANSPARENT" val="0"/>
  <p:tag name="RESOLUTION" val="1200"/>
  <p:tag name="WORKAROUNDTRANSPARENCYBUG" val="0"/>
  <p:tag name="ALLOWFONTSUBSTITUTION" val="0"/>
  <p:tag name="BITMAPFORMAT" val="pngmono"/>
  <p:tag name="ORIGWIDTH" val="31"/>
  <p:tag name="PICTUREFILESIZE" val="1342"/>
</p:tagLst>
</file>

<file path=ppt/tags/tag3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3S_1 (I=0)$&#10;\end{document}"/>
  <p:tag name="EXTERNALNAME" val="TP_tmp"/>
  <p:tag name="BLEND" val="0"/>
  <p:tag name="TRANSPARENT" val="0"/>
  <p:tag name="RESOLUTION" val="1200"/>
  <p:tag name="WORKAROUNDTRANSPARENCYBUG" val="0"/>
  <p:tag name="ALLOWFONTSUBSTITUTION" val="0"/>
  <p:tag name="BITMAPFORMAT" val="pngmono"/>
  <p:tag name="ORIGWIDTH" val="45"/>
  <p:tag name="PICTUREFILESIZE" val="1922"/>
</p:tagLst>
</file>

<file path=ppt/tags/tag3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1P_1 (I=0)$&#10;\end{document}"/>
  <p:tag name="EXTERNALNAME" val="TP_tmp"/>
  <p:tag name="BLEND" val="0"/>
  <p:tag name="TRANSPARENT" val="0"/>
  <p:tag name="RESOLUTION" val="1200"/>
  <p:tag name="WORKAROUNDTRANSPARENCYBUG" val="0"/>
  <p:tag name="ALLOWFONTSUBSTITUTION" val="0"/>
  <p:tag name="BITMAPFORMAT" val="pngmono"/>
  <p:tag name="ORIGWIDTH" val="46"/>
  <p:tag name="PICTUREFILESIZE" val="1582"/>
</p:tagLst>
</file>

<file path=ppt/tags/tag3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3P_0 (I=1)$&#10;\end{document}"/>
  <p:tag name="EXTERNALNAME" val="TP_tmp"/>
  <p:tag name="BLEND" val="0"/>
  <p:tag name="TRANSPARENT" val="0"/>
  <p:tag name="RESOLUTION" val="1200"/>
  <p:tag name="WORKAROUNDTRANSPARENCYBUG" val="0"/>
  <p:tag name="ALLOWFONTSUBSTITUTION" val="0"/>
  <p:tag name="BITMAPFORMAT" val="pngmono"/>
  <p:tag name="ORIGWIDTH" val="46"/>
  <p:tag name="PICTUREFILESIZE" val="1755"/>
</p:tagLst>
</file>

<file path=ppt/tags/tag33.xml><?xml version="1.0" encoding="utf-8"?>
<p:tagLst xmlns:a="http://schemas.openxmlformats.org/drawingml/2006/main" xmlns:r="http://schemas.openxmlformats.org/officeDocument/2006/relationships" xmlns:p="http://schemas.openxmlformats.org/presentationml/2006/main">
  <p:tag name="SOURCE" val="\documentclass{article}&#10;\pagestyle{empty}&#10;\begin{document}&#10;${}^3P_1 (I=1)$&#10;\end{document}"/>
  <p:tag name="EXTERNALNAME" val="TP_tmp"/>
  <p:tag name="BLEND" val="0"/>
  <p:tag name="TRANSPARENT" val="0"/>
  <p:tag name="KEEPFILES" val="0"/>
  <p:tag name="DEBUGPAUSE" val="0"/>
  <p:tag name="RESOLUTION" val="1200"/>
  <p:tag name="WORKAROUNDTRANSPARENCYBUG" val="0"/>
  <p:tag name="ALLOWFONTSUBSTITUTION" val="0"/>
  <p:tag name="BITMAPFORMAT" val="pngmono"/>
  <p:tag name="ORIGWIDTH" val="46"/>
  <p:tag name="PICTUREFILESIZE" val="1615"/>
</p:tagLst>
</file>

<file path=ppt/tags/tag34.xml><?xml version="1.0" encoding="utf-8"?>
<p:tagLst xmlns:a="http://schemas.openxmlformats.org/drawingml/2006/main" xmlns:r="http://schemas.openxmlformats.org/officeDocument/2006/relationships" xmlns:p="http://schemas.openxmlformats.org/presentationml/2006/main">
  <p:tag name="SOURCE" val="\documentclass{slides}\usepackage[usenames]{color}&#10;\pagestyle{empty}&#10;\begin{document}&#10;&#10;\color[rgb]{0,0,0}&#10;$\lambda_t$&#10;\end{document}&#10;"/>
  <p:tag name="EXTERNALNAME" val="TP_tmp"/>
  <p:tag name="BLEND" val="0"/>
  <p:tag name="TRANSPARENT" val="1"/>
  <p:tag name="KEEPFILES" val="0"/>
  <p:tag name="DEBUGPAUSE" val="0"/>
  <p:tag name="RESOLUTION" val="1200"/>
  <p:tag name="WORKAROUNDTRANSPARENCYBUG" val="0"/>
  <p:tag name="ALLOWFONTSUBSTITUTION" val="0"/>
  <p:tag name="BITMAPFORMAT" val="pngmono"/>
  <p:tag name="ORIGWIDTH" val="18"/>
  <p:tag name="PICTUREFILESIZE" val="1363"/>
</p:tagLst>
</file>

<file path=ppt/tags/tag35.xml><?xml version="1.0" encoding="utf-8"?>
<p:tagLst xmlns:a="http://schemas.openxmlformats.org/drawingml/2006/main" xmlns:r="http://schemas.openxmlformats.org/officeDocument/2006/relationships" xmlns:p="http://schemas.openxmlformats.org/presentationml/2006/main">
  <p:tag name="SOURCE" val="\documentclass{slides}\usepackage[usenames]{color}&#10;\pagestyle{empty}&#10;\begin{document}&#10;&#10;\color[rgb]{0,0,0}&#10;$\rho_t$&#10;\end{document}&#10;"/>
  <p:tag name="EXTERNALNAME" val="TP_tmp"/>
  <p:tag name="BLEND" val="0"/>
  <p:tag name="TRANSPARENT" val="1"/>
  <p:tag name="KEEPFILES" val="0"/>
  <p:tag name="DEBUGPAUSE" val="0"/>
  <p:tag name="RESOLUTION" val="1200"/>
  <p:tag name="WORKAROUNDTRANSPARENCYBUG" val="0"/>
  <p:tag name="ALLOWFONTSUBSTITUTION" val="0"/>
  <p:tag name="BITMAPFORMAT" val="pngmono"/>
  <p:tag name="ORIGWIDTH" val="16"/>
  <p:tag name="PICTUREFILESIZE" val="1183"/>
</p:tagLst>
</file>

<file path=ppt/tags/tag36.xml><?xml version="1.0" encoding="utf-8"?>
<p:tagLst xmlns:a="http://schemas.openxmlformats.org/drawingml/2006/main" xmlns:r="http://schemas.openxmlformats.org/officeDocument/2006/relationships" xmlns:p="http://schemas.openxmlformats.org/presentationml/2006/main">
  <p:tag name="SOURCE" val="\documentclass{slides}\usepackage[usenames]{color}&#10;\pagestyle{empty}&#10;\begin{document}&#10;&#10;\color[rgb]{0,0,0}&#10;$\lambda_s$&#10;\end{document}&#10;"/>
  <p:tag name="EXTERNALNAME" val="TP_tmp"/>
  <p:tag name="BLEND" val="0"/>
  <p:tag name="TRANSPARENT" val="1"/>
  <p:tag name="KEEPFILES" val="0"/>
  <p:tag name="DEBUGPAUSE" val="0"/>
  <p:tag name="RESOLUTION" val="1200"/>
  <p:tag name="WORKAROUNDTRANSPARENCYBUG" val="0"/>
  <p:tag name="ALLOWFONTSUBSTITUTION" val="0"/>
  <p:tag name="BITMAPFORMAT" val="pngmono"/>
  <p:tag name="ORIGWIDTH" val="19"/>
  <p:tag name="PICTUREFILESIZE" val="1501"/>
</p:tagLst>
</file>

<file path=ppt/tags/tag3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usepackage{amsbsy,color}&#10;\pagestyle{empty}&#10;\begin{document}&#10;$$\boldsymbol{&#10;%G_{UD} }{=} &#10;\langle {\color{blue} s_n {\cdot} k_\gamma}&#10;= {\color{blue} \cos\theta} \rangle }$$&#10;\end{document}"/>
  <p:tag name="FILENAME" val="TP_tmp"/>
  <p:tag name="FORMAT" val="png256"/>
  <p:tag name="RES" val="1200"/>
  <p:tag name="BLEND" val="0"/>
  <p:tag name="TRANSPARENT" val="0"/>
  <p:tag name="TBUG" val="0"/>
  <p:tag name="ALLOWFS" val="0"/>
  <p:tag name="ORIGWIDTH" val="73"/>
  <p:tag name="PICTUREFILESIZE" val="5403"/>
</p:tagLst>
</file>

<file path=ppt/tags/tag3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usepackage{amsbsy,color}&#10;\pagestyle{empty}&#10;\begin{document}&#10;$$\boldsymbol{&#10;%G_{LR} {=} &#10;\langle {\color{red} s_n {\cdot} k_n {\times} k_\gamma} ={\color{red}\sin\theta} \rangle&#10;}$$&#10;\end{document}"/>
  <p:tag name="FILENAME" val="TP_tmp"/>
  <p:tag name="FORMAT" val="png256"/>
  <p:tag name="RES" val="1200"/>
  <p:tag name="BLEND" val="0"/>
  <p:tag name="TRANSPARENT" val="0"/>
  <p:tag name="TBUG" val="0"/>
  <p:tag name="ALLOWFS" val="0"/>
  <p:tag name="ORIGWIDTH" val="93"/>
  <p:tag name="PICTUREFILESIZE" val="6491"/>
</p:tagLst>
</file>

<file path=ppt/tags/tag3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usepackage{amsbsy,color}&#10;\pagestyle{empty}&#10;\begin{document}&#10;$$\boldsymbol{  {\color{magenta} A_{raw} }= &#10;      {\color{blue} A_\gamma^{PV} G_{UD}}&#10;     + {\color{red} A_\gamma^{PC} G_{LR}}&#10;    + A_{offset}&#10;  }$$&#10;\end{document}"/>
  <p:tag name="FILENAME" val="TP_tmp"/>
  <p:tag name="FORMAT" val="png256"/>
  <p:tag name="RES" val="1200"/>
  <p:tag name="BLEND" val="0"/>
  <p:tag name="TRANSPARENT" val="1"/>
  <p:tag name="TBUG" val="0"/>
  <p:tag name="ALLOWFS" val="0"/>
  <p:tag name="ORIGWIDTH" val="197"/>
  <p:tag name="PICTUREFILESIZE" val="12707"/>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amsbsy}&#10;\begin{document}&#10;$(\boldsymbol{\tau}_1\cdot \boldsymbol{\tau}_2)$&#10;\end{document}"/>
  <p:tag name="EXTERNALNAME" val="TP_tmp"/>
  <p:tag name="BLEND" val="0"/>
  <p:tag name="TRANSPARENT" val="0"/>
  <p:tag name="RESOLUTION" val="1200"/>
  <p:tag name="WORKAROUNDTRANSPARENCYBUG" val="0"/>
  <p:tag name="ALLOWFONTSUBSTITUTION" val="0"/>
  <p:tag name="BITMAPFORMAT" val="pngmono"/>
  <p:tag name="ORIGWIDTH" val="36"/>
  <p:tag name="PICTUREFILESIZE" val="1363"/>
</p:tagLst>
</file>

<file path=ppt/tags/tag4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usepackage{amsbsy,color}&#10;\pagestyle{empty}&#10;&#10;\begin{document}&#10;$$\boldsymbol{&#10;{\color{blue}A_{\gamma}^{np}} = \frac{ {\color{magenta}A_{raw}} }{ P_n \epsilon_{sf} C_{d} }&#10;   - F_{BG} \frac{   A_{Al} }{  P_n^{Al} \epsilon_{sf}^{Al} C_{d}^{Al} }&#10;}&#10;$$&#10;\end{document}"/>
  <p:tag name="FILENAME" val="TP_tmp"/>
  <p:tag name="FORMAT" val="png16m"/>
  <p:tag name="RES" val="1200"/>
  <p:tag name="BLEND" val="0"/>
  <p:tag name="TRANSPARENT" val="1"/>
  <p:tag name="TBUG" val="0"/>
  <p:tag name="ALLOWFS" val="0"/>
  <p:tag name="ORIGWIDTH" val="169"/>
  <p:tag name="PICTUREFILESIZE" val="17813"/>
</p:tagLst>
</file>

<file path=ppt/tags/tag4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usepackage{amsbsy}&#10;\pagestyle{empty}&#10;&#10;\begin{document}&#10;$\boldsymbol{\theta}$&#10;&#10;\end{document}"/>
  <p:tag name="FILENAME" val="TP_tmp"/>
  <p:tag name="FORMAT" val="png16m"/>
  <p:tag name="RES" val="1200"/>
  <p:tag name="BLEND" val="0"/>
  <p:tag name="TRANSPARENT" val="1"/>
  <p:tag name="TBUG" val="0"/>
  <p:tag name="ALLOWFS" val="0"/>
  <p:tag name="ORIGWIDTH" val="6"/>
  <p:tag name="PICTUREFILESIZE" val="942"/>
</p:tagLst>
</file>

<file path=ppt/tags/tag4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sigma_n \cdot k_n$$&#10;\end{document}"/>
  <p:tag name="EXTERNALNAME" val="TP_tmp"/>
  <p:tag name="BLEND" val="0"/>
  <p:tag name="TRANSPARENT" val="0"/>
  <p:tag name="RESOLUTION" val="1200"/>
  <p:tag name="WORKAROUNDTRANSPARENCYBUG" val="0"/>
  <p:tag name="ALLOWFONTSUBSTITUTION" val="0"/>
  <p:tag name="BITMAPFORMAT" val="pngmono"/>
  <p:tag name="ORIGWIDTH" val="29"/>
  <p:tag name="PICTUREFILESIZE" val="1199"/>
</p:tagLst>
</file>

<file path=ppt/tags/tag4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sigma_n \cdot k_p$$&#10;\end{document}"/>
  <p:tag name="EXTERNALNAME" val="TP_tmp"/>
  <p:tag name="BLEND" val="0"/>
  <p:tag name="TRANSPARENT" val="0"/>
  <p:tag name="RESOLUTION" val="1200"/>
  <p:tag name="WORKAROUNDTRANSPARENCYBUG" val="0"/>
  <p:tag name="ALLOWFONTSUBSTITUTION" val="0"/>
  <p:tag name="BITMAPFORMAT" val="pngmono"/>
  <p:tag name="ORIGWIDTH" val="28"/>
  <p:tag name="PICTUREFILESIZE" val="1269"/>
</p:tagLst>
</file>

<file path=ppt/tags/tag4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sigma_n \cdot k_t$$&#10;\end{document}"/>
  <p:tag name="EXTERNALNAME" val="TP_tmp"/>
  <p:tag name="BLEND" val="0"/>
  <p:tag name="TRANSPARENT" val="0"/>
  <p:tag name="RESOLUTION" val="1200"/>
  <p:tag name="WORKAROUNDTRANSPARENCYBUG" val="0"/>
  <p:tag name="ALLOWFONTSUBSTITUTION" val="0"/>
  <p:tag name="BITMAPFORMAT" val="pngmono"/>
  <p:tag name="ORIGWIDTH" val="27"/>
  <p:tag name="PICTUREFILESIZE" val="1174"/>
</p:tagLst>
</file>

<file path=ppt/tags/tag4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10;\frac12\left(\frac12\right) +&#10;\frac12\left(\frac12\right) \longrightarrow&#10;\frac12\left(\frac12\right) +&#10;\frac12\left(\frac12\right)$$&#10;\end{document}"/>
  <p:tag name="EXTERNALNAME" val="TP_tmp"/>
  <p:tag name="BLEND" val="0"/>
  <p:tag name="TRANSPARENT" val="0"/>
  <p:tag name="RESOLUTION" val="1200"/>
  <p:tag name="WORKAROUNDTRANSPARENCYBUG" val="0"/>
  <p:tag name="ALLOWFONTSUBSTITUTION" val="0"/>
  <p:tag name="BITMAPFORMAT" val="pngmono"/>
  <p:tag name="ORIGWIDTH" val="168"/>
  <p:tag name="PICTUREFILESIZE" val="9124"/>
</p:tagLst>
</file>

<file path=ppt/tags/tag4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 \vec{\mbox{n}} + {}^3\mbox{He} \to \mbox{p} + \mbox{t} + 764~\mbox{keV}$$&#10;\end{document}"/>
  <p:tag name="EXTERNALNAME" val="TP_tmp"/>
  <p:tag name="BLEND" val="0"/>
  <p:tag name="TRANSPARENT" val="0"/>
  <p:tag name="RESOLUTION" val="1200"/>
  <p:tag name="WORKAROUNDTRANSPARENCYBUG" val="0"/>
  <p:tag name="ALLOWFONTSUBSTITUTION" val="0"/>
  <p:tag name="BITMAPFORMAT" val="pngmono"/>
  <p:tag name="ORIGWIDTH" val="119"/>
  <p:tag name="PICTUREFILESIZE" val="3902"/>
</p:tagLst>
</file>

<file path=ppt/tags/tag4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 {}^1S_0 (I=0) \leftrightarrow {}^3P_0 (I=0) $$&#10;\end{document}"/>
  <p:tag name="EXTERNALNAME" val="TP_tmp"/>
  <p:tag name="BLEND" val="0"/>
  <p:tag name="TRANSPARENT" val="0"/>
  <p:tag name="RESOLUTION" val="1200"/>
  <p:tag name="WORKAROUNDTRANSPARENCYBUG" val="0"/>
  <p:tag name="ALLOWFONTSUBSTITUTION" val="0"/>
  <p:tag name="BITMAPFORMAT" val="pngmono"/>
  <p:tag name="ORIGWIDTH" val="107"/>
  <p:tag name="PICTUREFILESIZE" val="4115"/>
</p:tagLst>
</file>

<file path=ppt/tags/tag4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lambda_s^{I=0}$$&#10;\end{document}"/>
  <p:tag name="EXTERNALNAME" val="TP_tmp"/>
  <p:tag name="BLEND" val="0"/>
  <p:tag name="TRANSPARENT" val="0"/>
  <p:tag name="RESOLUTION" val="1200"/>
  <p:tag name="WORKAROUNDTRANSPARENCYBUG" val="0"/>
  <p:tag name="ALLOWFONTSUBSTITUTION" val="0"/>
  <p:tag name="BITMAPFORMAT" val="pngmono"/>
  <p:tag name="ORIGWIDTH" val="20"/>
  <p:tag name="PICTUREFILESIZE" val="1047"/>
</p:tagLst>
</file>

<file path=ppt/tags/tag4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h^0_\rho, ~ h^0_\omega$$&#10;\end{document}"/>
  <p:tag name="EXTERNALNAME" val="TP_tmp"/>
  <p:tag name="BLEND" val="0"/>
  <p:tag name="TRANSPARENT" val="0"/>
  <p:tag name="RESOLUTION" val="1200"/>
  <p:tag name="WORKAROUNDTRANSPARENCYBUG" val="0"/>
  <p:tag name="ALLOWFONTSUBSTITUTION" val="0"/>
  <p:tag name="BITMAPFORMAT" val="pngmono"/>
  <p:tag name="ORIGWIDTH" val="29"/>
  <p:tag name="PICTUREFILESIZE" val="1779"/>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amsbsy}&#10;\begin{document}&#10;$(1)$&#10;\end{document}"/>
  <p:tag name="EXTERNALNAME" val="TP_tmp"/>
  <p:tag name="BLEND" val="0"/>
  <p:tag name="TRANSPARENT" val="0"/>
  <p:tag name="RESOLUTION" val="1200"/>
  <p:tag name="WORKAROUNDTRANSPARENCYBUG" val="0"/>
  <p:tag name="ALLOWFONTSUBSTITUTION" val="0"/>
  <p:tag name="BITMAPFORMAT" val="pngmono"/>
  <p:tag name="ORIGWIDTH" val="12"/>
  <p:tag name="PICTUREFILESIZE" val="654"/>
</p:tagLst>
</file>

<file path=ppt/tags/tag5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10;\pagestyle{empty}&#10;&#10;\begin{document}&#10;$$ \delta A = \frac{\sigma_d}{P\sqrt N} = 1.6\times10^{-8}$$&#10;\end{document}"/>
  <p:tag name="FILENAME" val="TP_tmp"/>
  <p:tag name="FORMAT" val="png16m"/>
  <p:tag name="RES" val="1200"/>
  <p:tag name="BLEND" val="0"/>
  <p:tag name="TRANSPARENT" val="0"/>
  <p:tag name="TBUG" val="0"/>
  <p:tag name="ALLOWFS" val="0"/>
  <p:tag name="ORIGWIDTH" val="111"/>
  <p:tag name="PICTUREFILESIZE" val="8720"/>
</p:tagLst>
</file>

<file path=ppt/tags/tag5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A_{exp} = \frac{ A_b + PA}{1+A_pPA}$$&#10;\end{document}&#10;"/>
  <p:tag name="EXTERNALNAME" val="TP_tmp"/>
  <p:tag name="BLEND" val="0"/>
  <p:tag name="TRANSPARENT" val="1"/>
  <p:tag name="KEEPFILES" val="0"/>
  <p:tag name="DEBUGPAUSE" val="0"/>
  <p:tag name="RESOLUTION" val="1200"/>
  <p:tag name="WORKAROUNDTRANSPARENCYBUG" val="0"/>
  <p:tag name="ALLOWFONTSUBSTITUTION" val="0"/>
  <p:tag name="BITMAPFORMAT" val="pngmono"/>
  <p:tag name="ORIGWIDTH" val="174"/>
  <p:tag name="PICTUREFILESIZE" val="11670"/>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amsbsy}&#10;\begin{document}&#10;$\frac{i}{2}(\boldsymbol{\tau}_1\times \boldsymbol{\tau}_2)^3$&#10;\end{document}"/>
  <p:tag name="EXTERNALNAME" val="TP_tmp"/>
  <p:tag name="BLEND" val="0"/>
  <p:tag name="TRANSPARENT" val="0"/>
  <p:tag name="RESOLUTION" val="1200"/>
  <p:tag name="WORKAROUNDTRANSPARENCYBUG" val="0"/>
  <p:tag name="ALLOWFONTSUBSTITUTION" val="0"/>
  <p:tag name="BITMAPFORMAT" val="pngmono"/>
  <p:tag name="ORIGWIDTH" val="52"/>
  <p:tag name="PICTUREFILESIZE" val="2433"/>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amsbsy}&#10;\begin{document}&#10;$\frac{1}{2}(\boldsymbol{\tau}_1\pm\boldsymbol{\tau}_2)^3$&#10;\end{document}"/>
  <p:tag name="EXTERNALNAME" val="TP_tmp"/>
  <p:tag name="BLEND" val="0"/>
  <p:tag name="TRANSPARENT" val="0"/>
  <p:tag name="RESOLUTION" val="1200"/>
  <p:tag name="WORKAROUNDTRANSPARENCYBUG" val="0"/>
  <p:tag name="ALLOWFONTSUBSTITUTION" val="0"/>
  <p:tag name="BITMAPFORMAT" val="pngmono"/>
  <p:tag name="ORIGWIDTH" val="52"/>
  <p:tag name="PICTUREFILESIZE" val="2061"/>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amsbsy}&#10;\begin{document}&#10;$\frac{1}{2}(\boldsymbol{\tau}_1\pm\boldsymbol{\tau}_2)^3$&#10;\end{document}"/>
  <p:tag name="EXTERNALNAME" val="TP_tmp"/>
  <p:tag name="BLEND" val="0"/>
  <p:tag name="TRANSPARENT" val="0"/>
  <p:tag name="RESOLUTION" val="1200"/>
  <p:tag name="WORKAROUNDTRANSPARENCYBUG" val="0"/>
  <p:tag name="ALLOWFONTSUBSTITUTION" val="0"/>
  <p:tag name="BITMAPFORMAT" val="pngmono"/>
  <p:tag name="ORIGWIDTH" val="52"/>
  <p:tag name="PICTUREFILESIZE" val="2061"/>
</p:tagLst>
</file>

<file path=ppt/tags/tag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amsbsy}&#10;\begin{document}&#10;$\frac{1}{2\sqrt{6}}(3\tau_1^3\tau_2^3-\boldsymbol{\tau}_1\cdot\boldsymbol{\tau}_2)$&#10;\end{document}"/>
  <p:tag name="EXTERNALNAME" val="TP_tmp"/>
  <p:tag name="BLEND" val="0"/>
  <p:tag name="TRANSPARENT" val="0"/>
  <p:tag name="RESOLUTION" val="1200"/>
  <p:tag name="WORKAROUNDTRANSPARENCYBUG" val="0"/>
  <p:tag name="ALLOWFONTSUBSTITUTION" val="0"/>
  <p:tag name="BITMAPFORMAT" val="pngmono"/>
  <p:tag name="ORIGWIDTH" val="90"/>
  <p:tag name="PICTUREFILESIZE" val="42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anl_edm">
  <a:themeElements>
    <a:clrScheme name="lanl_ed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nl_ed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lanl_ed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anl_ed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anl_ed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anl_ed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anl_ed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anl_ed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anl_edm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anl_ed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anl_ed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anl_ed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anl_ed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anl_ed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5428</TotalTime>
  <Words>3215</Words>
  <Application>Microsoft Macintosh PowerPoint</Application>
  <PresentationFormat>On-screen Show (4:3)</PresentationFormat>
  <Paragraphs>649</Paragraphs>
  <Slides>48</Slides>
  <Notes>20</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48</vt:i4>
      </vt:variant>
    </vt:vector>
  </HeadingPairs>
  <TitlesOfParts>
    <vt:vector size="51" baseType="lpstr">
      <vt:lpstr>Office Theme</vt:lpstr>
      <vt:lpstr>lanl_edm</vt:lpstr>
      <vt:lpstr>Microsoft Excel 97 - 2004 Worksheet</vt:lpstr>
      <vt:lpstr>A spooky peek in the mirror:           probing the weak          nuclear force</vt:lpstr>
      <vt:lpstr>The Hallowe’en Interaction (HWI)</vt:lpstr>
      <vt:lpstr>The Hallowe’en Interaction (HWI)</vt:lpstr>
      <vt:lpstr>The Hallowe’en Interaction (HWI)</vt:lpstr>
      <vt:lpstr>PowerPoint Presentation</vt:lpstr>
      <vt:lpstr>Hadronic Weak Interaction in a nutshell</vt:lpstr>
      <vt:lpstr>DDH Potential</vt:lpstr>
      <vt:lpstr>Danilov parameters / EFT</vt:lpstr>
      <vt:lpstr>Existing HPV data</vt:lpstr>
      <vt:lpstr>Sensitivity matrix for few-body reactions</vt:lpstr>
      <vt:lpstr>Experimental Sensitivities</vt:lpstr>
      <vt:lpstr>NPDGamma Collaboration</vt:lpstr>
      <vt:lpstr>Experimental Layout</vt:lpstr>
      <vt:lpstr>Experimental setup at the FnPB</vt:lpstr>
      <vt:lpstr>Spallation neutron source</vt:lpstr>
      <vt:lpstr>Neutron Flux at the SNS FnPB</vt:lpstr>
      <vt:lpstr>Chopped &amp; folded spectrum</vt:lpstr>
      <vt:lpstr>Measurement of Beam Flux and Profile</vt:lpstr>
      <vt:lpstr>Nuclear interaction: neutron optics</vt:lpstr>
      <vt:lpstr>FnPB supermirror polarizer </vt:lpstr>
      <vt:lpstr>Polarimetry – 3He spin filter</vt:lpstr>
      <vt:lpstr>Longitudinal RF spin rotator</vt:lpstr>
      <vt:lpstr>Neutron beam monitors</vt:lpstr>
      <vt:lpstr>16L liquid para-hydrogen target</vt:lpstr>
      <vt:lpstr>Ortho vs. Para H2 neutron scattering</vt:lpstr>
      <vt:lpstr>Installation of the LH2 target in the FnPB</vt:lpstr>
      <vt:lpstr>CsI(Tl) Detector Array</vt:lpstr>
      <vt:lpstr>Background Sub. &amp; Geometry Factors</vt:lpstr>
      <vt:lpstr>Chlorine PV asymmetry</vt:lpstr>
      <vt:lpstr>Aluminum Asymmetry</vt:lpstr>
      <vt:lpstr>Recent Hydrogen Data</vt:lpstr>
      <vt:lpstr>Systematic &amp; Statistical Uncertainties</vt:lpstr>
      <vt:lpstr>n-3He Collaboration</vt:lpstr>
      <vt:lpstr>n-3He PV Asymmetry</vt:lpstr>
      <vt:lpstr>Theoretical calculations – progress</vt:lpstr>
      <vt:lpstr>Experimental setup at the FnPB</vt:lpstr>
      <vt:lpstr>Transverse RF spin rotator</vt:lpstr>
      <vt:lpstr>Inner / outer coil design</vt:lpstr>
      <vt:lpstr>Target Chamber</vt:lpstr>
      <vt:lpstr>Frame Design and Construction </vt:lpstr>
      <vt:lpstr>Frame Assembly and Signal Readout </vt:lpstr>
      <vt:lpstr>Asymmetry Measurement – Statistics</vt:lpstr>
      <vt:lpstr>Systematic Uncertainties</vt:lpstr>
      <vt:lpstr>Assembly in the FnPB cave</vt:lpstr>
      <vt:lpstr>Commissioning / run plan</vt:lpstr>
      <vt:lpstr>Conclusion</vt:lpstr>
      <vt:lpstr>Acknowledgements</vt:lpstr>
      <vt:lpstr>New Pi-coil Geometry</vt:lpstr>
    </vt:vector>
  </TitlesOfParts>
  <Company>University of Kentucky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 nuclear symmetries meet    classical electrodynamic symmetries  at the SNS. </dc:title>
  <dc:creator>Christopher Crawford</dc:creator>
  <cp:lastModifiedBy>Christopher Crawford</cp:lastModifiedBy>
  <cp:revision>200</cp:revision>
  <dcterms:created xsi:type="dcterms:W3CDTF">2012-10-04T07:13:44Z</dcterms:created>
  <dcterms:modified xsi:type="dcterms:W3CDTF">2013-10-31T18:01:31Z</dcterms:modified>
</cp:coreProperties>
</file>