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42" r:id="rId3"/>
    <p:sldId id="338" r:id="rId4"/>
    <p:sldId id="350" r:id="rId5"/>
    <p:sldId id="314" r:id="rId6"/>
    <p:sldId id="287" r:id="rId7"/>
    <p:sldId id="284" r:id="rId8"/>
    <p:sldId id="339" r:id="rId9"/>
    <p:sldId id="261" r:id="rId10"/>
    <p:sldId id="334" r:id="rId11"/>
    <p:sldId id="263" r:id="rId12"/>
    <p:sldId id="343" r:id="rId13"/>
    <p:sldId id="344" r:id="rId14"/>
    <p:sldId id="345" r:id="rId15"/>
    <p:sldId id="340" r:id="rId16"/>
    <p:sldId id="329" r:id="rId17"/>
    <p:sldId id="286" r:id="rId18"/>
    <p:sldId id="346" r:id="rId19"/>
    <p:sldId id="265" r:id="rId20"/>
    <p:sldId id="258" r:id="rId21"/>
    <p:sldId id="325" r:id="rId22"/>
    <p:sldId id="341" r:id="rId23"/>
    <p:sldId id="256" r:id="rId24"/>
    <p:sldId id="356" r:id="rId25"/>
    <p:sldId id="333" r:id="rId26"/>
    <p:sldId id="312" r:id="rId27"/>
    <p:sldId id="313" r:id="rId28"/>
    <p:sldId id="268" r:id="rId29"/>
    <p:sldId id="337" r:id="rId30"/>
    <p:sldId id="327" r:id="rId31"/>
    <p:sldId id="328" r:id="rId32"/>
    <p:sldId id="315" r:id="rId33"/>
    <p:sldId id="266" r:id="rId34"/>
    <p:sldId id="322" r:id="rId35"/>
    <p:sldId id="355" r:id="rId36"/>
    <p:sldId id="274" r:id="rId37"/>
    <p:sldId id="289" r:id="rId38"/>
    <p:sldId id="316" r:id="rId39"/>
    <p:sldId id="347" r:id="rId40"/>
    <p:sldId id="335" r:id="rId41"/>
    <p:sldId id="348" r:id="rId42"/>
    <p:sldId id="336" r:id="rId43"/>
    <p:sldId id="351" r:id="rId44"/>
    <p:sldId id="354" r:id="rId45"/>
    <p:sldId id="352" r:id="rId46"/>
    <p:sldId id="353" r:id="rId47"/>
    <p:sldId id="349" r:id="rId48"/>
    <p:sldId id="294" r:id="rId49"/>
    <p:sldId id="280" r:id="rId50"/>
    <p:sldId id="331" r:id="rId51"/>
  </p:sldIdLst>
  <p:sldSz cx="9144000" cy="6858000" type="screen4x3"/>
  <p:notesSz cx="6858000" cy="91440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93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D6AA72-88BE-41EB-AD51-C08C45244E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30595-89F7-45D5-B3B2-FD9155FBE2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9C751-9949-4344-B946-BE98BA48E1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FDDC3D-E1DE-45D5-8159-F309625937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50603E-6CB9-46D5-A3E0-BB729A4294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35A2F-4619-4F7A-AAAB-6E3F3E33D2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E0D14A-4DEC-4E1F-B4EC-4E89395C99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FA0E7F-9782-459F-B8B2-DB1A079B2E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475FCC-E50E-46AC-92D7-A9BB3343E3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8C125F-C80C-44B1-9FF4-5E160D4D63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F1F8F-3FCC-4E31-8D42-82CBE54B69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6D1E06-8658-4CE9-82E9-904FFDBFC6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7A1CE6-E0CE-46BA-9B2D-9B188E964B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raley@pa.uky.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t>The Physics of Global Warming</a:t>
            </a:r>
            <a:endParaRPr lang="en-US" dirty="0"/>
          </a:p>
        </p:txBody>
      </p:sp>
      <p:sp>
        <p:nvSpPr>
          <p:cNvPr id="3" name="Content Placeholder 2"/>
          <p:cNvSpPr>
            <a:spLocks noGrp="1"/>
          </p:cNvSpPr>
          <p:nvPr>
            <p:ph idx="1"/>
          </p:nvPr>
        </p:nvSpPr>
        <p:spPr>
          <a:xfrm>
            <a:off x="457200" y="2819400"/>
            <a:ext cx="8229600" cy="3429000"/>
          </a:xfrm>
        </p:spPr>
        <p:txBody>
          <a:bodyPr/>
          <a:lstStyle/>
          <a:p>
            <a:pPr>
              <a:buNone/>
            </a:pPr>
            <a:r>
              <a:rPr lang="en-US" dirty="0" smtClean="0"/>
              <a:t>Joseph P. Straley</a:t>
            </a:r>
          </a:p>
          <a:p>
            <a:pPr>
              <a:buNone/>
            </a:pPr>
            <a:r>
              <a:rPr lang="en-US" dirty="0" smtClean="0"/>
              <a:t>Department of Physics &amp; Astronomy</a:t>
            </a:r>
          </a:p>
          <a:p>
            <a:pPr>
              <a:buNone/>
            </a:pPr>
            <a:r>
              <a:rPr lang="en-US" dirty="0" smtClean="0"/>
              <a:t>University of Kentucky</a:t>
            </a:r>
          </a:p>
          <a:p>
            <a:pPr>
              <a:buNone/>
            </a:pPr>
            <a:r>
              <a:rPr lang="en-US" dirty="0" smtClean="0">
                <a:hlinkClick r:id="rId2"/>
              </a:rPr>
              <a:t>straley@pa.uky.edu</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Stefan-Boltzmann Law</a:t>
            </a:r>
            <a:endParaRPr lang="en-US" dirty="0"/>
          </a:p>
        </p:txBody>
      </p:sp>
      <p:sp>
        <p:nvSpPr>
          <p:cNvPr id="3" name="Content Placeholder 2"/>
          <p:cNvSpPr>
            <a:spLocks noGrp="1"/>
          </p:cNvSpPr>
          <p:nvPr>
            <p:ph idx="1"/>
          </p:nvPr>
        </p:nvSpPr>
        <p:spPr/>
        <p:txBody>
          <a:bodyPr/>
          <a:lstStyle/>
          <a:p>
            <a:pPr marL="0" indent="0">
              <a:buNone/>
            </a:pPr>
            <a:r>
              <a:rPr lang="en-US" dirty="0" smtClean="0"/>
              <a:t>The power radiated per square meter at Kelvin temperature T is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T = 300 K (room temperature), </a:t>
            </a:r>
          </a:p>
          <a:p>
            <a:pPr marL="0" indent="0">
              <a:buNone/>
            </a:pPr>
            <a:r>
              <a:rPr lang="en-US" dirty="0" smtClean="0"/>
              <a:t>J = 460 Watt/m</a:t>
            </a:r>
            <a:r>
              <a:rPr lang="en-US" baseline="30000" dirty="0" smtClean="0"/>
              <a:t>2</a:t>
            </a:r>
            <a:endParaRPr lang="en-US" baseline="30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58626"/>
            <a:ext cx="7838355" cy="221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9789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Radiation cools the earth</a:t>
            </a:r>
          </a:p>
        </p:txBody>
      </p:sp>
      <p:sp>
        <p:nvSpPr>
          <p:cNvPr id="18435" name="Text Box 6"/>
          <p:cNvSpPr txBox="1">
            <a:spLocks noChangeArrowheads="1"/>
          </p:cNvSpPr>
          <p:nvPr/>
        </p:nvSpPr>
        <p:spPr bwMode="auto">
          <a:xfrm>
            <a:off x="4038600" y="1524000"/>
            <a:ext cx="4876800" cy="2893100"/>
          </a:xfrm>
          <a:prstGeom prst="rect">
            <a:avLst/>
          </a:prstGeom>
          <a:noFill/>
          <a:ln w="9525">
            <a:noFill/>
            <a:miter lim="800000"/>
            <a:headEnd/>
            <a:tailEnd/>
          </a:ln>
        </p:spPr>
        <p:txBody>
          <a:bodyPr wrap="square">
            <a:spAutoFit/>
          </a:bodyPr>
          <a:lstStyle/>
          <a:p>
            <a:pPr>
              <a:spcBef>
                <a:spcPct val="50000"/>
              </a:spcBef>
            </a:pPr>
            <a:r>
              <a:rPr lang="en-US" sz="2800" dirty="0"/>
              <a:t>Energy comes from the sun in the form of visible </a:t>
            </a:r>
            <a:r>
              <a:rPr lang="en-US" sz="2800" dirty="0" smtClean="0"/>
              <a:t>light, during the daylight hours.</a:t>
            </a:r>
          </a:p>
          <a:p>
            <a:pPr>
              <a:spcBef>
                <a:spcPct val="50000"/>
              </a:spcBef>
            </a:pPr>
            <a:r>
              <a:rPr lang="en-US" sz="2800" dirty="0" smtClean="0"/>
              <a:t>Energy leaves the earth all the time, in the form of infrared light.</a:t>
            </a:r>
            <a:endParaRPr lang="en-US" sz="2800" dirty="0"/>
          </a:p>
        </p:txBody>
      </p:sp>
      <p:pic>
        <p:nvPicPr>
          <p:cNvPr id="18436" name="Picture 7"/>
          <p:cNvPicPr>
            <a:picLocks noChangeAspect="1" noChangeArrowheads="1"/>
          </p:cNvPicPr>
          <p:nvPr/>
        </p:nvPicPr>
        <p:blipFill>
          <a:blip r:embed="rId2" cstate="print"/>
          <a:srcRect/>
          <a:stretch>
            <a:fillRect/>
          </a:stretch>
        </p:blipFill>
        <p:spPr bwMode="auto">
          <a:xfrm>
            <a:off x="228600" y="1828800"/>
            <a:ext cx="3595688" cy="374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temperature goes up during the day, and decreases at night</a:t>
            </a:r>
          </a:p>
        </p:txBody>
      </p:sp>
      <p:sp>
        <p:nvSpPr>
          <p:cNvPr id="12291" name="Content Placeholder 2"/>
          <p:cNvSpPr>
            <a:spLocks noGrp="1"/>
          </p:cNvSpPr>
          <p:nvPr>
            <p:ph idx="1"/>
          </p:nvPr>
        </p:nvSpPr>
        <p:spPr/>
        <p:txBody>
          <a:bodyPr/>
          <a:lstStyle/>
          <a:p>
            <a:endParaRPr lang="en-US" smtClean="0"/>
          </a:p>
          <a:p>
            <a:endParaRPr lang="en-US" smtClean="0"/>
          </a:p>
          <a:p>
            <a:endParaRPr lang="en-US" smtClean="0"/>
          </a:p>
          <a:p>
            <a:endParaRPr lang="en-US" smtClean="0"/>
          </a:p>
        </p:txBody>
      </p:sp>
      <p:pic>
        <p:nvPicPr>
          <p:cNvPr id="12292" name="Picture 3"/>
          <p:cNvPicPr>
            <a:picLocks noChangeAspect="1" noChangeArrowheads="1"/>
          </p:cNvPicPr>
          <p:nvPr/>
        </p:nvPicPr>
        <p:blipFill>
          <a:blip r:embed="rId2" cstate="print"/>
          <a:srcRect/>
          <a:stretch>
            <a:fillRect/>
          </a:stretch>
        </p:blipFill>
        <p:spPr bwMode="auto">
          <a:xfrm>
            <a:off x="914400" y="1524000"/>
            <a:ext cx="8229600" cy="1989138"/>
          </a:xfrm>
          <a:prstGeom prst="rect">
            <a:avLst/>
          </a:prstGeom>
          <a:noFill/>
          <a:ln w="9525">
            <a:noFill/>
            <a:miter lim="800000"/>
            <a:headEnd/>
            <a:tailEnd/>
          </a:ln>
        </p:spPr>
      </p:pic>
      <p:pic>
        <p:nvPicPr>
          <p:cNvPr id="12293" name="Picture 2"/>
          <p:cNvPicPr>
            <a:picLocks noChangeAspect="1" noChangeArrowheads="1"/>
          </p:cNvPicPr>
          <p:nvPr/>
        </p:nvPicPr>
        <p:blipFill>
          <a:blip r:embed="rId3" cstate="print"/>
          <a:srcRect/>
          <a:stretch>
            <a:fillRect/>
          </a:stretch>
        </p:blipFill>
        <p:spPr bwMode="auto">
          <a:xfrm>
            <a:off x="2286000" y="3541713"/>
            <a:ext cx="5651500" cy="2792412"/>
          </a:xfrm>
          <a:prstGeom prst="rect">
            <a:avLst/>
          </a:prstGeom>
          <a:noFill/>
          <a:ln w="9525">
            <a:noFill/>
            <a:miter lim="800000"/>
            <a:headEnd/>
            <a:tailEnd/>
          </a:ln>
        </p:spPr>
      </p:pic>
    </p:spTree>
    <p:extLst>
      <p:ext uri="{BB962C8B-B14F-4D97-AF65-F5344CB8AC3E}">
        <p14:creationId xmlns:p14="http://schemas.microsoft.com/office/powerpoint/2010/main" val="16572689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temperature of the earth</a:t>
            </a:r>
          </a:p>
        </p:txBody>
      </p:sp>
      <p:sp>
        <p:nvSpPr>
          <p:cNvPr id="18435" name="Text Box 6"/>
          <p:cNvSpPr txBox="1">
            <a:spLocks noChangeArrowheads="1"/>
          </p:cNvSpPr>
          <p:nvPr/>
        </p:nvSpPr>
        <p:spPr bwMode="auto">
          <a:xfrm>
            <a:off x="4038600" y="1524000"/>
            <a:ext cx="4876800" cy="5047536"/>
          </a:xfrm>
          <a:prstGeom prst="rect">
            <a:avLst/>
          </a:prstGeom>
          <a:noFill/>
          <a:ln w="9525">
            <a:noFill/>
            <a:miter lim="800000"/>
            <a:headEnd/>
            <a:tailEnd/>
          </a:ln>
        </p:spPr>
        <p:txBody>
          <a:bodyPr wrap="square">
            <a:spAutoFit/>
          </a:bodyPr>
          <a:lstStyle/>
          <a:p>
            <a:pPr>
              <a:spcBef>
                <a:spcPct val="50000"/>
              </a:spcBef>
            </a:pPr>
            <a:r>
              <a:rPr lang="en-US" sz="2800" dirty="0"/>
              <a:t>Energy comes from the sun in the form of visible light </a:t>
            </a:r>
          </a:p>
          <a:p>
            <a:pPr>
              <a:spcBef>
                <a:spcPct val="50000"/>
              </a:spcBef>
            </a:pPr>
            <a:r>
              <a:rPr lang="en-US" sz="2800" dirty="0"/>
              <a:t>All of this energy is reemitted, so that the energy of the earth stays the same from day to day</a:t>
            </a:r>
            <a:r>
              <a:rPr lang="en-US" sz="2800" dirty="0" smtClean="0"/>
              <a:t>.</a:t>
            </a:r>
          </a:p>
          <a:p>
            <a:pPr>
              <a:spcBef>
                <a:spcPct val="50000"/>
              </a:spcBef>
            </a:pPr>
            <a:r>
              <a:rPr lang="en-US" sz="2800" dirty="0" smtClean="0"/>
              <a:t>Both input and output are nearly constant in time.</a:t>
            </a:r>
            <a:endParaRPr lang="en-US" sz="2800" dirty="0"/>
          </a:p>
          <a:p>
            <a:pPr>
              <a:spcBef>
                <a:spcPct val="50000"/>
              </a:spcBef>
            </a:pPr>
            <a:r>
              <a:rPr lang="en-US" sz="2800" dirty="0"/>
              <a:t>This determines the </a:t>
            </a:r>
            <a:r>
              <a:rPr lang="en-US" sz="2800" dirty="0" smtClean="0"/>
              <a:t>average temperature </a:t>
            </a:r>
            <a:r>
              <a:rPr lang="en-US" sz="2800" dirty="0"/>
              <a:t>of the earth</a:t>
            </a:r>
          </a:p>
        </p:txBody>
      </p:sp>
      <p:pic>
        <p:nvPicPr>
          <p:cNvPr id="18436" name="Picture 7"/>
          <p:cNvPicPr>
            <a:picLocks noChangeAspect="1" noChangeArrowheads="1"/>
          </p:cNvPicPr>
          <p:nvPr/>
        </p:nvPicPr>
        <p:blipFill>
          <a:blip r:embed="rId2" cstate="print"/>
          <a:srcRect/>
          <a:stretch>
            <a:fillRect/>
          </a:stretch>
        </p:blipFill>
        <p:spPr bwMode="auto">
          <a:xfrm>
            <a:off x="228600" y="1828800"/>
            <a:ext cx="3595688" cy="3749675"/>
          </a:xfrm>
          <a:prstGeom prst="rect">
            <a:avLst/>
          </a:prstGeom>
          <a:noFill/>
          <a:ln w="9525">
            <a:noFill/>
            <a:miter lim="800000"/>
            <a:headEnd/>
            <a:tailEnd/>
          </a:ln>
        </p:spPr>
      </p:pic>
    </p:spTree>
    <p:extLst>
      <p:ext uri="{BB962C8B-B14F-4D97-AF65-F5344CB8AC3E}">
        <p14:creationId xmlns:p14="http://schemas.microsoft.com/office/powerpoint/2010/main" val="1265300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92162"/>
          </a:xfrm>
        </p:spPr>
        <p:txBody>
          <a:bodyPr/>
          <a:lstStyle/>
          <a:p>
            <a:r>
              <a:rPr lang="en-US" altLang="en-US" smtClean="0"/>
              <a:t>The temperature of the earth</a:t>
            </a:r>
          </a:p>
        </p:txBody>
      </p:sp>
      <p:sp>
        <p:nvSpPr>
          <p:cNvPr id="11267" name="Content Placeholder 2"/>
          <p:cNvSpPr>
            <a:spLocks noGrp="1"/>
          </p:cNvSpPr>
          <p:nvPr>
            <p:ph idx="1"/>
          </p:nvPr>
        </p:nvSpPr>
        <p:spPr>
          <a:xfrm>
            <a:off x="457200" y="1143000"/>
            <a:ext cx="8229600" cy="5334000"/>
          </a:xfrm>
        </p:spPr>
        <p:txBody>
          <a:bodyPr/>
          <a:lstStyle/>
          <a:p>
            <a:pPr marL="0">
              <a:buFontTx/>
              <a:buNone/>
            </a:pPr>
            <a:r>
              <a:rPr lang="en-US" altLang="en-US" dirty="0" smtClean="0"/>
              <a:t>Different parts                                                     get different                                                 amounts of sun.</a:t>
            </a:r>
          </a:p>
          <a:p>
            <a:pPr marL="0">
              <a:buFontTx/>
              <a:buNone/>
            </a:pPr>
            <a:r>
              <a:rPr lang="en-US" altLang="en-US" dirty="0" smtClean="0"/>
              <a:t>Weather                                                        moves the                                                     energy                                                           around.</a:t>
            </a:r>
          </a:p>
          <a:p>
            <a:pPr marL="0">
              <a:buFontTx/>
              <a:buNone/>
            </a:pPr>
            <a:r>
              <a:rPr lang="en-US" altLang="en-US" dirty="0" smtClean="0"/>
              <a:t>The average                                                    temperature                                                    is constant.</a:t>
            </a:r>
          </a:p>
        </p:txBody>
      </p:sp>
      <p:pic>
        <p:nvPicPr>
          <p:cNvPr id="112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725" y="1752600"/>
            <a:ext cx="5551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6891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p:spPr>
        <p:txBody>
          <a:bodyPr/>
          <a:lstStyle/>
          <a:p>
            <a:pPr eaLnBrk="1" hangingPunct="1"/>
            <a:r>
              <a:rPr lang="en-US" dirty="0" smtClean="0"/>
              <a:t>The temperature of the earth</a:t>
            </a:r>
          </a:p>
        </p:txBody>
      </p:sp>
      <p:sp>
        <p:nvSpPr>
          <p:cNvPr id="18435" name="Text Box 6"/>
          <p:cNvSpPr txBox="1">
            <a:spLocks noChangeArrowheads="1"/>
          </p:cNvSpPr>
          <p:nvPr/>
        </p:nvSpPr>
        <p:spPr bwMode="auto">
          <a:xfrm>
            <a:off x="914400" y="1066800"/>
            <a:ext cx="8229600" cy="2031325"/>
          </a:xfrm>
          <a:prstGeom prst="rect">
            <a:avLst/>
          </a:prstGeom>
          <a:noFill/>
          <a:ln w="9525">
            <a:noFill/>
            <a:miter lim="800000"/>
            <a:headEnd/>
            <a:tailEnd/>
          </a:ln>
        </p:spPr>
        <p:txBody>
          <a:bodyPr wrap="square">
            <a:spAutoFit/>
          </a:bodyPr>
          <a:lstStyle/>
          <a:p>
            <a:pPr>
              <a:spcBef>
                <a:spcPct val="50000"/>
              </a:spcBef>
            </a:pPr>
            <a:r>
              <a:rPr lang="en-US" sz="2800" dirty="0"/>
              <a:t>Energy comes from the sun in the form of visible </a:t>
            </a:r>
            <a:r>
              <a:rPr lang="en-US" sz="2800" dirty="0" smtClean="0"/>
              <a:t>light, and leaves in the form of infrared light..</a:t>
            </a:r>
            <a:endParaRPr lang="en-US" sz="2800" dirty="0"/>
          </a:p>
          <a:p>
            <a:pPr>
              <a:spcBef>
                <a:spcPct val="50000"/>
              </a:spcBef>
            </a:pPr>
            <a:r>
              <a:rPr lang="en-US" sz="2800" dirty="0"/>
              <a:t>This determines the </a:t>
            </a:r>
            <a:r>
              <a:rPr lang="en-US" sz="2800" dirty="0" smtClean="0"/>
              <a:t>average temperature </a:t>
            </a:r>
            <a:r>
              <a:rPr lang="en-US" sz="2800" dirty="0"/>
              <a:t>of the earth</a:t>
            </a:r>
          </a:p>
        </p:txBody>
      </p:sp>
      <p:pic>
        <p:nvPicPr>
          <p:cNvPr id="31746" name="Picture 2"/>
          <p:cNvPicPr>
            <a:picLocks noChangeAspect="1" noChangeArrowheads="1"/>
          </p:cNvPicPr>
          <p:nvPr/>
        </p:nvPicPr>
        <p:blipFill>
          <a:blip r:embed="rId2" cstate="print"/>
          <a:srcRect/>
          <a:stretch>
            <a:fillRect/>
          </a:stretch>
        </p:blipFill>
        <p:spPr bwMode="auto">
          <a:xfrm>
            <a:off x="65929" y="2971800"/>
            <a:ext cx="9078071" cy="3581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81000" y="4114800"/>
            <a:ext cx="8458200" cy="2209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267200" y="1447800"/>
            <a:ext cx="4876800" cy="2409825"/>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990600" y="1447800"/>
            <a:ext cx="2438400" cy="25428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The temperature of the earth</a:t>
            </a:r>
          </a:p>
        </p:txBody>
      </p:sp>
      <p:sp>
        <p:nvSpPr>
          <p:cNvPr id="1028" name="Content Placeholder 2"/>
          <p:cNvSpPr>
            <a:spLocks noGrp="1"/>
          </p:cNvSpPr>
          <p:nvPr>
            <p:ph idx="1"/>
          </p:nvPr>
        </p:nvSpPr>
        <p:spPr>
          <a:xfrm>
            <a:off x="457200" y="1371600"/>
            <a:ext cx="8229600" cy="4754563"/>
          </a:xfrm>
        </p:spPr>
        <p:txBody>
          <a:bodyPr/>
          <a:lstStyle/>
          <a:p>
            <a:pPr marL="0">
              <a:buFontTx/>
              <a:buNone/>
            </a:pPr>
            <a:r>
              <a:rPr lang="en-US" dirty="0" smtClean="0"/>
              <a:t>There’s a problem with the theory:   The power from the sun averages to 235 W/m</a:t>
            </a:r>
            <a:r>
              <a:rPr lang="en-US" baseline="30000" dirty="0" smtClean="0"/>
              <a:t>2</a:t>
            </a:r>
            <a:r>
              <a:rPr lang="en-US" dirty="0" smtClean="0"/>
              <a:t>, but the power radiated should be 460 W/m</a:t>
            </a:r>
            <a:r>
              <a:rPr lang="en-US" baseline="30000" dirty="0" smtClean="0"/>
              <a:t>2</a:t>
            </a:r>
            <a:r>
              <a:rPr lang="en-US" dirty="0" smtClean="0"/>
              <a:t>.  The theory predicts that the earth should be much colder than it is.</a:t>
            </a:r>
            <a:endParaRPr lang="en-US" baseline="30000" dirty="0" smtClean="0"/>
          </a:p>
          <a:p>
            <a:pPr marL="0">
              <a:buFontTx/>
              <a:buNone/>
            </a:pPr>
            <a:r>
              <a:rPr lang="en-US" dirty="0" smtClean="0"/>
              <a:t>This means that                                         something is                                                 a                                 blocking some of                                        the leaks.</a:t>
            </a:r>
          </a:p>
        </p:txBody>
      </p:sp>
      <p:graphicFrame>
        <p:nvGraphicFramePr>
          <p:cNvPr id="1026" name="Object 12"/>
          <p:cNvGraphicFramePr>
            <a:graphicFrameLocks noGrp="1" noChangeAspect="1"/>
          </p:cNvGraphicFramePr>
          <p:nvPr>
            <p:extLst>
              <p:ext uri="{D42A27DB-BD31-4B8C-83A1-F6EECF244321}">
                <p14:modId xmlns:p14="http://schemas.microsoft.com/office/powerpoint/2010/main" val="437479949"/>
              </p:ext>
            </p:extLst>
          </p:nvPr>
        </p:nvGraphicFramePr>
        <p:xfrm>
          <a:off x="4140591" y="3962400"/>
          <a:ext cx="5029200" cy="2484460"/>
        </p:xfrm>
        <a:graphic>
          <a:graphicData uri="http://schemas.openxmlformats.org/presentationml/2006/ole">
            <mc:AlternateContent xmlns:mc="http://schemas.openxmlformats.org/markup-compatibility/2006">
              <mc:Choice xmlns:v="urn:schemas-microsoft-com:vml" Requires="v">
                <p:oleObj spid="_x0000_s1041" name="Bitmap Image" r:id="rId3" imgW="7216765" imgH="3566469" progId="PBrush">
                  <p:embed/>
                </p:oleObj>
              </mc:Choice>
              <mc:Fallback>
                <p:oleObj name="Bitmap Image" r:id="rId3" imgW="7216765" imgH="3566469" progId="PBrush">
                  <p:embed/>
                  <p:pic>
                    <p:nvPicPr>
                      <p:cNvPr id="0" name="Picture 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591" y="3962400"/>
                        <a:ext cx="5029200" cy="248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smtClean="0"/>
              <a:t>The earth is warmer than expected</a:t>
            </a:r>
          </a:p>
        </p:txBody>
      </p:sp>
      <p:sp>
        <p:nvSpPr>
          <p:cNvPr id="13315" name="Rectangle 3"/>
          <p:cNvSpPr>
            <a:spLocks noGrp="1" noChangeArrowheads="1"/>
          </p:cNvSpPr>
          <p:nvPr>
            <p:ph type="body" idx="1"/>
          </p:nvPr>
        </p:nvSpPr>
        <p:spPr>
          <a:xfrm>
            <a:off x="457200" y="1295400"/>
            <a:ext cx="8229600" cy="4830763"/>
          </a:xfrm>
        </p:spPr>
        <p:txBody>
          <a:bodyPr/>
          <a:lstStyle/>
          <a:p>
            <a:pPr marL="0" eaLnBrk="1" hangingPunct="1">
              <a:buFontTx/>
              <a:buNone/>
            </a:pPr>
            <a:r>
              <a:rPr lang="en-US" altLang="en-US" smtClean="0"/>
              <a:t>The earth is warmer than expected, because some of the energy emitted from the ground is absorbed by the atmosphere (plugging part of the “leak”).   But                                the visible light from the                            sun is not affected.  This                               raises the temperature                                     of the earth from                                            0 F to 55 F.</a:t>
            </a:r>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19400"/>
            <a:ext cx="3609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647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pPr eaLnBrk="1" hangingPunct="1"/>
            <a:r>
              <a:rPr lang="en-US" dirty="0" smtClean="0"/>
              <a:t>What is plugging the leaks?</a:t>
            </a:r>
          </a:p>
        </p:txBody>
      </p:sp>
      <p:sp>
        <p:nvSpPr>
          <p:cNvPr id="22531" name="Rectangle 3"/>
          <p:cNvSpPr>
            <a:spLocks noGrp="1" noChangeArrowheads="1"/>
          </p:cNvSpPr>
          <p:nvPr>
            <p:ph type="body" idx="1"/>
          </p:nvPr>
        </p:nvSpPr>
        <p:spPr>
          <a:xfrm>
            <a:off x="457200" y="1066800"/>
            <a:ext cx="8229600" cy="1828800"/>
          </a:xfrm>
        </p:spPr>
        <p:txBody>
          <a:bodyPr/>
          <a:lstStyle/>
          <a:p>
            <a:pPr eaLnBrk="1" hangingPunct="1"/>
            <a:r>
              <a:rPr lang="en-US" dirty="0" smtClean="0"/>
              <a:t>The atmosphere is transparent in the visible, but not in the infrared.   This is due to the presence of “greenhouse gases”:</a:t>
            </a:r>
          </a:p>
          <a:p>
            <a:pPr eaLnBrk="1" hangingPunct="1">
              <a:buNone/>
            </a:pPr>
            <a:endParaRPr lang="en-US" dirty="0" smtClean="0"/>
          </a:p>
        </p:txBody>
      </p:sp>
      <p:sp>
        <p:nvSpPr>
          <p:cNvPr id="58370" name="AutoShape 2" descr="imap://straley@server1.pa.uky.edu:993/fetch%3EUID%3E/INBOX%3E423297?part=1.2&amp;type=image/bmp&amp;filename=atmos1.b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imap://straley@server1.pa.uky.edu:993/fetch%3EUID%3E/INBOX%3E423297?part=1.2&amp;type=image/bmp&amp;filename=atmos1.b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4" name="Picture 6"/>
          <p:cNvPicPr>
            <a:picLocks noChangeAspect="1" noChangeArrowheads="1"/>
          </p:cNvPicPr>
          <p:nvPr/>
        </p:nvPicPr>
        <p:blipFill>
          <a:blip r:embed="rId2" cstate="print"/>
          <a:srcRect/>
          <a:stretch>
            <a:fillRect/>
          </a:stretch>
        </p:blipFill>
        <p:spPr bwMode="auto">
          <a:xfrm>
            <a:off x="1412860" y="2590800"/>
            <a:ext cx="5826139" cy="413272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of science</a:t>
            </a:r>
            <a:endParaRPr lang="en-US" dirty="0"/>
          </a:p>
        </p:txBody>
      </p:sp>
      <p:sp>
        <p:nvSpPr>
          <p:cNvPr id="3" name="Content Placeholder 2"/>
          <p:cNvSpPr>
            <a:spLocks noGrp="1"/>
          </p:cNvSpPr>
          <p:nvPr>
            <p:ph idx="1"/>
          </p:nvPr>
        </p:nvSpPr>
        <p:spPr/>
        <p:txBody>
          <a:bodyPr/>
          <a:lstStyle/>
          <a:p>
            <a:r>
              <a:rPr lang="en-US" dirty="0" smtClean="0"/>
              <a:t>Things happen for a reason; there are natural laws that relate cause and effect</a:t>
            </a:r>
          </a:p>
          <a:p>
            <a:r>
              <a:rPr lang="en-US" dirty="0" smtClean="0"/>
              <a:t>These laws are simple enough that we can figure them out</a:t>
            </a:r>
          </a:p>
          <a:p>
            <a:r>
              <a:rPr lang="en-US" dirty="0" smtClean="0"/>
              <a:t>By finding out how the world works, we can improve our environment and make useful things.</a:t>
            </a:r>
            <a:endParaRPr lang="en-US" dirty="0"/>
          </a:p>
        </p:txBody>
      </p:sp>
    </p:spTree>
    <p:extLst>
      <p:ext uri="{BB962C8B-B14F-4D97-AF65-F5344CB8AC3E}">
        <p14:creationId xmlns:p14="http://schemas.microsoft.com/office/powerpoint/2010/main" val="434293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en-US" sz="4000" smtClean="0"/>
              <a:t>Greenhouse effect</a:t>
            </a:r>
          </a:p>
        </p:txBody>
      </p:sp>
      <p:pic>
        <p:nvPicPr>
          <p:cNvPr id="23555" name="Picture 4" descr="greenhouse"/>
          <p:cNvPicPr>
            <a:picLocks noGrp="1" noChangeAspect="1" noChangeArrowheads="1"/>
          </p:cNvPicPr>
          <p:nvPr>
            <p:ph idx="1"/>
          </p:nvPr>
        </p:nvPicPr>
        <p:blipFill>
          <a:blip r:embed="rId2" cstate="print"/>
          <a:srcRect/>
          <a:stretch>
            <a:fillRect/>
          </a:stretch>
        </p:blipFill>
        <p:spPr>
          <a:xfrm>
            <a:off x="838200" y="1176338"/>
            <a:ext cx="7391400" cy="5429250"/>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Greenhouse gases</a:t>
            </a:r>
          </a:p>
        </p:txBody>
      </p:sp>
      <p:sp>
        <p:nvSpPr>
          <p:cNvPr id="22531" name="Rectangle 3"/>
          <p:cNvSpPr>
            <a:spLocks noGrp="1" noChangeArrowheads="1"/>
          </p:cNvSpPr>
          <p:nvPr>
            <p:ph type="body" idx="1"/>
          </p:nvPr>
        </p:nvSpPr>
        <p:spPr>
          <a:xfrm>
            <a:off x="457200" y="1600201"/>
            <a:ext cx="8229600" cy="1752600"/>
          </a:xfrm>
        </p:spPr>
        <p:txBody>
          <a:bodyPr/>
          <a:lstStyle/>
          <a:p>
            <a:pPr eaLnBrk="1" hangingPunct="1"/>
            <a:r>
              <a:rPr lang="en-US" dirty="0" smtClean="0"/>
              <a:t>Water vapor  --   2/3 of the effect</a:t>
            </a:r>
          </a:p>
          <a:p>
            <a:pPr eaLnBrk="1" hangingPunct="1"/>
            <a:r>
              <a:rPr lang="en-US" dirty="0" smtClean="0"/>
              <a:t>Carbon dioxide  (CO</a:t>
            </a:r>
            <a:r>
              <a:rPr lang="en-US" baseline="-25000" dirty="0" smtClean="0"/>
              <a:t>2</a:t>
            </a:r>
            <a:r>
              <a:rPr lang="en-US" dirty="0" smtClean="0"/>
              <a:t>) -- 1/4</a:t>
            </a:r>
          </a:p>
          <a:p>
            <a:pPr eaLnBrk="1" hangingPunct="1"/>
            <a:r>
              <a:rPr lang="en-US" dirty="0" smtClean="0"/>
              <a:t>Methane and other gases -- 1/10</a:t>
            </a:r>
          </a:p>
          <a:p>
            <a:pPr eaLnBrk="1" hangingPunct="1">
              <a:buNone/>
            </a:pPr>
            <a:endParaRPr lang="en-US" dirty="0" smtClean="0"/>
          </a:p>
        </p:txBody>
      </p:sp>
      <p:sp>
        <p:nvSpPr>
          <p:cNvPr id="35842" name="AutoShape 2" descr="imap://straley@server1.pa.uky.edu:993/fetch%3EUID%3E/INBOX%3E423297?part=1.3&amp;type=image/bmp&amp;filename=atmos2.b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en-US" sz="4000" dirty="0" smtClean="0"/>
              <a:t>Any questions?</a:t>
            </a:r>
          </a:p>
        </p:txBody>
      </p:sp>
      <p:pic>
        <p:nvPicPr>
          <p:cNvPr id="23555" name="Picture 4" descr="greenhouse"/>
          <p:cNvPicPr>
            <a:picLocks noGrp="1" noChangeAspect="1" noChangeArrowheads="1"/>
          </p:cNvPicPr>
          <p:nvPr>
            <p:ph idx="1"/>
          </p:nvPr>
        </p:nvPicPr>
        <p:blipFill>
          <a:blip r:embed="rId2" cstate="print"/>
          <a:srcRect/>
          <a:stretch>
            <a:fillRect/>
          </a:stretch>
        </p:blipFill>
        <p:spPr>
          <a:xfrm>
            <a:off x="838200" y="1176338"/>
            <a:ext cx="7391400" cy="5429250"/>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09600"/>
            <a:ext cx="7772400" cy="1066800"/>
          </a:xfrm>
        </p:spPr>
        <p:txBody>
          <a:bodyPr/>
          <a:lstStyle/>
          <a:p>
            <a:pPr eaLnBrk="1" hangingPunct="1"/>
            <a:r>
              <a:rPr lang="en-US" sz="3600" dirty="0" smtClean="0"/>
              <a:t>Where does our energy come from?</a:t>
            </a:r>
          </a:p>
        </p:txBody>
      </p:sp>
      <p:sp>
        <p:nvSpPr>
          <p:cNvPr id="5123" name="Rectangle 3"/>
          <p:cNvSpPr>
            <a:spLocks noGrp="1" noChangeArrowheads="1"/>
          </p:cNvSpPr>
          <p:nvPr>
            <p:ph type="subTitle" idx="1"/>
          </p:nvPr>
        </p:nvSpPr>
        <p:spPr>
          <a:xfrm>
            <a:off x="762000" y="1752600"/>
            <a:ext cx="7543800" cy="762000"/>
          </a:xfrm>
        </p:spPr>
        <p:txBody>
          <a:bodyPr/>
          <a:lstStyle/>
          <a:p>
            <a:pPr algn="l" eaLnBrk="1" hangingPunct="1"/>
            <a:r>
              <a:rPr lang="en-US" dirty="0" smtClean="0"/>
              <a:t>… from burning fossil fuels.</a:t>
            </a:r>
          </a:p>
        </p:txBody>
      </p:sp>
      <p:pic>
        <p:nvPicPr>
          <p:cNvPr id="5125" name="Picture 5" descr="http://www.financialsense.com/sites/default/files/users/u673/images/2012/0829/world-energy-consumption-by-source.jpg"/>
          <p:cNvPicPr>
            <a:picLocks noChangeAspect="1" noChangeArrowheads="1"/>
          </p:cNvPicPr>
          <p:nvPr/>
        </p:nvPicPr>
        <p:blipFill>
          <a:blip r:embed="rId2" cstate="print"/>
          <a:srcRect/>
          <a:stretch>
            <a:fillRect/>
          </a:stretch>
        </p:blipFill>
        <p:spPr bwMode="auto">
          <a:xfrm>
            <a:off x="533400" y="2590800"/>
            <a:ext cx="688657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fossil fuels</a:t>
            </a:r>
            <a:endParaRPr lang="en-US" dirty="0"/>
          </a:p>
        </p:txBody>
      </p:sp>
      <p:sp>
        <p:nvSpPr>
          <p:cNvPr id="3" name="Content Placeholder 2"/>
          <p:cNvSpPr>
            <a:spLocks noGrp="1"/>
          </p:cNvSpPr>
          <p:nvPr>
            <p:ph idx="1"/>
          </p:nvPr>
        </p:nvSpPr>
        <p:spPr/>
        <p:txBody>
          <a:bodyPr/>
          <a:lstStyle/>
          <a:p>
            <a:pPr marL="0" indent="0">
              <a:buNone/>
            </a:pPr>
            <a:r>
              <a:rPr lang="en-US" dirty="0" smtClean="0"/>
              <a:t>Fossil fuels are the remains of plants that lived 300 million years ago.   They turned carbon dioxide from the atmosphere into plant material (like leaves) that have been buried ever since.   When we burn coal and oil and gas we put the carbon dioxide back into the atmosphere.</a:t>
            </a:r>
            <a:endParaRPr lang="en-US" dirty="0"/>
          </a:p>
        </p:txBody>
      </p:sp>
    </p:spTree>
    <p:extLst>
      <p:ext uri="{BB962C8B-B14F-4D97-AF65-F5344CB8AC3E}">
        <p14:creationId xmlns:p14="http://schemas.microsoft.com/office/powerpoint/2010/main" val="159587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What happens to the CO</a:t>
            </a:r>
            <a:r>
              <a:rPr lang="en-US" baseline="-25000" dirty="0" smtClean="0"/>
              <a:t>2</a:t>
            </a:r>
            <a:r>
              <a:rPr lang="en-US" dirty="0" smtClean="0"/>
              <a:t>?</a:t>
            </a:r>
          </a:p>
        </p:txBody>
      </p:sp>
      <p:sp>
        <p:nvSpPr>
          <p:cNvPr id="7171" name="Content Placeholder 2"/>
          <p:cNvSpPr>
            <a:spLocks noGrp="1"/>
          </p:cNvSpPr>
          <p:nvPr>
            <p:ph idx="1"/>
          </p:nvPr>
        </p:nvSpPr>
        <p:spPr>
          <a:xfrm>
            <a:off x="457200" y="1600201"/>
            <a:ext cx="8229600" cy="4343400"/>
          </a:xfrm>
        </p:spPr>
        <p:txBody>
          <a:bodyPr/>
          <a:lstStyle/>
          <a:p>
            <a:pPr>
              <a:buNone/>
            </a:pPr>
            <a:r>
              <a:rPr lang="en-US" dirty="0" smtClean="0"/>
              <a:t>Theory: It gets stored in various reservoirs:</a:t>
            </a:r>
          </a:p>
          <a:p>
            <a:pPr>
              <a:buNone/>
            </a:pPr>
            <a:endParaRPr lang="en-US" dirty="0" smtClean="0"/>
          </a:p>
          <a:p>
            <a:r>
              <a:rPr lang="en-US" dirty="0" smtClean="0"/>
              <a:t>The atmosphere</a:t>
            </a:r>
          </a:p>
          <a:p>
            <a:r>
              <a:rPr lang="en-US" dirty="0" smtClean="0"/>
              <a:t>Ocean surface water</a:t>
            </a:r>
          </a:p>
          <a:p>
            <a:r>
              <a:rPr lang="en-US" dirty="0" smtClean="0"/>
              <a:t>Plants  </a:t>
            </a:r>
            <a:r>
              <a:rPr lang="en-US" dirty="0" smtClean="0">
                <a:solidFill>
                  <a:srgbClr val="FF0000"/>
                </a:solidFill>
              </a:rPr>
              <a:t>Not being accumulated now</a:t>
            </a:r>
            <a:endParaRPr lang="en-US" strike="sngStrike" dirty="0" smtClean="0"/>
          </a:p>
          <a:p>
            <a:r>
              <a:rPr lang="en-US" strike="sngStrike" dirty="0" smtClean="0"/>
              <a:t>Deep ocean </a:t>
            </a:r>
            <a:r>
              <a:rPr lang="en-US" dirty="0" smtClean="0">
                <a:solidFill>
                  <a:srgbClr val="FF0000"/>
                </a:solidFill>
              </a:rPr>
              <a:t>500 year time scale</a:t>
            </a:r>
            <a:endParaRPr lang="en-US" strike="sngStrike" dirty="0" smtClean="0"/>
          </a:p>
          <a:p>
            <a:r>
              <a:rPr lang="en-US" strike="sngStrike" dirty="0" smtClean="0"/>
              <a:t>Mineralization</a:t>
            </a:r>
            <a:r>
              <a:rPr lang="en-US" dirty="0" smtClean="0"/>
              <a:t>  </a:t>
            </a:r>
            <a:r>
              <a:rPr lang="en-US" dirty="0" smtClean="0">
                <a:solidFill>
                  <a:srgbClr val="FF0000"/>
                </a:solidFill>
              </a:rPr>
              <a:t>Really slow</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r>
              <a:rPr lang="en-US" dirty="0" smtClean="0"/>
              <a:t>Reservoirs for CO</a:t>
            </a:r>
            <a:r>
              <a:rPr lang="en-US" baseline="-25000" dirty="0" smtClean="0"/>
              <a:t>2</a:t>
            </a:r>
            <a:endParaRPr lang="en-US" dirty="0" smtClean="0"/>
          </a:p>
        </p:txBody>
      </p:sp>
      <p:sp>
        <p:nvSpPr>
          <p:cNvPr id="8195" name="Content Placeholder 2"/>
          <p:cNvSpPr>
            <a:spLocks noGrp="1"/>
          </p:cNvSpPr>
          <p:nvPr>
            <p:ph idx="1"/>
          </p:nvPr>
        </p:nvSpPr>
        <p:spPr>
          <a:xfrm>
            <a:off x="457200" y="990600"/>
            <a:ext cx="8229600" cy="1600200"/>
          </a:xfrm>
        </p:spPr>
        <p:txBody>
          <a:bodyPr/>
          <a:lstStyle/>
          <a:p>
            <a:r>
              <a:rPr lang="en-US" dirty="0" smtClean="0"/>
              <a:t>The atmosphere</a:t>
            </a:r>
          </a:p>
          <a:p>
            <a:r>
              <a:rPr lang="en-US" dirty="0" smtClean="0"/>
              <a:t>Ocean surface water</a:t>
            </a:r>
          </a:p>
          <a:p>
            <a:r>
              <a:rPr lang="en-US" dirty="0" smtClean="0"/>
              <a:t>Plants</a:t>
            </a:r>
          </a:p>
        </p:txBody>
      </p:sp>
      <p:sp>
        <p:nvSpPr>
          <p:cNvPr id="4" name="Content Placeholder 2"/>
          <p:cNvSpPr txBox="1">
            <a:spLocks/>
          </p:cNvSpPr>
          <p:nvPr/>
        </p:nvSpPr>
        <p:spPr bwMode="auto">
          <a:xfrm>
            <a:off x="381000" y="2895600"/>
            <a:ext cx="8534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lang="en-US" sz="3200" kern="0" noProof="0" dirty="0" smtClean="0">
                <a:latin typeface="+mn-lt"/>
              </a:rPr>
              <a:t>The atmosphere and the ocean surface water are closely coupled: CO</a:t>
            </a:r>
            <a:r>
              <a:rPr lang="en-US" sz="3200" kern="0" baseline="-25000" noProof="0" dirty="0" smtClean="0">
                <a:latin typeface="+mn-lt"/>
              </a:rPr>
              <a:t>2</a:t>
            </a:r>
            <a:r>
              <a:rPr lang="en-US" sz="3200" kern="0" noProof="0" dirty="0" smtClean="0">
                <a:latin typeface="+mn-lt"/>
              </a:rPr>
              <a:t> freely moves among them, and is shared in a fixed proportion.</a:t>
            </a:r>
            <a:endParaRPr kumimoji="0" lang="en-US" sz="3200" b="0" i="0" u="none" strike="sng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sng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of the theory</a:t>
            </a:r>
            <a:endParaRPr lang="en-US" dirty="0"/>
          </a:p>
        </p:txBody>
      </p:sp>
      <p:sp>
        <p:nvSpPr>
          <p:cNvPr id="3" name="Content Placeholder 2"/>
          <p:cNvSpPr>
            <a:spLocks noGrp="1"/>
          </p:cNvSpPr>
          <p:nvPr>
            <p:ph idx="1"/>
          </p:nvPr>
        </p:nvSpPr>
        <p:spPr/>
        <p:txBody>
          <a:bodyPr/>
          <a:lstStyle/>
          <a:p>
            <a:pPr marL="0" indent="342900">
              <a:buNone/>
            </a:pPr>
            <a:r>
              <a:rPr lang="en-US" dirty="0" smtClean="0"/>
              <a:t>The CO</a:t>
            </a:r>
            <a:r>
              <a:rPr lang="en-US" baseline="-25000" dirty="0" smtClean="0"/>
              <a:t>2</a:t>
            </a:r>
            <a:r>
              <a:rPr lang="en-US" dirty="0" smtClean="0"/>
              <a:t> content of the atmosphere is cumulative of all burning of fossil fuels.  It is a permanent change (on a 500-year time scale).   The amount of CO</a:t>
            </a:r>
            <a:r>
              <a:rPr lang="en-US" baseline="-25000" dirty="0" smtClean="0"/>
              <a:t>2</a:t>
            </a:r>
            <a:r>
              <a:rPr lang="en-US" dirty="0" smtClean="0"/>
              <a:t> in the atmosphere should be steadily rising, and this will continue as long as we continue to burn fossil fuels.</a:t>
            </a:r>
            <a:endParaRPr lang="en-US" baseline="-25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1295400" y="1524000"/>
            <a:ext cx="6772275" cy="4772025"/>
          </a:xfrm>
          <a:prstGeom prst="rect">
            <a:avLst/>
          </a:prstGeom>
          <a:noFill/>
          <a:ln w="9525">
            <a:noFill/>
            <a:miter lim="800000"/>
            <a:headEnd/>
            <a:tailEnd/>
          </a:ln>
        </p:spPr>
      </p:pic>
      <p:sp>
        <p:nvSpPr>
          <p:cNvPr id="25602" name="Rectangle 2"/>
          <p:cNvSpPr>
            <a:spLocks noGrp="1" noChangeArrowheads="1"/>
          </p:cNvSpPr>
          <p:nvPr>
            <p:ph type="title"/>
          </p:nvPr>
        </p:nvSpPr>
        <p:spPr/>
        <p:txBody>
          <a:bodyPr/>
          <a:lstStyle/>
          <a:p>
            <a:pPr eaLnBrk="1" hangingPunct="1"/>
            <a:r>
              <a:rPr lang="en-US" smtClean="0"/>
              <a:t>Increasing carbon dioxide</a:t>
            </a:r>
          </a:p>
        </p:txBody>
      </p:sp>
      <p:pic>
        <p:nvPicPr>
          <p:cNvPr id="30722" name="Picture 2"/>
          <p:cNvPicPr>
            <a:picLocks noChangeAspect="1" noChangeArrowheads="1"/>
          </p:cNvPicPr>
          <p:nvPr/>
        </p:nvPicPr>
        <p:blipFill>
          <a:blip r:embed="rId3" cstate="print"/>
          <a:srcRect/>
          <a:stretch>
            <a:fillRect/>
          </a:stretch>
        </p:blipFill>
        <p:spPr bwMode="auto">
          <a:xfrm>
            <a:off x="1295400" y="1524000"/>
            <a:ext cx="6772275" cy="477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Did humans cause the increase?</a:t>
            </a:r>
          </a:p>
        </p:txBody>
      </p:sp>
      <p:sp>
        <p:nvSpPr>
          <p:cNvPr id="26627" name="Rectangle 3"/>
          <p:cNvSpPr>
            <a:spLocks noGrp="1" noChangeArrowheads="1"/>
          </p:cNvSpPr>
          <p:nvPr>
            <p:ph type="body" idx="1"/>
          </p:nvPr>
        </p:nvSpPr>
        <p:spPr>
          <a:xfrm>
            <a:off x="457200" y="1219200"/>
            <a:ext cx="8305800" cy="4906963"/>
          </a:xfrm>
        </p:spPr>
        <p:txBody>
          <a:bodyPr/>
          <a:lstStyle/>
          <a:p>
            <a:pPr marL="0" eaLnBrk="1" hangingPunct="1">
              <a:buFontTx/>
              <a:buNone/>
            </a:pPr>
            <a:r>
              <a:rPr lang="en-US" dirty="0" smtClean="0"/>
              <a:t>It seems likely.  We know how much coal and oil we burn in a year (the equivalent of 10 billion tons of coal) and we know how much CO</a:t>
            </a:r>
            <a:r>
              <a:rPr lang="en-US" baseline="-25000" dirty="0" smtClean="0"/>
              <a:t>2</a:t>
            </a:r>
            <a:r>
              <a:rPr lang="en-US" dirty="0" smtClean="0"/>
              <a:t> there is in the atmosphere.</a:t>
            </a:r>
          </a:p>
          <a:p>
            <a:pPr marL="0" eaLnBrk="1" hangingPunct="1">
              <a:buFontTx/>
              <a:buNone/>
            </a:pPr>
            <a:r>
              <a:rPr lang="en-US" dirty="0" smtClean="0"/>
              <a:t>The CO</a:t>
            </a:r>
            <a:r>
              <a:rPr lang="en-US" baseline="-25000" dirty="0" smtClean="0"/>
              <a:t>2</a:t>
            </a:r>
            <a:r>
              <a:rPr lang="en-US" dirty="0" smtClean="0"/>
              <a:t> concentration would be increasing by 3.3 parts per million per year if it all stayed in the atmosphere.</a:t>
            </a:r>
            <a:endParaRPr lang="en-US" baseline="30000" dirty="0" smtClean="0"/>
          </a:p>
        </p:txBody>
      </p:sp>
    </p:spTree>
    <p:extLst>
      <p:ext uri="{BB962C8B-B14F-4D97-AF65-F5344CB8AC3E}">
        <p14:creationId xmlns:p14="http://schemas.microsoft.com/office/powerpoint/2010/main" val="3474697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smtClean="0"/>
              <a:t>The Method of Science</a:t>
            </a:r>
            <a:endParaRPr lang="en-US" dirty="0"/>
          </a:p>
        </p:txBody>
      </p:sp>
      <p:sp>
        <p:nvSpPr>
          <p:cNvPr id="3" name="Content Placeholder 2"/>
          <p:cNvSpPr>
            <a:spLocks noGrp="1"/>
          </p:cNvSpPr>
          <p:nvPr>
            <p:ph idx="1"/>
          </p:nvPr>
        </p:nvSpPr>
        <p:spPr>
          <a:xfrm>
            <a:off x="457200" y="1219200"/>
            <a:ext cx="8229600" cy="5334000"/>
          </a:xfrm>
        </p:spPr>
        <p:txBody>
          <a:bodyPr/>
          <a:lstStyle/>
          <a:p>
            <a:r>
              <a:rPr lang="en-US" dirty="0" smtClean="0"/>
              <a:t>Collect facts</a:t>
            </a:r>
          </a:p>
          <a:p>
            <a:r>
              <a:rPr lang="en-US" dirty="0" smtClean="0"/>
              <a:t>Look for patterns and explanations that unite the facts.  The best explanation is called The Theory.</a:t>
            </a:r>
          </a:p>
          <a:p>
            <a:r>
              <a:rPr lang="en-US" dirty="0" smtClean="0"/>
              <a:t>The Theory usually implies effects that haven’t been noticed.   Look for these effects.</a:t>
            </a:r>
          </a:p>
          <a:p>
            <a:r>
              <a:rPr lang="en-US" dirty="0" smtClean="0"/>
              <a:t>If they are found, add them to the list of facts.  If not, improve The Theory.</a:t>
            </a:r>
          </a:p>
          <a:p>
            <a:r>
              <a:rPr lang="en-US" dirty="0" smtClean="0"/>
              <a:t>Repeat from step 1!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Did humans cause the increase?</a:t>
            </a:r>
          </a:p>
        </p:txBody>
      </p:sp>
      <p:sp>
        <p:nvSpPr>
          <p:cNvPr id="26627" name="Rectangle 3"/>
          <p:cNvSpPr>
            <a:spLocks noGrp="1" noChangeArrowheads="1"/>
          </p:cNvSpPr>
          <p:nvPr>
            <p:ph type="body" idx="1"/>
          </p:nvPr>
        </p:nvSpPr>
        <p:spPr>
          <a:xfrm>
            <a:off x="457200" y="1219200"/>
            <a:ext cx="8305800" cy="4906963"/>
          </a:xfrm>
        </p:spPr>
        <p:txBody>
          <a:bodyPr/>
          <a:lstStyle/>
          <a:p>
            <a:pPr marL="0" eaLnBrk="1" hangingPunct="1">
              <a:buFontTx/>
              <a:buNone/>
            </a:pPr>
            <a:r>
              <a:rPr lang="en-US" dirty="0" smtClean="0"/>
              <a:t>It seems likely.  We know how much coal and oil we burn in a year.</a:t>
            </a:r>
          </a:p>
        </p:txBody>
      </p:sp>
      <p:pic>
        <p:nvPicPr>
          <p:cNvPr id="10241" name="Picture 1"/>
          <p:cNvPicPr>
            <a:picLocks noChangeAspect="1" noChangeArrowheads="1"/>
          </p:cNvPicPr>
          <p:nvPr/>
        </p:nvPicPr>
        <p:blipFill>
          <a:blip r:embed="rId2" cstate="print"/>
          <a:srcRect/>
          <a:stretch>
            <a:fillRect/>
          </a:stretch>
        </p:blipFill>
        <p:spPr bwMode="auto">
          <a:xfrm>
            <a:off x="838200" y="2209800"/>
            <a:ext cx="6753225" cy="4440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dirty="0" smtClean="0"/>
              <a:t>Any questions?</a:t>
            </a:r>
          </a:p>
        </p:txBody>
      </p:sp>
      <p:pic>
        <p:nvPicPr>
          <p:cNvPr id="10241" name="Picture 1"/>
          <p:cNvPicPr>
            <a:picLocks noChangeAspect="1" noChangeArrowheads="1"/>
          </p:cNvPicPr>
          <p:nvPr/>
        </p:nvPicPr>
        <p:blipFill>
          <a:blip r:embed="rId2" cstate="print"/>
          <a:srcRect/>
          <a:stretch>
            <a:fillRect/>
          </a:stretch>
        </p:blipFill>
        <p:spPr bwMode="auto">
          <a:xfrm>
            <a:off x="838200" y="2209800"/>
            <a:ext cx="6753225" cy="44407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838200" y="6488668"/>
            <a:ext cx="7620000" cy="369332"/>
          </a:xfrm>
          <a:prstGeom prst="rect">
            <a:avLst/>
          </a:prstGeom>
          <a:noFill/>
        </p:spPr>
        <p:txBody>
          <a:bodyPr wrap="square" rtlCol="0">
            <a:spAutoFit/>
          </a:bodyPr>
          <a:lstStyle/>
          <a:p>
            <a:r>
              <a:rPr lang="en-US" dirty="0" smtClean="0"/>
              <a:t>http://en.wikipedia.org/wiki/File:Atmospheric_Transmission.png</a:t>
            </a:r>
            <a:endParaRPr lang="en-US" dirty="0"/>
          </a:p>
        </p:txBody>
      </p:sp>
      <p:pic>
        <p:nvPicPr>
          <p:cNvPr id="57345" name="Picture 1"/>
          <p:cNvPicPr>
            <a:picLocks noChangeAspect="1" noChangeArrowheads="1"/>
          </p:cNvPicPr>
          <p:nvPr/>
        </p:nvPicPr>
        <p:blipFill>
          <a:blip r:embed="rId2" cstate="print"/>
          <a:srcRect/>
          <a:stretch>
            <a:fillRect/>
          </a:stretch>
        </p:blipFill>
        <p:spPr bwMode="auto">
          <a:xfrm>
            <a:off x="1596985" y="533400"/>
            <a:ext cx="5873349" cy="5714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Greenhouse gases, again</a:t>
            </a:r>
          </a:p>
        </p:txBody>
      </p:sp>
      <p:sp>
        <p:nvSpPr>
          <p:cNvPr id="24579" name="Rectangle 3"/>
          <p:cNvSpPr>
            <a:spLocks noGrp="1" noChangeArrowheads="1"/>
          </p:cNvSpPr>
          <p:nvPr>
            <p:ph type="body" idx="1"/>
          </p:nvPr>
        </p:nvSpPr>
        <p:spPr/>
        <p:txBody>
          <a:bodyPr/>
          <a:lstStyle/>
          <a:p>
            <a:pPr eaLnBrk="1" hangingPunct="1"/>
            <a:r>
              <a:rPr lang="en-US" dirty="0" smtClean="0"/>
              <a:t>Water evaporates from the ocean, and comes down as rain.   The concentration in the atmosphere doesn’t change.</a:t>
            </a:r>
          </a:p>
          <a:p>
            <a:pPr eaLnBrk="1" hangingPunct="1"/>
            <a:r>
              <a:rPr lang="en-US" dirty="0" smtClean="0"/>
              <a:t>Methane doesn’t last very long.</a:t>
            </a:r>
          </a:p>
          <a:p>
            <a:pPr eaLnBrk="1" hangingPunct="1"/>
            <a:r>
              <a:rPr lang="en-US" dirty="0" smtClean="0"/>
              <a:t>Carbon dioxide keeps the earth warm.  </a:t>
            </a:r>
          </a:p>
          <a:p>
            <a:pPr eaLnBrk="1" hangingPunct="1"/>
            <a:r>
              <a:rPr lang="en-US" dirty="0" smtClean="0"/>
              <a:t>CO</a:t>
            </a:r>
            <a:r>
              <a:rPr lang="en-US" baseline="-25000" dirty="0" smtClean="0"/>
              <a:t>2</a:t>
            </a:r>
            <a:r>
              <a:rPr lang="en-US" dirty="0" smtClean="0"/>
              <a:t> is accumulating in the environment.   This should cause the earth to get warmer (another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a:xfrm>
            <a:off x="457200" y="1219200"/>
            <a:ext cx="4495800" cy="5105400"/>
          </a:xfrm>
        </p:spPr>
        <p:txBody>
          <a:bodyPr/>
          <a:lstStyle/>
          <a:p>
            <a:pPr marL="0">
              <a:buNone/>
            </a:pPr>
            <a:r>
              <a:rPr lang="en-US" dirty="0" smtClean="0"/>
              <a:t>Some infrared radiation is being absorbed by water vapor, carbon dioxide, and some other gases.   The atmosphere should be making the earth warmer, just as a blanket keeps you warm.</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4539034" y="1828800"/>
            <a:ext cx="4150500"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Is the temperature increasing?</a:t>
            </a:r>
          </a:p>
        </p:txBody>
      </p:sp>
      <p:pic>
        <p:nvPicPr>
          <p:cNvPr id="31746" name="Picture 2"/>
          <p:cNvPicPr>
            <a:picLocks noGrp="1" noChangeAspect="1" noChangeArrowheads="1"/>
          </p:cNvPicPr>
          <p:nvPr>
            <p:ph idx="1"/>
          </p:nvPr>
        </p:nvPicPr>
        <p:blipFill>
          <a:blip r:embed="rId2" cstate="print"/>
          <a:srcRect/>
          <a:stretch>
            <a:fillRect/>
          </a:stretch>
        </p:blipFill>
        <p:spPr bwMode="auto">
          <a:xfrm>
            <a:off x="1339169" y="1600200"/>
            <a:ext cx="646566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868362"/>
          </a:xfrm>
        </p:spPr>
        <p:txBody>
          <a:bodyPr/>
          <a:lstStyle/>
          <a:p>
            <a:pPr eaLnBrk="1" hangingPunct="1"/>
            <a:r>
              <a:rPr lang="en-US" sz="4000" dirty="0" smtClean="0"/>
              <a:t>Can we calculate the effect of CO</a:t>
            </a:r>
            <a:r>
              <a:rPr lang="en-US" sz="4000" baseline="-25000" dirty="0" smtClean="0"/>
              <a:t>2</a:t>
            </a:r>
            <a:r>
              <a:rPr lang="en-US" sz="4000" dirty="0" smtClean="0"/>
              <a:t> on the temperature of the earth?</a:t>
            </a:r>
          </a:p>
        </p:txBody>
      </p:sp>
      <p:sp>
        <p:nvSpPr>
          <p:cNvPr id="31747" name="Rectangle 3"/>
          <p:cNvSpPr>
            <a:spLocks noGrp="1" noChangeArrowheads="1"/>
          </p:cNvSpPr>
          <p:nvPr>
            <p:ph type="body" idx="1"/>
          </p:nvPr>
        </p:nvSpPr>
        <p:spPr>
          <a:xfrm>
            <a:off x="228600" y="1600200"/>
            <a:ext cx="8686800" cy="4953000"/>
          </a:xfrm>
        </p:spPr>
        <p:txBody>
          <a:bodyPr/>
          <a:lstStyle/>
          <a:p>
            <a:pPr eaLnBrk="1" hangingPunct="1">
              <a:buFontTx/>
              <a:buNone/>
            </a:pPr>
            <a:r>
              <a:rPr lang="en-US" dirty="0" smtClean="0"/>
              <a:t>This is hard, because of feedback effects.</a:t>
            </a:r>
          </a:p>
          <a:p>
            <a:pPr eaLnBrk="1" hangingPunct="1"/>
            <a:r>
              <a:rPr lang="en-US" dirty="0" smtClean="0"/>
              <a:t>Increasing temperature </a:t>
            </a:r>
            <a:r>
              <a:rPr lang="en-US" dirty="0" smtClean="0">
                <a:sym typeface="Wingdings" pitchFamily="2" charset="2"/>
              </a:rPr>
              <a:t> more water vapor</a:t>
            </a:r>
          </a:p>
          <a:p>
            <a:pPr eaLnBrk="1" hangingPunct="1"/>
            <a:r>
              <a:rPr lang="en-US" dirty="0" smtClean="0">
                <a:sym typeface="Wingdings" pitchFamily="2" charset="2"/>
              </a:rPr>
              <a:t>Increasing water vapor  more clouds</a:t>
            </a:r>
          </a:p>
          <a:p>
            <a:pPr eaLnBrk="1" hangingPunct="1"/>
            <a:r>
              <a:rPr lang="en-US" dirty="0" smtClean="0">
                <a:sym typeface="Wingdings" pitchFamily="2" charset="2"/>
              </a:rPr>
              <a:t>Increasing temperature  less snow and ice</a:t>
            </a:r>
          </a:p>
          <a:p>
            <a:pPr eaLnBrk="1" hangingPunct="1"/>
            <a:r>
              <a:rPr lang="en-US" dirty="0" smtClean="0">
                <a:sym typeface="Wingdings" pitchFamily="2" charset="2"/>
              </a:rPr>
              <a:t>Increasing temperature  more CO</a:t>
            </a:r>
            <a:r>
              <a:rPr lang="en-US" baseline="-25000" dirty="0" smtClean="0">
                <a:sym typeface="Wingdings" pitchFamily="2" charset="2"/>
              </a:rPr>
              <a:t>2</a:t>
            </a:r>
          </a:p>
          <a:p>
            <a:pPr eaLnBrk="1" hangingPunct="1">
              <a:buFontTx/>
              <a:buNone/>
            </a:pPr>
            <a:r>
              <a:rPr lang="en-US" dirty="0" smtClean="0">
                <a:sym typeface="Wingdings" pitchFamily="2" charset="2"/>
              </a:rPr>
              <a:t>The temperature rise is small, because CO</a:t>
            </a:r>
            <a:r>
              <a:rPr lang="en-US" baseline="-25000" dirty="0" smtClean="0">
                <a:sym typeface="Wingdings" pitchFamily="2" charset="2"/>
              </a:rPr>
              <a:t>2</a:t>
            </a:r>
            <a:r>
              <a:rPr lang="en-US" dirty="0" smtClean="0">
                <a:sym typeface="Wingdings" pitchFamily="2" charset="2"/>
              </a:rPr>
              <a:t> is only a small part of the atmosphere, and the CO</a:t>
            </a:r>
            <a:r>
              <a:rPr lang="en-US" baseline="-25000" dirty="0" smtClean="0">
                <a:sym typeface="Wingdings" pitchFamily="2" charset="2"/>
              </a:rPr>
              <a:t>2</a:t>
            </a:r>
            <a:r>
              <a:rPr lang="en-US" dirty="0" smtClean="0">
                <a:sym typeface="Wingdings" pitchFamily="2" charset="2"/>
              </a:rPr>
              <a:t> concentration hasn’t increased much … yet.</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Apparently, the earth is getting warmer</a:t>
            </a:r>
          </a:p>
        </p:txBody>
      </p:sp>
      <p:sp>
        <p:nvSpPr>
          <p:cNvPr id="30723" name="Content Placeholder 2"/>
          <p:cNvSpPr>
            <a:spLocks noGrp="1"/>
          </p:cNvSpPr>
          <p:nvPr>
            <p:ph idx="1"/>
          </p:nvPr>
        </p:nvSpPr>
        <p:spPr/>
        <p:txBody>
          <a:bodyPr/>
          <a:lstStyle/>
          <a:p>
            <a:pPr marL="0">
              <a:buFontTx/>
              <a:buNone/>
            </a:pPr>
            <a:r>
              <a:rPr lang="en-US" dirty="0" smtClean="0"/>
              <a:t>It amounts to about 2 Fahrenheit degrees over the last century.   </a:t>
            </a:r>
          </a:p>
          <a:p>
            <a:pPr marL="0">
              <a:buFontTx/>
              <a:buNone/>
            </a:pPr>
            <a:endParaRPr lang="en-US" dirty="0" smtClean="0"/>
          </a:p>
          <a:p>
            <a:pPr marL="0">
              <a:buFontTx/>
              <a:buNone/>
            </a:pPr>
            <a:r>
              <a:rPr lang="en-US" dirty="0" smtClean="0"/>
              <a:t>Possible causes:</a:t>
            </a:r>
          </a:p>
          <a:p>
            <a:pPr marL="0">
              <a:buFontTx/>
              <a:buNone/>
            </a:pPr>
            <a:r>
              <a:rPr lang="en-US" dirty="0" smtClean="0"/>
              <a:t>Increasing carbon dioxide in the atmosphere</a:t>
            </a:r>
          </a:p>
          <a:p>
            <a:pPr marL="0">
              <a:buFontTx/>
              <a:buNone/>
            </a:pPr>
            <a:r>
              <a:rPr lang="en-US" dirty="0" smtClean="0"/>
              <a:t>The sun is getting brighter or closer?</a:t>
            </a:r>
          </a:p>
          <a:p>
            <a:pPr marL="0">
              <a:buFontTx/>
              <a:buNone/>
            </a:pPr>
            <a:r>
              <a:rPr lang="en-US" dirty="0" smtClean="0"/>
              <a:t>A natural cycle?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Overlaying two graphs</a:t>
            </a:r>
            <a:endParaRPr lang="en-US" dirty="0"/>
          </a:p>
        </p:txBody>
      </p:sp>
      <p:pic>
        <p:nvPicPr>
          <p:cNvPr id="4" name="irc_mi" descr="http://conservationreport.files.wordpress.com/2009/02/global-average-temperatu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543800" cy="52578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Apparently, the earth is getting warmer</a:t>
            </a:r>
          </a:p>
        </p:txBody>
      </p:sp>
      <p:sp>
        <p:nvSpPr>
          <p:cNvPr id="30723" name="Content Placeholder 2"/>
          <p:cNvSpPr>
            <a:spLocks noGrp="1"/>
          </p:cNvSpPr>
          <p:nvPr>
            <p:ph idx="1"/>
          </p:nvPr>
        </p:nvSpPr>
        <p:spPr/>
        <p:txBody>
          <a:bodyPr/>
          <a:lstStyle/>
          <a:p>
            <a:pPr marL="0">
              <a:buFontTx/>
              <a:buNone/>
            </a:pPr>
            <a:r>
              <a:rPr lang="en-US" dirty="0" smtClean="0"/>
              <a:t>If this is due to increasing CO</a:t>
            </a:r>
            <a:r>
              <a:rPr lang="en-US" baseline="-25000" dirty="0" smtClean="0"/>
              <a:t>2</a:t>
            </a:r>
            <a:r>
              <a:rPr lang="en-US" dirty="0" smtClean="0"/>
              <a:t> concentration in the atmosphere, it will lead to a permanent temperature rise.  It is a distant but unstoppable problem for our descendants.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climate change?</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7467600" cy="368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5486400"/>
            <a:ext cx="7467600" cy="584775"/>
          </a:xfrm>
          <a:prstGeom prst="rect">
            <a:avLst/>
          </a:prstGeom>
          <a:noFill/>
        </p:spPr>
        <p:txBody>
          <a:bodyPr wrap="square" rtlCol="0">
            <a:spAutoFit/>
          </a:bodyPr>
          <a:lstStyle/>
          <a:p>
            <a:r>
              <a:rPr lang="en-US" sz="3200" dirty="0" smtClean="0"/>
              <a:t>Climate change is like the rising tide.  </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earth’s temperature</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24000"/>
            <a:ext cx="7310581" cy="482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247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earth’s temperature</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447800" y="1643063"/>
            <a:ext cx="6476999" cy="4877258"/>
          </a:xfrm>
          <a:prstGeom prst="rect">
            <a:avLst/>
          </a:prstGeom>
          <a:noFill/>
          <a:ln w="9525">
            <a:noFill/>
            <a:miter lim="800000"/>
            <a:headEnd/>
            <a:tailEnd/>
          </a:ln>
        </p:spPr>
      </p:pic>
    </p:spTree>
    <p:extLst>
      <p:ext uri="{BB962C8B-B14F-4D97-AF65-F5344CB8AC3E}">
        <p14:creationId xmlns:p14="http://schemas.microsoft.com/office/powerpoint/2010/main" val="2835247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earth’s temperature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182105" cy="463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068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climate change?</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8800"/>
            <a:ext cx="802035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USDA Plant Hardiness Zones</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23445" y="1981200"/>
            <a:ext cx="8953004" cy="47244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global mean sea level (from tide gauges)</a:t>
            </a:r>
            <a:endParaRPr lang="en-US" dirty="0"/>
          </a:p>
        </p:txBody>
      </p:sp>
      <p:pic>
        <p:nvPicPr>
          <p:cNvPr id="753666" name="Picture 2"/>
          <p:cNvPicPr>
            <a:picLocks noGrp="1" noChangeAspect="1" noChangeArrowheads="1"/>
          </p:cNvPicPr>
          <p:nvPr>
            <p:ph idx="1"/>
          </p:nvPr>
        </p:nvPicPr>
        <p:blipFill>
          <a:blip r:embed="rId3" cstate="print"/>
          <a:srcRect/>
          <a:stretch>
            <a:fillRect/>
          </a:stretch>
        </p:blipFill>
        <p:spPr bwMode="auto">
          <a:xfrm>
            <a:off x="154534" y="2030787"/>
            <a:ext cx="5987675" cy="4522413"/>
          </a:xfrm>
          <a:prstGeom prst="rect">
            <a:avLst/>
          </a:prstGeom>
          <a:noFill/>
          <a:ln w="9525">
            <a:noFill/>
            <a:miter lim="800000"/>
            <a:headEnd/>
            <a:tailEnd/>
          </a:ln>
        </p:spPr>
      </p:pic>
      <p:sp>
        <p:nvSpPr>
          <p:cNvPr id="5" name="Rectangle 4"/>
          <p:cNvSpPr/>
          <p:nvPr/>
        </p:nvSpPr>
        <p:spPr>
          <a:xfrm>
            <a:off x="76200" y="6519446"/>
            <a:ext cx="8534400" cy="338554"/>
          </a:xfrm>
          <a:prstGeom prst="rect">
            <a:avLst/>
          </a:prstGeom>
        </p:spPr>
        <p:txBody>
          <a:bodyPr wrap="square">
            <a:spAutoFit/>
          </a:bodyPr>
          <a:lstStyle/>
          <a:p>
            <a:pPr fontAlgn="auto">
              <a:spcBef>
                <a:spcPts val="0"/>
              </a:spcBef>
              <a:spcAft>
                <a:spcPts val="0"/>
              </a:spcAft>
            </a:pPr>
            <a:r>
              <a:rPr lang="en-US" sz="1600" dirty="0" err="1" smtClean="0">
                <a:solidFill>
                  <a:srgbClr val="000000"/>
                </a:solidFill>
                <a:latin typeface="Tahoma"/>
              </a:rPr>
              <a:t>Cazenave</a:t>
            </a:r>
            <a:r>
              <a:rPr lang="en-US" sz="1600" dirty="0" smtClean="0">
                <a:solidFill>
                  <a:srgbClr val="000000"/>
                </a:solidFill>
                <a:latin typeface="Tahoma"/>
              </a:rPr>
              <a:t> and </a:t>
            </a:r>
            <a:r>
              <a:rPr lang="en-US" sz="1600" dirty="0" err="1" smtClean="0">
                <a:solidFill>
                  <a:srgbClr val="000000"/>
                </a:solidFill>
                <a:latin typeface="Tahoma"/>
              </a:rPr>
              <a:t>Llovel</a:t>
            </a:r>
            <a:r>
              <a:rPr lang="en-US" sz="1600" dirty="0" smtClean="0">
                <a:solidFill>
                  <a:srgbClr val="000000"/>
                </a:solidFill>
                <a:latin typeface="Tahoma"/>
              </a:rPr>
              <a:t>. 2010. Contemporary Sea Level Rise. </a:t>
            </a:r>
            <a:r>
              <a:rPr lang="sv-SE" sz="1600" dirty="0" smtClean="0">
                <a:solidFill>
                  <a:srgbClr val="000000"/>
                </a:solidFill>
                <a:latin typeface="Tahoma"/>
              </a:rPr>
              <a:t>Annu. Rev. Mar. Sci. 2:145–73</a:t>
            </a:r>
            <a:endParaRPr lang="en-US" sz="1600" dirty="0" smtClean="0">
              <a:solidFill>
                <a:srgbClr val="000000"/>
              </a:solidFill>
              <a:latin typeface="Tahoma"/>
            </a:endParaRPr>
          </a:p>
        </p:txBody>
      </p:sp>
      <p:sp>
        <p:nvSpPr>
          <p:cNvPr id="6" name="TextBox 5"/>
          <p:cNvSpPr txBox="1"/>
          <p:nvPr/>
        </p:nvSpPr>
        <p:spPr>
          <a:xfrm>
            <a:off x="6400800" y="4191000"/>
            <a:ext cx="2590800" cy="1477328"/>
          </a:xfrm>
          <a:prstGeom prst="rect">
            <a:avLst/>
          </a:prstGeom>
          <a:noFill/>
          <a:ln>
            <a:solidFill>
              <a:srgbClr val="FF0000"/>
            </a:solidFill>
          </a:ln>
        </p:spPr>
        <p:txBody>
          <a:bodyPr wrap="square" rtlCol="0">
            <a:spAutoFit/>
          </a:bodyPr>
          <a:lstStyle/>
          <a:p>
            <a:pPr fontAlgn="auto">
              <a:spcBef>
                <a:spcPts val="0"/>
              </a:spcBef>
              <a:spcAft>
                <a:spcPts val="0"/>
              </a:spcAft>
            </a:pPr>
            <a:r>
              <a:rPr lang="en-US" dirty="0" smtClean="0">
                <a:solidFill>
                  <a:srgbClr val="000000"/>
                </a:solidFill>
                <a:latin typeface="Tahoma"/>
              </a:rPr>
              <a:t>In geologic past, sea level changed 10-20 m for every 1°C. (Archer, 2012, </a:t>
            </a:r>
            <a:r>
              <a:rPr lang="en-US" i="1" dirty="0" smtClean="0">
                <a:solidFill>
                  <a:srgbClr val="000000"/>
                </a:solidFill>
                <a:latin typeface="Tahoma"/>
              </a:rPr>
              <a:t>Global Warming</a:t>
            </a:r>
            <a:r>
              <a:rPr lang="en-US" dirty="0" smtClean="0">
                <a:solidFill>
                  <a:srgbClr val="000000"/>
                </a:solidFill>
                <a:latin typeface="Tahoma"/>
              </a:rPr>
              <a:t>. J. Wiley.</a:t>
            </a:r>
            <a:endParaRPr lang="en-US" dirty="0">
              <a:solidFill>
                <a:srgbClr val="000000"/>
              </a:solidFill>
              <a:latin typeface="Tahom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sea ice </a:t>
            </a:r>
            <a:endParaRPr lang="en-US" dirty="0"/>
          </a:p>
        </p:txBody>
      </p:sp>
      <p:pic>
        <p:nvPicPr>
          <p:cNvPr id="4" name="Content Placeholder 3" descr="20arctic2_inline-popup.jpg"/>
          <p:cNvPicPr>
            <a:picLocks noGrp="1" noChangeAspect="1"/>
          </p:cNvPicPr>
          <p:nvPr>
            <p:ph idx="1"/>
          </p:nvPr>
        </p:nvPicPr>
        <p:blipFill>
          <a:blip r:embed="rId2" cstate="print"/>
          <a:stretch>
            <a:fillRect/>
          </a:stretch>
        </p:blipFill>
        <p:spPr>
          <a:xfrm>
            <a:off x="1467544" y="1981200"/>
            <a:ext cx="6990656" cy="3936277"/>
          </a:xfrm>
        </p:spPr>
      </p:pic>
      <p:sp>
        <p:nvSpPr>
          <p:cNvPr id="5" name="TextBox 4"/>
          <p:cNvSpPr txBox="1"/>
          <p:nvPr/>
        </p:nvSpPr>
        <p:spPr>
          <a:xfrm>
            <a:off x="304800" y="6172200"/>
            <a:ext cx="8915400" cy="584775"/>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A NASA image shows how the record-low Arctic sea ice extent compares with the average minimum extent over the past 30 years, in yellow.</a:t>
            </a:r>
            <a:endParaRPr lang="en-US" sz="1600" dirty="0">
              <a:solidFill>
                <a:srgbClr val="000000"/>
              </a:solidFill>
              <a:latin typeface="Tahoma"/>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Why do we care?</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Areas that are hot now will get hotter.</a:t>
            </a:r>
          </a:p>
          <a:p>
            <a:r>
              <a:rPr lang="en-US" dirty="0" smtClean="0"/>
              <a:t>Areas with poor rainfall now might get drier.</a:t>
            </a:r>
          </a:p>
          <a:p>
            <a:r>
              <a:rPr lang="en-US" dirty="0" smtClean="0"/>
              <a:t>Insects, plants, and people are accommodated to the climate they now have.</a:t>
            </a:r>
          </a:p>
          <a:p>
            <a:r>
              <a:rPr lang="en-US" dirty="0" smtClean="0"/>
              <a:t>Sea level change could affect a lot of people.</a:t>
            </a:r>
          </a:p>
          <a:p>
            <a:r>
              <a:rPr lang="en-US" dirty="0" smtClean="0"/>
              <a:t>We don’t know what is going to happen.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What should we do?</a:t>
            </a:r>
          </a:p>
        </p:txBody>
      </p:sp>
      <p:sp>
        <p:nvSpPr>
          <p:cNvPr id="43011" name="Content Placeholder 2"/>
          <p:cNvSpPr>
            <a:spLocks noGrp="1"/>
          </p:cNvSpPr>
          <p:nvPr>
            <p:ph idx="1"/>
          </p:nvPr>
        </p:nvSpPr>
        <p:spPr/>
        <p:txBody>
          <a:bodyPr/>
          <a:lstStyle/>
          <a:p>
            <a:pPr eaLnBrk="1" hangingPunct="1"/>
            <a:r>
              <a:rPr lang="en-US" dirty="0" smtClean="0"/>
              <a:t>Agree that there is a problem!</a:t>
            </a:r>
          </a:p>
          <a:p>
            <a:pPr eaLnBrk="1" hangingPunct="1">
              <a:buNone/>
            </a:pPr>
            <a:endParaRPr lang="en-US" dirty="0" smtClean="0"/>
          </a:p>
          <a:p>
            <a:pPr eaLnBrk="1" hangingPunct="1"/>
            <a:r>
              <a:rPr lang="en-US" dirty="0" smtClean="0"/>
              <a:t>Improve efficiency of fossil fuel use</a:t>
            </a:r>
          </a:p>
          <a:p>
            <a:pPr eaLnBrk="1" hangingPunct="1"/>
            <a:r>
              <a:rPr lang="en-US" dirty="0" smtClean="0"/>
              <a:t>Nuclear power wherever it can be applied</a:t>
            </a:r>
          </a:p>
          <a:p>
            <a:pPr eaLnBrk="1" hangingPunct="1"/>
            <a:r>
              <a:rPr lang="en-US" dirty="0" smtClean="0"/>
              <a:t>Solar power for heating </a:t>
            </a:r>
          </a:p>
          <a:p>
            <a:pPr eaLnBrk="1" hangingPunct="1"/>
            <a:r>
              <a:rPr lang="en-US" dirty="0" smtClean="0"/>
              <a:t>Solar power for electricity where the climate allows this</a:t>
            </a:r>
          </a:p>
          <a:p>
            <a:pPr eaLnBrk="1" hangingPunct="1"/>
            <a:r>
              <a:rPr lang="en-US" dirty="0" smtClean="0"/>
              <a:t>Adapt to a warmer climate</a:t>
            </a:r>
          </a:p>
          <a:p>
            <a:pPr eaLnBrk="1" hangingPunct="1">
              <a:buFontTx/>
              <a:buNone/>
            </a:pPr>
            <a:endParaRPr lang="en-US" dirty="0" smtClean="0"/>
          </a:p>
          <a:p>
            <a:pPr eaLnBrk="1" hangingPunct="1">
              <a:buFontTx/>
              <a:buNone/>
            </a:pPr>
            <a:r>
              <a:rPr lang="en-US" dirty="0" smtClean="0"/>
              <a:t> </a:t>
            </a:r>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715962"/>
          </a:xfrm>
        </p:spPr>
        <p:txBody>
          <a:bodyPr/>
          <a:lstStyle/>
          <a:p>
            <a:r>
              <a:rPr lang="en-US" smtClean="0"/>
              <a:t>Summary</a:t>
            </a:r>
          </a:p>
        </p:txBody>
      </p:sp>
      <p:sp>
        <p:nvSpPr>
          <p:cNvPr id="38915" name="Content Placeholder 2"/>
          <p:cNvSpPr>
            <a:spLocks noGrp="1"/>
          </p:cNvSpPr>
          <p:nvPr>
            <p:ph idx="1"/>
          </p:nvPr>
        </p:nvSpPr>
        <p:spPr>
          <a:xfrm>
            <a:off x="457200" y="990600"/>
            <a:ext cx="8229600" cy="5410200"/>
          </a:xfrm>
        </p:spPr>
        <p:txBody>
          <a:bodyPr/>
          <a:lstStyle/>
          <a:p>
            <a:r>
              <a:rPr lang="en-US" dirty="0" smtClean="0"/>
              <a:t>The earth has definitely gotten warmer in the last century</a:t>
            </a:r>
          </a:p>
          <a:p>
            <a:r>
              <a:rPr lang="en-US" dirty="0" smtClean="0"/>
              <a:t>The increase in carbon dioxide in the atmosphere is the likely cause; this theory implies that the temperature will continue to go up in the future.</a:t>
            </a:r>
          </a:p>
          <a:p>
            <a:r>
              <a:rPr lang="en-US" dirty="0" smtClean="0"/>
              <a:t>We need to agree that there might be a problem, discuss the implications, and develop a plan.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t>Fact:  it gets cold at night.   </a:t>
            </a:r>
            <a:endParaRPr lang="en-US" dirty="0"/>
          </a:p>
        </p:txBody>
      </p:sp>
      <p:sp>
        <p:nvSpPr>
          <p:cNvPr id="3" name="Content Placeholder 2"/>
          <p:cNvSpPr>
            <a:spLocks noGrp="1"/>
          </p:cNvSpPr>
          <p:nvPr>
            <p:ph idx="1"/>
          </p:nvPr>
        </p:nvSpPr>
        <p:spPr>
          <a:xfrm>
            <a:off x="609600" y="4800600"/>
            <a:ext cx="8229600" cy="1295400"/>
          </a:xfrm>
        </p:spPr>
        <p:txBody>
          <a:bodyPr/>
          <a:lstStyle/>
          <a:p>
            <a:pPr>
              <a:buNone/>
            </a:pPr>
            <a:r>
              <a:rPr lang="en-US" sz="2000" dirty="0" smtClean="0"/>
              <a:t>Bertie says, </a:t>
            </a:r>
            <a:r>
              <a:rPr lang="en-US" dirty="0" smtClean="0"/>
              <a:t>“Because the sun is not shining.”</a:t>
            </a:r>
          </a:p>
          <a:p>
            <a:pPr>
              <a:buNone/>
            </a:pPr>
            <a:r>
              <a:rPr lang="en-US" sz="2000" dirty="0" smtClean="0"/>
              <a:t>Carla objects, </a:t>
            </a:r>
            <a:r>
              <a:rPr lang="en-US" dirty="0" smtClean="0"/>
              <a:t>“But it isn’t cold in a closet!”</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85800" y="1219200"/>
            <a:ext cx="8458200" cy="2209800"/>
          </a:xfrm>
          <a:prstGeom prst="rect">
            <a:avLst/>
          </a:prstGeom>
          <a:noFill/>
          <a:ln w="9525">
            <a:noFill/>
            <a:miter lim="800000"/>
            <a:headEnd/>
            <a:tailEnd/>
          </a:ln>
        </p:spPr>
      </p:pic>
      <p:sp>
        <p:nvSpPr>
          <p:cNvPr id="5" name="Content Placeholder 2"/>
          <p:cNvSpPr txBox="1">
            <a:spLocks/>
          </p:cNvSpPr>
          <p:nvPr/>
        </p:nvSpPr>
        <p:spPr bwMode="auto">
          <a:xfrm>
            <a:off x="533400" y="35814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temperature</a:t>
            </a:r>
            <a:r>
              <a:rPr kumimoji="0" lang="en-US" sz="3200" b="0" i="0" u="none" strike="noStrike" kern="0" cap="none" spc="0" normalizeH="0" noProof="0" dirty="0" smtClean="0">
                <a:ln>
                  <a:noFill/>
                </a:ln>
                <a:solidFill>
                  <a:schemeClr val="tx1"/>
                </a:solidFill>
                <a:effectLst/>
                <a:uLnTx/>
                <a:uFillTx/>
                <a:latin typeface="+mn-lt"/>
                <a:ea typeface="+mn-ea"/>
                <a:cs typeface="+mn-cs"/>
              </a:rPr>
              <a:t> steadily decreases at night.  Why?</a:t>
            </a:r>
            <a:endParaRPr kumimoji="0" lang="en-US" sz="44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133600" y="4724400"/>
            <a:ext cx="6019800" cy="830997"/>
          </a:xfrm>
          <a:prstGeom prst="rect">
            <a:avLst/>
          </a:prstGeom>
          <a:noFill/>
        </p:spPr>
        <p:txBody>
          <a:bodyPr wrap="square" rtlCol="0">
            <a:spAutoFit/>
          </a:bodyPr>
          <a:lstStyle/>
          <a:p>
            <a:r>
              <a:rPr lang="en-US" sz="4800" dirty="0" smtClean="0"/>
              <a:t>X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715962"/>
          </a:xfrm>
        </p:spPr>
        <p:txBody>
          <a:bodyPr/>
          <a:lstStyle/>
          <a:p>
            <a:r>
              <a:rPr lang="en-US" dirty="0" smtClean="0"/>
              <a:t>Any questions?</a:t>
            </a:r>
          </a:p>
        </p:txBody>
      </p:sp>
      <p:sp>
        <p:nvSpPr>
          <p:cNvPr id="38915" name="Content Placeholder 2"/>
          <p:cNvSpPr>
            <a:spLocks noGrp="1"/>
          </p:cNvSpPr>
          <p:nvPr>
            <p:ph idx="1"/>
          </p:nvPr>
        </p:nvSpPr>
        <p:spPr>
          <a:xfrm>
            <a:off x="381000" y="1600200"/>
            <a:ext cx="8229600" cy="4343400"/>
          </a:xfrm>
        </p:spPr>
        <p:txBody>
          <a:bodyPr/>
          <a:lstStyle/>
          <a:p>
            <a:r>
              <a:rPr lang="en-US" sz="2800" dirty="0" smtClean="0"/>
              <a:t>The earth has definitely gotten warmer in the last century</a:t>
            </a:r>
          </a:p>
          <a:p>
            <a:r>
              <a:rPr lang="en-US" sz="2800" dirty="0" smtClean="0"/>
              <a:t>The increase in carbon dioxide in the atmosphere is the likely cause; this theory implies that the temperature will continue to go up in the future.</a:t>
            </a:r>
          </a:p>
          <a:p>
            <a:r>
              <a:rPr lang="en-US" sz="2800" dirty="0" smtClean="0"/>
              <a:t>We need discuss the implications and develop a plan</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leaky bucket model</a:t>
            </a:r>
          </a:p>
        </p:txBody>
      </p:sp>
      <p:sp>
        <p:nvSpPr>
          <p:cNvPr id="13315" name="Content Placeholder 2"/>
          <p:cNvSpPr>
            <a:spLocks noGrp="1"/>
          </p:cNvSpPr>
          <p:nvPr>
            <p:ph idx="1"/>
          </p:nvPr>
        </p:nvSpPr>
        <p:spPr>
          <a:xfrm>
            <a:off x="304800" y="1447800"/>
            <a:ext cx="8839200" cy="4754563"/>
          </a:xfrm>
        </p:spPr>
        <p:txBody>
          <a:bodyPr/>
          <a:lstStyle/>
          <a:p>
            <a:pPr marL="0">
              <a:buFontTx/>
              <a:buNone/>
            </a:pPr>
            <a:r>
              <a:rPr lang="en-US" dirty="0" smtClean="0"/>
              <a:t>The water level corresponds to the temperature</a:t>
            </a:r>
          </a:p>
          <a:p>
            <a:pPr marL="0">
              <a:buFontTx/>
              <a:buNone/>
            </a:pPr>
            <a:r>
              <a:rPr lang="en-US" dirty="0" smtClean="0"/>
              <a:t>It goes up during the day. It goes down at night. </a:t>
            </a:r>
          </a:p>
          <a:p>
            <a:pPr marL="0">
              <a:buFontTx/>
              <a:buNone/>
            </a:pPr>
            <a:endParaRPr lang="en-US" dirty="0" smtClean="0"/>
          </a:p>
          <a:p>
            <a:pPr marL="0">
              <a:buFontTx/>
              <a:buNone/>
            </a:pPr>
            <a:r>
              <a:rPr lang="en-US" dirty="0" smtClean="0"/>
              <a:t>Water is “conserved.”                                         </a:t>
            </a:r>
          </a:p>
          <a:p>
            <a:pPr marL="0">
              <a:buFontTx/>
              <a:buNone/>
            </a:pPr>
            <a:endParaRPr lang="en-US" dirty="0" smtClean="0"/>
          </a:p>
          <a:p>
            <a:pPr marL="0">
              <a:buFontTx/>
              <a:buNone/>
            </a:pPr>
            <a:r>
              <a:rPr lang="en-US" dirty="0" smtClean="0"/>
              <a:t>Energy is conserved.</a:t>
            </a:r>
          </a:p>
          <a:p>
            <a:pPr>
              <a:buFontTx/>
              <a:buNone/>
            </a:pPr>
            <a:endParaRPr lang="en-US" dirty="0" smtClean="0"/>
          </a:p>
        </p:txBody>
      </p:sp>
      <p:pic>
        <p:nvPicPr>
          <p:cNvPr id="13316" name="Picture 2"/>
          <p:cNvPicPr>
            <a:picLocks noChangeAspect="1" noChangeArrowheads="1"/>
          </p:cNvPicPr>
          <p:nvPr/>
        </p:nvPicPr>
        <p:blipFill>
          <a:blip r:embed="rId2" cstate="print"/>
          <a:srcRect/>
          <a:stretch>
            <a:fillRect/>
          </a:stretch>
        </p:blipFill>
        <p:spPr bwMode="auto">
          <a:xfrm>
            <a:off x="4363579" y="4191000"/>
            <a:ext cx="4780421"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temperature goes up during the day, and decreases at night</a:t>
            </a:r>
          </a:p>
        </p:txBody>
      </p:sp>
      <p:sp>
        <p:nvSpPr>
          <p:cNvPr id="12291" name="Content Placeholder 2"/>
          <p:cNvSpPr>
            <a:spLocks noGrp="1"/>
          </p:cNvSpPr>
          <p:nvPr>
            <p:ph idx="1"/>
          </p:nvPr>
        </p:nvSpPr>
        <p:spPr/>
        <p:txBody>
          <a:bodyPr/>
          <a:lstStyle/>
          <a:p>
            <a:endParaRPr lang="en-US" smtClean="0"/>
          </a:p>
          <a:p>
            <a:endParaRPr lang="en-US" smtClean="0"/>
          </a:p>
          <a:p>
            <a:endParaRPr lang="en-US" smtClean="0"/>
          </a:p>
          <a:p>
            <a:endParaRPr lang="en-US" smtClean="0"/>
          </a:p>
        </p:txBody>
      </p:sp>
      <p:pic>
        <p:nvPicPr>
          <p:cNvPr id="12292" name="Picture 3"/>
          <p:cNvPicPr>
            <a:picLocks noChangeAspect="1" noChangeArrowheads="1"/>
          </p:cNvPicPr>
          <p:nvPr/>
        </p:nvPicPr>
        <p:blipFill>
          <a:blip r:embed="rId2" cstate="print"/>
          <a:srcRect/>
          <a:stretch>
            <a:fillRect/>
          </a:stretch>
        </p:blipFill>
        <p:spPr bwMode="auto">
          <a:xfrm>
            <a:off x="914400" y="1524000"/>
            <a:ext cx="8229600" cy="1989138"/>
          </a:xfrm>
          <a:prstGeom prst="rect">
            <a:avLst/>
          </a:prstGeom>
          <a:noFill/>
          <a:ln w="9525">
            <a:noFill/>
            <a:miter lim="800000"/>
            <a:headEnd/>
            <a:tailEnd/>
          </a:ln>
        </p:spPr>
      </p:pic>
      <p:pic>
        <p:nvPicPr>
          <p:cNvPr id="12293" name="Picture 2"/>
          <p:cNvPicPr>
            <a:picLocks noChangeAspect="1" noChangeArrowheads="1"/>
          </p:cNvPicPr>
          <p:nvPr/>
        </p:nvPicPr>
        <p:blipFill>
          <a:blip r:embed="rId3" cstate="print"/>
          <a:srcRect/>
          <a:stretch>
            <a:fillRect/>
          </a:stretch>
        </p:blipFill>
        <p:spPr bwMode="auto">
          <a:xfrm>
            <a:off x="2286000" y="3541713"/>
            <a:ext cx="5651500" cy="2792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leaky bucket model</a:t>
            </a:r>
          </a:p>
        </p:txBody>
      </p:sp>
      <p:sp>
        <p:nvSpPr>
          <p:cNvPr id="13315" name="Content Placeholder 2"/>
          <p:cNvSpPr>
            <a:spLocks noGrp="1"/>
          </p:cNvSpPr>
          <p:nvPr>
            <p:ph idx="1"/>
          </p:nvPr>
        </p:nvSpPr>
        <p:spPr>
          <a:xfrm>
            <a:off x="457200" y="1371600"/>
            <a:ext cx="8229600" cy="4754563"/>
          </a:xfrm>
        </p:spPr>
        <p:txBody>
          <a:bodyPr/>
          <a:lstStyle/>
          <a:p>
            <a:pPr>
              <a:buFontTx/>
              <a:buNone/>
            </a:pPr>
            <a:r>
              <a:rPr lang="en-US" dirty="0" smtClean="0"/>
              <a:t>What are the leaks?</a:t>
            </a:r>
          </a:p>
          <a:p>
            <a:pPr>
              <a:buFontTx/>
              <a:buNone/>
            </a:pPr>
            <a:r>
              <a:rPr lang="en-US" dirty="0" smtClean="0"/>
              <a:t>Where does the energy go?</a:t>
            </a:r>
          </a:p>
          <a:p>
            <a:pPr>
              <a:buFontTx/>
              <a:buNone/>
            </a:pPr>
            <a:endParaRPr lang="en-US" dirty="0" smtClean="0"/>
          </a:p>
        </p:txBody>
      </p:sp>
      <p:pic>
        <p:nvPicPr>
          <p:cNvPr id="13316" name="Picture 2"/>
          <p:cNvPicPr>
            <a:picLocks noChangeAspect="1" noChangeArrowheads="1"/>
          </p:cNvPicPr>
          <p:nvPr/>
        </p:nvPicPr>
        <p:blipFill>
          <a:blip r:embed="rId2" cstate="print"/>
          <a:srcRect/>
          <a:stretch>
            <a:fillRect/>
          </a:stretch>
        </p:blipFill>
        <p:spPr bwMode="auto">
          <a:xfrm>
            <a:off x="2879336" y="2971800"/>
            <a:ext cx="6264664"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Physics news: </a:t>
            </a:r>
            <a:br>
              <a:rPr lang="en-US" dirty="0" smtClean="0"/>
            </a:br>
            <a:r>
              <a:rPr lang="en-US" dirty="0" smtClean="0"/>
              <a:t>All objects emit light</a:t>
            </a:r>
          </a:p>
        </p:txBody>
      </p:sp>
      <p:sp>
        <p:nvSpPr>
          <p:cNvPr id="14339" name="Rectangle 3"/>
          <p:cNvSpPr>
            <a:spLocks noGrp="1" noChangeArrowheads="1"/>
          </p:cNvSpPr>
          <p:nvPr>
            <p:ph type="body" idx="1"/>
          </p:nvPr>
        </p:nvSpPr>
        <p:spPr/>
        <p:txBody>
          <a:bodyPr/>
          <a:lstStyle/>
          <a:p>
            <a:pPr eaLnBrk="1" hangingPunct="1"/>
            <a:r>
              <a:rPr lang="en-US" dirty="0" smtClean="0"/>
              <a:t>Sufficiently hot objects glow –</a:t>
            </a:r>
          </a:p>
          <a:p>
            <a:pPr eaLnBrk="1" hangingPunct="1"/>
            <a:r>
              <a:rPr lang="en-US" dirty="0" smtClean="0"/>
              <a:t>Red hot == 500 C</a:t>
            </a:r>
          </a:p>
          <a:p>
            <a:pPr eaLnBrk="1" hangingPunct="1"/>
            <a:r>
              <a:rPr lang="en-US" dirty="0" smtClean="0"/>
              <a:t>Yellow hot == 1000 C</a:t>
            </a:r>
          </a:p>
          <a:p>
            <a:pPr eaLnBrk="1" hangingPunct="1"/>
            <a:r>
              <a:rPr lang="en-US" dirty="0" smtClean="0"/>
              <a:t>White hot (like the sun) == 6000 C</a:t>
            </a:r>
          </a:p>
          <a:p>
            <a:pPr eaLnBrk="1" hangingPunct="1"/>
            <a:endParaRPr lang="en-US" dirty="0" smtClean="0"/>
          </a:p>
          <a:p>
            <a:pPr eaLnBrk="1" hangingPunct="1"/>
            <a:r>
              <a:rPr lang="en-US" dirty="0" smtClean="0"/>
              <a:t>Near room temperature the emission is not visible (infrared light), and low power</a:t>
            </a:r>
          </a:p>
          <a:p>
            <a:pPr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15828</TotalTime>
  <Words>1534</Words>
  <Application>Microsoft Office PowerPoint</Application>
  <PresentationFormat>On-screen Show (4:3)</PresentationFormat>
  <Paragraphs>169</Paragraphs>
  <Slides>50</Slides>
  <Notes>0</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Default Design</vt:lpstr>
      <vt:lpstr>Bitmap Image</vt:lpstr>
      <vt:lpstr>The Physics of Global Warming</vt:lpstr>
      <vt:lpstr>The idea of science</vt:lpstr>
      <vt:lpstr>The Method of Science</vt:lpstr>
      <vt:lpstr>Why do we care about climate change?</vt:lpstr>
      <vt:lpstr>Fact:  it gets cold at night.   </vt:lpstr>
      <vt:lpstr>The leaky bucket model</vt:lpstr>
      <vt:lpstr>The temperature goes up during the day, and decreases at night</vt:lpstr>
      <vt:lpstr>The leaky bucket model</vt:lpstr>
      <vt:lpstr>Physics news:  All objects emit light</vt:lpstr>
      <vt:lpstr>Stefan-Boltzmann Law</vt:lpstr>
      <vt:lpstr>Radiation cools the earth</vt:lpstr>
      <vt:lpstr>The temperature goes up during the day, and decreases at night</vt:lpstr>
      <vt:lpstr>The temperature of the earth</vt:lpstr>
      <vt:lpstr>The temperature of the earth</vt:lpstr>
      <vt:lpstr>The temperature of the earth</vt:lpstr>
      <vt:lpstr>Any questions?</vt:lpstr>
      <vt:lpstr>The temperature of the earth</vt:lpstr>
      <vt:lpstr>The earth is warmer than expected</vt:lpstr>
      <vt:lpstr>What is plugging the leaks?</vt:lpstr>
      <vt:lpstr>Greenhouse effect</vt:lpstr>
      <vt:lpstr>Greenhouse gases</vt:lpstr>
      <vt:lpstr>Any questions?</vt:lpstr>
      <vt:lpstr>Where does our energy come from?</vt:lpstr>
      <vt:lpstr>Burning fossil fuels</vt:lpstr>
      <vt:lpstr>What happens to the CO2?</vt:lpstr>
      <vt:lpstr>Reservoirs for CO2</vt:lpstr>
      <vt:lpstr>Implication of the theory</vt:lpstr>
      <vt:lpstr>Increasing carbon dioxide</vt:lpstr>
      <vt:lpstr>Did humans cause the increase?</vt:lpstr>
      <vt:lpstr>Did humans cause the increase?</vt:lpstr>
      <vt:lpstr>Any questions?</vt:lpstr>
      <vt:lpstr>PowerPoint Presentation</vt:lpstr>
      <vt:lpstr>Greenhouse gases, again</vt:lpstr>
      <vt:lpstr>Any questions?</vt:lpstr>
      <vt:lpstr>Is the temperature increasing?</vt:lpstr>
      <vt:lpstr>Can we calculate the effect of CO2 on the temperature of the earth?</vt:lpstr>
      <vt:lpstr>Apparently, the earth is getting warmer</vt:lpstr>
      <vt:lpstr>Overlaying two graphs</vt:lpstr>
      <vt:lpstr>Apparently, the earth is getting warmer</vt:lpstr>
      <vt:lpstr>History of the earth’s temperature</vt:lpstr>
      <vt:lpstr>History of the earth’s temperature</vt:lpstr>
      <vt:lpstr>History of the earth’s temperature</vt:lpstr>
      <vt:lpstr>Why do we care about climate change?</vt:lpstr>
      <vt:lpstr>Changes in USDA Plant Hardiness Zones</vt:lpstr>
      <vt:lpstr>Observed global mean sea level (from tide gauges)</vt:lpstr>
      <vt:lpstr>Arctic sea ice </vt:lpstr>
      <vt:lpstr>Why do we care?</vt:lpstr>
      <vt:lpstr>What should we do?</vt:lpstr>
      <vt:lpstr>Summary</vt:lpstr>
      <vt:lpstr>Any questions?</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Straley</dc:creator>
  <cp:lastModifiedBy>Joe</cp:lastModifiedBy>
  <cp:revision>532</cp:revision>
  <dcterms:created xsi:type="dcterms:W3CDTF">2010-01-23T20:08:30Z</dcterms:created>
  <dcterms:modified xsi:type="dcterms:W3CDTF">2014-02-15T14:43:13Z</dcterms:modified>
</cp:coreProperties>
</file>