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59" r:id="rId4"/>
    <p:sldId id="269" r:id="rId5"/>
    <p:sldId id="266" r:id="rId6"/>
    <p:sldId id="270" r:id="rId7"/>
    <p:sldId id="260" r:id="rId8"/>
    <p:sldId id="271" r:id="rId9"/>
    <p:sldId id="272" r:id="rId10"/>
    <p:sldId id="275" r:id="rId11"/>
    <p:sldId id="276" r:id="rId12"/>
    <p:sldId id="273" r:id="rId13"/>
    <p:sldId id="267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44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53A4D-EA3D-5E43-A240-881A35B686EE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EAB04-E45E-1843-9CB7-7CA18C61E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5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AB04-E45E-1843-9CB7-7CA18C61E2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2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AB04-E45E-1843-9CB7-7CA18C61E2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0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4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8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0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8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8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CA8F-7A42-6144-9F73-709368467BAA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5925"/>
            <a:ext cx="7772400" cy="1470025"/>
          </a:xfrm>
        </p:spPr>
        <p:txBody>
          <a:bodyPr/>
          <a:lstStyle/>
          <a:p>
            <a:r>
              <a:rPr lang="en-US" dirty="0" smtClean="0"/>
              <a:t>Towards final tests with new ACQ1002 modules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/>
          <a:p>
            <a:r>
              <a:rPr lang="en-US" dirty="0" smtClean="0"/>
              <a:t>The DAQ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3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72300" y="1083846"/>
            <a:ext cx="203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ADC (</a:t>
            </a:r>
            <a:r>
              <a:rPr lang="en-US" sz="1600" dirty="0" err="1" smtClean="0"/>
              <a:t>conv</a:t>
            </a:r>
            <a:r>
              <a:rPr lang="en-US" sz="1600" dirty="0" smtClean="0"/>
              <a:t>) distribution for first 8 channels of box021:</a:t>
            </a:r>
          </a:p>
          <a:p>
            <a:endParaRPr lang="en-US" sz="1600" dirty="0" smtClean="0"/>
          </a:p>
          <a:p>
            <a:r>
              <a:rPr lang="en-US" sz="1600" dirty="0" smtClean="0"/>
              <a:t>1.) CONTINUOUS</a:t>
            </a:r>
            <a:endParaRPr lang="en-US" sz="1600" dirty="0"/>
          </a:p>
          <a:p>
            <a:r>
              <a:rPr lang="en-US" sz="1600" dirty="0" smtClean="0"/>
              <a:t>2.) 32 kHz </a:t>
            </a:r>
          </a:p>
          <a:p>
            <a:r>
              <a:rPr lang="en-US" sz="1600" dirty="0" smtClean="0"/>
              <a:t>3.) </a:t>
            </a:r>
            <a:r>
              <a:rPr lang="en-US" sz="1600" dirty="0" err="1" smtClean="0"/>
              <a:t>nacc</a:t>
            </a:r>
            <a:r>
              <a:rPr lang="en-US" sz="1600" dirty="0" smtClean="0"/>
              <a:t>=1 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972300" y="3742323"/>
            <a:ext cx="203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Same effect!</a:t>
            </a:r>
          </a:p>
          <a:p>
            <a:endParaRPr lang="en-US" sz="1600" dirty="0"/>
          </a:p>
          <a:p>
            <a:r>
              <a:rPr lang="en-US" sz="1600" dirty="0" smtClean="0"/>
              <a:t>“duplication” doesn’t depend on sampling rate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35100" y="234434"/>
            <a:ext cx="487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Let’s change sampling rate?  CONT, </a:t>
            </a:r>
            <a:r>
              <a:rPr lang="en-US" u="sng" dirty="0" smtClean="0"/>
              <a:t>32kHz</a:t>
            </a:r>
            <a:r>
              <a:rPr lang="en-US" dirty="0" smtClean="0"/>
              <a:t>, </a:t>
            </a:r>
            <a:r>
              <a:rPr lang="en-US" dirty="0" err="1" smtClean="0"/>
              <a:t>nacc</a:t>
            </a:r>
            <a:r>
              <a:rPr lang="en-US" dirty="0" smtClean="0"/>
              <a:t>=1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00" y="957810"/>
            <a:ext cx="6515100" cy="24051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00" y="3936827"/>
            <a:ext cx="6515100" cy="24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6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3443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5696" y="1363197"/>
            <a:ext cx="79084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quickly checked data with “old” ACQ2006 box and the issue is there as well.</a:t>
            </a:r>
          </a:p>
          <a:p>
            <a:endParaRPr lang="en-US" sz="2000" dirty="0"/>
          </a:p>
          <a:p>
            <a:r>
              <a:rPr lang="en-US" sz="2000" dirty="0" smtClean="0"/>
              <a:t>The duplication doesn’t depend on running mode, sampling rate, box</a:t>
            </a:r>
          </a:p>
          <a:p>
            <a:endParaRPr lang="en-US" sz="2000" dirty="0"/>
          </a:p>
          <a:p>
            <a:r>
              <a:rPr lang="en-US" sz="2000" dirty="0" smtClean="0"/>
              <a:t>Vince suggested that this might be a FIFO memory issue at the readout. But this is really Peter’s job to determine</a:t>
            </a:r>
          </a:p>
          <a:p>
            <a:endParaRPr lang="en-US" sz="2000" dirty="0"/>
          </a:p>
          <a:p>
            <a:r>
              <a:rPr lang="en-US" sz="2000" dirty="0" smtClean="0"/>
              <a:t>Very next step is to check this thing with input signal. Sinusoidal, Slope, etc.</a:t>
            </a:r>
          </a:p>
          <a:p>
            <a:endParaRPr lang="en-US" sz="2000" dirty="0"/>
          </a:p>
          <a:p>
            <a:r>
              <a:rPr lang="en-US" sz="2000" dirty="0" smtClean="0"/>
              <a:t>Other quick tests.</a:t>
            </a:r>
          </a:p>
          <a:p>
            <a:endParaRPr lang="en-US" sz="2000" dirty="0"/>
          </a:p>
          <a:p>
            <a:r>
              <a:rPr lang="en-US" sz="2000" dirty="0" smtClean="0"/>
              <a:t>But looks like the issue is random.</a:t>
            </a:r>
          </a:p>
        </p:txBody>
      </p:sp>
    </p:spTree>
    <p:extLst>
      <p:ext uri="{BB962C8B-B14F-4D97-AF65-F5344CB8AC3E}">
        <p14:creationId xmlns:p14="http://schemas.microsoft.com/office/powerpoint/2010/main" val="254421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799834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4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19" y="863598"/>
            <a:ext cx="5193357" cy="5875867"/>
          </a:xfrm>
          <a:prstGeom prst="rect">
            <a:avLst/>
          </a:prstGeom>
        </p:spPr>
      </p:pic>
      <p:sp>
        <p:nvSpPr>
          <p:cNvPr id="3" name="Left Brace 2"/>
          <p:cNvSpPr/>
          <p:nvPr/>
        </p:nvSpPr>
        <p:spPr>
          <a:xfrm>
            <a:off x="1176866" y="1644655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1765298" y="1537766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2281766" y="2046822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2861733" y="2440521"/>
            <a:ext cx="160866" cy="34501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861733" y="1849976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11600" y="1490133"/>
            <a:ext cx="152400" cy="122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11600" y="1612900"/>
            <a:ext cx="152400" cy="121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3949697" y="2256374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4500031" y="1952632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>
            <a:off x="5079998" y="4391031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>
            <a:off x="5079998" y="4695832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3395131" y="4074588"/>
            <a:ext cx="160866" cy="34501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4500031" y="4194185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765298" y="4899033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>
            <a:off x="2861733" y="4597409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1176866" y="5212299"/>
            <a:ext cx="160866" cy="40533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369733" y="5142449"/>
            <a:ext cx="152400" cy="122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369733" y="5265216"/>
            <a:ext cx="152400" cy="121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Left Brace 23"/>
          <p:cNvSpPr/>
          <p:nvPr/>
        </p:nvSpPr>
        <p:spPr>
          <a:xfrm>
            <a:off x="3949697" y="5416553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52133" y="4831294"/>
            <a:ext cx="152400" cy="122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52133" y="4954061"/>
            <a:ext cx="152400" cy="121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252133" y="4634449"/>
            <a:ext cx="152400" cy="319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743201" y="4794255"/>
            <a:ext cx="169332" cy="2243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743201" y="5018625"/>
            <a:ext cx="1693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743201" y="5018625"/>
            <a:ext cx="169332" cy="1206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82650" y="47505"/>
            <a:ext cx="7998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Raw </a:t>
            </a:r>
            <a:r>
              <a:rPr lang="en-US" sz="2800" dirty="0" err="1" smtClean="0"/>
              <a:t>d</a:t>
            </a:r>
            <a:r>
              <a:rPr lang="en-US" sz="2800" dirty="0" err="1" smtClean="0"/>
              <a:t>atastream</a:t>
            </a:r>
            <a:r>
              <a:rPr lang="en-US" sz="2800" dirty="0" smtClean="0"/>
              <a:t>: Box021, CONT, 50kHz, </a:t>
            </a:r>
            <a:r>
              <a:rPr lang="en-US" sz="2800" dirty="0" err="1" smtClean="0"/>
              <a:t>ave</a:t>
            </a:r>
            <a:r>
              <a:rPr lang="en-US" sz="2800" dirty="0" smtClean="0"/>
              <a:t> </a:t>
            </a:r>
            <a:r>
              <a:rPr lang="en-US" sz="2800" dirty="0" err="1" smtClean="0"/>
              <a:t>coef</a:t>
            </a:r>
            <a:r>
              <a:rPr lang="en-US" sz="2800" dirty="0" smtClean="0"/>
              <a:t> = 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623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558800"/>
            <a:ext cx="7899400" cy="572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3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476" y="122308"/>
            <a:ext cx="63165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“Duplicated(repeated) sample issue”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22300" y="1308100"/>
            <a:ext cx="827969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 David’s suggestion to reduce low frequency noise looking at the distribution of the</a:t>
            </a:r>
          </a:p>
          <a:p>
            <a:r>
              <a:rPr lang="en-US" dirty="0" smtClean="0"/>
              <a:t>difference between consecutive (even/odd) pairs of ADC samples</a:t>
            </a:r>
          </a:p>
          <a:p>
            <a:endParaRPr lang="en-US" dirty="0"/>
          </a:p>
          <a:p>
            <a:r>
              <a:rPr lang="en-US" dirty="0" smtClean="0"/>
              <a:t>Discovered that in each channel, from time to time, ADC samples are duplicated</a:t>
            </a:r>
          </a:p>
          <a:p>
            <a:r>
              <a:rPr lang="en-US" dirty="0" smtClean="0"/>
              <a:t>from previous, or even earlier samples. (Will explain in detail in the following slides)</a:t>
            </a:r>
          </a:p>
          <a:p>
            <a:endParaRPr lang="en-US" dirty="0"/>
          </a:p>
          <a:p>
            <a:r>
              <a:rPr lang="en-US" dirty="0" smtClean="0"/>
              <a:t>First saw this in “synchronized trigger mode”, however the issue is observed in </a:t>
            </a:r>
          </a:p>
          <a:p>
            <a:r>
              <a:rPr lang="en-US" dirty="0" smtClean="0"/>
              <a:t>“continuous mode”. </a:t>
            </a:r>
          </a:p>
          <a:p>
            <a:endParaRPr lang="en-US" dirty="0"/>
          </a:p>
          <a:p>
            <a:r>
              <a:rPr lang="en-US" dirty="0" smtClean="0"/>
              <a:t>The issue is independent of chosen </a:t>
            </a:r>
            <a:r>
              <a:rPr lang="en-US" u="sng" dirty="0" smtClean="0"/>
              <a:t>frequency</a:t>
            </a:r>
            <a:r>
              <a:rPr lang="en-US" dirty="0" smtClean="0"/>
              <a:t>, </a:t>
            </a:r>
            <a:r>
              <a:rPr lang="en-US" u="sng" dirty="0" smtClean="0"/>
              <a:t>FPGA averaging </a:t>
            </a:r>
            <a:r>
              <a:rPr lang="en-US" dirty="0" smtClean="0"/>
              <a:t>or </a:t>
            </a:r>
            <a:r>
              <a:rPr lang="en-US" u="sng" dirty="0" smtClean="0"/>
              <a:t>ADC box   </a:t>
            </a:r>
          </a:p>
          <a:p>
            <a:endParaRPr lang="en-US" u="sng" dirty="0"/>
          </a:p>
          <a:p>
            <a:r>
              <a:rPr lang="en-US" dirty="0" smtClean="0"/>
              <a:t>Perhaps it is indicative of memory issue at the readout stage in FPGA ? </a:t>
            </a:r>
          </a:p>
          <a:p>
            <a:endParaRPr lang="en-US" dirty="0"/>
          </a:p>
          <a:p>
            <a:r>
              <a:rPr lang="en-US" dirty="0" smtClean="0"/>
              <a:t>“duplication issue” appears to be random so in principle shouldn’t introduce</a:t>
            </a:r>
          </a:p>
          <a:p>
            <a:r>
              <a:rPr lang="en-US" dirty="0" smtClean="0"/>
              <a:t> additional false asymmetry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8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8" y="2687880"/>
            <a:ext cx="1415751" cy="11984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6676" y="143016"/>
            <a:ext cx="65718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DAQ test setup </a:t>
            </a:r>
            <a:r>
              <a:rPr lang="en-US" sz="3200" dirty="0" smtClean="0"/>
              <a:t>in CONTINUOUS mode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295411" y="2772545"/>
            <a:ext cx="3911601" cy="1196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420" y="2220922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ACQ1002 ADC Box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93554" y="3227617"/>
            <a:ext cx="1694490" cy="498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98611" y="3227617"/>
            <a:ext cx="1640271" cy="501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umming Junction 1"/>
          <p:cNvSpPr/>
          <p:nvPr/>
        </p:nvSpPr>
        <p:spPr>
          <a:xfrm>
            <a:off x="5505226" y="3187931"/>
            <a:ext cx="385697" cy="36620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8" idx="3"/>
          </p:cNvCxnSpPr>
          <p:nvPr/>
        </p:nvCxnSpPr>
        <p:spPr>
          <a:xfrm>
            <a:off x="5207012" y="3371032"/>
            <a:ext cx="3217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874170" y="3347482"/>
            <a:ext cx="964745" cy="278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890923" y="3347482"/>
            <a:ext cx="1923819" cy="0"/>
          </a:xfrm>
          <a:prstGeom prst="straightConnector1">
            <a:avLst/>
          </a:prstGeom>
          <a:ln w="38100"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329220" y="2952544"/>
            <a:ext cx="1543897" cy="836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Picard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04637" y="3347482"/>
            <a:ext cx="964745" cy="278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08286"/>
            <a:ext cx="6718300" cy="24667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4111142"/>
            <a:ext cx="6731000" cy="24722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72300" y="1083846"/>
            <a:ext cx="203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ADC (</a:t>
            </a:r>
            <a:r>
              <a:rPr lang="en-US" sz="1600" dirty="0" err="1" smtClean="0"/>
              <a:t>conv</a:t>
            </a:r>
            <a:r>
              <a:rPr lang="en-US" sz="1600" dirty="0" smtClean="0"/>
              <a:t>) distribution for first 8 channels of box021:</a:t>
            </a:r>
          </a:p>
          <a:p>
            <a:endParaRPr lang="en-US" sz="1600" dirty="0" smtClean="0"/>
          </a:p>
          <a:p>
            <a:r>
              <a:rPr lang="en-US" sz="1600" dirty="0" smtClean="0"/>
              <a:t>1.) CONTINUOUS</a:t>
            </a:r>
            <a:endParaRPr lang="en-US" sz="1600" dirty="0"/>
          </a:p>
          <a:p>
            <a:r>
              <a:rPr lang="en-US" sz="1600" dirty="0" smtClean="0"/>
              <a:t>2.) 50 kHz </a:t>
            </a:r>
          </a:p>
          <a:p>
            <a:r>
              <a:rPr lang="en-US" sz="1600" dirty="0" smtClean="0"/>
              <a:t>3.) </a:t>
            </a:r>
            <a:r>
              <a:rPr lang="en-US" sz="1600" dirty="0" err="1" smtClean="0"/>
              <a:t>nacc</a:t>
            </a:r>
            <a:r>
              <a:rPr lang="en-US" sz="1600" dirty="0" smtClean="0"/>
              <a:t>=1 (No Averaging 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972300" y="4271546"/>
            <a:ext cx="203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r>
              <a:rPr lang="en-US" sz="1600" baseline="-25000" dirty="0" smtClean="0"/>
              <a:t>2j</a:t>
            </a:r>
            <a:r>
              <a:rPr lang="en-US" sz="1600" dirty="0" smtClean="0"/>
              <a:t> – A</a:t>
            </a:r>
            <a:r>
              <a:rPr lang="en-US" sz="1600" baseline="-25000" dirty="0" smtClean="0"/>
              <a:t>2j-1</a:t>
            </a:r>
            <a:r>
              <a:rPr lang="en-US" sz="1600" dirty="0" smtClean="0"/>
              <a:t>: adjacent pair difference distribution for first 8 channels of box021:</a:t>
            </a:r>
          </a:p>
          <a:p>
            <a:endParaRPr lang="en-US" sz="1600" dirty="0" smtClean="0"/>
          </a:p>
          <a:p>
            <a:r>
              <a:rPr lang="en-US" sz="1600" dirty="0" smtClean="0"/>
              <a:t>1.) CONTINUOUS</a:t>
            </a:r>
            <a:endParaRPr lang="en-US" sz="1600" dirty="0"/>
          </a:p>
          <a:p>
            <a:r>
              <a:rPr lang="en-US" sz="1600" dirty="0" smtClean="0"/>
              <a:t>2.) 50 kHz </a:t>
            </a:r>
          </a:p>
          <a:p>
            <a:r>
              <a:rPr lang="en-US" sz="1600" dirty="0" smtClean="0"/>
              <a:t>3.) </a:t>
            </a:r>
            <a:r>
              <a:rPr lang="en-US" sz="1600" dirty="0" err="1" smtClean="0"/>
              <a:t>nacc</a:t>
            </a:r>
            <a:r>
              <a:rPr lang="en-US" sz="1600" dirty="0" smtClean="0"/>
              <a:t>=1 (No Averaging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35100" y="234434"/>
            <a:ext cx="617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vs. “pair” ADC sample distributions: CONT, 50kHz, </a:t>
            </a:r>
            <a:r>
              <a:rPr lang="en-US" dirty="0" err="1" smtClean="0"/>
              <a:t>nacc</a:t>
            </a:r>
            <a:r>
              <a:rPr lang="en-US" dirty="0" smtClean="0"/>
              <a:t>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5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719" y="863600"/>
            <a:ext cx="5172377" cy="5808132"/>
          </a:xfrm>
          <a:prstGeom prst="rect">
            <a:avLst/>
          </a:prstGeom>
        </p:spPr>
      </p:pic>
      <p:sp>
        <p:nvSpPr>
          <p:cNvPr id="4" name="Left Brace 3"/>
          <p:cNvSpPr/>
          <p:nvPr/>
        </p:nvSpPr>
        <p:spPr>
          <a:xfrm>
            <a:off x="1765298" y="1439343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1765298" y="2051055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1765298" y="2453220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3949697" y="2256374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4500031" y="1952632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4500031" y="4292608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95131" y="1697572"/>
            <a:ext cx="152400" cy="55032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079998" y="1673228"/>
            <a:ext cx="152400" cy="12276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079998" y="1795995"/>
            <a:ext cx="152400" cy="12171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Left Brace 40"/>
          <p:cNvSpPr/>
          <p:nvPr/>
        </p:nvSpPr>
        <p:spPr>
          <a:xfrm>
            <a:off x="5079998" y="3394082"/>
            <a:ext cx="160866" cy="1968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3395131" y="1574806"/>
            <a:ext cx="152400" cy="1227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176866" y="4879454"/>
            <a:ext cx="152400" cy="13917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176866" y="4756688"/>
            <a:ext cx="152400" cy="1227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128182" y="6490245"/>
            <a:ext cx="152400" cy="13917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128182" y="6267450"/>
            <a:ext cx="201084" cy="22279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720850" y="6267450"/>
            <a:ext cx="152400" cy="13917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720850" y="5778500"/>
            <a:ext cx="152400" cy="48895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82650" y="47505"/>
            <a:ext cx="799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Raw </a:t>
            </a:r>
            <a:r>
              <a:rPr lang="en-US" sz="2800" dirty="0" err="1" smtClean="0"/>
              <a:t>d</a:t>
            </a:r>
            <a:r>
              <a:rPr lang="en-US" sz="2800" dirty="0" err="1" smtClean="0"/>
              <a:t>atastream</a:t>
            </a:r>
            <a:r>
              <a:rPr lang="en-US" sz="2800" dirty="0" smtClean="0"/>
              <a:t>: Box021, CONT, 50kHz, No averaging</a:t>
            </a:r>
            <a:endParaRPr lang="en-US" sz="2800" dirty="0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949697" y="4319070"/>
            <a:ext cx="152400" cy="1227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949697" y="4441837"/>
            <a:ext cx="152400" cy="85829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1204382" y="4821258"/>
            <a:ext cx="152400" cy="1227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204382" y="4944025"/>
            <a:ext cx="133350" cy="35610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3949697" y="3394082"/>
            <a:ext cx="152400" cy="1227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949697" y="3516849"/>
            <a:ext cx="160866" cy="25928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969000" y="1416904"/>
            <a:ext cx="29081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Printout of raw ADC DataStream indeed confirms the existence of “duplicate” adjacent samples</a:t>
            </a:r>
          </a:p>
          <a:p>
            <a:endParaRPr lang="en-US" sz="1600" dirty="0"/>
          </a:p>
          <a:p>
            <a:r>
              <a:rPr lang="en-US" sz="1600" dirty="0" smtClean="0"/>
              <a:t>But “</a:t>
            </a:r>
            <a:r>
              <a:rPr lang="en-US" sz="1600" dirty="0"/>
              <a:t>d</a:t>
            </a:r>
            <a:r>
              <a:rPr lang="en-US" sz="1600" dirty="0" smtClean="0"/>
              <a:t>uplication” issue goes beyond adjacent samples</a:t>
            </a:r>
          </a:p>
          <a:p>
            <a:endParaRPr lang="en-US" sz="1600" dirty="0"/>
          </a:p>
          <a:p>
            <a:r>
              <a:rPr lang="en-US" sz="1600" dirty="0" smtClean="0"/>
              <a:t>Samples are often repeated after</a:t>
            </a:r>
          </a:p>
          <a:p>
            <a:r>
              <a:rPr lang="en-US" sz="1600" dirty="0" smtClean="0"/>
              <a:t>Several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608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08286"/>
            <a:ext cx="6718300" cy="24667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72300" y="1083846"/>
            <a:ext cx="203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ADC (</a:t>
            </a:r>
            <a:r>
              <a:rPr lang="en-US" sz="1600" dirty="0" err="1" smtClean="0"/>
              <a:t>conv</a:t>
            </a:r>
            <a:r>
              <a:rPr lang="en-US" sz="1600" dirty="0" smtClean="0"/>
              <a:t>) distribution for first 8 channels of box021:</a:t>
            </a:r>
          </a:p>
          <a:p>
            <a:endParaRPr lang="en-US" sz="1600" dirty="0" smtClean="0"/>
          </a:p>
          <a:p>
            <a:r>
              <a:rPr lang="en-US" sz="1600" dirty="0" smtClean="0"/>
              <a:t>1.) CONTINUOUS</a:t>
            </a:r>
            <a:endParaRPr lang="en-US" sz="1600" dirty="0"/>
          </a:p>
          <a:p>
            <a:r>
              <a:rPr lang="en-US" sz="1600" dirty="0" smtClean="0"/>
              <a:t>2.) 50 kHz </a:t>
            </a:r>
          </a:p>
          <a:p>
            <a:r>
              <a:rPr lang="en-US" sz="1600" dirty="0" smtClean="0"/>
              <a:t>3.) </a:t>
            </a:r>
            <a:r>
              <a:rPr lang="en-US" sz="1600" dirty="0" err="1" smtClean="0"/>
              <a:t>nacc</a:t>
            </a:r>
            <a:r>
              <a:rPr lang="en-US" sz="1600" dirty="0" smtClean="0"/>
              <a:t>=1 (No Averaging 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955686" y="3603212"/>
            <a:ext cx="2188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Raw ADC samples </a:t>
            </a:r>
            <a:r>
              <a:rPr lang="en-US" sz="1600" dirty="0" smtClean="0"/>
              <a:t>ONLY when “adjacent duplication” occurs</a:t>
            </a:r>
          </a:p>
          <a:p>
            <a:endParaRPr lang="en-US" sz="1600" dirty="0"/>
          </a:p>
          <a:p>
            <a:r>
              <a:rPr lang="en-US" sz="1600" dirty="0" smtClean="0"/>
              <a:t>The shape of upper and lower distributions look alike, which shows that duplicated sample values are random!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35100" y="234434"/>
            <a:ext cx="6841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ADC sample distr. ALL vs. ONLY duplicated : CONT, 50kHz, </a:t>
            </a:r>
            <a:r>
              <a:rPr lang="en-US" dirty="0" err="1" smtClean="0"/>
              <a:t>nacc</a:t>
            </a:r>
            <a:r>
              <a:rPr lang="en-US" dirty="0" smtClean="0"/>
              <a:t>=1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4018711"/>
            <a:ext cx="6718300" cy="246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76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3545" y="187205"/>
            <a:ext cx="56693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Pair distributions for testing data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5696" y="1363197"/>
            <a:ext cx="79084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“difference between ADC sample pairs” distributions:</a:t>
            </a:r>
          </a:p>
          <a:p>
            <a:endParaRPr lang="en-US" sz="2000" dirty="0"/>
          </a:p>
          <a:p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/>
              <a:t>,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9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, ….. </a:t>
            </a:r>
            <a:endParaRPr lang="en-US" sz="2000" dirty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“adjacent pair diff” (A</a:t>
            </a:r>
            <a:r>
              <a:rPr lang="en-US" sz="2000" baseline="-25000" dirty="0"/>
              <a:t>2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), (A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-A</a:t>
            </a:r>
            <a:r>
              <a:rPr lang="en-US" sz="2000" baseline="-25000" dirty="0"/>
              <a:t>3</a:t>
            </a:r>
            <a:r>
              <a:rPr lang="en-US" sz="2000" dirty="0" smtClean="0"/>
              <a:t>), (A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), (A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), (A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9</a:t>
            </a:r>
            <a:r>
              <a:rPr lang="en-US" sz="2000" dirty="0" smtClean="0"/>
              <a:t>), …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“NN pair diff” </a:t>
            </a:r>
            <a:r>
              <a:rPr lang="en-US" sz="2000" dirty="0"/>
              <a:t>(A</a:t>
            </a:r>
            <a:r>
              <a:rPr lang="en-US" sz="2000" baseline="-25000" dirty="0"/>
              <a:t>3</a:t>
            </a:r>
            <a:r>
              <a:rPr lang="en-US" sz="2000" dirty="0"/>
              <a:t>-A</a:t>
            </a:r>
            <a:r>
              <a:rPr lang="en-US" sz="2000" baseline="-25000" dirty="0"/>
              <a:t>1</a:t>
            </a:r>
            <a:r>
              <a:rPr lang="en-US" sz="2000" dirty="0"/>
              <a:t>), (A</a:t>
            </a:r>
            <a:r>
              <a:rPr lang="en-US" sz="2000" baseline="-25000" dirty="0"/>
              <a:t>4</a:t>
            </a:r>
            <a:r>
              <a:rPr lang="en-US" sz="2000" dirty="0"/>
              <a:t>-A</a:t>
            </a:r>
            <a:r>
              <a:rPr lang="en-US" sz="2000" baseline="-25000" dirty="0"/>
              <a:t>2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5</a:t>
            </a:r>
            <a:r>
              <a:rPr lang="en-US" sz="2000" dirty="0"/>
              <a:t>), (A</a:t>
            </a:r>
            <a:r>
              <a:rPr lang="en-US" sz="2000" baseline="-25000" dirty="0"/>
              <a:t>8</a:t>
            </a:r>
            <a:r>
              <a:rPr lang="en-US" sz="2000" dirty="0"/>
              <a:t>-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)</a:t>
            </a:r>
            <a:r>
              <a:rPr lang="en-US" sz="2000" dirty="0"/>
              <a:t>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9</a:t>
            </a:r>
            <a:r>
              <a:rPr lang="en-US" sz="2000" dirty="0" smtClean="0"/>
              <a:t>), </a:t>
            </a:r>
            <a:r>
              <a:rPr lang="en-US" sz="2000" dirty="0"/>
              <a:t>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), …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“NNN </a:t>
            </a:r>
            <a:r>
              <a:rPr lang="en-US" sz="2000" dirty="0"/>
              <a:t>pair diff”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-A</a:t>
            </a:r>
            <a:r>
              <a:rPr lang="en-US" sz="2000" baseline="-25000" dirty="0"/>
              <a:t>3</a:t>
            </a:r>
            <a:r>
              <a:rPr lang="en-US" sz="2000" dirty="0" smtClean="0"/>
              <a:t>)</a:t>
            </a:r>
            <a:r>
              <a:rPr lang="en-US" sz="2000" dirty="0"/>
              <a:t>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-A</a:t>
            </a:r>
            <a:r>
              <a:rPr lang="en-US" sz="2000" baseline="-25000" dirty="0"/>
              <a:t>7</a:t>
            </a:r>
            <a:r>
              <a:rPr lang="en-US" sz="2000" dirty="0" smtClean="0"/>
              <a:t>)</a:t>
            </a:r>
            <a:r>
              <a:rPr lang="en-US" sz="2000" dirty="0"/>
              <a:t>, (A</a:t>
            </a:r>
            <a:r>
              <a:rPr lang="en-US" sz="2000" baseline="-25000" dirty="0"/>
              <a:t>11</a:t>
            </a:r>
            <a:r>
              <a:rPr lang="en-US" sz="2000" dirty="0"/>
              <a:t>-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)</a:t>
            </a:r>
            <a:r>
              <a:rPr lang="en-US" sz="2000" dirty="0"/>
              <a:t>, (A</a:t>
            </a:r>
            <a:r>
              <a:rPr lang="en-US" sz="2000" baseline="-25000" dirty="0"/>
              <a:t>12</a:t>
            </a:r>
            <a:r>
              <a:rPr lang="en-US" sz="2000" dirty="0"/>
              <a:t>-</a:t>
            </a:r>
            <a:r>
              <a:rPr lang="en-US" sz="2000" dirty="0" smtClean="0"/>
              <a:t>A</a:t>
            </a:r>
            <a:r>
              <a:rPr lang="en-US" sz="2000" baseline="-25000" dirty="0"/>
              <a:t>9</a:t>
            </a:r>
            <a:r>
              <a:rPr lang="en-US" sz="2000" dirty="0" smtClean="0"/>
              <a:t>), …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“NNNN pair diff” </a:t>
            </a:r>
            <a:r>
              <a:rPr lang="en-US" sz="2000" dirty="0"/>
              <a:t>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-</a:t>
            </a:r>
            <a:r>
              <a:rPr lang="en-US" sz="2000" dirty="0"/>
              <a:t>A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dirty="0" smtClean="0"/>
              <a:t>A</a:t>
            </a:r>
            <a:r>
              <a:rPr lang="en-US" sz="2000" baseline="-25000" dirty="0"/>
              <a:t>8</a:t>
            </a:r>
            <a:r>
              <a:rPr lang="en-US" sz="2000" dirty="0" smtClean="0"/>
              <a:t>-A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</a:t>
            </a:r>
            <a:r>
              <a:rPr lang="en-US" sz="2000" dirty="0"/>
              <a:t>, (A</a:t>
            </a:r>
            <a:r>
              <a:rPr lang="en-US" sz="2000" baseline="-25000" dirty="0"/>
              <a:t>11</a:t>
            </a:r>
            <a:r>
              <a:rPr lang="en-US" sz="2000" dirty="0"/>
              <a:t>-A</a:t>
            </a:r>
            <a:r>
              <a:rPr lang="en-US" sz="2000" baseline="-25000" dirty="0"/>
              <a:t>8</a:t>
            </a:r>
            <a:r>
              <a:rPr lang="en-US" sz="2000" dirty="0"/>
              <a:t>), </a:t>
            </a:r>
            <a:r>
              <a:rPr lang="en-US" sz="2000" dirty="0" smtClean="0"/>
              <a:t> 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906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84" y="994312"/>
            <a:ext cx="8213195" cy="30569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234434"/>
            <a:ext cx="735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Adjacent and beyond “pair” ADC sample distributions: CONT, 50kHz, </a:t>
            </a:r>
            <a:r>
              <a:rPr lang="en-US" dirty="0" err="1" smtClean="0"/>
              <a:t>nacc</a:t>
            </a:r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2119" y="4565134"/>
            <a:ext cx="8075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effect is still there for Next-to-Next-to-Next-to-Next pair difference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70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72300" y="1083846"/>
            <a:ext cx="203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ADC (</a:t>
            </a:r>
            <a:r>
              <a:rPr lang="en-US" sz="1600" dirty="0" err="1" smtClean="0"/>
              <a:t>conv</a:t>
            </a:r>
            <a:r>
              <a:rPr lang="en-US" sz="1600" dirty="0" smtClean="0"/>
              <a:t>) distribution for first 8 channels of box021:</a:t>
            </a:r>
          </a:p>
          <a:p>
            <a:endParaRPr lang="en-US" sz="1600" dirty="0" smtClean="0"/>
          </a:p>
          <a:p>
            <a:r>
              <a:rPr lang="en-US" sz="1600" dirty="0" smtClean="0"/>
              <a:t>1.) CONTINUOUS</a:t>
            </a:r>
            <a:endParaRPr lang="en-US" sz="1600" dirty="0"/>
          </a:p>
          <a:p>
            <a:r>
              <a:rPr lang="en-US" sz="1600" dirty="0" smtClean="0"/>
              <a:t>2.) 50 kHz </a:t>
            </a:r>
          </a:p>
          <a:p>
            <a:r>
              <a:rPr lang="en-US" sz="1600" dirty="0" smtClean="0"/>
              <a:t>3.) </a:t>
            </a:r>
            <a:r>
              <a:rPr lang="en-US" sz="1600" dirty="0" err="1" smtClean="0"/>
              <a:t>nacc</a:t>
            </a:r>
            <a:r>
              <a:rPr lang="en-US" sz="1600" dirty="0" smtClean="0"/>
              <a:t>=16 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972300" y="3742323"/>
            <a:ext cx="203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Duplication issue still there from pair distributions when we  FPGA average</a:t>
            </a:r>
          </a:p>
          <a:p>
            <a:endParaRPr lang="en-US" sz="1600" dirty="0" smtClean="0"/>
          </a:p>
          <a:p>
            <a:r>
              <a:rPr lang="en-US" sz="1600" dirty="0" smtClean="0"/>
              <a:t>But width of the distributions varying, which wasn’t the case for Non-Averaged case!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35100" y="234434"/>
            <a:ext cx="629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about when we FPGA Average data?  CONT, 50kHz, </a:t>
            </a:r>
            <a:r>
              <a:rPr lang="en-US" dirty="0" err="1" smtClean="0"/>
              <a:t>nacc</a:t>
            </a:r>
            <a:r>
              <a:rPr lang="en-US" dirty="0" smtClean="0"/>
              <a:t>=16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986823"/>
            <a:ext cx="6134100" cy="22838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999" y="3911600"/>
            <a:ext cx="6076463" cy="226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1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809</Words>
  <Application>Microsoft Macintosh PowerPoint</Application>
  <PresentationFormat>On-screen Show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Towards final tests with new ACQ1002 modules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tests with new ACQ1002 modules</dc:title>
  <dc:creator>Irakli Garishvili</dc:creator>
  <cp:lastModifiedBy>Irakli Garishvili</cp:lastModifiedBy>
  <cp:revision>59</cp:revision>
  <dcterms:created xsi:type="dcterms:W3CDTF">2014-06-11T16:38:17Z</dcterms:created>
  <dcterms:modified xsi:type="dcterms:W3CDTF">2014-09-17T18:50:24Z</dcterms:modified>
</cp:coreProperties>
</file>