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embeddings/Microsoft_Equation1.bin" ContentType="application/vnd.openxmlformats-officedocument.oleObject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0" r:id="rId5"/>
    <p:sldId id="269" r:id="rId6"/>
    <p:sldId id="266" r:id="rId7"/>
    <p:sldId id="267" r:id="rId8"/>
    <p:sldId id="268" r:id="rId9"/>
    <p:sldId id="263" r:id="rId10"/>
    <p:sldId id="262" r:id="rId11"/>
    <p:sldId id="271" r:id="rId12"/>
    <p:sldId id="265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F9788-FF47-EC40-AE82-1E8A8877A8D3}" type="datetimeFigureOut">
              <a:rPr lang="en-US" smtClean="0"/>
              <a:t>4/6/14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B0AC5-16ED-C64F-B6ED-0388411DA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06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481E8-EAD6-D542-87BC-B64082E87D6C}" type="datetimeFigureOut">
              <a:rPr lang="en-US" smtClean="0"/>
              <a:t>4/6/14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444D2-A086-3B47-B595-84CB8E1FED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080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444D2-A086-3B47-B595-84CB8E1FED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B6B0-D947-3C4C-8C0A-52996263EEE5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9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E61E-CD94-BE44-9503-328E30FF48E2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5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2312F-12F8-FD4C-ACB9-CAA7AE8C3270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7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8803-7D87-5747-9141-6509EAC2AABE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4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4D4B-E4B9-BB46-9560-467B7D97A7E4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78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0CEA-712E-E347-9665-42BA7C8F1F24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5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9C40-2DBF-8449-93EF-88601CA2601B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4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C981-6351-C14C-AB47-923766165D50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1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89CE-575B-D24B-A037-81D7162B19AC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6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32B6-CD75-984A-B0B8-0495434CDEEF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1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9CFB-C0ED-1040-996C-124554D06B7F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2FE9-0F9C-8C44-B873-6FAC4FDB1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2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6406-4FF5-6B4A-91F0-DAC6B2774062}" type="datetime1">
              <a:rPr lang="en-US" smtClean="0"/>
              <a:t>4/6/14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C3263-3819-AD4D-86E5-61B334D67E97}" type="slidenum">
              <a:rPr lang="en-US" smtClean="0"/>
              <a:t>‹#›</a:t>
            </a:fld>
            <a:r>
              <a:rPr lang="en-US" dirty="0" smtClean="0"/>
              <a:t>/13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260447" y="6421591"/>
            <a:ext cx="77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1564F8B-C6F2-7B40-834B-D888C4A0E005}" type="slidenum">
              <a:rPr lang="en-US" smtClean="0"/>
              <a:t>‹#›</a:t>
            </a:fld>
            <a:r>
              <a:rPr lang="en-US" dirty="0" smtClean="0"/>
              <a:t>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4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2.xls"/><Relationship Id="rId4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928" y="1863067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/>
              <a:t>Characterizing the Hadronic Weak Interaction with the n-</a:t>
            </a:r>
            <a:r>
              <a:rPr lang="en-US" sz="3600" b="1" baseline="30000" dirty="0"/>
              <a:t>3</a:t>
            </a:r>
            <a:r>
              <a:rPr lang="en-US" sz="3600" b="1" dirty="0"/>
              <a:t>He Experiment at the Spallation Neutron Source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0796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Josh Hamblen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University of Tennessee-Chattanooga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For the n-</a:t>
            </a:r>
            <a:r>
              <a:rPr lang="en-US" baseline="30000" dirty="0" smtClean="0">
                <a:solidFill>
                  <a:srgbClr val="000090"/>
                </a:solidFill>
              </a:rPr>
              <a:t>3</a:t>
            </a:r>
            <a:r>
              <a:rPr lang="en-US" dirty="0" smtClean="0">
                <a:solidFill>
                  <a:srgbClr val="000090"/>
                </a:solidFill>
              </a:rPr>
              <a:t>He Collaboration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42322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-25400"/>
            <a:ext cx="49815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30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0021"/>
            <a:ext cx="9165666" cy="773781"/>
          </a:xfrm>
          <a:solidFill>
            <a:srgbClr val="8EB4E3"/>
          </a:solidFill>
        </p:spPr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Chamber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68"/>
            <a:ext cx="5169877" cy="31515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 be filled with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 at 1 atm</a:t>
            </a:r>
          </a:p>
          <a:p>
            <a:r>
              <a:rPr lang="en-US" sz="2400" dirty="0" smtClean="0"/>
              <a:t>17 HV Frames with 8 wires</a:t>
            </a:r>
          </a:p>
          <a:p>
            <a:r>
              <a:rPr lang="en-US" sz="2400" dirty="0" smtClean="0"/>
              <a:t>16 Signal Frames with 9 wires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r="13412"/>
          <a:stretch>
            <a:fillRect/>
          </a:stretch>
        </p:blipFill>
        <p:spPr bwMode="auto">
          <a:xfrm>
            <a:off x="5286229" y="639330"/>
            <a:ext cx="38794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8131"/>
          <a:stretch>
            <a:fillRect/>
          </a:stretch>
        </p:blipFill>
        <p:spPr bwMode="auto">
          <a:xfrm>
            <a:off x="5396957" y="3353670"/>
            <a:ext cx="33369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118" t="11973" r="5840" b="14089"/>
          <a:stretch/>
        </p:blipFill>
        <p:spPr>
          <a:xfrm>
            <a:off x="337992" y="2701970"/>
            <a:ext cx="219878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353" y="2716081"/>
            <a:ext cx="2359742" cy="274320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24882" y="6000810"/>
            <a:ext cx="5788819" cy="685800"/>
            <a:chOff x="427038" y="1616075"/>
            <a:chExt cx="7718425" cy="1147763"/>
          </a:xfrm>
        </p:grpSpPr>
        <p:sp>
          <p:nvSpPr>
            <p:cNvPr id="9" name="Arc 2"/>
            <p:cNvSpPr>
              <a:spLocks/>
            </p:cNvSpPr>
            <p:nvPr/>
          </p:nvSpPr>
          <p:spPr bwMode="auto">
            <a:xfrm flipH="1">
              <a:off x="7888288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4311650" y="1616075"/>
              <a:ext cx="3729038" cy="46038"/>
              <a:chOff x="1585" y="2104"/>
              <a:chExt cx="2349" cy="29"/>
            </a:xfrm>
          </p:grpSpPr>
          <p:sp>
            <p:nvSpPr>
              <p:cNvPr id="185" name="Oval 184"/>
              <p:cNvSpPr>
                <a:spLocks noChangeArrowheads="1"/>
              </p:cNvSpPr>
              <p:nvPr/>
            </p:nvSpPr>
            <p:spPr bwMode="auto">
              <a:xfrm>
                <a:off x="158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6" name="Oval 185"/>
              <p:cNvSpPr>
                <a:spLocks noChangeArrowheads="1"/>
              </p:cNvSpPr>
              <p:nvPr/>
            </p:nvSpPr>
            <p:spPr bwMode="auto">
              <a:xfrm>
                <a:off x="164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7" name="Oval 186"/>
              <p:cNvSpPr>
                <a:spLocks noChangeArrowheads="1"/>
              </p:cNvSpPr>
              <p:nvPr/>
            </p:nvSpPr>
            <p:spPr bwMode="auto">
              <a:xfrm>
                <a:off x="16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8" name="Oval 187"/>
              <p:cNvSpPr>
                <a:spLocks noChangeArrowheads="1"/>
              </p:cNvSpPr>
              <p:nvPr/>
            </p:nvSpPr>
            <p:spPr bwMode="auto">
              <a:xfrm>
                <a:off x="175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9" name="Oval 188"/>
              <p:cNvSpPr>
                <a:spLocks noChangeArrowheads="1"/>
              </p:cNvSpPr>
              <p:nvPr/>
            </p:nvSpPr>
            <p:spPr bwMode="auto">
              <a:xfrm>
                <a:off x="181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0" name="Oval 189"/>
              <p:cNvSpPr>
                <a:spLocks noChangeArrowheads="1"/>
              </p:cNvSpPr>
              <p:nvPr/>
            </p:nvSpPr>
            <p:spPr bwMode="auto">
              <a:xfrm>
                <a:off x="186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1" name="Oval 190"/>
              <p:cNvSpPr>
                <a:spLocks noChangeArrowheads="1"/>
              </p:cNvSpPr>
              <p:nvPr/>
            </p:nvSpPr>
            <p:spPr bwMode="auto">
              <a:xfrm>
                <a:off x="192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2" name="Oval 191"/>
              <p:cNvSpPr>
                <a:spLocks noChangeArrowheads="1"/>
              </p:cNvSpPr>
              <p:nvPr/>
            </p:nvSpPr>
            <p:spPr bwMode="auto">
              <a:xfrm>
                <a:off x="197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3" name="Oval 192"/>
              <p:cNvSpPr>
                <a:spLocks noChangeArrowheads="1"/>
              </p:cNvSpPr>
              <p:nvPr/>
            </p:nvSpPr>
            <p:spPr bwMode="auto">
              <a:xfrm>
                <a:off x="203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4" name="Oval 193"/>
              <p:cNvSpPr>
                <a:spLocks noChangeArrowheads="1"/>
              </p:cNvSpPr>
              <p:nvPr/>
            </p:nvSpPr>
            <p:spPr bwMode="auto">
              <a:xfrm>
                <a:off x="214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5" name="Oval 194"/>
              <p:cNvSpPr>
                <a:spLocks noChangeArrowheads="1"/>
              </p:cNvSpPr>
              <p:nvPr/>
            </p:nvSpPr>
            <p:spPr bwMode="auto">
              <a:xfrm>
                <a:off x="226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6" name="Oval 195"/>
              <p:cNvSpPr>
                <a:spLocks noChangeArrowheads="1"/>
              </p:cNvSpPr>
              <p:nvPr/>
            </p:nvSpPr>
            <p:spPr bwMode="auto">
              <a:xfrm>
                <a:off x="237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7" name="Oval 196"/>
              <p:cNvSpPr>
                <a:spLocks noChangeArrowheads="1"/>
              </p:cNvSpPr>
              <p:nvPr/>
            </p:nvSpPr>
            <p:spPr bwMode="auto">
              <a:xfrm>
                <a:off x="248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8" name="Oval 197"/>
              <p:cNvSpPr>
                <a:spLocks noChangeArrowheads="1"/>
              </p:cNvSpPr>
              <p:nvPr/>
            </p:nvSpPr>
            <p:spPr bwMode="auto">
              <a:xfrm>
                <a:off x="265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9" name="Oval 198"/>
              <p:cNvSpPr>
                <a:spLocks noChangeArrowheads="1"/>
              </p:cNvSpPr>
              <p:nvPr/>
            </p:nvSpPr>
            <p:spPr bwMode="auto">
              <a:xfrm>
                <a:off x="276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0" name="Oval 199"/>
              <p:cNvSpPr>
                <a:spLocks noChangeArrowheads="1"/>
              </p:cNvSpPr>
              <p:nvPr/>
            </p:nvSpPr>
            <p:spPr bwMode="auto">
              <a:xfrm>
                <a:off x="282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1" name="Oval 200"/>
              <p:cNvSpPr>
                <a:spLocks noChangeArrowheads="1"/>
              </p:cNvSpPr>
              <p:nvPr/>
            </p:nvSpPr>
            <p:spPr bwMode="auto">
              <a:xfrm>
                <a:off x="293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2" name="Oval 201"/>
              <p:cNvSpPr>
                <a:spLocks noChangeArrowheads="1"/>
              </p:cNvSpPr>
              <p:nvPr/>
            </p:nvSpPr>
            <p:spPr bwMode="auto">
              <a:xfrm>
                <a:off x="305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3" name="Oval 202"/>
              <p:cNvSpPr>
                <a:spLocks noChangeArrowheads="1"/>
              </p:cNvSpPr>
              <p:nvPr/>
            </p:nvSpPr>
            <p:spPr bwMode="auto">
              <a:xfrm>
                <a:off x="316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4" name="Oval 203"/>
              <p:cNvSpPr>
                <a:spLocks noChangeArrowheads="1"/>
              </p:cNvSpPr>
              <p:nvPr/>
            </p:nvSpPr>
            <p:spPr bwMode="auto">
              <a:xfrm>
                <a:off x="327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5" name="Oval 204"/>
              <p:cNvSpPr>
                <a:spLocks noChangeArrowheads="1"/>
              </p:cNvSpPr>
              <p:nvPr/>
            </p:nvSpPr>
            <p:spPr bwMode="auto">
              <a:xfrm>
                <a:off x="338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6" name="Oval 205"/>
              <p:cNvSpPr>
                <a:spLocks noChangeArrowheads="1"/>
              </p:cNvSpPr>
              <p:nvPr/>
            </p:nvSpPr>
            <p:spPr bwMode="auto">
              <a:xfrm>
                <a:off x="344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7" name="Oval 206"/>
              <p:cNvSpPr>
                <a:spLocks noChangeArrowheads="1"/>
              </p:cNvSpPr>
              <p:nvPr/>
            </p:nvSpPr>
            <p:spPr bwMode="auto">
              <a:xfrm>
                <a:off x="355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8" name="Oval 207"/>
              <p:cNvSpPr>
                <a:spLocks noChangeArrowheads="1"/>
              </p:cNvSpPr>
              <p:nvPr/>
            </p:nvSpPr>
            <p:spPr bwMode="auto">
              <a:xfrm>
                <a:off x="361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9" name="Oval 208"/>
              <p:cNvSpPr>
                <a:spLocks noChangeArrowheads="1"/>
              </p:cNvSpPr>
              <p:nvPr/>
            </p:nvSpPr>
            <p:spPr bwMode="auto">
              <a:xfrm>
                <a:off x="367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0" name="Oval 209"/>
              <p:cNvSpPr>
                <a:spLocks noChangeArrowheads="1"/>
              </p:cNvSpPr>
              <p:nvPr/>
            </p:nvSpPr>
            <p:spPr bwMode="auto">
              <a:xfrm>
                <a:off x="372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1" name="Oval 210"/>
              <p:cNvSpPr>
                <a:spLocks noChangeArrowheads="1"/>
              </p:cNvSpPr>
              <p:nvPr/>
            </p:nvSpPr>
            <p:spPr bwMode="auto">
              <a:xfrm>
                <a:off x="378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2" name="Oval 211"/>
              <p:cNvSpPr>
                <a:spLocks noChangeArrowheads="1"/>
              </p:cNvSpPr>
              <p:nvPr/>
            </p:nvSpPr>
            <p:spPr bwMode="auto">
              <a:xfrm>
                <a:off x="384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3" name="Oval 212"/>
              <p:cNvSpPr>
                <a:spLocks noChangeArrowheads="1"/>
              </p:cNvSpPr>
              <p:nvPr/>
            </p:nvSpPr>
            <p:spPr bwMode="auto">
              <a:xfrm>
                <a:off x="38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4" name="Oval 213"/>
              <p:cNvSpPr>
                <a:spLocks noChangeArrowheads="1"/>
              </p:cNvSpPr>
              <p:nvPr/>
            </p:nvSpPr>
            <p:spPr bwMode="auto">
              <a:xfrm>
                <a:off x="209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5" name="Oval 214"/>
              <p:cNvSpPr>
                <a:spLocks noChangeArrowheads="1"/>
              </p:cNvSpPr>
              <p:nvPr/>
            </p:nvSpPr>
            <p:spPr bwMode="auto">
              <a:xfrm>
                <a:off x="220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6" name="Oval 215"/>
              <p:cNvSpPr>
                <a:spLocks noChangeArrowheads="1"/>
              </p:cNvSpPr>
              <p:nvPr/>
            </p:nvSpPr>
            <p:spPr bwMode="auto">
              <a:xfrm>
                <a:off x="231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7" name="Oval 216"/>
              <p:cNvSpPr>
                <a:spLocks noChangeArrowheads="1"/>
              </p:cNvSpPr>
              <p:nvPr/>
            </p:nvSpPr>
            <p:spPr bwMode="auto">
              <a:xfrm>
                <a:off x="243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8" name="Oval 217"/>
              <p:cNvSpPr>
                <a:spLocks noChangeArrowheads="1"/>
              </p:cNvSpPr>
              <p:nvPr/>
            </p:nvSpPr>
            <p:spPr bwMode="auto">
              <a:xfrm>
                <a:off x="254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9" name="Oval 218"/>
              <p:cNvSpPr>
                <a:spLocks noChangeArrowheads="1"/>
              </p:cNvSpPr>
              <p:nvPr/>
            </p:nvSpPr>
            <p:spPr bwMode="auto">
              <a:xfrm>
                <a:off x="260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0" name="Oval 219"/>
              <p:cNvSpPr>
                <a:spLocks noChangeArrowheads="1"/>
              </p:cNvSpPr>
              <p:nvPr/>
            </p:nvSpPr>
            <p:spPr bwMode="auto">
              <a:xfrm>
                <a:off x="271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1" name="Oval 220"/>
              <p:cNvSpPr>
                <a:spLocks noChangeArrowheads="1"/>
              </p:cNvSpPr>
              <p:nvPr/>
            </p:nvSpPr>
            <p:spPr bwMode="auto">
              <a:xfrm>
                <a:off x="288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2" name="Oval 221"/>
              <p:cNvSpPr>
                <a:spLocks noChangeArrowheads="1"/>
              </p:cNvSpPr>
              <p:nvPr/>
            </p:nvSpPr>
            <p:spPr bwMode="auto">
              <a:xfrm>
                <a:off x="299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3" name="Oval 222"/>
              <p:cNvSpPr>
                <a:spLocks noChangeArrowheads="1"/>
              </p:cNvSpPr>
              <p:nvPr/>
            </p:nvSpPr>
            <p:spPr bwMode="auto">
              <a:xfrm>
                <a:off x="310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4" name="Oval 223"/>
              <p:cNvSpPr>
                <a:spLocks noChangeArrowheads="1"/>
              </p:cNvSpPr>
              <p:nvPr/>
            </p:nvSpPr>
            <p:spPr bwMode="auto">
              <a:xfrm>
                <a:off x="322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5" name="Oval 224"/>
              <p:cNvSpPr>
                <a:spLocks noChangeArrowheads="1"/>
              </p:cNvSpPr>
              <p:nvPr/>
            </p:nvSpPr>
            <p:spPr bwMode="auto">
              <a:xfrm>
                <a:off x="333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6" name="Oval 225"/>
              <p:cNvSpPr>
                <a:spLocks noChangeArrowheads="1"/>
              </p:cNvSpPr>
              <p:nvPr/>
            </p:nvSpPr>
            <p:spPr bwMode="auto">
              <a:xfrm>
                <a:off x="350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  <p:grpSp>
          <p:nvGrpSpPr>
            <p:cNvPr id="11" name="Group 49"/>
            <p:cNvGrpSpPr>
              <a:grpSpLocks/>
            </p:cNvGrpSpPr>
            <p:nvPr/>
          </p:nvGrpSpPr>
          <p:grpSpPr bwMode="auto">
            <a:xfrm flipV="1">
              <a:off x="4311650" y="2717800"/>
              <a:ext cx="3729038" cy="46038"/>
              <a:chOff x="1585" y="2104"/>
              <a:chExt cx="2349" cy="29"/>
            </a:xfrm>
          </p:grpSpPr>
          <p:sp>
            <p:nvSpPr>
              <p:cNvPr id="143" name="Oval 50"/>
              <p:cNvSpPr>
                <a:spLocks noChangeArrowheads="1"/>
              </p:cNvSpPr>
              <p:nvPr/>
            </p:nvSpPr>
            <p:spPr bwMode="auto">
              <a:xfrm>
                <a:off x="158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4" name="Oval 51"/>
              <p:cNvSpPr>
                <a:spLocks noChangeArrowheads="1"/>
              </p:cNvSpPr>
              <p:nvPr/>
            </p:nvSpPr>
            <p:spPr bwMode="auto">
              <a:xfrm>
                <a:off x="164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5" name="Oval 52"/>
              <p:cNvSpPr>
                <a:spLocks noChangeArrowheads="1"/>
              </p:cNvSpPr>
              <p:nvPr/>
            </p:nvSpPr>
            <p:spPr bwMode="auto">
              <a:xfrm>
                <a:off x="16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6" name="Oval 53"/>
              <p:cNvSpPr>
                <a:spLocks noChangeArrowheads="1"/>
              </p:cNvSpPr>
              <p:nvPr/>
            </p:nvSpPr>
            <p:spPr bwMode="auto">
              <a:xfrm>
                <a:off x="175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7" name="Oval 54"/>
              <p:cNvSpPr>
                <a:spLocks noChangeArrowheads="1"/>
              </p:cNvSpPr>
              <p:nvPr/>
            </p:nvSpPr>
            <p:spPr bwMode="auto">
              <a:xfrm>
                <a:off x="181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8" name="Oval 55"/>
              <p:cNvSpPr>
                <a:spLocks noChangeArrowheads="1"/>
              </p:cNvSpPr>
              <p:nvPr/>
            </p:nvSpPr>
            <p:spPr bwMode="auto">
              <a:xfrm>
                <a:off x="186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9" name="Oval 56"/>
              <p:cNvSpPr>
                <a:spLocks noChangeArrowheads="1"/>
              </p:cNvSpPr>
              <p:nvPr/>
            </p:nvSpPr>
            <p:spPr bwMode="auto">
              <a:xfrm>
                <a:off x="192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0" name="Oval 57"/>
              <p:cNvSpPr>
                <a:spLocks noChangeArrowheads="1"/>
              </p:cNvSpPr>
              <p:nvPr/>
            </p:nvSpPr>
            <p:spPr bwMode="auto">
              <a:xfrm>
                <a:off x="197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1" name="Oval 58"/>
              <p:cNvSpPr>
                <a:spLocks noChangeArrowheads="1"/>
              </p:cNvSpPr>
              <p:nvPr/>
            </p:nvSpPr>
            <p:spPr bwMode="auto">
              <a:xfrm>
                <a:off x="203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2" name="Oval 59"/>
              <p:cNvSpPr>
                <a:spLocks noChangeArrowheads="1"/>
              </p:cNvSpPr>
              <p:nvPr/>
            </p:nvSpPr>
            <p:spPr bwMode="auto">
              <a:xfrm>
                <a:off x="214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3" name="Oval 60"/>
              <p:cNvSpPr>
                <a:spLocks noChangeArrowheads="1"/>
              </p:cNvSpPr>
              <p:nvPr/>
            </p:nvSpPr>
            <p:spPr bwMode="auto">
              <a:xfrm>
                <a:off x="226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4" name="Oval 61"/>
              <p:cNvSpPr>
                <a:spLocks noChangeArrowheads="1"/>
              </p:cNvSpPr>
              <p:nvPr/>
            </p:nvSpPr>
            <p:spPr bwMode="auto">
              <a:xfrm>
                <a:off x="237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5" name="Oval 62"/>
              <p:cNvSpPr>
                <a:spLocks noChangeArrowheads="1"/>
              </p:cNvSpPr>
              <p:nvPr/>
            </p:nvSpPr>
            <p:spPr bwMode="auto">
              <a:xfrm>
                <a:off x="248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6" name="Oval 63"/>
              <p:cNvSpPr>
                <a:spLocks noChangeArrowheads="1"/>
              </p:cNvSpPr>
              <p:nvPr/>
            </p:nvSpPr>
            <p:spPr bwMode="auto">
              <a:xfrm>
                <a:off x="265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7" name="Oval 64"/>
              <p:cNvSpPr>
                <a:spLocks noChangeArrowheads="1"/>
              </p:cNvSpPr>
              <p:nvPr/>
            </p:nvSpPr>
            <p:spPr bwMode="auto">
              <a:xfrm>
                <a:off x="276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8" name="Oval 65"/>
              <p:cNvSpPr>
                <a:spLocks noChangeArrowheads="1"/>
              </p:cNvSpPr>
              <p:nvPr/>
            </p:nvSpPr>
            <p:spPr bwMode="auto">
              <a:xfrm>
                <a:off x="282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9" name="Oval 66"/>
              <p:cNvSpPr>
                <a:spLocks noChangeArrowheads="1"/>
              </p:cNvSpPr>
              <p:nvPr/>
            </p:nvSpPr>
            <p:spPr bwMode="auto">
              <a:xfrm>
                <a:off x="293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0" name="Oval 67"/>
              <p:cNvSpPr>
                <a:spLocks noChangeArrowheads="1"/>
              </p:cNvSpPr>
              <p:nvPr/>
            </p:nvSpPr>
            <p:spPr bwMode="auto">
              <a:xfrm>
                <a:off x="305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1" name="Oval 68"/>
              <p:cNvSpPr>
                <a:spLocks noChangeArrowheads="1"/>
              </p:cNvSpPr>
              <p:nvPr/>
            </p:nvSpPr>
            <p:spPr bwMode="auto">
              <a:xfrm>
                <a:off x="316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2" name="Oval 69"/>
              <p:cNvSpPr>
                <a:spLocks noChangeArrowheads="1"/>
              </p:cNvSpPr>
              <p:nvPr/>
            </p:nvSpPr>
            <p:spPr bwMode="auto">
              <a:xfrm>
                <a:off x="327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3" name="Oval 70"/>
              <p:cNvSpPr>
                <a:spLocks noChangeArrowheads="1"/>
              </p:cNvSpPr>
              <p:nvPr/>
            </p:nvSpPr>
            <p:spPr bwMode="auto">
              <a:xfrm>
                <a:off x="338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4" name="Oval 71"/>
              <p:cNvSpPr>
                <a:spLocks noChangeArrowheads="1"/>
              </p:cNvSpPr>
              <p:nvPr/>
            </p:nvSpPr>
            <p:spPr bwMode="auto">
              <a:xfrm>
                <a:off x="344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5" name="Oval 72"/>
              <p:cNvSpPr>
                <a:spLocks noChangeArrowheads="1"/>
              </p:cNvSpPr>
              <p:nvPr/>
            </p:nvSpPr>
            <p:spPr bwMode="auto">
              <a:xfrm>
                <a:off x="355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6" name="Oval 73"/>
              <p:cNvSpPr>
                <a:spLocks noChangeArrowheads="1"/>
              </p:cNvSpPr>
              <p:nvPr/>
            </p:nvSpPr>
            <p:spPr bwMode="auto">
              <a:xfrm>
                <a:off x="361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7" name="Oval 74"/>
              <p:cNvSpPr>
                <a:spLocks noChangeArrowheads="1"/>
              </p:cNvSpPr>
              <p:nvPr/>
            </p:nvSpPr>
            <p:spPr bwMode="auto">
              <a:xfrm>
                <a:off x="367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8" name="Oval 75"/>
              <p:cNvSpPr>
                <a:spLocks noChangeArrowheads="1"/>
              </p:cNvSpPr>
              <p:nvPr/>
            </p:nvSpPr>
            <p:spPr bwMode="auto">
              <a:xfrm>
                <a:off x="372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9" name="Oval 76"/>
              <p:cNvSpPr>
                <a:spLocks noChangeArrowheads="1"/>
              </p:cNvSpPr>
              <p:nvPr/>
            </p:nvSpPr>
            <p:spPr bwMode="auto">
              <a:xfrm>
                <a:off x="378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0" name="Oval 77"/>
              <p:cNvSpPr>
                <a:spLocks noChangeArrowheads="1"/>
              </p:cNvSpPr>
              <p:nvPr/>
            </p:nvSpPr>
            <p:spPr bwMode="auto">
              <a:xfrm>
                <a:off x="384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1" name="Oval 78"/>
              <p:cNvSpPr>
                <a:spLocks noChangeArrowheads="1"/>
              </p:cNvSpPr>
              <p:nvPr/>
            </p:nvSpPr>
            <p:spPr bwMode="auto">
              <a:xfrm>
                <a:off x="38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2" name="Oval 79"/>
              <p:cNvSpPr>
                <a:spLocks noChangeArrowheads="1"/>
              </p:cNvSpPr>
              <p:nvPr/>
            </p:nvSpPr>
            <p:spPr bwMode="auto">
              <a:xfrm>
                <a:off x="209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3" name="Oval 80"/>
              <p:cNvSpPr>
                <a:spLocks noChangeArrowheads="1"/>
              </p:cNvSpPr>
              <p:nvPr/>
            </p:nvSpPr>
            <p:spPr bwMode="auto">
              <a:xfrm>
                <a:off x="220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4" name="Oval 81"/>
              <p:cNvSpPr>
                <a:spLocks noChangeArrowheads="1"/>
              </p:cNvSpPr>
              <p:nvPr/>
            </p:nvSpPr>
            <p:spPr bwMode="auto">
              <a:xfrm>
                <a:off x="231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5" name="Oval 82"/>
              <p:cNvSpPr>
                <a:spLocks noChangeArrowheads="1"/>
              </p:cNvSpPr>
              <p:nvPr/>
            </p:nvSpPr>
            <p:spPr bwMode="auto">
              <a:xfrm>
                <a:off x="243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6" name="Oval 83"/>
              <p:cNvSpPr>
                <a:spLocks noChangeArrowheads="1"/>
              </p:cNvSpPr>
              <p:nvPr/>
            </p:nvSpPr>
            <p:spPr bwMode="auto">
              <a:xfrm>
                <a:off x="254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7" name="Oval 84"/>
              <p:cNvSpPr>
                <a:spLocks noChangeArrowheads="1"/>
              </p:cNvSpPr>
              <p:nvPr/>
            </p:nvSpPr>
            <p:spPr bwMode="auto">
              <a:xfrm>
                <a:off x="260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8" name="Oval 85"/>
              <p:cNvSpPr>
                <a:spLocks noChangeArrowheads="1"/>
              </p:cNvSpPr>
              <p:nvPr/>
            </p:nvSpPr>
            <p:spPr bwMode="auto">
              <a:xfrm>
                <a:off x="271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9" name="Oval 86"/>
              <p:cNvSpPr>
                <a:spLocks noChangeArrowheads="1"/>
              </p:cNvSpPr>
              <p:nvPr/>
            </p:nvSpPr>
            <p:spPr bwMode="auto">
              <a:xfrm>
                <a:off x="288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0" name="Oval 87"/>
              <p:cNvSpPr>
                <a:spLocks noChangeArrowheads="1"/>
              </p:cNvSpPr>
              <p:nvPr/>
            </p:nvSpPr>
            <p:spPr bwMode="auto">
              <a:xfrm>
                <a:off x="299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1" name="Oval 88"/>
              <p:cNvSpPr>
                <a:spLocks noChangeArrowheads="1"/>
              </p:cNvSpPr>
              <p:nvPr/>
            </p:nvSpPr>
            <p:spPr bwMode="auto">
              <a:xfrm>
                <a:off x="310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2" name="Oval 89"/>
              <p:cNvSpPr>
                <a:spLocks noChangeArrowheads="1"/>
              </p:cNvSpPr>
              <p:nvPr/>
            </p:nvSpPr>
            <p:spPr bwMode="auto">
              <a:xfrm>
                <a:off x="322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3" name="Oval 90"/>
              <p:cNvSpPr>
                <a:spLocks noChangeArrowheads="1"/>
              </p:cNvSpPr>
              <p:nvPr/>
            </p:nvSpPr>
            <p:spPr bwMode="auto">
              <a:xfrm>
                <a:off x="333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4" name="Oval 91"/>
              <p:cNvSpPr>
                <a:spLocks noChangeArrowheads="1"/>
              </p:cNvSpPr>
              <p:nvPr/>
            </p:nvSpPr>
            <p:spPr bwMode="auto">
              <a:xfrm>
                <a:off x="350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12" name="Arc 98"/>
            <p:cNvSpPr>
              <a:spLocks/>
            </p:cNvSpPr>
            <p:nvPr/>
          </p:nvSpPr>
          <p:spPr bwMode="auto">
            <a:xfrm flipH="1">
              <a:off x="4208463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3" name="Arc 99"/>
            <p:cNvSpPr>
              <a:spLocks/>
            </p:cNvSpPr>
            <p:nvPr/>
          </p:nvSpPr>
          <p:spPr bwMode="auto">
            <a:xfrm flipH="1">
              <a:off x="4300538" y="164623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4" name="Arc 100"/>
            <p:cNvSpPr>
              <a:spLocks/>
            </p:cNvSpPr>
            <p:nvPr/>
          </p:nvSpPr>
          <p:spPr bwMode="auto">
            <a:xfrm flipH="1">
              <a:off x="4386263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grpSp>
          <p:nvGrpSpPr>
            <p:cNvPr id="15" name="Group 101"/>
            <p:cNvGrpSpPr>
              <a:grpSpLocks/>
            </p:cNvGrpSpPr>
            <p:nvPr/>
          </p:nvGrpSpPr>
          <p:grpSpPr bwMode="auto">
            <a:xfrm>
              <a:off x="4859338" y="1778000"/>
              <a:ext cx="1189037" cy="836613"/>
              <a:chOff x="3199" y="1123"/>
              <a:chExt cx="749" cy="527"/>
            </a:xfrm>
          </p:grpSpPr>
          <p:sp>
            <p:nvSpPr>
              <p:cNvPr id="134" name="Line 102"/>
              <p:cNvSpPr>
                <a:spLocks noChangeShapeType="1"/>
              </p:cNvSpPr>
              <p:nvPr/>
            </p:nvSpPr>
            <p:spPr bwMode="auto">
              <a:xfrm>
                <a:off x="3279" y="1123"/>
                <a:ext cx="591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5" name="Line 103"/>
              <p:cNvSpPr>
                <a:spLocks noChangeShapeType="1"/>
              </p:cNvSpPr>
              <p:nvPr/>
            </p:nvSpPr>
            <p:spPr bwMode="auto">
              <a:xfrm flipV="1">
                <a:off x="3283" y="1650"/>
                <a:ext cx="583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6" name="Arc 104"/>
              <p:cNvSpPr>
                <a:spLocks/>
              </p:cNvSpPr>
              <p:nvPr/>
            </p:nvSpPr>
            <p:spPr bwMode="auto">
              <a:xfrm flipH="1">
                <a:off x="3771" y="1123"/>
                <a:ext cx="177" cy="52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7" name="Arc 105"/>
              <p:cNvSpPr>
                <a:spLocks/>
              </p:cNvSpPr>
              <p:nvPr/>
            </p:nvSpPr>
            <p:spPr bwMode="auto">
              <a:xfrm flipH="1">
                <a:off x="3199" y="1123"/>
                <a:ext cx="89" cy="52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8" name="AutoShape 106"/>
              <p:cNvSpPr>
                <a:spLocks noChangeArrowheads="1"/>
              </p:cNvSpPr>
              <p:nvPr/>
            </p:nvSpPr>
            <p:spPr bwMode="auto">
              <a:xfrm>
                <a:off x="3830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9" name="AutoShape 107"/>
              <p:cNvSpPr>
                <a:spLocks noChangeArrowheads="1"/>
              </p:cNvSpPr>
              <p:nvPr/>
            </p:nvSpPr>
            <p:spPr bwMode="auto">
              <a:xfrm>
                <a:off x="3268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0" name="Rectangle 108"/>
              <p:cNvSpPr>
                <a:spLocks noChangeArrowheads="1"/>
              </p:cNvSpPr>
              <p:nvPr/>
            </p:nvSpPr>
            <p:spPr bwMode="auto">
              <a:xfrm>
                <a:off x="3298" y="1231"/>
                <a:ext cx="86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1" name="Line 109"/>
              <p:cNvSpPr>
                <a:spLocks noChangeShapeType="1"/>
              </p:cNvSpPr>
              <p:nvPr/>
            </p:nvSpPr>
            <p:spPr bwMode="auto">
              <a:xfrm flipH="1">
                <a:off x="3292" y="125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42" name="Line 110"/>
              <p:cNvSpPr>
                <a:spLocks noChangeShapeType="1"/>
              </p:cNvSpPr>
              <p:nvPr/>
            </p:nvSpPr>
            <p:spPr bwMode="auto">
              <a:xfrm flipH="1">
                <a:off x="3296" y="150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6" name="Group 111"/>
            <p:cNvGrpSpPr>
              <a:grpSpLocks/>
            </p:cNvGrpSpPr>
            <p:nvPr/>
          </p:nvGrpSpPr>
          <p:grpSpPr bwMode="auto">
            <a:xfrm>
              <a:off x="6329363" y="1778000"/>
              <a:ext cx="1189037" cy="836613"/>
              <a:chOff x="4125" y="1123"/>
              <a:chExt cx="749" cy="527"/>
            </a:xfrm>
          </p:grpSpPr>
          <p:sp>
            <p:nvSpPr>
              <p:cNvPr id="113" name="Line 112"/>
              <p:cNvSpPr>
                <a:spLocks noChangeShapeType="1"/>
              </p:cNvSpPr>
              <p:nvPr/>
            </p:nvSpPr>
            <p:spPr bwMode="auto">
              <a:xfrm>
                <a:off x="4205" y="1123"/>
                <a:ext cx="585" cy="0"/>
              </a:xfrm>
              <a:prstGeom prst="line">
                <a:avLst/>
              </a:pr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4" name="Line 113"/>
              <p:cNvSpPr>
                <a:spLocks noChangeShapeType="1"/>
              </p:cNvSpPr>
              <p:nvPr/>
            </p:nvSpPr>
            <p:spPr bwMode="auto">
              <a:xfrm flipV="1">
                <a:off x="4205" y="1650"/>
                <a:ext cx="583" cy="0"/>
              </a:xfrm>
              <a:prstGeom prst="line">
                <a:avLst/>
              </a:pr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5" name="Arc 114"/>
              <p:cNvSpPr>
                <a:spLocks/>
              </p:cNvSpPr>
              <p:nvPr/>
            </p:nvSpPr>
            <p:spPr bwMode="auto">
              <a:xfrm flipH="1">
                <a:off x="4697" y="1123"/>
                <a:ext cx="177" cy="52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6" name="Arc 115"/>
              <p:cNvSpPr>
                <a:spLocks/>
              </p:cNvSpPr>
              <p:nvPr/>
            </p:nvSpPr>
            <p:spPr bwMode="auto">
              <a:xfrm flipH="1">
                <a:off x="4125" y="1123"/>
                <a:ext cx="89" cy="52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7" name="Line 116"/>
              <p:cNvSpPr>
                <a:spLocks noChangeShapeType="1"/>
              </p:cNvSpPr>
              <p:nvPr/>
            </p:nvSpPr>
            <p:spPr bwMode="auto">
              <a:xfrm>
                <a:off x="4192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8" name="Line 117"/>
              <p:cNvSpPr>
                <a:spLocks noChangeShapeType="1"/>
              </p:cNvSpPr>
              <p:nvPr/>
            </p:nvSpPr>
            <p:spPr bwMode="auto">
              <a:xfrm>
                <a:off x="4221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9" name="Line 118"/>
              <p:cNvSpPr>
                <a:spLocks noChangeShapeType="1"/>
              </p:cNvSpPr>
              <p:nvPr/>
            </p:nvSpPr>
            <p:spPr bwMode="auto">
              <a:xfrm>
                <a:off x="4250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0" name="Line 119"/>
              <p:cNvSpPr>
                <a:spLocks noChangeShapeType="1"/>
              </p:cNvSpPr>
              <p:nvPr/>
            </p:nvSpPr>
            <p:spPr bwMode="auto">
              <a:xfrm>
                <a:off x="4279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1" name="Line 120"/>
              <p:cNvSpPr>
                <a:spLocks noChangeShapeType="1"/>
              </p:cNvSpPr>
              <p:nvPr/>
            </p:nvSpPr>
            <p:spPr bwMode="auto">
              <a:xfrm>
                <a:off x="430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2" name="Line 121"/>
              <p:cNvSpPr>
                <a:spLocks noChangeShapeType="1"/>
              </p:cNvSpPr>
              <p:nvPr/>
            </p:nvSpPr>
            <p:spPr bwMode="auto">
              <a:xfrm>
                <a:off x="4337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3" name="Line 122"/>
              <p:cNvSpPr>
                <a:spLocks noChangeShapeType="1"/>
              </p:cNvSpPr>
              <p:nvPr/>
            </p:nvSpPr>
            <p:spPr bwMode="auto">
              <a:xfrm>
                <a:off x="4366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4" name="Line 123"/>
              <p:cNvSpPr>
                <a:spLocks noChangeShapeType="1"/>
              </p:cNvSpPr>
              <p:nvPr/>
            </p:nvSpPr>
            <p:spPr bwMode="auto">
              <a:xfrm>
                <a:off x="4395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5" name="Line 124"/>
              <p:cNvSpPr>
                <a:spLocks noChangeShapeType="1"/>
              </p:cNvSpPr>
              <p:nvPr/>
            </p:nvSpPr>
            <p:spPr bwMode="auto">
              <a:xfrm>
                <a:off x="4425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6" name="Line 125"/>
              <p:cNvSpPr>
                <a:spLocks noChangeShapeType="1"/>
              </p:cNvSpPr>
              <p:nvPr/>
            </p:nvSpPr>
            <p:spPr bwMode="auto">
              <a:xfrm>
                <a:off x="4454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7" name="Line 126"/>
              <p:cNvSpPr>
                <a:spLocks noChangeShapeType="1"/>
              </p:cNvSpPr>
              <p:nvPr/>
            </p:nvSpPr>
            <p:spPr bwMode="auto">
              <a:xfrm>
                <a:off x="4483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8" name="Line 127"/>
              <p:cNvSpPr>
                <a:spLocks noChangeShapeType="1"/>
              </p:cNvSpPr>
              <p:nvPr/>
            </p:nvSpPr>
            <p:spPr bwMode="auto">
              <a:xfrm>
                <a:off x="4512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9" name="Line 128"/>
              <p:cNvSpPr>
                <a:spLocks noChangeShapeType="1"/>
              </p:cNvSpPr>
              <p:nvPr/>
            </p:nvSpPr>
            <p:spPr bwMode="auto">
              <a:xfrm>
                <a:off x="4541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0" name="Line 129"/>
              <p:cNvSpPr>
                <a:spLocks noChangeShapeType="1"/>
              </p:cNvSpPr>
              <p:nvPr/>
            </p:nvSpPr>
            <p:spPr bwMode="auto">
              <a:xfrm>
                <a:off x="4570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1" name="Line 130"/>
              <p:cNvSpPr>
                <a:spLocks noChangeShapeType="1"/>
              </p:cNvSpPr>
              <p:nvPr/>
            </p:nvSpPr>
            <p:spPr bwMode="auto">
              <a:xfrm>
                <a:off x="4599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2" name="Line 131"/>
              <p:cNvSpPr>
                <a:spLocks noChangeShapeType="1"/>
              </p:cNvSpPr>
              <p:nvPr/>
            </p:nvSpPr>
            <p:spPr bwMode="auto">
              <a:xfrm>
                <a:off x="462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3" name="Line 132"/>
              <p:cNvSpPr>
                <a:spLocks noChangeShapeType="1"/>
              </p:cNvSpPr>
              <p:nvPr/>
            </p:nvSpPr>
            <p:spPr bwMode="auto">
              <a:xfrm>
                <a:off x="465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7" name="Group 138"/>
            <p:cNvGrpSpPr>
              <a:grpSpLocks/>
            </p:cNvGrpSpPr>
            <p:nvPr/>
          </p:nvGrpSpPr>
          <p:grpSpPr bwMode="auto">
            <a:xfrm>
              <a:off x="427038" y="1993900"/>
              <a:ext cx="952500" cy="390525"/>
              <a:chOff x="290" y="1289"/>
              <a:chExt cx="600" cy="246"/>
            </a:xfrm>
          </p:grpSpPr>
          <p:sp>
            <p:nvSpPr>
              <p:cNvPr id="110" name="AutoShape 139"/>
              <p:cNvSpPr>
                <a:spLocks noChangeArrowheads="1"/>
              </p:cNvSpPr>
              <p:nvPr/>
            </p:nvSpPr>
            <p:spPr bwMode="auto">
              <a:xfrm>
                <a:off x="828" y="128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1" name="Line 140"/>
              <p:cNvSpPr>
                <a:spLocks noChangeShapeType="1"/>
              </p:cNvSpPr>
              <p:nvPr/>
            </p:nvSpPr>
            <p:spPr bwMode="auto">
              <a:xfrm flipH="1">
                <a:off x="290" y="128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2" name="Line 141"/>
              <p:cNvSpPr>
                <a:spLocks noChangeShapeType="1"/>
              </p:cNvSpPr>
              <p:nvPr/>
            </p:nvSpPr>
            <p:spPr bwMode="auto">
              <a:xfrm flipH="1">
                <a:off x="290" y="153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8" name="Group 142"/>
            <p:cNvGrpSpPr>
              <a:grpSpLocks/>
            </p:cNvGrpSpPr>
            <p:nvPr/>
          </p:nvGrpSpPr>
          <p:grpSpPr bwMode="auto">
            <a:xfrm>
              <a:off x="2100263" y="1781175"/>
              <a:ext cx="1250950" cy="830263"/>
              <a:chOff x="1076" y="1155"/>
              <a:chExt cx="788" cy="523"/>
            </a:xfrm>
          </p:grpSpPr>
          <p:sp>
            <p:nvSpPr>
              <p:cNvPr id="101" name="Rectangle 143"/>
              <p:cNvSpPr>
                <a:spLocks noChangeArrowheads="1"/>
              </p:cNvSpPr>
              <p:nvPr/>
            </p:nvSpPr>
            <p:spPr bwMode="auto">
              <a:xfrm>
                <a:off x="1077" y="1155"/>
                <a:ext cx="787" cy="52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2" name="Arc 144"/>
              <p:cNvSpPr>
                <a:spLocks/>
              </p:cNvSpPr>
              <p:nvPr/>
            </p:nvSpPr>
            <p:spPr bwMode="auto">
              <a:xfrm>
                <a:off x="1079" y="1272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3" name="Arc 145"/>
              <p:cNvSpPr>
                <a:spLocks/>
              </p:cNvSpPr>
              <p:nvPr/>
            </p:nvSpPr>
            <p:spPr bwMode="auto">
              <a:xfrm>
                <a:off x="1079" y="1324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4" name="Arc 146"/>
              <p:cNvSpPr>
                <a:spLocks/>
              </p:cNvSpPr>
              <p:nvPr/>
            </p:nvSpPr>
            <p:spPr bwMode="auto">
              <a:xfrm>
                <a:off x="1079" y="1376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5" name="Arc 147"/>
              <p:cNvSpPr>
                <a:spLocks/>
              </p:cNvSpPr>
              <p:nvPr/>
            </p:nvSpPr>
            <p:spPr bwMode="auto">
              <a:xfrm>
                <a:off x="1079" y="1428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6" name="Arc 148"/>
              <p:cNvSpPr>
                <a:spLocks/>
              </p:cNvSpPr>
              <p:nvPr/>
            </p:nvSpPr>
            <p:spPr bwMode="auto">
              <a:xfrm>
                <a:off x="1079" y="1480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7" name="Arc 149"/>
              <p:cNvSpPr>
                <a:spLocks/>
              </p:cNvSpPr>
              <p:nvPr/>
            </p:nvSpPr>
            <p:spPr bwMode="auto">
              <a:xfrm>
                <a:off x="1079" y="1531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8" name="Line 150"/>
              <p:cNvSpPr>
                <a:spLocks noChangeShapeType="1"/>
              </p:cNvSpPr>
              <p:nvPr/>
            </p:nvSpPr>
            <p:spPr bwMode="auto">
              <a:xfrm>
                <a:off x="1076" y="1215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9" name="Line 151"/>
              <p:cNvSpPr>
                <a:spLocks noChangeShapeType="1"/>
              </p:cNvSpPr>
              <p:nvPr/>
            </p:nvSpPr>
            <p:spPr bwMode="auto">
              <a:xfrm>
                <a:off x="1076" y="1618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9" name="Group 154"/>
            <p:cNvGrpSpPr>
              <a:grpSpLocks/>
            </p:cNvGrpSpPr>
            <p:nvPr/>
          </p:nvGrpSpPr>
          <p:grpSpPr bwMode="auto">
            <a:xfrm>
              <a:off x="1538288" y="1863725"/>
              <a:ext cx="417512" cy="646113"/>
              <a:chOff x="950" y="1207"/>
              <a:chExt cx="263" cy="407"/>
            </a:xfrm>
          </p:grpSpPr>
          <p:grpSp>
            <p:nvGrpSpPr>
              <p:cNvPr id="96" name="Group 155"/>
              <p:cNvGrpSpPr>
                <a:grpSpLocks/>
              </p:cNvGrpSpPr>
              <p:nvPr/>
            </p:nvGrpSpPr>
            <p:grpSpPr bwMode="auto">
              <a:xfrm>
                <a:off x="1015" y="1207"/>
                <a:ext cx="132" cy="405"/>
                <a:chOff x="696" y="1207"/>
                <a:chExt cx="451" cy="405"/>
              </a:xfrm>
            </p:grpSpPr>
            <p:sp>
              <p:nvSpPr>
                <p:cNvPr id="99" name="Line 156"/>
                <p:cNvSpPr>
                  <a:spLocks noChangeAspect="1" noChangeShapeType="1"/>
                </p:cNvSpPr>
                <p:nvPr/>
              </p:nvSpPr>
              <p:spPr bwMode="auto">
                <a:xfrm>
                  <a:off x="696" y="1207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CA" dirty="0"/>
                </a:p>
              </p:txBody>
            </p:sp>
            <p:sp>
              <p:nvSpPr>
                <p:cNvPr id="100" name="Line 1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96" y="1612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CA" dirty="0"/>
                </a:p>
              </p:txBody>
            </p:sp>
          </p:grpSp>
          <p:sp>
            <p:nvSpPr>
              <p:cNvPr id="97" name="Arc 158"/>
              <p:cNvSpPr>
                <a:spLocks noChangeAspect="1"/>
              </p:cNvSpPr>
              <p:nvPr/>
            </p:nvSpPr>
            <p:spPr bwMode="auto">
              <a:xfrm flipH="1">
                <a:off x="1076" y="1207"/>
                <a:ext cx="137" cy="40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98" name="Arc 159"/>
              <p:cNvSpPr>
                <a:spLocks noChangeAspect="1"/>
              </p:cNvSpPr>
              <p:nvPr/>
            </p:nvSpPr>
            <p:spPr bwMode="auto">
              <a:xfrm flipH="1">
                <a:off x="950" y="1207"/>
                <a:ext cx="69" cy="40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513013" y="2043113"/>
              <a:ext cx="96837" cy="312737"/>
              <a:chOff x="3505200" y="1211100"/>
              <a:chExt cx="99710" cy="364506"/>
            </a:xfrm>
          </p:grpSpPr>
          <p:cxnSp>
            <p:nvCxnSpPr>
              <p:cNvPr id="94" name="Straight Arrow Connector 93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5" name="Oval 94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1" name="Group 162"/>
            <p:cNvGrpSpPr>
              <a:grpSpLocks/>
            </p:cNvGrpSpPr>
            <p:nvPr/>
          </p:nvGrpSpPr>
          <p:grpSpPr bwMode="auto">
            <a:xfrm>
              <a:off x="1560513" y="2043113"/>
              <a:ext cx="95250" cy="312737"/>
              <a:chOff x="3505200" y="1211100"/>
              <a:chExt cx="99710" cy="364506"/>
            </a:xfrm>
          </p:grpSpPr>
          <p:cxnSp>
            <p:nvCxnSpPr>
              <p:cNvPr id="92" name="Straight Arrow Connector 91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3" name="Oval 92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2" name="Group 171"/>
            <p:cNvGrpSpPr>
              <a:grpSpLocks/>
            </p:cNvGrpSpPr>
            <p:nvPr/>
          </p:nvGrpSpPr>
          <p:grpSpPr bwMode="auto">
            <a:xfrm flipV="1">
              <a:off x="1854200" y="2090738"/>
              <a:ext cx="95250" cy="312737"/>
              <a:chOff x="3505200" y="1211100"/>
              <a:chExt cx="99710" cy="364506"/>
            </a:xfrm>
          </p:grpSpPr>
          <p:cxnSp>
            <p:nvCxnSpPr>
              <p:cNvPr id="90" name="Straight Arrow Connector 89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1" name="Oval 90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" name="Group 174"/>
            <p:cNvGrpSpPr>
              <a:grpSpLocks/>
            </p:cNvGrpSpPr>
            <p:nvPr/>
          </p:nvGrpSpPr>
          <p:grpSpPr bwMode="auto">
            <a:xfrm>
              <a:off x="2806700" y="2043113"/>
              <a:ext cx="96838" cy="312737"/>
              <a:chOff x="3505200" y="1211100"/>
              <a:chExt cx="99710" cy="364506"/>
            </a:xfrm>
          </p:grpSpPr>
          <p:cxnSp>
            <p:nvCxnSpPr>
              <p:cNvPr id="88" name="Straight Arrow Connector 87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9" name="Oval 88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4" name="Group 177"/>
            <p:cNvGrpSpPr>
              <a:grpSpLocks/>
            </p:cNvGrpSpPr>
            <p:nvPr/>
          </p:nvGrpSpPr>
          <p:grpSpPr bwMode="auto">
            <a:xfrm>
              <a:off x="3100388" y="2043113"/>
              <a:ext cx="96837" cy="312737"/>
              <a:chOff x="3505200" y="1211100"/>
              <a:chExt cx="99710" cy="364506"/>
            </a:xfrm>
          </p:grpSpPr>
          <p:cxnSp>
            <p:nvCxnSpPr>
              <p:cNvPr id="86" name="Straight Arrow Connector 85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7" name="Oval 86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5" name="Group 180"/>
            <p:cNvGrpSpPr>
              <a:grpSpLocks/>
            </p:cNvGrpSpPr>
            <p:nvPr/>
          </p:nvGrpSpPr>
          <p:grpSpPr bwMode="auto">
            <a:xfrm>
              <a:off x="2220913" y="2043113"/>
              <a:ext cx="95250" cy="312737"/>
              <a:chOff x="3505200" y="1211100"/>
              <a:chExt cx="99710" cy="364506"/>
            </a:xfrm>
          </p:grpSpPr>
          <p:cxnSp>
            <p:nvCxnSpPr>
              <p:cNvPr id="84" name="Straight Arrow Connector 83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5" name="Oval 84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6" name="Group 183"/>
            <p:cNvGrpSpPr>
              <a:grpSpLocks/>
            </p:cNvGrpSpPr>
            <p:nvPr/>
          </p:nvGrpSpPr>
          <p:grpSpPr bwMode="auto">
            <a:xfrm>
              <a:off x="754063" y="2043113"/>
              <a:ext cx="95250" cy="312737"/>
              <a:chOff x="3505200" y="1211100"/>
              <a:chExt cx="99710" cy="364506"/>
            </a:xfrm>
          </p:grpSpPr>
          <p:cxnSp>
            <p:nvCxnSpPr>
              <p:cNvPr id="82" name="Straight Arrow Connector 81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3" name="Oval 82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7" name="Group 186"/>
            <p:cNvGrpSpPr>
              <a:grpSpLocks/>
            </p:cNvGrpSpPr>
            <p:nvPr/>
          </p:nvGrpSpPr>
          <p:grpSpPr bwMode="auto">
            <a:xfrm flipV="1">
              <a:off x="973138" y="2090738"/>
              <a:ext cx="96837" cy="312737"/>
              <a:chOff x="3505200" y="1211100"/>
              <a:chExt cx="99710" cy="364506"/>
            </a:xfrm>
          </p:grpSpPr>
          <p:cxnSp>
            <p:nvCxnSpPr>
              <p:cNvPr id="80" name="Straight Arrow Connector 79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1" name="Oval 80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8" name="Group 189"/>
            <p:cNvGrpSpPr>
              <a:grpSpLocks/>
            </p:cNvGrpSpPr>
            <p:nvPr/>
          </p:nvGrpSpPr>
          <p:grpSpPr bwMode="auto">
            <a:xfrm>
              <a:off x="1193800" y="2043113"/>
              <a:ext cx="95250" cy="312737"/>
              <a:chOff x="3505200" y="1211100"/>
              <a:chExt cx="99710" cy="364506"/>
            </a:xfrm>
          </p:grpSpPr>
          <p:cxnSp>
            <p:nvCxnSpPr>
              <p:cNvPr id="78" name="Straight Arrow Connector 77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9" name="Oval 78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9" name="Group 192"/>
            <p:cNvGrpSpPr>
              <a:grpSpLocks/>
            </p:cNvGrpSpPr>
            <p:nvPr/>
          </p:nvGrpSpPr>
          <p:grpSpPr bwMode="auto">
            <a:xfrm flipV="1">
              <a:off x="533400" y="2090738"/>
              <a:ext cx="96838" cy="312737"/>
              <a:chOff x="3505200" y="1211100"/>
              <a:chExt cx="99710" cy="364506"/>
            </a:xfrm>
          </p:grpSpPr>
          <p:cxnSp>
            <p:nvCxnSpPr>
              <p:cNvPr id="76" name="Straight Arrow Connector 75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7" name="Oval 76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0" name="Group 195"/>
            <p:cNvGrpSpPr>
              <a:grpSpLocks/>
            </p:cNvGrpSpPr>
            <p:nvPr/>
          </p:nvGrpSpPr>
          <p:grpSpPr bwMode="auto">
            <a:xfrm>
              <a:off x="3394075" y="2043113"/>
              <a:ext cx="96838" cy="312737"/>
              <a:chOff x="3505200" y="1211100"/>
              <a:chExt cx="99710" cy="364506"/>
            </a:xfrm>
          </p:grpSpPr>
          <p:cxnSp>
            <p:nvCxnSpPr>
              <p:cNvPr id="74" name="Straight Arrow Connector 73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5" name="Oval 74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1" name="Group 198"/>
            <p:cNvGrpSpPr>
              <a:grpSpLocks/>
            </p:cNvGrpSpPr>
            <p:nvPr/>
          </p:nvGrpSpPr>
          <p:grpSpPr bwMode="auto">
            <a:xfrm rot="2700000" flipH="1">
              <a:off x="3694113" y="2052638"/>
              <a:ext cx="95250" cy="311150"/>
              <a:chOff x="3505200" y="1211100"/>
              <a:chExt cx="99710" cy="364506"/>
            </a:xfrm>
          </p:grpSpPr>
          <p:cxnSp>
            <p:nvCxnSpPr>
              <p:cNvPr id="72" name="Straight Arrow Connector 71"/>
              <p:cNvCxnSpPr>
                <a:cxnSpLocks noChangeShapeType="1"/>
              </p:cNvCxnSpPr>
              <p:nvPr/>
            </p:nvCxnSpPr>
            <p:spPr bwMode="auto">
              <a:xfrm flipV="1">
                <a:off x="3555055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3" name="Oval 72"/>
              <p:cNvSpPr/>
              <p:nvPr/>
            </p:nvSpPr>
            <p:spPr>
              <a:xfrm>
                <a:off x="3514014" y="1373658"/>
                <a:ext cx="99710" cy="985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2" name="Group 201"/>
            <p:cNvGrpSpPr>
              <a:grpSpLocks/>
            </p:cNvGrpSpPr>
            <p:nvPr/>
          </p:nvGrpSpPr>
          <p:grpSpPr bwMode="auto">
            <a:xfrm rot="5400000">
              <a:off x="4039395" y="2047081"/>
              <a:ext cx="87312" cy="352425"/>
              <a:chOff x="3505200" y="1211100"/>
              <a:chExt cx="99710" cy="364506"/>
            </a:xfrm>
          </p:grpSpPr>
          <p:cxnSp>
            <p:nvCxnSpPr>
              <p:cNvPr id="70" name="Straight Arrow Connector 69"/>
              <p:cNvCxnSpPr>
                <a:cxnSpLocks noChangeShapeType="1"/>
              </p:cNvCxnSpPr>
              <p:nvPr/>
            </p:nvCxnSpPr>
            <p:spPr bwMode="auto">
              <a:xfrm flipV="1">
                <a:off x="3536019" y="1225878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1" name="Oval 70"/>
              <p:cNvSpPr/>
              <p:nvPr/>
            </p:nvSpPr>
            <p:spPr>
              <a:xfrm>
                <a:off x="3490697" y="1401563"/>
                <a:ext cx="99710" cy="100158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3" name="Group 204"/>
            <p:cNvGrpSpPr>
              <a:grpSpLocks/>
            </p:cNvGrpSpPr>
            <p:nvPr/>
          </p:nvGrpSpPr>
          <p:grpSpPr bwMode="auto">
            <a:xfrm rot="5400000">
              <a:off x="4479926" y="2047875"/>
              <a:ext cx="87312" cy="350837"/>
              <a:chOff x="3505200" y="1211100"/>
              <a:chExt cx="99710" cy="364506"/>
            </a:xfrm>
          </p:grpSpPr>
          <p:cxnSp>
            <p:nvCxnSpPr>
              <p:cNvPr id="68" name="Straight Arrow Connector 67"/>
              <p:cNvCxnSpPr>
                <a:cxnSpLocks noChangeShapeType="1"/>
              </p:cNvCxnSpPr>
              <p:nvPr/>
            </p:nvCxnSpPr>
            <p:spPr bwMode="auto">
              <a:xfrm flipV="1">
                <a:off x="3536020" y="1225944"/>
                <a:ext cx="0" cy="364507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9" name="Oval 68"/>
              <p:cNvSpPr/>
              <p:nvPr/>
            </p:nvSpPr>
            <p:spPr>
              <a:xfrm>
                <a:off x="3490697" y="1385932"/>
                <a:ext cx="99710" cy="98961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4787900" y="2043113"/>
              <a:ext cx="2070100" cy="193675"/>
              <a:chOff x="5029200" y="2097128"/>
              <a:chExt cx="2151434" cy="226014"/>
            </a:xfrm>
          </p:grpSpPr>
          <p:grpSp>
            <p:nvGrpSpPr>
              <p:cNvPr id="52" name="Group 216"/>
              <p:cNvGrpSpPr>
                <a:grpSpLocks/>
              </p:cNvGrpSpPr>
              <p:nvPr/>
            </p:nvGrpSpPr>
            <p:grpSpPr bwMode="auto">
              <a:xfrm rot="5400000">
                <a:off x="51615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66" name="Straight Arrow Connector 6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17582"/>
                  <a:ext cx="0" cy="36627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7" name="Oval 66"/>
                <p:cNvSpPr/>
                <p:nvPr/>
              </p:nvSpPr>
              <p:spPr>
                <a:xfrm>
                  <a:off x="3494298" y="1392469"/>
                  <a:ext cx="96334" cy="100643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3" name="Group 219"/>
              <p:cNvGrpSpPr>
                <a:grpSpLocks/>
              </p:cNvGrpSpPr>
              <p:nvPr/>
            </p:nvGrpSpPr>
            <p:grpSpPr bwMode="auto">
              <a:xfrm rot="5400000">
                <a:off x="56187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64" name="Straight Arrow Connector 63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17768"/>
                  <a:ext cx="0" cy="36627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5" name="Oval 64"/>
                <p:cNvSpPr/>
                <p:nvPr/>
              </p:nvSpPr>
              <p:spPr>
                <a:xfrm>
                  <a:off x="3494297" y="1392655"/>
                  <a:ext cx="96334" cy="100642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4" name="Group 222"/>
              <p:cNvGrpSpPr>
                <a:grpSpLocks/>
              </p:cNvGrpSpPr>
              <p:nvPr/>
            </p:nvGrpSpPr>
            <p:grpSpPr bwMode="auto">
              <a:xfrm rot="5400000">
                <a:off x="60759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62" name="Straight Arrow Connector 6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26203"/>
                  <a:ext cx="0" cy="364621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3" name="Oval 62"/>
                <p:cNvSpPr/>
                <p:nvPr/>
              </p:nvSpPr>
              <p:spPr>
                <a:xfrm>
                  <a:off x="3494297" y="1379641"/>
                  <a:ext cx="96334" cy="97343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5" name="Group 227"/>
              <p:cNvGrpSpPr>
                <a:grpSpLocks/>
              </p:cNvGrpSpPr>
              <p:nvPr/>
            </p:nvGrpSpPr>
            <p:grpSpPr bwMode="auto">
              <a:xfrm rot="5400000">
                <a:off x="65331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60" name="Straight Arrow Connector 5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26388"/>
                  <a:ext cx="0" cy="36462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1" name="Oval 60"/>
                <p:cNvSpPr/>
                <p:nvPr/>
              </p:nvSpPr>
              <p:spPr>
                <a:xfrm>
                  <a:off x="3494298" y="1379827"/>
                  <a:ext cx="96334" cy="97342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6" name="Group 10"/>
              <p:cNvGrpSpPr>
                <a:grpSpLocks/>
              </p:cNvGrpSpPr>
              <p:nvPr/>
            </p:nvGrpSpPr>
            <p:grpSpPr bwMode="auto">
              <a:xfrm>
                <a:off x="6801885" y="2097128"/>
                <a:ext cx="378749" cy="226014"/>
                <a:chOff x="6801885" y="2097128"/>
                <a:chExt cx="378749" cy="226014"/>
              </a:xfrm>
            </p:grpSpPr>
            <p:sp>
              <p:nvSpPr>
                <p:cNvPr id="57" name="7-Point Star 56"/>
                <p:cNvSpPr/>
                <p:nvPr/>
              </p:nvSpPr>
              <p:spPr bwMode="auto">
                <a:xfrm>
                  <a:off x="6855610" y="2226808"/>
                  <a:ext cx="77543" cy="75955"/>
                </a:xfrm>
                <a:prstGeom prst="star7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cxnSp>
              <p:nvCxnSpPr>
                <p:cNvPr id="58" name="Straight Connector 4"/>
                <p:cNvCxnSpPr>
                  <a:cxnSpLocks noChangeShapeType="1"/>
                </p:cNvCxnSpPr>
                <p:nvPr/>
              </p:nvCxnSpPr>
              <p:spPr bwMode="auto">
                <a:xfrm flipV="1">
                  <a:off x="6928357" y="2097128"/>
                  <a:ext cx="252277" cy="1456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9" name="Straight Connector 2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801885" y="2286422"/>
                  <a:ext cx="63622" cy="367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4784725" y="2074863"/>
              <a:ext cx="1874838" cy="312737"/>
              <a:chOff x="5029200" y="2397631"/>
              <a:chExt cx="1948234" cy="364506"/>
            </a:xfrm>
          </p:grpSpPr>
          <p:grpSp>
            <p:nvGrpSpPr>
              <p:cNvPr id="36" name="Group 331"/>
              <p:cNvGrpSpPr>
                <a:grpSpLocks/>
              </p:cNvGrpSpPr>
              <p:nvPr/>
            </p:nvGrpSpPr>
            <p:grpSpPr bwMode="auto">
              <a:xfrm rot="5400000">
                <a:off x="51615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50" name="Straight Arrow Connector 4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657" y="1217632"/>
                  <a:ext cx="0" cy="36622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1" name="Oval 50"/>
                <p:cNvSpPr/>
                <p:nvPr/>
              </p:nvSpPr>
              <p:spPr>
                <a:xfrm>
                  <a:off x="3490400" y="1392495"/>
                  <a:ext cx="98065" cy="10062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7" name="Group 332"/>
              <p:cNvGrpSpPr>
                <a:grpSpLocks/>
              </p:cNvGrpSpPr>
              <p:nvPr/>
            </p:nvGrpSpPr>
            <p:grpSpPr bwMode="auto">
              <a:xfrm>
                <a:off x="5596573" y="2397631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48" name="Straight Arrow Connector 4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49847" y="1211100"/>
                  <a:ext cx="0" cy="364506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9" name="Oval 48"/>
                <p:cNvSpPr/>
                <p:nvPr/>
              </p:nvSpPr>
              <p:spPr>
                <a:xfrm>
                  <a:off x="3505306" y="1372074"/>
                  <a:ext cx="98978" cy="98066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8" name="Group 333"/>
              <p:cNvGrpSpPr>
                <a:grpSpLocks/>
              </p:cNvGrpSpPr>
              <p:nvPr/>
            </p:nvGrpSpPr>
            <p:grpSpPr bwMode="auto">
              <a:xfrm rot="-5400000">
                <a:off x="60251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46" name="Straight Arrow Connector 4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51250" y="1202017"/>
                  <a:ext cx="0" cy="357974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7" name="Oval 46"/>
                <p:cNvSpPr/>
                <p:nvPr/>
              </p:nvSpPr>
              <p:spPr>
                <a:xfrm>
                  <a:off x="3504993" y="1371931"/>
                  <a:ext cx="99915" cy="9732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9" name="Group 334"/>
              <p:cNvGrpSpPr>
                <a:grpSpLocks/>
              </p:cNvGrpSpPr>
              <p:nvPr/>
            </p:nvGrpSpPr>
            <p:grpSpPr bwMode="auto">
              <a:xfrm rot="-5400000">
                <a:off x="64823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44" name="Straight Arrow Connector 43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51250" y="1196821"/>
                  <a:ext cx="0" cy="364573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" name="Oval 44"/>
                <p:cNvSpPr/>
                <p:nvPr/>
              </p:nvSpPr>
              <p:spPr>
                <a:xfrm>
                  <a:off x="3504993" y="1371683"/>
                  <a:ext cx="99915" cy="9897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40" name="Group 335"/>
              <p:cNvGrpSpPr>
                <a:grpSpLocks/>
              </p:cNvGrpSpPr>
              <p:nvPr/>
            </p:nvGrpSpPr>
            <p:grpSpPr bwMode="auto">
              <a:xfrm rot="-9900000">
                <a:off x="6598685" y="2527299"/>
                <a:ext cx="378749" cy="226014"/>
                <a:chOff x="6801885" y="2097128"/>
                <a:chExt cx="378749" cy="226014"/>
              </a:xfrm>
            </p:grpSpPr>
            <p:sp>
              <p:nvSpPr>
                <p:cNvPr id="41" name="7-Point Star 40"/>
                <p:cNvSpPr/>
                <p:nvPr/>
              </p:nvSpPr>
              <p:spPr bwMode="auto">
                <a:xfrm>
                  <a:off x="6880969" y="2248526"/>
                  <a:ext cx="77533" cy="72161"/>
                </a:xfrm>
                <a:prstGeom prst="star7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cxnSp>
              <p:nvCxnSpPr>
                <p:cNvPr id="42" name="Straight Connector 3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928357" y="2097128"/>
                  <a:ext cx="252277" cy="1456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" name="Straight Connector 338"/>
                <p:cNvCxnSpPr>
                  <a:cxnSpLocks noChangeShapeType="1"/>
                </p:cNvCxnSpPr>
                <p:nvPr/>
              </p:nvCxnSpPr>
              <p:spPr bwMode="auto">
                <a:xfrm flipV="1">
                  <a:off x="6801885" y="2286422"/>
                  <a:ext cx="63622" cy="367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227" name="Rounded Rectangle 226"/>
          <p:cNvSpPr/>
          <p:nvPr/>
        </p:nvSpPr>
        <p:spPr>
          <a:xfrm>
            <a:off x="4524229" y="5805448"/>
            <a:ext cx="1073944" cy="1007280"/>
          </a:xfrm>
          <a:prstGeom prst="roundRect">
            <a:avLst/>
          </a:prstGeom>
          <a:solidFill>
            <a:schemeClr val="tx2">
              <a:lumMod val="40000"/>
              <a:lumOff val="60000"/>
              <a:alpha val="18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224882" y="5645707"/>
            <a:ext cx="169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He Schematic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66738" y="5459281"/>
            <a:ext cx="104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Chamber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4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>
          <a:xfrm>
            <a:off x="0" y="-199072"/>
            <a:ext cx="9144000" cy="916482"/>
          </a:xfrm>
          <a:solidFill>
            <a:srgbClr val="8EB4E3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Arial"/>
                <a:ea typeface="ＭＳ Ｐゴシック" charset="0"/>
                <a:cs typeface="Arial"/>
              </a:rPr>
              <a:t>Alignment of Subsystems</a:t>
            </a:r>
            <a:endParaRPr lang="en-US" sz="36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603179"/>
            <a:ext cx="9372600" cy="2035175"/>
          </a:xfrm>
          <a:extLst/>
        </p:spPr>
        <p:txBody>
          <a:bodyPr numCol="2"/>
          <a:lstStyle/>
          <a:p>
            <a:pPr>
              <a:buFont typeface="+mj-lt"/>
              <a:buAutoNum type="arabicPeriod"/>
              <a:defRPr/>
            </a:pPr>
            <a:r>
              <a:rPr lang="en-US" sz="1800" dirty="0" smtClean="0">
                <a:latin typeface="Arial"/>
                <a:cs typeface="Arial"/>
              </a:rPr>
              <a:t>Scan beam profile upstream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and transfer centroid to crosshairs</a:t>
            </a:r>
          </a:p>
          <a:p>
            <a:pPr>
              <a:buFont typeface="+mj-lt"/>
              <a:buAutoNum type="arabicPeriod"/>
              <a:defRPr/>
            </a:pPr>
            <a:r>
              <a:rPr lang="en-US" sz="1800" dirty="0" smtClean="0">
                <a:latin typeface="Arial"/>
                <a:cs typeface="Arial"/>
              </a:rPr>
              <a:t>Scan beam profile downstream</a:t>
            </a:r>
          </a:p>
          <a:p>
            <a:pPr>
              <a:buFont typeface="+mj-lt"/>
              <a:buAutoNum type="arabicPeriod"/>
              <a:defRPr/>
            </a:pPr>
            <a:r>
              <a:rPr lang="en-US" sz="1800" dirty="0" smtClean="0">
                <a:latin typeface="Arial"/>
                <a:cs typeface="Arial"/>
              </a:rPr>
              <a:t>Align theodolite to crosshairs</a:t>
            </a:r>
          </a:p>
          <a:p>
            <a:pPr>
              <a:buFont typeface="+mj-lt"/>
              <a:buAutoNum type="arabicPeriod"/>
              <a:defRPr/>
            </a:pPr>
            <a:r>
              <a:rPr lang="en-US" sz="1800" dirty="0" smtClean="0">
                <a:latin typeface="Arial"/>
                <a:cs typeface="Arial"/>
              </a:rPr>
              <a:t>Align B-field to theodolite</a:t>
            </a:r>
          </a:p>
          <a:p>
            <a:pPr>
              <a:buFont typeface="+mj-lt"/>
              <a:buAutoNum type="arabicPeriod"/>
              <a:defRPr/>
            </a:pPr>
            <a:r>
              <a:rPr lang="en-US" sz="1800" dirty="0" smtClean="0">
                <a:latin typeface="Arial"/>
                <a:cs typeface="Arial"/>
              </a:rPr>
              <a:t>Field map in RFSR/Target region</a:t>
            </a:r>
          </a:p>
          <a:p>
            <a:pPr>
              <a:buFont typeface="+mj-lt"/>
              <a:buAutoNum type="arabicPeriod"/>
              <a:defRPr/>
            </a:pPr>
            <a:r>
              <a:rPr lang="en-US" sz="1800" dirty="0" smtClean="0">
                <a:latin typeface="Arial"/>
                <a:cs typeface="Arial"/>
              </a:rPr>
              <a:t>Align the position / angle of target with theodolite / autocollimator</a:t>
            </a:r>
          </a:p>
          <a:p>
            <a:pPr>
              <a:buFont typeface="+mj-lt"/>
              <a:buAutoNum type="arabicPeriod"/>
              <a:defRPr/>
            </a:pPr>
            <a:r>
              <a:rPr lang="en-US" sz="1800" dirty="0" smtClean="0">
                <a:latin typeface="Arial"/>
                <a:cs typeface="Arial"/>
              </a:rPr>
              <a:t>Tune RFSR / measure polarization</a:t>
            </a:r>
          </a:p>
          <a:p>
            <a:pPr>
              <a:buFont typeface="+mj-lt"/>
              <a:buAutoNum type="arabicPeriod"/>
              <a:defRPr/>
            </a:pPr>
            <a:r>
              <a:rPr lang="en-US" sz="1800" dirty="0" smtClean="0">
                <a:latin typeface="Arial"/>
                <a:cs typeface="Arial"/>
              </a:rPr>
              <a:t>Measure physics asymmetry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5" name="Picture 4" descr="commissioning_a_inst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mmissioning_b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mmissioning_c1_profi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mmissioning_c2_profi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mmissioning_d_theodol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mmissioning_e_tri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mmissioning_f_alignt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mmissioning_g_tunesf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mmissioning_h_ru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45260"/>
            <a:ext cx="8331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21" y="3803414"/>
            <a:ext cx="9073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Minimizes systematic uncertainties due to detector asymmetries transverse to beam direction.</a:t>
            </a:r>
          </a:p>
          <a:p>
            <a:r>
              <a:rPr lang="en-US" dirty="0" smtClean="0"/>
              <a:t>Feasible to align field, beam, and chamber to within 10 mrad.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5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4271"/>
            <a:ext cx="9144000" cy="823634"/>
          </a:xfrm>
          <a:solidFill>
            <a:srgbClr val="8EB4E3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The n</a:t>
            </a:r>
            <a:r>
              <a:rPr lang="en-US" sz="3200" baseline="30000" dirty="0" smtClean="0"/>
              <a:t>3</a:t>
            </a:r>
            <a:r>
              <a:rPr lang="en-US" sz="3200" dirty="0" smtClean="0"/>
              <a:t>He Collaboration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089" y="1049871"/>
            <a:ext cx="431596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Spokespersons: </a:t>
            </a:r>
          </a:p>
          <a:p>
            <a:pPr marL="0" indent="0">
              <a:buNone/>
            </a:pPr>
            <a:r>
              <a:rPr lang="en-US" sz="1600" dirty="0" smtClean="0"/>
              <a:t>D</a:t>
            </a:r>
            <a:r>
              <a:rPr lang="en-US" sz="1600" dirty="0"/>
              <a:t>. Bowman, M. Gericke, C. Crawford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Local Project </a:t>
            </a:r>
            <a:r>
              <a:rPr lang="en-US" sz="1600" dirty="0" smtClean="0"/>
              <a:t>Manager:</a:t>
            </a:r>
            <a:r>
              <a:rPr lang="en-US" sz="1600" dirty="0"/>
              <a:t> </a:t>
            </a:r>
            <a:r>
              <a:rPr lang="en-US" sz="1600" dirty="0" smtClean="0"/>
              <a:t>S</a:t>
            </a:r>
            <a:r>
              <a:rPr lang="en-US" sz="1600" dirty="0"/>
              <a:t>. Penttila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Project </a:t>
            </a:r>
            <a:r>
              <a:rPr lang="en-US" sz="1600" dirty="0" smtClean="0"/>
              <a:t>Engineer: Jack </a:t>
            </a:r>
            <a:r>
              <a:rPr lang="en-US" sz="1600" dirty="0"/>
              <a:t>Thomison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Work Subpackage </a:t>
            </a:r>
            <a:r>
              <a:rPr lang="en-US" sz="1600" dirty="0" smtClean="0"/>
              <a:t>Leaders: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  G. Greene 	Neutronics</a:t>
            </a:r>
          </a:p>
          <a:p>
            <a:pPr marL="0" indent="0">
              <a:buNone/>
            </a:pPr>
            <a:r>
              <a:rPr lang="en-US" sz="1600" dirty="0"/>
              <a:t>  L.  Barrón  	Solenoid</a:t>
            </a:r>
          </a:p>
          <a:p>
            <a:pPr marL="0" indent="0">
              <a:buNone/>
            </a:pPr>
            <a:r>
              <a:rPr lang="en-US" sz="1600" dirty="0"/>
              <a:t>  C. Crawford	Spin rotator</a:t>
            </a:r>
          </a:p>
          <a:p>
            <a:pPr marL="0" indent="0">
              <a:buNone/>
            </a:pPr>
            <a:r>
              <a:rPr lang="en-US" sz="1600" dirty="0"/>
              <a:t>  M. Gericke 	Target / detector</a:t>
            </a:r>
          </a:p>
          <a:p>
            <a:pPr marL="0" indent="0">
              <a:buNone/>
            </a:pPr>
            <a:r>
              <a:rPr lang="en-US" sz="1600" dirty="0"/>
              <a:t>  D. Bowman	Preamplifiers</a:t>
            </a:r>
          </a:p>
          <a:p>
            <a:pPr marL="0" indent="0">
              <a:buNone/>
            </a:pPr>
            <a:r>
              <a:rPr lang="en-US" sz="1600" dirty="0"/>
              <a:t>  C. Crawford	Data acquisition</a:t>
            </a:r>
          </a:p>
          <a:p>
            <a:pPr marL="0" indent="0">
              <a:buNone/>
            </a:pPr>
            <a:r>
              <a:rPr lang="en-US" sz="1600" dirty="0"/>
              <a:t>  N. Fomin	</a:t>
            </a:r>
            <a:r>
              <a:rPr lang="en-US" sz="1600" dirty="0" smtClean="0"/>
              <a:t>	Online </a:t>
            </a:r>
            <a:r>
              <a:rPr lang="en-US" sz="1600" dirty="0"/>
              <a:t>analysis</a:t>
            </a:r>
          </a:p>
          <a:p>
            <a:pPr marL="0" indent="0">
              <a:buNone/>
            </a:pPr>
            <a:r>
              <a:rPr lang="en-US" sz="1600" dirty="0"/>
              <a:t>  J. Hamblen	Integration</a:t>
            </a:r>
          </a:p>
          <a:p>
            <a:pPr marL="0" indent="0">
              <a:buNone/>
            </a:pPr>
            <a:r>
              <a:rPr lang="en-US" sz="1600" dirty="0"/>
              <a:t>  D. Bowman	Commissioning</a:t>
            </a:r>
          </a:p>
          <a:p>
            <a:endParaRPr lang="en-US" sz="16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114800" y="849313"/>
          <a:ext cx="4800600" cy="549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Worksheet" r:id="rId3" imgW="7251700" imgH="8305800" progId="Excel.Sheet.8">
                  <p:embed/>
                </p:oleObj>
              </mc:Choice>
              <mc:Fallback>
                <p:oleObj name="Worksheet" r:id="rId3" imgW="7251700" imgH="83058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849313"/>
                        <a:ext cx="4800600" cy="549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810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962"/>
            <a:ext cx="9144000" cy="1143000"/>
          </a:xfrm>
          <a:solidFill>
            <a:srgbClr val="8EB4E3"/>
          </a:solidFill>
        </p:spPr>
        <p:txBody>
          <a:bodyPr/>
          <a:lstStyle/>
          <a:p>
            <a:r>
              <a:rPr lang="en-US" dirty="0" smtClean="0"/>
              <a:t>Status and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Construction of subsystems is being completed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Preassembly</a:t>
            </a:r>
            <a:r>
              <a:rPr lang="en-US" dirty="0" smtClean="0"/>
              <a:t> in staging area near beamline will begin in </a:t>
            </a:r>
            <a:r>
              <a:rPr lang="en-US" dirty="0" smtClean="0">
                <a:solidFill>
                  <a:srgbClr val="0000FF"/>
                </a:solidFill>
              </a:rPr>
              <a:t>May</a:t>
            </a:r>
            <a:r>
              <a:rPr lang="en-US" dirty="0" smtClean="0"/>
              <a:t> while NPDGamma completes running.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NPDGamma removed</a:t>
            </a:r>
            <a:r>
              <a:rPr lang="en-US" dirty="0" smtClean="0"/>
              <a:t> from beamline at the </a:t>
            </a:r>
            <a:r>
              <a:rPr lang="en-US" dirty="0" smtClean="0">
                <a:solidFill>
                  <a:srgbClr val="0000FF"/>
                </a:solidFill>
              </a:rPr>
              <a:t>end of June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Installation of n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He</a:t>
            </a:r>
            <a:r>
              <a:rPr lang="en-US" dirty="0" smtClean="0"/>
              <a:t>: 	</a:t>
            </a:r>
            <a:r>
              <a:rPr lang="en-US" dirty="0" smtClean="0">
                <a:solidFill>
                  <a:srgbClr val="0000FF"/>
                </a:solidFill>
              </a:rPr>
              <a:t>July-August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Alignment</a:t>
            </a:r>
            <a:r>
              <a:rPr lang="en-US" dirty="0" smtClean="0"/>
              <a:t>:				</a:t>
            </a:r>
            <a:r>
              <a:rPr lang="en-US" dirty="0" smtClean="0">
                <a:solidFill>
                  <a:srgbClr val="0000FF"/>
                </a:solidFill>
              </a:rPr>
              <a:t>September-October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Commissioning</a:t>
            </a:r>
            <a:r>
              <a:rPr lang="en-US" dirty="0" smtClean="0"/>
              <a:t>: 		</a:t>
            </a:r>
            <a:r>
              <a:rPr lang="en-US" dirty="0" smtClean="0">
                <a:solidFill>
                  <a:srgbClr val="0000FF"/>
                </a:solidFill>
              </a:rPr>
              <a:t>October-November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Data Collection</a:t>
            </a:r>
            <a:r>
              <a:rPr lang="en-US" dirty="0" smtClean="0"/>
              <a:t>:		</a:t>
            </a:r>
            <a:r>
              <a:rPr lang="en-US" dirty="0" smtClean="0">
                <a:solidFill>
                  <a:srgbClr val="0000FF"/>
                </a:solidFill>
              </a:rPr>
              <a:t>Dec 2014 through Dec 2015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4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5730"/>
            <a:ext cx="9144000" cy="908777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9571"/>
            <a:ext cx="8229600" cy="38707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Reaction of Interest: </a:t>
            </a:r>
          </a:p>
          <a:p>
            <a:r>
              <a:rPr lang="en-US" sz="2400" dirty="0" smtClean="0"/>
              <a:t>Our goal is to measure the parity violating (PV) asymmetry, 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/>
              <a:t>, between the spin of the incident cold neutron and the momentum direction of the resultant proton</a:t>
            </a:r>
          </a:p>
          <a:p>
            <a:r>
              <a:rPr lang="en-US" sz="2400" dirty="0" smtClean="0"/>
              <a:t>PV is a clear signature of the weak force between nucleons in a reaction dominated by the strong force</a:t>
            </a:r>
          </a:p>
          <a:p>
            <a:r>
              <a:rPr lang="en-US" sz="2400" dirty="0" smtClean="0"/>
              <a:t>We aim to measure the asymmetry to a precision of </a:t>
            </a:r>
            <a:r>
              <a:rPr lang="fr-FR" sz="2400" dirty="0" smtClean="0"/>
              <a:t>1.6 x 10</a:t>
            </a:r>
            <a:r>
              <a:rPr lang="fr-FR" sz="2400" baseline="30000" dirty="0" smtClean="0">
                <a:effectLst/>
              </a:rPr>
              <a:t>-8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833047"/>
            <a:ext cx="8864600" cy="1739900"/>
          </a:xfrm>
          <a:prstGeom prst="rect">
            <a:avLst/>
          </a:prstGeom>
        </p:spPr>
      </p:pic>
      <p:pic>
        <p:nvPicPr>
          <p:cNvPr id="7" name="Picture 2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27" y="2584274"/>
            <a:ext cx="3103563" cy="312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3399"/>
            </a:solidFill>
            <a:miter lim="800000"/>
            <a:headEnd/>
            <a:tailEnd/>
          </a:ln>
        </p:spPr>
      </p:pic>
      <p:graphicFrame>
        <p:nvGraphicFramePr>
          <p:cNvPr id="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309864"/>
              </p:ext>
            </p:extLst>
          </p:nvPr>
        </p:nvGraphicFramePr>
        <p:xfrm>
          <a:off x="3108325" y="5637359"/>
          <a:ext cx="25606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1435100" imgH="393700" progId="Equation.3">
                  <p:embed/>
                </p:oleObj>
              </mc:Choice>
              <mc:Fallback>
                <p:oleObj name="Equation" r:id="rId6" imgW="1435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5637359"/>
                        <a:ext cx="2560638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853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9211"/>
            <a:ext cx="9144000" cy="977076"/>
          </a:xfrm>
          <a:solidFill>
            <a:srgbClr val="8EB4E3"/>
          </a:solidFill>
        </p:spPr>
        <p:txBody>
          <a:bodyPr/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8" y="1425224"/>
            <a:ext cx="4679232" cy="441871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We can characterize the weak force in nuclear reactions</a:t>
            </a:r>
          </a:p>
          <a:p>
            <a:endParaRPr lang="en-US" sz="2400" dirty="0" smtClean="0"/>
          </a:p>
          <a:p>
            <a:r>
              <a:rPr lang="en-US" sz="2400" dirty="0" smtClean="0"/>
              <a:t>The hadronic weak interaction has been expressed as a parameterization of coupling constants involving π, ρ, ω exchange</a:t>
            </a:r>
          </a:p>
          <a:p>
            <a:endParaRPr lang="en-US" sz="2400" dirty="0" smtClean="0"/>
          </a:p>
          <a:p>
            <a:r>
              <a:rPr lang="en-US" sz="2400" dirty="0" smtClean="0"/>
              <a:t>Experimental asymmetry measurement will help constrain models.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92359" y="2183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9"/>
          <p:cNvSpPr txBox="1">
            <a:spLocks noChangeArrowheads="1"/>
          </p:cNvSpPr>
          <p:nvPr/>
        </p:nvSpPr>
        <p:spPr bwMode="auto">
          <a:xfrm>
            <a:off x="5038263" y="5021372"/>
            <a:ext cx="3711575" cy="36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804000"/>
                </a:solidFill>
                <a:latin typeface="Arial"/>
                <a:cs typeface="Arial"/>
              </a:rPr>
              <a:t>Viviani et al, </a:t>
            </a:r>
            <a:r>
              <a:rPr lang="en-US" sz="1400" dirty="0">
                <a:solidFill>
                  <a:srgbClr val="804000"/>
                </a:solidFill>
                <a:latin typeface="Arial"/>
                <a:cs typeface="Arial"/>
              </a:rPr>
              <a:t>PRC</a:t>
            </a:r>
            <a:r>
              <a:rPr lang="en-US" sz="1600" dirty="0">
                <a:solidFill>
                  <a:srgbClr val="804000"/>
                </a:solidFill>
                <a:latin typeface="Arial"/>
                <a:cs typeface="Arial"/>
              </a:rPr>
              <a:t> 82 (2010), 044001</a:t>
            </a:r>
            <a:endParaRPr lang="en-US" sz="1800" dirty="0">
              <a:solidFill>
                <a:srgbClr val="804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747865"/>
            <a:ext cx="4432300" cy="309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918" y="4655612"/>
            <a:ext cx="3931920" cy="3657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05678" y="5390751"/>
            <a:ext cx="241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 calculation:</a:t>
            </a:r>
          </a:p>
          <a:p>
            <a:r>
              <a:rPr lang="en-US" dirty="0" smtClean="0"/>
              <a:t>A</a:t>
            </a:r>
            <a:r>
              <a:rPr lang="en-US" baseline="-25000" dirty="0" smtClean="0"/>
              <a:t>p </a:t>
            </a:r>
            <a:r>
              <a:rPr lang="en-US" dirty="0" smtClean="0"/>
              <a:t> ≈ (-9.4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-2.5</a:t>
            </a:r>
            <a:r>
              <a:rPr lang="en-US" dirty="0" smtClean="0"/>
              <a:t>) x 10</a:t>
            </a:r>
            <a:r>
              <a:rPr lang="en-US" baseline="30000" dirty="0" smtClean="0"/>
              <a:t>-8</a:t>
            </a:r>
            <a:endParaRPr lang="en-US" baseline="30000" dirty="0"/>
          </a:p>
        </p:txBody>
      </p:sp>
      <p:sp>
        <p:nvSpPr>
          <p:cNvPr id="12" name="TextBox 69"/>
          <p:cNvSpPr txBox="1">
            <a:spLocks noChangeArrowheads="1"/>
          </p:cNvSpPr>
          <p:nvPr/>
        </p:nvSpPr>
        <p:spPr bwMode="auto">
          <a:xfrm>
            <a:off x="4994125" y="3803375"/>
            <a:ext cx="386703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804000"/>
                </a:solidFill>
                <a:latin typeface="Arial"/>
                <a:cs typeface="Arial"/>
              </a:rPr>
              <a:t>Desplanques, Donoghue, Holstein, </a:t>
            </a:r>
            <a:r>
              <a:rPr lang="en-US" sz="1400" dirty="0" smtClean="0">
                <a:solidFill>
                  <a:srgbClr val="804000"/>
                </a:solidFill>
                <a:latin typeface="Arial"/>
                <a:cs typeface="Arial"/>
              </a:rPr>
              <a:t>Annals of Physics (1980) 124</a:t>
            </a:r>
            <a:endParaRPr lang="en-US" sz="1400" dirty="0">
              <a:solidFill>
                <a:srgbClr val="804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90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6914"/>
            <a:ext cx="9144000" cy="913074"/>
          </a:xfrm>
          <a:solidFill>
            <a:srgbClr val="8EB4E3"/>
          </a:solidFill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9385"/>
            <a:ext cx="8229600" cy="1804988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FNPB</a:t>
            </a:r>
            <a:r>
              <a:rPr lang="en-US" sz="2000" dirty="0" smtClean="0"/>
              <a:t>: Fundamental Neutron Physics Beamline at Spallation Neutron Source; produces cold polarized neutrons</a:t>
            </a:r>
          </a:p>
          <a:p>
            <a:r>
              <a:rPr lang="en-US" sz="2000" dirty="0" smtClean="0"/>
              <a:t>RF </a:t>
            </a:r>
            <a:r>
              <a:rPr lang="en-US" sz="2000" dirty="0"/>
              <a:t>spin flipper – negligible spin-dependence of neutron velocity</a:t>
            </a:r>
          </a:p>
          <a:p>
            <a:r>
              <a:rPr lang="en-US" sz="2000" baseline="30000" dirty="0"/>
              <a:t>3</a:t>
            </a:r>
            <a:r>
              <a:rPr lang="en-US" sz="2000" dirty="0"/>
              <a:t>He ion chamber – </a:t>
            </a:r>
            <a:r>
              <a:rPr lang="en-US" sz="2000" dirty="0" smtClean="0"/>
              <a:t>serves as both </a:t>
            </a:r>
            <a:r>
              <a:rPr lang="en-US" sz="2000" dirty="0"/>
              <a:t>target and detector</a:t>
            </a:r>
          </a:p>
          <a:p>
            <a:endParaRPr lang="en-US" sz="2000" dirty="0"/>
          </a:p>
        </p:txBody>
      </p:sp>
      <p:sp>
        <p:nvSpPr>
          <p:cNvPr id="4" name="Arc 2"/>
          <p:cNvSpPr>
            <a:spLocks/>
          </p:cNvSpPr>
          <p:nvPr/>
        </p:nvSpPr>
        <p:spPr bwMode="auto">
          <a:xfrm flipH="1">
            <a:off x="8010839" y="1461648"/>
            <a:ext cx="257175" cy="11017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21"/>
                  <a:pt x="8977" y="648"/>
                  <a:pt x="20438" y="31"/>
                </a:cubicBezTo>
                <a:lnTo>
                  <a:pt x="21600" y="21600"/>
                </a:lnTo>
                <a:lnTo>
                  <a:pt x="21600" y="-1"/>
                </a:lnTo>
                <a:close/>
              </a:path>
            </a:pathLst>
          </a:custGeom>
          <a:noFill/>
          <a:ln w="19050">
            <a:solidFill>
              <a:srgbClr val="2445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CA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434201" y="1437835"/>
            <a:ext cx="3729038" cy="46038"/>
            <a:chOff x="1585" y="2104"/>
            <a:chExt cx="2349" cy="29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8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64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69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754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81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866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923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979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2036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148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26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374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48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2656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769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282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2938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05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163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276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389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44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558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61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67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72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784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84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89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092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20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318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43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543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0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712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88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994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310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322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3333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3502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48" name="Group 49"/>
          <p:cNvGrpSpPr>
            <a:grpSpLocks/>
          </p:cNvGrpSpPr>
          <p:nvPr/>
        </p:nvGrpSpPr>
        <p:grpSpPr bwMode="auto">
          <a:xfrm flipV="1">
            <a:off x="4434201" y="2539560"/>
            <a:ext cx="3729038" cy="46038"/>
            <a:chOff x="1585" y="2104"/>
            <a:chExt cx="2349" cy="29"/>
          </a:xfrm>
        </p:grpSpPr>
        <p:sp>
          <p:nvSpPr>
            <p:cNvPr id="49" name="Oval 50"/>
            <p:cNvSpPr>
              <a:spLocks noChangeArrowheads="1"/>
            </p:cNvSpPr>
            <p:nvPr/>
          </p:nvSpPr>
          <p:spPr bwMode="auto">
            <a:xfrm>
              <a:off x="158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0" name="Oval 51"/>
            <p:cNvSpPr>
              <a:spLocks noChangeArrowheads="1"/>
            </p:cNvSpPr>
            <p:nvPr/>
          </p:nvSpPr>
          <p:spPr bwMode="auto">
            <a:xfrm>
              <a:off x="164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1" name="Oval 52"/>
            <p:cNvSpPr>
              <a:spLocks noChangeArrowheads="1"/>
            </p:cNvSpPr>
            <p:nvPr/>
          </p:nvSpPr>
          <p:spPr bwMode="auto">
            <a:xfrm>
              <a:off x="169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2" name="Oval 53"/>
            <p:cNvSpPr>
              <a:spLocks noChangeArrowheads="1"/>
            </p:cNvSpPr>
            <p:nvPr/>
          </p:nvSpPr>
          <p:spPr bwMode="auto">
            <a:xfrm>
              <a:off x="1754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3" name="Oval 54"/>
            <p:cNvSpPr>
              <a:spLocks noChangeArrowheads="1"/>
            </p:cNvSpPr>
            <p:nvPr/>
          </p:nvSpPr>
          <p:spPr bwMode="auto">
            <a:xfrm>
              <a:off x="181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4" name="Oval 55"/>
            <p:cNvSpPr>
              <a:spLocks noChangeArrowheads="1"/>
            </p:cNvSpPr>
            <p:nvPr/>
          </p:nvSpPr>
          <p:spPr bwMode="auto">
            <a:xfrm>
              <a:off x="1866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5" name="Oval 56"/>
            <p:cNvSpPr>
              <a:spLocks noChangeArrowheads="1"/>
            </p:cNvSpPr>
            <p:nvPr/>
          </p:nvSpPr>
          <p:spPr bwMode="auto">
            <a:xfrm>
              <a:off x="1923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6" name="Oval 57"/>
            <p:cNvSpPr>
              <a:spLocks noChangeArrowheads="1"/>
            </p:cNvSpPr>
            <p:nvPr/>
          </p:nvSpPr>
          <p:spPr bwMode="auto">
            <a:xfrm>
              <a:off x="1979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7" name="Oval 58"/>
            <p:cNvSpPr>
              <a:spLocks noChangeArrowheads="1"/>
            </p:cNvSpPr>
            <p:nvPr/>
          </p:nvSpPr>
          <p:spPr bwMode="auto">
            <a:xfrm>
              <a:off x="2036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8" name="Oval 59"/>
            <p:cNvSpPr>
              <a:spLocks noChangeArrowheads="1"/>
            </p:cNvSpPr>
            <p:nvPr/>
          </p:nvSpPr>
          <p:spPr bwMode="auto">
            <a:xfrm>
              <a:off x="2148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Oval 60"/>
            <p:cNvSpPr>
              <a:spLocks noChangeArrowheads="1"/>
            </p:cNvSpPr>
            <p:nvPr/>
          </p:nvSpPr>
          <p:spPr bwMode="auto">
            <a:xfrm>
              <a:off x="226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0" name="Oval 61"/>
            <p:cNvSpPr>
              <a:spLocks noChangeArrowheads="1"/>
            </p:cNvSpPr>
            <p:nvPr/>
          </p:nvSpPr>
          <p:spPr bwMode="auto">
            <a:xfrm>
              <a:off x="2374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1" name="Oval 62"/>
            <p:cNvSpPr>
              <a:spLocks noChangeArrowheads="1"/>
            </p:cNvSpPr>
            <p:nvPr/>
          </p:nvSpPr>
          <p:spPr bwMode="auto">
            <a:xfrm>
              <a:off x="248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2" name="Oval 63"/>
            <p:cNvSpPr>
              <a:spLocks noChangeArrowheads="1"/>
            </p:cNvSpPr>
            <p:nvPr/>
          </p:nvSpPr>
          <p:spPr bwMode="auto">
            <a:xfrm>
              <a:off x="2656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3" name="Oval 64"/>
            <p:cNvSpPr>
              <a:spLocks noChangeArrowheads="1"/>
            </p:cNvSpPr>
            <p:nvPr/>
          </p:nvSpPr>
          <p:spPr bwMode="auto">
            <a:xfrm>
              <a:off x="2769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4" name="Oval 65"/>
            <p:cNvSpPr>
              <a:spLocks noChangeArrowheads="1"/>
            </p:cNvSpPr>
            <p:nvPr/>
          </p:nvSpPr>
          <p:spPr bwMode="auto">
            <a:xfrm>
              <a:off x="282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5" name="Oval 66"/>
            <p:cNvSpPr>
              <a:spLocks noChangeArrowheads="1"/>
            </p:cNvSpPr>
            <p:nvPr/>
          </p:nvSpPr>
          <p:spPr bwMode="auto">
            <a:xfrm>
              <a:off x="2938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6" name="Oval 67"/>
            <p:cNvSpPr>
              <a:spLocks noChangeArrowheads="1"/>
            </p:cNvSpPr>
            <p:nvPr/>
          </p:nvSpPr>
          <p:spPr bwMode="auto">
            <a:xfrm>
              <a:off x="305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7" name="Oval 68"/>
            <p:cNvSpPr>
              <a:spLocks noChangeArrowheads="1"/>
            </p:cNvSpPr>
            <p:nvPr/>
          </p:nvSpPr>
          <p:spPr bwMode="auto">
            <a:xfrm>
              <a:off x="3163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8" name="Oval 69"/>
            <p:cNvSpPr>
              <a:spLocks noChangeArrowheads="1"/>
            </p:cNvSpPr>
            <p:nvPr/>
          </p:nvSpPr>
          <p:spPr bwMode="auto">
            <a:xfrm>
              <a:off x="3276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9" name="Oval 70"/>
            <p:cNvSpPr>
              <a:spLocks noChangeArrowheads="1"/>
            </p:cNvSpPr>
            <p:nvPr/>
          </p:nvSpPr>
          <p:spPr bwMode="auto">
            <a:xfrm>
              <a:off x="3389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0" name="Oval 71"/>
            <p:cNvSpPr>
              <a:spLocks noChangeArrowheads="1"/>
            </p:cNvSpPr>
            <p:nvPr/>
          </p:nvSpPr>
          <p:spPr bwMode="auto">
            <a:xfrm>
              <a:off x="344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1" name="Oval 72"/>
            <p:cNvSpPr>
              <a:spLocks noChangeArrowheads="1"/>
            </p:cNvSpPr>
            <p:nvPr/>
          </p:nvSpPr>
          <p:spPr bwMode="auto">
            <a:xfrm>
              <a:off x="3558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2" name="Oval 73"/>
            <p:cNvSpPr>
              <a:spLocks noChangeArrowheads="1"/>
            </p:cNvSpPr>
            <p:nvPr/>
          </p:nvSpPr>
          <p:spPr bwMode="auto">
            <a:xfrm>
              <a:off x="361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3" name="Oval 74"/>
            <p:cNvSpPr>
              <a:spLocks noChangeArrowheads="1"/>
            </p:cNvSpPr>
            <p:nvPr/>
          </p:nvSpPr>
          <p:spPr bwMode="auto">
            <a:xfrm>
              <a:off x="367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4" name="Oval 75"/>
            <p:cNvSpPr>
              <a:spLocks noChangeArrowheads="1"/>
            </p:cNvSpPr>
            <p:nvPr/>
          </p:nvSpPr>
          <p:spPr bwMode="auto">
            <a:xfrm>
              <a:off x="372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5" name="Oval 76"/>
            <p:cNvSpPr>
              <a:spLocks noChangeArrowheads="1"/>
            </p:cNvSpPr>
            <p:nvPr/>
          </p:nvSpPr>
          <p:spPr bwMode="auto">
            <a:xfrm>
              <a:off x="3784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6" name="Oval 77"/>
            <p:cNvSpPr>
              <a:spLocks noChangeArrowheads="1"/>
            </p:cNvSpPr>
            <p:nvPr/>
          </p:nvSpPr>
          <p:spPr bwMode="auto">
            <a:xfrm>
              <a:off x="384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7" name="Oval 78"/>
            <p:cNvSpPr>
              <a:spLocks noChangeArrowheads="1"/>
            </p:cNvSpPr>
            <p:nvPr/>
          </p:nvSpPr>
          <p:spPr bwMode="auto">
            <a:xfrm>
              <a:off x="389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8" name="Oval 79"/>
            <p:cNvSpPr>
              <a:spLocks noChangeArrowheads="1"/>
            </p:cNvSpPr>
            <p:nvPr/>
          </p:nvSpPr>
          <p:spPr bwMode="auto">
            <a:xfrm>
              <a:off x="2092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79" name="Oval 80"/>
            <p:cNvSpPr>
              <a:spLocks noChangeArrowheads="1"/>
            </p:cNvSpPr>
            <p:nvPr/>
          </p:nvSpPr>
          <p:spPr bwMode="auto">
            <a:xfrm>
              <a:off x="2205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0" name="Oval 81"/>
            <p:cNvSpPr>
              <a:spLocks noChangeArrowheads="1"/>
            </p:cNvSpPr>
            <p:nvPr/>
          </p:nvSpPr>
          <p:spPr bwMode="auto">
            <a:xfrm>
              <a:off x="2318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1" name="Oval 82"/>
            <p:cNvSpPr>
              <a:spLocks noChangeArrowheads="1"/>
            </p:cNvSpPr>
            <p:nvPr/>
          </p:nvSpPr>
          <p:spPr bwMode="auto">
            <a:xfrm>
              <a:off x="243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2" name="Oval 83"/>
            <p:cNvSpPr>
              <a:spLocks noChangeArrowheads="1"/>
            </p:cNvSpPr>
            <p:nvPr/>
          </p:nvSpPr>
          <p:spPr bwMode="auto">
            <a:xfrm>
              <a:off x="2543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3" name="Oval 84"/>
            <p:cNvSpPr>
              <a:spLocks noChangeArrowheads="1"/>
            </p:cNvSpPr>
            <p:nvPr/>
          </p:nvSpPr>
          <p:spPr bwMode="auto">
            <a:xfrm>
              <a:off x="260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4" name="Oval 85"/>
            <p:cNvSpPr>
              <a:spLocks noChangeArrowheads="1"/>
            </p:cNvSpPr>
            <p:nvPr/>
          </p:nvSpPr>
          <p:spPr bwMode="auto">
            <a:xfrm>
              <a:off x="2712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5" name="Oval 86"/>
            <p:cNvSpPr>
              <a:spLocks noChangeArrowheads="1"/>
            </p:cNvSpPr>
            <p:nvPr/>
          </p:nvSpPr>
          <p:spPr bwMode="auto">
            <a:xfrm>
              <a:off x="2881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6" name="Oval 87"/>
            <p:cNvSpPr>
              <a:spLocks noChangeArrowheads="1"/>
            </p:cNvSpPr>
            <p:nvPr/>
          </p:nvSpPr>
          <p:spPr bwMode="auto">
            <a:xfrm>
              <a:off x="2994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7" name="Oval 88"/>
            <p:cNvSpPr>
              <a:spLocks noChangeArrowheads="1"/>
            </p:cNvSpPr>
            <p:nvPr/>
          </p:nvSpPr>
          <p:spPr bwMode="auto">
            <a:xfrm>
              <a:off x="3107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8" name="Oval 89"/>
            <p:cNvSpPr>
              <a:spLocks noChangeArrowheads="1"/>
            </p:cNvSpPr>
            <p:nvPr/>
          </p:nvSpPr>
          <p:spPr bwMode="auto">
            <a:xfrm>
              <a:off x="3220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89" name="Oval 90"/>
            <p:cNvSpPr>
              <a:spLocks noChangeArrowheads="1"/>
            </p:cNvSpPr>
            <p:nvPr/>
          </p:nvSpPr>
          <p:spPr bwMode="auto">
            <a:xfrm>
              <a:off x="3333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90" name="Oval 91"/>
            <p:cNvSpPr>
              <a:spLocks noChangeArrowheads="1"/>
            </p:cNvSpPr>
            <p:nvPr/>
          </p:nvSpPr>
          <p:spPr bwMode="auto">
            <a:xfrm>
              <a:off x="3502" y="2104"/>
              <a:ext cx="37" cy="29"/>
            </a:xfrm>
            <a:prstGeom prst="ellipse">
              <a:avLst/>
            </a:prstGeom>
            <a:solidFill>
              <a:srgbClr val="244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91" name="Arc 98"/>
          <p:cNvSpPr>
            <a:spLocks/>
          </p:cNvSpPr>
          <p:nvPr/>
        </p:nvSpPr>
        <p:spPr bwMode="auto">
          <a:xfrm flipH="1">
            <a:off x="4331014" y="1461648"/>
            <a:ext cx="257175" cy="11017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21"/>
                  <a:pt x="8977" y="648"/>
                  <a:pt x="20438" y="31"/>
                </a:cubicBezTo>
                <a:lnTo>
                  <a:pt x="21600" y="21600"/>
                </a:lnTo>
                <a:lnTo>
                  <a:pt x="21600" y="-1"/>
                </a:lnTo>
                <a:close/>
              </a:path>
            </a:pathLst>
          </a:custGeom>
          <a:noFill/>
          <a:ln w="19050">
            <a:solidFill>
              <a:srgbClr val="2445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CA" dirty="0"/>
          </a:p>
        </p:txBody>
      </p:sp>
      <p:sp>
        <p:nvSpPr>
          <p:cNvPr id="92" name="Arc 99"/>
          <p:cNvSpPr>
            <a:spLocks/>
          </p:cNvSpPr>
          <p:nvPr/>
        </p:nvSpPr>
        <p:spPr bwMode="auto">
          <a:xfrm flipH="1">
            <a:off x="4423089" y="1467998"/>
            <a:ext cx="257175" cy="11017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21"/>
                  <a:pt x="8977" y="648"/>
                  <a:pt x="20438" y="31"/>
                </a:cubicBezTo>
                <a:lnTo>
                  <a:pt x="21600" y="21600"/>
                </a:lnTo>
                <a:lnTo>
                  <a:pt x="21600" y="-1"/>
                </a:lnTo>
                <a:close/>
              </a:path>
            </a:pathLst>
          </a:custGeom>
          <a:noFill/>
          <a:ln w="19050">
            <a:solidFill>
              <a:srgbClr val="2445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CA" dirty="0"/>
          </a:p>
        </p:txBody>
      </p:sp>
      <p:sp>
        <p:nvSpPr>
          <p:cNvPr id="93" name="Arc 100"/>
          <p:cNvSpPr>
            <a:spLocks/>
          </p:cNvSpPr>
          <p:nvPr/>
        </p:nvSpPr>
        <p:spPr bwMode="auto">
          <a:xfrm flipH="1">
            <a:off x="4508814" y="1461648"/>
            <a:ext cx="257175" cy="1101725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21"/>
                  <a:pt x="8977" y="648"/>
                  <a:pt x="20438" y="31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21"/>
                  <a:pt x="8977" y="648"/>
                  <a:pt x="20438" y="31"/>
                </a:cubicBezTo>
                <a:lnTo>
                  <a:pt x="21600" y="21600"/>
                </a:lnTo>
                <a:lnTo>
                  <a:pt x="21600" y="-1"/>
                </a:lnTo>
                <a:close/>
              </a:path>
            </a:pathLst>
          </a:custGeom>
          <a:noFill/>
          <a:ln w="19050">
            <a:solidFill>
              <a:srgbClr val="2445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CA" dirty="0"/>
          </a:p>
        </p:txBody>
      </p:sp>
      <p:grpSp>
        <p:nvGrpSpPr>
          <p:cNvPr id="94" name="Group 101"/>
          <p:cNvGrpSpPr>
            <a:grpSpLocks/>
          </p:cNvGrpSpPr>
          <p:nvPr/>
        </p:nvGrpSpPr>
        <p:grpSpPr bwMode="auto">
          <a:xfrm>
            <a:off x="4981889" y="1599760"/>
            <a:ext cx="1189037" cy="836613"/>
            <a:chOff x="3199" y="1123"/>
            <a:chExt cx="749" cy="527"/>
          </a:xfrm>
        </p:grpSpPr>
        <p:sp>
          <p:nvSpPr>
            <p:cNvPr id="95" name="Line 102"/>
            <p:cNvSpPr>
              <a:spLocks noChangeShapeType="1"/>
            </p:cNvSpPr>
            <p:nvPr/>
          </p:nvSpPr>
          <p:spPr bwMode="auto">
            <a:xfrm>
              <a:off x="3279" y="1123"/>
              <a:ext cx="59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96" name="Line 103"/>
            <p:cNvSpPr>
              <a:spLocks noChangeShapeType="1"/>
            </p:cNvSpPr>
            <p:nvPr/>
          </p:nvSpPr>
          <p:spPr bwMode="auto">
            <a:xfrm flipV="1">
              <a:off x="3283" y="1650"/>
              <a:ext cx="583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97" name="Arc 104"/>
            <p:cNvSpPr>
              <a:spLocks/>
            </p:cNvSpPr>
            <p:nvPr/>
          </p:nvSpPr>
          <p:spPr bwMode="auto">
            <a:xfrm flipH="1">
              <a:off x="3771" y="1123"/>
              <a:ext cx="177" cy="527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98" name="Arc 105"/>
            <p:cNvSpPr>
              <a:spLocks/>
            </p:cNvSpPr>
            <p:nvPr/>
          </p:nvSpPr>
          <p:spPr bwMode="auto">
            <a:xfrm flipH="1">
              <a:off x="3199" y="1123"/>
              <a:ext cx="89" cy="527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99" name="AutoShape 106"/>
            <p:cNvSpPr>
              <a:spLocks noChangeArrowheads="1"/>
            </p:cNvSpPr>
            <p:nvPr/>
          </p:nvSpPr>
          <p:spPr bwMode="auto">
            <a:xfrm>
              <a:off x="3830" y="1259"/>
              <a:ext cx="62" cy="246"/>
            </a:xfrm>
            <a:prstGeom prst="roundRect">
              <a:avLst>
                <a:gd name="adj" fmla="val 32352"/>
              </a:avLst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00" name="AutoShape 107"/>
            <p:cNvSpPr>
              <a:spLocks noChangeArrowheads="1"/>
            </p:cNvSpPr>
            <p:nvPr/>
          </p:nvSpPr>
          <p:spPr bwMode="auto">
            <a:xfrm>
              <a:off x="3268" y="1259"/>
              <a:ext cx="62" cy="246"/>
            </a:xfrm>
            <a:prstGeom prst="roundRect">
              <a:avLst>
                <a:gd name="adj" fmla="val 32352"/>
              </a:avLst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01" name="Rectangle 108"/>
            <p:cNvSpPr>
              <a:spLocks noChangeArrowheads="1"/>
            </p:cNvSpPr>
            <p:nvPr/>
          </p:nvSpPr>
          <p:spPr bwMode="auto">
            <a:xfrm>
              <a:off x="3298" y="1231"/>
              <a:ext cx="86" cy="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02" name="Line 109"/>
            <p:cNvSpPr>
              <a:spLocks noChangeShapeType="1"/>
            </p:cNvSpPr>
            <p:nvPr/>
          </p:nvSpPr>
          <p:spPr bwMode="auto">
            <a:xfrm flipH="1">
              <a:off x="3292" y="1259"/>
              <a:ext cx="5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03" name="Line 110"/>
            <p:cNvSpPr>
              <a:spLocks noChangeShapeType="1"/>
            </p:cNvSpPr>
            <p:nvPr/>
          </p:nvSpPr>
          <p:spPr bwMode="auto">
            <a:xfrm flipH="1">
              <a:off x="3296" y="1505"/>
              <a:ext cx="5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</p:grpSp>
      <p:grpSp>
        <p:nvGrpSpPr>
          <p:cNvPr id="104" name="Group 111"/>
          <p:cNvGrpSpPr>
            <a:grpSpLocks/>
          </p:cNvGrpSpPr>
          <p:nvPr/>
        </p:nvGrpSpPr>
        <p:grpSpPr bwMode="auto">
          <a:xfrm>
            <a:off x="6451914" y="1599760"/>
            <a:ext cx="1189037" cy="836613"/>
            <a:chOff x="4125" y="1123"/>
            <a:chExt cx="749" cy="527"/>
          </a:xfrm>
        </p:grpSpPr>
        <p:sp>
          <p:nvSpPr>
            <p:cNvPr id="105" name="Line 112"/>
            <p:cNvSpPr>
              <a:spLocks noChangeShapeType="1"/>
            </p:cNvSpPr>
            <p:nvPr/>
          </p:nvSpPr>
          <p:spPr bwMode="auto">
            <a:xfrm>
              <a:off x="4205" y="1123"/>
              <a:ext cx="585" cy="0"/>
            </a:xfrm>
            <a:prstGeom prst="line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06" name="Line 113"/>
            <p:cNvSpPr>
              <a:spLocks noChangeShapeType="1"/>
            </p:cNvSpPr>
            <p:nvPr/>
          </p:nvSpPr>
          <p:spPr bwMode="auto">
            <a:xfrm flipV="1">
              <a:off x="4205" y="1650"/>
              <a:ext cx="583" cy="0"/>
            </a:xfrm>
            <a:prstGeom prst="line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07" name="Arc 114"/>
            <p:cNvSpPr>
              <a:spLocks/>
            </p:cNvSpPr>
            <p:nvPr/>
          </p:nvSpPr>
          <p:spPr bwMode="auto">
            <a:xfrm flipH="1">
              <a:off x="4697" y="1123"/>
              <a:ext cx="177" cy="527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08" name="Arc 115"/>
            <p:cNvSpPr>
              <a:spLocks/>
            </p:cNvSpPr>
            <p:nvPr/>
          </p:nvSpPr>
          <p:spPr bwMode="auto">
            <a:xfrm flipH="1">
              <a:off x="4125" y="1123"/>
              <a:ext cx="89" cy="527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09" name="Line 116"/>
            <p:cNvSpPr>
              <a:spLocks noChangeShapeType="1"/>
            </p:cNvSpPr>
            <p:nvPr/>
          </p:nvSpPr>
          <p:spPr bwMode="auto">
            <a:xfrm>
              <a:off x="4192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0" name="Line 117"/>
            <p:cNvSpPr>
              <a:spLocks noChangeShapeType="1"/>
            </p:cNvSpPr>
            <p:nvPr/>
          </p:nvSpPr>
          <p:spPr bwMode="auto">
            <a:xfrm>
              <a:off x="4221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1" name="Line 118"/>
            <p:cNvSpPr>
              <a:spLocks noChangeShapeType="1"/>
            </p:cNvSpPr>
            <p:nvPr/>
          </p:nvSpPr>
          <p:spPr bwMode="auto">
            <a:xfrm>
              <a:off x="4250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2" name="Line 119"/>
            <p:cNvSpPr>
              <a:spLocks noChangeShapeType="1"/>
            </p:cNvSpPr>
            <p:nvPr/>
          </p:nvSpPr>
          <p:spPr bwMode="auto">
            <a:xfrm>
              <a:off x="4279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3" name="Line 120"/>
            <p:cNvSpPr>
              <a:spLocks noChangeShapeType="1"/>
            </p:cNvSpPr>
            <p:nvPr/>
          </p:nvSpPr>
          <p:spPr bwMode="auto">
            <a:xfrm>
              <a:off x="4308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4" name="Line 121"/>
            <p:cNvSpPr>
              <a:spLocks noChangeShapeType="1"/>
            </p:cNvSpPr>
            <p:nvPr/>
          </p:nvSpPr>
          <p:spPr bwMode="auto">
            <a:xfrm>
              <a:off x="4337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5" name="Line 122"/>
            <p:cNvSpPr>
              <a:spLocks noChangeShapeType="1"/>
            </p:cNvSpPr>
            <p:nvPr/>
          </p:nvSpPr>
          <p:spPr bwMode="auto">
            <a:xfrm>
              <a:off x="4366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6" name="Line 123"/>
            <p:cNvSpPr>
              <a:spLocks noChangeShapeType="1"/>
            </p:cNvSpPr>
            <p:nvPr/>
          </p:nvSpPr>
          <p:spPr bwMode="auto">
            <a:xfrm>
              <a:off x="4395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7" name="Line 124"/>
            <p:cNvSpPr>
              <a:spLocks noChangeShapeType="1"/>
            </p:cNvSpPr>
            <p:nvPr/>
          </p:nvSpPr>
          <p:spPr bwMode="auto">
            <a:xfrm>
              <a:off x="4425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8" name="Line 125"/>
            <p:cNvSpPr>
              <a:spLocks noChangeShapeType="1"/>
            </p:cNvSpPr>
            <p:nvPr/>
          </p:nvSpPr>
          <p:spPr bwMode="auto">
            <a:xfrm>
              <a:off x="4454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19" name="Line 126"/>
            <p:cNvSpPr>
              <a:spLocks noChangeShapeType="1"/>
            </p:cNvSpPr>
            <p:nvPr/>
          </p:nvSpPr>
          <p:spPr bwMode="auto">
            <a:xfrm>
              <a:off x="4483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20" name="Line 127"/>
            <p:cNvSpPr>
              <a:spLocks noChangeShapeType="1"/>
            </p:cNvSpPr>
            <p:nvPr/>
          </p:nvSpPr>
          <p:spPr bwMode="auto">
            <a:xfrm>
              <a:off x="4512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21" name="Line 128"/>
            <p:cNvSpPr>
              <a:spLocks noChangeShapeType="1"/>
            </p:cNvSpPr>
            <p:nvPr/>
          </p:nvSpPr>
          <p:spPr bwMode="auto">
            <a:xfrm>
              <a:off x="4541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22" name="Line 129"/>
            <p:cNvSpPr>
              <a:spLocks noChangeShapeType="1"/>
            </p:cNvSpPr>
            <p:nvPr/>
          </p:nvSpPr>
          <p:spPr bwMode="auto">
            <a:xfrm>
              <a:off x="4570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23" name="Line 130"/>
            <p:cNvSpPr>
              <a:spLocks noChangeShapeType="1"/>
            </p:cNvSpPr>
            <p:nvPr/>
          </p:nvSpPr>
          <p:spPr bwMode="auto">
            <a:xfrm>
              <a:off x="4599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24" name="Line 131"/>
            <p:cNvSpPr>
              <a:spLocks noChangeShapeType="1"/>
            </p:cNvSpPr>
            <p:nvPr/>
          </p:nvSpPr>
          <p:spPr bwMode="auto">
            <a:xfrm>
              <a:off x="4628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25" name="Line 132"/>
            <p:cNvSpPr>
              <a:spLocks noChangeShapeType="1"/>
            </p:cNvSpPr>
            <p:nvPr/>
          </p:nvSpPr>
          <p:spPr bwMode="auto">
            <a:xfrm>
              <a:off x="4658" y="1222"/>
              <a:ext cx="0" cy="32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</p:grpSp>
      <p:sp>
        <p:nvSpPr>
          <p:cNvPr id="126" name="Text Box 135"/>
          <p:cNvSpPr txBox="1">
            <a:spLocks noChangeArrowheads="1"/>
          </p:cNvSpPr>
          <p:nvPr/>
        </p:nvSpPr>
        <p:spPr bwMode="auto">
          <a:xfrm>
            <a:off x="4389751" y="736160"/>
            <a:ext cx="1063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1600" dirty="0">
                <a:solidFill>
                  <a:srgbClr val="24459C"/>
                </a:solidFill>
              </a:rPr>
              <a:t>10 Gauss</a:t>
            </a:r>
          </a:p>
          <a:p>
            <a:pPr algn="ctr"/>
            <a:r>
              <a:rPr lang="en-US" sz="1600" dirty="0">
                <a:solidFill>
                  <a:srgbClr val="24459C"/>
                </a:solidFill>
              </a:rPr>
              <a:t>solenoid</a:t>
            </a:r>
            <a:endParaRPr lang="en-US" sz="1600" dirty="0"/>
          </a:p>
        </p:txBody>
      </p:sp>
      <p:sp>
        <p:nvSpPr>
          <p:cNvPr id="127" name="Text Box 136"/>
          <p:cNvSpPr txBox="1">
            <a:spLocks noChangeArrowheads="1"/>
          </p:cNvSpPr>
          <p:nvPr/>
        </p:nvSpPr>
        <p:spPr bwMode="auto">
          <a:xfrm>
            <a:off x="5040626" y="2793560"/>
            <a:ext cx="892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1600" dirty="0">
                <a:solidFill>
                  <a:srgbClr val="CC0000"/>
                </a:solidFill>
              </a:rPr>
              <a:t>RF spin</a:t>
            </a:r>
            <a:br>
              <a:rPr lang="en-US" sz="1600" dirty="0">
                <a:solidFill>
                  <a:srgbClr val="CC0000"/>
                </a:solidFill>
              </a:rPr>
            </a:br>
            <a:r>
              <a:rPr lang="en-US" sz="1600" dirty="0">
                <a:solidFill>
                  <a:srgbClr val="CC0000"/>
                </a:solidFill>
              </a:rPr>
              <a:t>rotator</a:t>
            </a:r>
          </a:p>
        </p:txBody>
      </p:sp>
      <p:sp>
        <p:nvSpPr>
          <p:cNvPr id="128" name="Text Box 137"/>
          <p:cNvSpPr txBox="1">
            <a:spLocks noChangeArrowheads="1"/>
          </p:cNvSpPr>
          <p:nvPr/>
        </p:nvSpPr>
        <p:spPr bwMode="auto">
          <a:xfrm>
            <a:off x="6393176" y="2793560"/>
            <a:ext cx="1314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1600" baseline="30000" dirty="0">
                <a:solidFill>
                  <a:srgbClr val="660066"/>
                </a:solidFill>
              </a:rPr>
              <a:t>3</a:t>
            </a:r>
            <a:r>
              <a:rPr lang="en-US" sz="1600" dirty="0">
                <a:solidFill>
                  <a:srgbClr val="660066"/>
                </a:solidFill>
              </a:rPr>
              <a:t>He target /</a:t>
            </a:r>
          </a:p>
          <a:p>
            <a:pPr algn="ctr"/>
            <a:r>
              <a:rPr lang="en-US" sz="1600" dirty="0">
                <a:solidFill>
                  <a:srgbClr val="660066"/>
                </a:solidFill>
              </a:rPr>
              <a:t>ion chamber</a:t>
            </a:r>
          </a:p>
        </p:txBody>
      </p:sp>
      <p:grpSp>
        <p:nvGrpSpPr>
          <p:cNvPr id="129" name="Group 138"/>
          <p:cNvGrpSpPr>
            <a:grpSpLocks/>
          </p:cNvGrpSpPr>
          <p:nvPr/>
        </p:nvGrpSpPr>
        <p:grpSpPr bwMode="auto">
          <a:xfrm>
            <a:off x="549589" y="1815660"/>
            <a:ext cx="952500" cy="390525"/>
            <a:chOff x="290" y="1289"/>
            <a:chExt cx="600" cy="246"/>
          </a:xfrm>
        </p:grpSpPr>
        <p:sp>
          <p:nvSpPr>
            <p:cNvPr id="130" name="AutoShape 139"/>
            <p:cNvSpPr>
              <a:spLocks noChangeArrowheads="1"/>
            </p:cNvSpPr>
            <p:nvPr/>
          </p:nvSpPr>
          <p:spPr bwMode="auto">
            <a:xfrm>
              <a:off x="828" y="1289"/>
              <a:ext cx="62" cy="246"/>
            </a:xfrm>
            <a:prstGeom prst="roundRect">
              <a:avLst>
                <a:gd name="adj" fmla="val 32352"/>
              </a:avLst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31" name="Line 140"/>
            <p:cNvSpPr>
              <a:spLocks noChangeShapeType="1"/>
            </p:cNvSpPr>
            <p:nvPr/>
          </p:nvSpPr>
          <p:spPr bwMode="auto">
            <a:xfrm flipH="1">
              <a:off x="290" y="1289"/>
              <a:ext cx="5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32" name="Line 141"/>
            <p:cNvSpPr>
              <a:spLocks noChangeShapeType="1"/>
            </p:cNvSpPr>
            <p:nvPr/>
          </p:nvSpPr>
          <p:spPr bwMode="auto">
            <a:xfrm flipH="1">
              <a:off x="290" y="1535"/>
              <a:ext cx="5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</p:grpSp>
      <p:grpSp>
        <p:nvGrpSpPr>
          <p:cNvPr id="133" name="Group 142"/>
          <p:cNvGrpSpPr>
            <a:grpSpLocks/>
          </p:cNvGrpSpPr>
          <p:nvPr/>
        </p:nvGrpSpPr>
        <p:grpSpPr bwMode="auto">
          <a:xfrm>
            <a:off x="2222814" y="1602935"/>
            <a:ext cx="1250950" cy="830263"/>
            <a:chOff x="1076" y="1155"/>
            <a:chExt cx="788" cy="523"/>
          </a:xfrm>
        </p:grpSpPr>
        <p:sp>
          <p:nvSpPr>
            <p:cNvPr id="134" name="Rectangle 143"/>
            <p:cNvSpPr>
              <a:spLocks noChangeArrowheads="1"/>
            </p:cNvSpPr>
            <p:nvPr/>
          </p:nvSpPr>
          <p:spPr bwMode="auto">
            <a:xfrm>
              <a:off x="1077" y="1155"/>
              <a:ext cx="787" cy="523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35" name="Arc 144"/>
            <p:cNvSpPr>
              <a:spLocks/>
            </p:cNvSpPr>
            <p:nvPr/>
          </p:nvSpPr>
          <p:spPr bwMode="auto">
            <a:xfrm>
              <a:off x="1079" y="1272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  <a:lnTo>
                    <a:pt x="15092" y="21600"/>
                  </a:lnTo>
                  <a:lnTo>
                    <a:pt x="-1" y="6147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36" name="Arc 145"/>
            <p:cNvSpPr>
              <a:spLocks/>
            </p:cNvSpPr>
            <p:nvPr/>
          </p:nvSpPr>
          <p:spPr bwMode="auto">
            <a:xfrm>
              <a:off x="1079" y="1324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  <a:lnTo>
                    <a:pt x="15092" y="21600"/>
                  </a:lnTo>
                  <a:lnTo>
                    <a:pt x="-1" y="6147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37" name="Arc 146"/>
            <p:cNvSpPr>
              <a:spLocks/>
            </p:cNvSpPr>
            <p:nvPr/>
          </p:nvSpPr>
          <p:spPr bwMode="auto">
            <a:xfrm>
              <a:off x="1079" y="1376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  <a:lnTo>
                    <a:pt x="15092" y="21600"/>
                  </a:lnTo>
                  <a:lnTo>
                    <a:pt x="-1" y="6147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38" name="Arc 147"/>
            <p:cNvSpPr>
              <a:spLocks/>
            </p:cNvSpPr>
            <p:nvPr/>
          </p:nvSpPr>
          <p:spPr bwMode="auto">
            <a:xfrm>
              <a:off x="1079" y="1428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  <a:lnTo>
                    <a:pt x="15092" y="21600"/>
                  </a:lnTo>
                  <a:lnTo>
                    <a:pt x="-1" y="6147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39" name="Arc 148"/>
            <p:cNvSpPr>
              <a:spLocks/>
            </p:cNvSpPr>
            <p:nvPr/>
          </p:nvSpPr>
          <p:spPr bwMode="auto">
            <a:xfrm>
              <a:off x="1079" y="1480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  <a:lnTo>
                    <a:pt x="15092" y="21600"/>
                  </a:lnTo>
                  <a:lnTo>
                    <a:pt x="-1" y="6147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40" name="Arc 149"/>
            <p:cNvSpPr>
              <a:spLocks/>
            </p:cNvSpPr>
            <p:nvPr/>
          </p:nvSpPr>
          <p:spPr bwMode="auto">
            <a:xfrm>
              <a:off x="1079" y="1531"/>
              <a:ext cx="782" cy="126"/>
            </a:xfrm>
            <a:custGeom>
              <a:avLst/>
              <a:gdLst>
                <a:gd name="T0" fmla="*/ 0 w 29173"/>
                <a:gd name="T1" fmla="*/ 0 h 21600"/>
                <a:gd name="T2" fmla="*/ 0 w 29173"/>
                <a:gd name="T3" fmla="*/ 0 h 21600"/>
                <a:gd name="T4" fmla="*/ 0 w 29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9173"/>
                <a:gd name="T10" fmla="*/ 0 h 21600"/>
                <a:gd name="T11" fmla="*/ 29173 w 29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73" h="21600" fill="none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</a:path>
                <a:path w="29173" h="21600" stroke="0" extrusionOk="0">
                  <a:moveTo>
                    <a:pt x="-1" y="6147"/>
                  </a:moveTo>
                  <a:cubicBezTo>
                    <a:pt x="4034" y="2206"/>
                    <a:pt x="9451" y="-1"/>
                    <a:pt x="15092" y="-1"/>
                  </a:cubicBezTo>
                  <a:cubicBezTo>
                    <a:pt x="20259" y="-1"/>
                    <a:pt x="25255" y="1852"/>
                    <a:pt x="29173" y="5220"/>
                  </a:cubicBezTo>
                  <a:lnTo>
                    <a:pt x="15092" y="21600"/>
                  </a:lnTo>
                  <a:lnTo>
                    <a:pt x="-1" y="6147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41" name="Line 150"/>
            <p:cNvSpPr>
              <a:spLocks noChangeShapeType="1"/>
            </p:cNvSpPr>
            <p:nvPr/>
          </p:nvSpPr>
          <p:spPr bwMode="auto">
            <a:xfrm>
              <a:off x="1076" y="1215"/>
              <a:ext cx="78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42" name="Line 151"/>
            <p:cNvSpPr>
              <a:spLocks noChangeShapeType="1"/>
            </p:cNvSpPr>
            <p:nvPr/>
          </p:nvSpPr>
          <p:spPr bwMode="auto">
            <a:xfrm>
              <a:off x="1076" y="1618"/>
              <a:ext cx="78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</p:grpSp>
      <p:sp>
        <p:nvSpPr>
          <p:cNvPr id="143" name="Text Box 153"/>
          <p:cNvSpPr txBox="1">
            <a:spLocks noChangeArrowheads="1"/>
          </p:cNvSpPr>
          <p:nvPr/>
        </p:nvSpPr>
        <p:spPr bwMode="auto">
          <a:xfrm>
            <a:off x="427351" y="736160"/>
            <a:ext cx="1439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1600" dirty="0">
                <a:solidFill>
                  <a:srgbClr val="CC0000"/>
                </a:solidFill>
              </a:rPr>
              <a:t>FnPB cold</a:t>
            </a:r>
          </a:p>
          <a:p>
            <a:pPr algn="ctr"/>
            <a:r>
              <a:rPr lang="en-US" sz="1600" dirty="0">
                <a:solidFill>
                  <a:srgbClr val="CC0000"/>
                </a:solidFill>
              </a:rPr>
              <a:t>neutron guide</a:t>
            </a:r>
          </a:p>
        </p:txBody>
      </p:sp>
      <p:grpSp>
        <p:nvGrpSpPr>
          <p:cNvPr id="144" name="Group 154"/>
          <p:cNvGrpSpPr>
            <a:grpSpLocks/>
          </p:cNvGrpSpPr>
          <p:nvPr/>
        </p:nvGrpSpPr>
        <p:grpSpPr bwMode="auto">
          <a:xfrm>
            <a:off x="1660839" y="1685485"/>
            <a:ext cx="417512" cy="646113"/>
            <a:chOff x="950" y="1207"/>
            <a:chExt cx="263" cy="407"/>
          </a:xfrm>
        </p:grpSpPr>
        <p:grpSp>
          <p:nvGrpSpPr>
            <p:cNvPr id="145" name="Group 155"/>
            <p:cNvGrpSpPr>
              <a:grpSpLocks/>
            </p:cNvGrpSpPr>
            <p:nvPr/>
          </p:nvGrpSpPr>
          <p:grpSpPr bwMode="auto">
            <a:xfrm>
              <a:off x="1015" y="1207"/>
              <a:ext cx="132" cy="405"/>
              <a:chOff x="696" y="1207"/>
              <a:chExt cx="451" cy="405"/>
            </a:xfrm>
          </p:grpSpPr>
          <p:sp>
            <p:nvSpPr>
              <p:cNvPr id="148" name="Line 156"/>
              <p:cNvSpPr>
                <a:spLocks noChangeAspect="1" noChangeShapeType="1"/>
              </p:cNvSpPr>
              <p:nvPr/>
            </p:nvSpPr>
            <p:spPr bwMode="auto">
              <a:xfrm>
                <a:off x="696" y="1207"/>
                <a:ext cx="451" cy="0"/>
              </a:xfrm>
              <a:prstGeom prst="line">
                <a:avLst/>
              </a:pr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49" name="Line 157"/>
              <p:cNvSpPr>
                <a:spLocks noChangeAspect="1" noChangeShapeType="1"/>
              </p:cNvSpPr>
              <p:nvPr/>
            </p:nvSpPr>
            <p:spPr bwMode="auto">
              <a:xfrm flipV="1">
                <a:off x="696" y="1612"/>
                <a:ext cx="451" cy="0"/>
              </a:xfrm>
              <a:prstGeom prst="line">
                <a:avLst/>
              </a:pr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sp>
          <p:nvSpPr>
            <p:cNvPr id="146" name="Arc 158"/>
            <p:cNvSpPr>
              <a:spLocks noChangeAspect="1"/>
            </p:cNvSpPr>
            <p:nvPr/>
          </p:nvSpPr>
          <p:spPr bwMode="auto">
            <a:xfrm flipH="1">
              <a:off x="1076" y="1207"/>
              <a:ext cx="137" cy="407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47" name="Arc 159"/>
            <p:cNvSpPr>
              <a:spLocks noChangeAspect="1"/>
            </p:cNvSpPr>
            <p:nvPr/>
          </p:nvSpPr>
          <p:spPr bwMode="auto">
            <a:xfrm flipH="1">
              <a:off x="950" y="1207"/>
              <a:ext cx="69" cy="407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</p:grpSp>
      <p:sp>
        <p:nvSpPr>
          <p:cNvPr id="150" name="Text Box 160"/>
          <p:cNvSpPr txBox="1">
            <a:spLocks noChangeArrowheads="1"/>
          </p:cNvSpPr>
          <p:nvPr/>
        </p:nvSpPr>
        <p:spPr bwMode="auto">
          <a:xfrm>
            <a:off x="1325876" y="2536385"/>
            <a:ext cx="1116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1600" baseline="30000" dirty="0">
                <a:solidFill>
                  <a:srgbClr val="660066"/>
                </a:solidFill>
              </a:rPr>
              <a:t>3</a:t>
            </a:r>
            <a:r>
              <a:rPr lang="en-US" sz="1600" dirty="0">
                <a:solidFill>
                  <a:srgbClr val="660066"/>
                </a:solidFill>
              </a:rPr>
              <a:t>He Beam</a:t>
            </a:r>
          </a:p>
          <a:p>
            <a:pPr algn="ctr"/>
            <a:r>
              <a:rPr lang="en-US" sz="1600" dirty="0">
                <a:solidFill>
                  <a:srgbClr val="660066"/>
                </a:solidFill>
              </a:rPr>
              <a:t>Monitor</a:t>
            </a:r>
          </a:p>
        </p:txBody>
      </p:sp>
      <p:sp>
        <p:nvSpPr>
          <p:cNvPr id="151" name="AutoShape 162"/>
          <p:cNvSpPr>
            <a:spLocks/>
          </p:cNvSpPr>
          <p:nvPr/>
        </p:nvSpPr>
        <p:spPr bwMode="auto">
          <a:xfrm rot="16200000">
            <a:off x="1862451" y="2056960"/>
            <a:ext cx="330200" cy="3022600"/>
          </a:xfrm>
          <a:prstGeom prst="leftBrace">
            <a:avLst>
              <a:gd name="adj1" fmla="val 76282"/>
              <a:gd name="adj2" fmla="val 50000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dirty="0"/>
          </a:p>
        </p:txBody>
      </p:sp>
      <p:sp>
        <p:nvSpPr>
          <p:cNvPr id="152" name="Text Box 163"/>
          <p:cNvSpPr txBox="1">
            <a:spLocks noChangeArrowheads="1"/>
          </p:cNvSpPr>
          <p:nvPr/>
        </p:nvSpPr>
        <p:spPr bwMode="auto">
          <a:xfrm>
            <a:off x="1687826" y="3742885"/>
            <a:ext cx="868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</a:rPr>
              <a:t>FNPB</a:t>
            </a:r>
          </a:p>
        </p:txBody>
      </p:sp>
      <p:sp>
        <p:nvSpPr>
          <p:cNvPr id="153" name="AutoShape 164"/>
          <p:cNvSpPr>
            <a:spLocks/>
          </p:cNvSpPr>
          <p:nvPr/>
        </p:nvSpPr>
        <p:spPr bwMode="auto">
          <a:xfrm rot="16200000">
            <a:off x="5931214" y="1280672"/>
            <a:ext cx="330200" cy="4575175"/>
          </a:xfrm>
          <a:prstGeom prst="leftBrace">
            <a:avLst>
              <a:gd name="adj1" fmla="val 115465"/>
              <a:gd name="adj2" fmla="val 50000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dirty="0"/>
          </a:p>
        </p:txBody>
      </p:sp>
      <p:sp>
        <p:nvSpPr>
          <p:cNvPr id="154" name="Text Box 165"/>
          <p:cNvSpPr txBox="1">
            <a:spLocks noChangeArrowheads="1"/>
          </p:cNvSpPr>
          <p:nvPr/>
        </p:nvSpPr>
        <p:spPr bwMode="auto">
          <a:xfrm>
            <a:off x="5734364" y="3742885"/>
            <a:ext cx="83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</a:rPr>
              <a:t>n-</a:t>
            </a:r>
            <a:r>
              <a:rPr lang="en-US" sz="2000" baseline="30000" dirty="0">
                <a:solidFill>
                  <a:schemeClr val="accent2"/>
                </a:solidFill>
              </a:rPr>
              <a:t>3</a:t>
            </a:r>
            <a:r>
              <a:rPr lang="en-US" sz="2000" dirty="0">
                <a:solidFill>
                  <a:schemeClr val="accent2"/>
                </a:solidFill>
              </a:rPr>
              <a:t>He</a:t>
            </a:r>
          </a:p>
        </p:txBody>
      </p:sp>
      <p:grpSp>
        <p:nvGrpSpPr>
          <p:cNvPr id="155" name="Group 154"/>
          <p:cNvGrpSpPr>
            <a:grpSpLocks/>
          </p:cNvGrpSpPr>
          <p:nvPr/>
        </p:nvGrpSpPr>
        <p:grpSpPr bwMode="auto">
          <a:xfrm>
            <a:off x="2635564" y="1864873"/>
            <a:ext cx="96837" cy="312737"/>
            <a:chOff x="3505200" y="1211100"/>
            <a:chExt cx="99710" cy="364506"/>
          </a:xfrm>
        </p:grpSpPr>
        <p:cxnSp>
          <p:nvCxnSpPr>
            <p:cNvPr id="156" name="Straight Arrow Connector 155"/>
            <p:cNvCxnSpPr>
              <a:cxnSpLocks noChangeShapeType="1"/>
            </p:cNvCxnSpPr>
            <p:nvPr/>
          </p:nvCxnSpPr>
          <p:spPr bwMode="auto">
            <a:xfrm flipV="1">
              <a:off x="3550969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7" name="Oval 156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58" name="Group 162"/>
          <p:cNvGrpSpPr>
            <a:grpSpLocks/>
          </p:cNvGrpSpPr>
          <p:nvPr/>
        </p:nvGrpSpPr>
        <p:grpSpPr bwMode="auto">
          <a:xfrm>
            <a:off x="1683064" y="1864873"/>
            <a:ext cx="95250" cy="312737"/>
            <a:chOff x="3505200" y="1211100"/>
            <a:chExt cx="99710" cy="364506"/>
          </a:xfrm>
        </p:grpSpPr>
        <p:cxnSp>
          <p:nvCxnSpPr>
            <p:cNvPr id="159" name="Straight Arrow Connector 158"/>
            <p:cNvCxnSpPr>
              <a:cxnSpLocks noChangeShapeType="1"/>
            </p:cNvCxnSpPr>
            <p:nvPr/>
          </p:nvCxnSpPr>
          <p:spPr bwMode="auto">
            <a:xfrm flipV="1">
              <a:off x="3551731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0" name="Oval 159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61" name="Group 171"/>
          <p:cNvGrpSpPr>
            <a:grpSpLocks/>
          </p:cNvGrpSpPr>
          <p:nvPr/>
        </p:nvGrpSpPr>
        <p:grpSpPr bwMode="auto">
          <a:xfrm flipV="1">
            <a:off x="1976751" y="1912498"/>
            <a:ext cx="95250" cy="312737"/>
            <a:chOff x="3505200" y="1211100"/>
            <a:chExt cx="99710" cy="364506"/>
          </a:xfrm>
        </p:grpSpPr>
        <p:cxnSp>
          <p:nvCxnSpPr>
            <p:cNvPr id="162" name="Straight Arrow Connector 161"/>
            <p:cNvCxnSpPr>
              <a:cxnSpLocks noChangeShapeType="1"/>
            </p:cNvCxnSpPr>
            <p:nvPr/>
          </p:nvCxnSpPr>
          <p:spPr bwMode="auto">
            <a:xfrm flipV="1">
              <a:off x="3551731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3" name="Oval 162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64" name="Group 174"/>
          <p:cNvGrpSpPr>
            <a:grpSpLocks/>
          </p:cNvGrpSpPr>
          <p:nvPr/>
        </p:nvGrpSpPr>
        <p:grpSpPr bwMode="auto">
          <a:xfrm>
            <a:off x="2929251" y="1864873"/>
            <a:ext cx="96838" cy="312737"/>
            <a:chOff x="3505200" y="1211100"/>
            <a:chExt cx="99710" cy="364506"/>
          </a:xfrm>
        </p:grpSpPr>
        <p:cxnSp>
          <p:nvCxnSpPr>
            <p:cNvPr id="165" name="Straight Arrow Connector 164"/>
            <p:cNvCxnSpPr>
              <a:cxnSpLocks noChangeShapeType="1"/>
            </p:cNvCxnSpPr>
            <p:nvPr/>
          </p:nvCxnSpPr>
          <p:spPr bwMode="auto">
            <a:xfrm flipV="1">
              <a:off x="3550968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6" name="Oval 165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67" name="Group 177"/>
          <p:cNvGrpSpPr>
            <a:grpSpLocks/>
          </p:cNvGrpSpPr>
          <p:nvPr/>
        </p:nvGrpSpPr>
        <p:grpSpPr bwMode="auto">
          <a:xfrm>
            <a:off x="3222939" y="1864873"/>
            <a:ext cx="96837" cy="312737"/>
            <a:chOff x="3505200" y="1211100"/>
            <a:chExt cx="99710" cy="364506"/>
          </a:xfrm>
        </p:grpSpPr>
        <p:cxnSp>
          <p:nvCxnSpPr>
            <p:cNvPr id="168" name="Straight Arrow Connector 167"/>
            <p:cNvCxnSpPr>
              <a:cxnSpLocks noChangeShapeType="1"/>
            </p:cNvCxnSpPr>
            <p:nvPr/>
          </p:nvCxnSpPr>
          <p:spPr bwMode="auto">
            <a:xfrm flipV="1">
              <a:off x="3550969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9" name="Oval 168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70" name="Group 180"/>
          <p:cNvGrpSpPr>
            <a:grpSpLocks/>
          </p:cNvGrpSpPr>
          <p:nvPr/>
        </p:nvGrpSpPr>
        <p:grpSpPr bwMode="auto">
          <a:xfrm>
            <a:off x="2343464" y="1864873"/>
            <a:ext cx="95250" cy="312737"/>
            <a:chOff x="3505200" y="1211100"/>
            <a:chExt cx="99710" cy="364506"/>
          </a:xfrm>
        </p:grpSpPr>
        <p:cxnSp>
          <p:nvCxnSpPr>
            <p:cNvPr id="171" name="Straight Arrow Connector 170"/>
            <p:cNvCxnSpPr>
              <a:cxnSpLocks noChangeShapeType="1"/>
            </p:cNvCxnSpPr>
            <p:nvPr/>
          </p:nvCxnSpPr>
          <p:spPr bwMode="auto">
            <a:xfrm flipV="1">
              <a:off x="3551731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2" name="Oval 171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73" name="Group 183"/>
          <p:cNvGrpSpPr>
            <a:grpSpLocks/>
          </p:cNvGrpSpPr>
          <p:nvPr/>
        </p:nvGrpSpPr>
        <p:grpSpPr bwMode="auto">
          <a:xfrm>
            <a:off x="876614" y="1864873"/>
            <a:ext cx="95250" cy="312737"/>
            <a:chOff x="3505200" y="1211100"/>
            <a:chExt cx="99710" cy="364506"/>
          </a:xfrm>
        </p:grpSpPr>
        <p:cxnSp>
          <p:nvCxnSpPr>
            <p:cNvPr id="174" name="Straight Arrow Connector 173"/>
            <p:cNvCxnSpPr>
              <a:cxnSpLocks noChangeShapeType="1"/>
            </p:cNvCxnSpPr>
            <p:nvPr/>
          </p:nvCxnSpPr>
          <p:spPr bwMode="auto">
            <a:xfrm flipV="1">
              <a:off x="3551731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5" name="Oval 174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76" name="Group 186"/>
          <p:cNvGrpSpPr>
            <a:grpSpLocks/>
          </p:cNvGrpSpPr>
          <p:nvPr/>
        </p:nvGrpSpPr>
        <p:grpSpPr bwMode="auto">
          <a:xfrm flipV="1">
            <a:off x="1095689" y="1912498"/>
            <a:ext cx="96837" cy="312737"/>
            <a:chOff x="3505200" y="1211100"/>
            <a:chExt cx="99710" cy="364506"/>
          </a:xfrm>
        </p:grpSpPr>
        <p:cxnSp>
          <p:nvCxnSpPr>
            <p:cNvPr id="177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3550969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8" name="Oval 177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79" name="Group 189"/>
          <p:cNvGrpSpPr>
            <a:grpSpLocks/>
          </p:cNvGrpSpPr>
          <p:nvPr/>
        </p:nvGrpSpPr>
        <p:grpSpPr bwMode="auto">
          <a:xfrm>
            <a:off x="1316351" y="1864873"/>
            <a:ext cx="95250" cy="312737"/>
            <a:chOff x="3505200" y="1211100"/>
            <a:chExt cx="99710" cy="364506"/>
          </a:xfrm>
        </p:grpSpPr>
        <p:cxnSp>
          <p:nvCxnSpPr>
            <p:cNvPr id="180" name="Straight Arrow Connector 179"/>
            <p:cNvCxnSpPr>
              <a:cxnSpLocks noChangeShapeType="1"/>
            </p:cNvCxnSpPr>
            <p:nvPr/>
          </p:nvCxnSpPr>
          <p:spPr bwMode="auto">
            <a:xfrm flipV="1">
              <a:off x="3551731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1" name="Oval 180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82" name="Group 192"/>
          <p:cNvGrpSpPr>
            <a:grpSpLocks/>
          </p:cNvGrpSpPr>
          <p:nvPr/>
        </p:nvGrpSpPr>
        <p:grpSpPr bwMode="auto">
          <a:xfrm flipV="1">
            <a:off x="655951" y="1912498"/>
            <a:ext cx="96838" cy="312737"/>
            <a:chOff x="3505200" y="1211100"/>
            <a:chExt cx="99710" cy="364506"/>
          </a:xfrm>
        </p:grpSpPr>
        <p:cxnSp>
          <p:nvCxnSpPr>
            <p:cNvPr id="183" name="Straight Arrow Connector 182"/>
            <p:cNvCxnSpPr>
              <a:cxnSpLocks noChangeShapeType="1"/>
            </p:cNvCxnSpPr>
            <p:nvPr/>
          </p:nvCxnSpPr>
          <p:spPr bwMode="auto">
            <a:xfrm flipV="1">
              <a:off x="3550968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" name="Oval 183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85" name="Group 195"/>
          <p:cNvGrpSpPr>
            <a:grpSpLocks/>
          </p:cNvGrpSpPr>
          <p:nvPr/>
        </p:nvGrpSpPr>
        <p:grpSpPr bwMode="auto">
          <a:xfrm>
            <a:off x="3516626" y="1864873"/>
            <a:ext cx="96838" cy="312737"/>
            <a:chOff x="3505200" y="1211100"/>
            <a:chExt cx="99710" cy="364506"/>
          </a:xfrm>
        </p:grpSpPr>
        <p:cxnSp>
          <p:nvCxnSpPr>
            <p:cNvPr id="186" name="Straight Arrow Connector 185"/>
            <p:cNvCxnSpPr>
              <a:cxnSpLocks noChangeShapeType="1"/>
            </p:cNvCxnSpPr>
            <p:nvPr/>
          </p:nvCxnSpPr>
          <p:spPr bwMode="auto">
            <a:xfrm flipV="1">
              <a:off x="3550968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7" name="Oval 186"/>
            <p:cNvSpPr/>
            <p:nvPr/>
          </p:nvSpPr>
          <p:spPr>
            <a:xfrm>
              <a:off x="3505200" y="1372074"/>
              <a:ext cx="99710" cy="980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88" name="Group 198"/>
          <p:cNvGrpSpPr>
            <a:grpSpLocks/>
          </p:cNvGrpSpPr>
          <p:nvPr/>
        </p:nvGrpSpPr>
        <p:grpSpPr bwMode="auto">
          <a:xfrm rot="2700000" flipH="1">
            <a:off x="3816664" y="1874398"/>
            <a:ext cx="95250" cy="311150"/>
            <a:chOff x="3505200" y="1211100"/>
            <a:chExt cx="99710" cy="364506"/>
          </a:xfrm>
        </p:grpSpPr>
        <p:cxnSp>
          <p:nvCxnSpPr>
            <p:cNvPr id="189" name="Straight Arrow Connector 188"/>
            <p:cNvCxnSpPr>
              <a:cxnSpLocks noChangeShapeType="1"/>
            </p:cNvCxnSpPr>
            <p:nvPr/>
          </p:nvCxnSpPr>
          <p:spPr bwMode="auto">
            <a:xfrm flipV="1">
              <a:off x="3555055" y="1211100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0" name="Oval 189"/>
            <p:cNvSpPr/>
            <p:nvPr/>
          </p:nvSpPr>
          <p:spPr>
            <a:xfrm>
              <a:off x="3514014" y="1373658"/>
              <a:ext cx="99710" cy="98566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91" name="Group 201"/>
          <p:cNvGrpSpPr>
            <a:grpSpLocks/>
          </p:cNvGrpSpPr>
          <p:nvPr/>
        </p:nvGrpSpPr>
        <p:grpSpPr bwMode="auto">
          <a:xfrm rot="5400000">
            <a:off x="4161946" y="1868841"/>
            <a:ext cx="87312" cy="352425"/>
            <a:chOff x="3505200" y="1211100"/>
            <a:chExt cx="99710" cy="364506"/>
          </a:xfrm>
        </p:grpSpPr>
        <p:cxnSp>
          <p:nvCxnSpPr>
            <p:cNvPr id="192" name="Straight Arrow Connector 191"/>
            <p:cNvCxnSpPr>
              <a:cxnSpLocks noChangeShapeType="1"/>
            </p:cNvCxnSpPr>
            <p:nvPr/>
          </p:nvCxnSpPr>
          <p:spPr bwMode="auto">
            <a:xfrm flipV="1">
              <a:off x="3536019" y="1225878"/>
              <a:ext cx="0" cy="364506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3" name="Oval 192"/>
            <p:cNvSpPr/>
            <p:nvPr/>
          </p:nvSpPr>
          <p:spPr>
            <a:xfrm>
              <a:off x="3490697" y="1401563"/>
              <a:ext cx="99710" cy="100158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94" name="Group 204"/>
          <p:cNvGrpSpPr>
            <a:grpSpLocks/>
          </p:cNvGrpSpPr>
          <p:nvPr/>
        </p:nvGrpSpPr>
        <p:grpSpPr bwMode="auto">
          <a:xfrm rot="5400000">
            <a:off x="4602477" y="1869635"/>
            <a:ext cx="87312" cy="350837"/>
            <a:chOff x="3505200" y="1211100"/>
            <a:chExt cx="99710" cy="364506"/>
          </a:xfrm>
        </p:grpSpPr>
        <p:cxnSp>
          <p:nvCxnSpPr>
            <p:cNvPr id="195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3536020" y="1225944"/>
              <a:ext cx="0" cy="364507"/>
            </a:xfrm>
            <a:prstGeom prst="straightConnector1">
              <a:avLst/>
            </a:prstGeom>
            <a:noFill/>
            <a:ln w="25400">
              <a:solidFill>
                <a:srgbClr val="3C8C9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6" name="Oval 195"/>
            <p:cNvSpPr/>
            <p:nvPr/>
          </p:nvSpPr>
          <p:spPr>
            <a:xfrm>
              <a:off x="3490697" y="1385932"/>
              <a:ext cx="99710" cy="98961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97" name="Group 196"/>
          <p:cNvGrpSpPr>
            <a:grpSpLocks/>
          </p:cNvGrpSpPr>
          <p:nvPr/>
        </p:nvGrpSpPr>
        <p:grpSpPr bwMode="auto">
          <a:xfrm>
            <a:off x="4910451" y="1864873"/>
            <a:ext cx="2070100" cy="193675"/>
            <a:chOff x="5029200" y="2097128"/>
            <a:chExt cx="2151434" cy="226014"/>
          </a:xfrm>
        </p:grpSpPr>
        <p:grpSp>
          <p:nvGrpSpPr>
            <p:cNvPr id="198" name="Group 216"/>
            <p:cNvGrpSpPr>
              <a:grpSpLocks/>
            </p:cNvGrpSpPr>
            <p:nvPr/>
          </p:nvGrpSpPr>
          <p:grpSpPr bwMode="auto">
            <a:xfrm rot="5400000">
              <a:off x="5161598" y="2084934"/>
              <a:ext cx="99710" cy="364506"/>
              <a:chOff x="3505200" y="1211100"/>
              <a:chExt cx="99710" cy="364506"/>
            </a:xfrm>
          </p:grpSpPr>
          <p:cxnSp>
            <p:nvCxnSpPr>
              <p:cNvPr id="212" name="Straight Arrow Connector 211"/>
              <p:cNvCxnSpPr>
                <a:cxnSpLocks noChangeShapeType="1"/>
              </p:cNvCxnSpPr>
              <p:nvPr/>
            </p:nvCxnSpPr>
            <p:spPr bwMode="auto">
              <a:xfrm flipV="1">
                <a:off x="3536907" y="1217582"/>
                <a:ext cx="0" cy="3662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3" name="Oval 212"/>
              <p:cNvSpPr/>
              <p:nvPr/>
            </p:nvSpPr>
            <p:spPr>
              <a:xfrm>
                <a:off x="3494298" y="1392469"/>
                <a:ext cx="96334" cy="100643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99" name="Group 219"/>
            <p:cNvGrpSpPr>
              <a:grpSpLocks/>
            </p:cNvGrpSpPr>
            <p:nvPr/>
          </p:nvGrpSpPr>
          <p:grpSpPr bwMode="auto">
            <a:xfrm rot="5400000">
              <a:off x="5618798" y="2084934"/>
              <a:ext cx="99710" cy="364506"/>
              <a:chOff x="3505200" y="1211100"/>
              <a:chExt cx="99710" cy="364506"/>
            </a:xfrm>
          </p:grpSpPr>
          <p:cxnSp>
            <p:nvCxnSpPr>
              <p:cNvPr id="210" name="Straight Arrow Connector 209"/>
              <p:cNvCxnSpPr>
                <a:cxnSpLocks noChangeShapeType="1"/>
              </p:cNvCxnSpPr>
              <p:nvPr/>
            </p:nvCxnSpPr>
            <p:spPr bwMode="auto">
              <a:xfrm flipV="1">
                <a:off x="3536907" y="1217768"/>
                <a:ext cx="0" cy="3662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1" name="Oval 210"/>
              <p:cNvSpPr/>
              <p:nvPr/>
            </p:nvSpPr>
            <p:spPr>
              <a:xfrm>
                <a:off x="3494297" y="1392655"/>
                <a:ext cx="96334" cy="100642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00" name="Group 222"/>
            <p:cNvGrpSpPr>
              <a:grpSpLocks/>
            </p:cNvGrpSpPr>
            <p:nvPr/>
          </p:nvGrpSpPr>
          <p:grpSpPr bwMode="auto">
            <a:xfrm rot="5400000">
              <a:off x="6075998" y="2084934"/>
              <a:ext cx="99710" cy="364506"/>
              <a:chOff x="3505200" y="1211100"/>
              <a:chExt cx="99710" cy="364506"/>
            </a:xfrm>
          </p:grpSpPr>
          <p:cxnSp>
            <p:nvCxnSpPr>
              <p:cNvPr id="208" name="Straight Arrow Connector 207"/>
              <p:cNvCxnSpPr>
                <a:cxnSpLocks noChangeShapeType="1"/>
              </p:cNvCxnSpPr>
              <p:nvPr/>
            </p:nvCxnSpPr>
            <p:spPr bwMode="auto">
              <a:xfrm flipV="1">
                <a:off x="3536907" y="1226203"/>
                <a:ext cx="0" cy="36462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9" name="Oval 208"/>
              <p:cNvSpPr/>
              <p:nvPr/>
            </p:nvSpPr>
            <p:spPr>
              <a:xfrm>
                <a:off x="3494297" y="1379641"/>
                <a:ext cx="96334" cy="97343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01" name="Group 227"/>
            <p:cNvGrpSpPr>
              <a:grpSpLocks/>
            </p:cNvGrpSpPr>
            <p:nvPr/>
          </p:nvGrpSpPr>
          <p:grpSpPr bwMode="auto">
            <a:xfrm rot="5400000">
              <a:off x="6533198" y="2084934"/>
              <a:ext cx="99710" cy="364506"/>
              <a:chOff x="3505200" y="1211100"/>
              <a:chExt cx="99710" cy="364506"/>
            </a:xfrm>
          </p:grpSpPr>
          <p:cxnSp>
            <p:nvCxnSpPr>
              <p:cNvPr id="206" name="Straight Arrow Connector 205"/>
              <p:cNvCxnSpPr>
                <a:cxnSpLocks noChangeShapeType="1"/>
              </p:cNvCxnSpPr>
              <p:nvPr/>
            </p:nvCxnSpPr>
            <p:spPr bwMode="auto">
              <a:xfrm flipV="1">
                <a:off x="3536907" y="1226388"/>
                <a:ext cx="0" cy="36462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7" name="Oval 206"/>
              <p:cNvSpPr/>
              <p:nvPr/>
            </p:nvSpPr>
            <p:spPr>
              <a:xfrm>
                <a:off x="3494298" y="1379827"/>
                <a:ext cx="96334" cy="97342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02" name="Group 10"/>
            <p:cNvGrpSpPr>
              <a:grpSpLocks/>
            </p:cNvGrpSpPr>
            <p:nvPr/>
          </p:nvGrpSpPr>
          <p:grpSpPr bwMode="auto">
            <a:xfrm>
              <a:off x="6801885" y="2097128"/>
              <a:ext cx="378749" cy="226014"/>
              <a:chOff x="6801885" y="2097128"/>
              <a:chExt cx="378749" cy="226014"/>
            </a:xfrm>
          </p:grpSpPr>
          <p:sp>
            <p:nvSpPr>
              <p:cNvPr id="203" name="7-Point Star 202"/>
              <p:cNvSpPr/>
              <p:nvPr/>
            </p:nvSpPr>
            <p:spPr bwMode="auto">
              <a:xfrm>
                <a:off x="6855610" y="2226808"/>
                <a:ext cx="77543" cy="75955"/>
              </a:xfrm>
              <a:prstGeom prst="star7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cxnSp>
            <p:nvCxnSpPr>
              <p:cNvPr id="204" name="Straight Connector 4"/>
              <p:cNvCxnSpPr>
                <a:cxnSpLocks noChangeShapeType="1"/>
              </p:cNvCxnSpPr>
              <p:nvPr/>
            </p:nvCxnSpPr>
            <p:spPr bwMode="auto">
              <a:xfrm flipV="1">
                <a:off x="6928357" y="2097128"/>
                <a:ext cx="252277" cy="1456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5" name="Straight Connector 237"/>
              <p:cNvCxnSpPr>
                <a:cxnSpLocks noChangeShapeType="1"/>
              </p:cNvCxnSpPr>
              <p:nvPr/>
            </p:nvCxnSpPr>
            <p:spPr bwMode="auto">
              <a:xfrm flipV="1">
                <a:off x="6801885" y="2286422"/>
                <a:ext cx="63622" cy="36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214" name="Group 213"/>
          <p:cNvGrpSpPr>
            <a:grpSpLocks/>
          </p:cNvGrpSpPr>
          <p:nvPr/>
        </p:nvGrpSpPr>
        <p:grpSpPr bwMode="auto">
          <a:xfrm>
            <a:off x="4907276" y="1896623"/>
            <a:ext cx="1874838" cy="312737"/>
            <a:chOff x="5029200" y="2397631"/>
            <a:chExt cx="1948234" cy="364506"/>
          </a:xfrm>
        </p:grpSpPr>
        <p:grpSp>
          <p:nvGrpSpPr>
            <p:cNvPr id="215" name="Group 331"/>
            <p:cNvGrpSpPr>
              <a:grpSpLocks/>
            </p:cNvGrpSpPr>
            <p:nvPr/>
          </p:nvGrpSpPr>
          <p:grpSpPr bwMode="auto">
            <a:xfrm rot="5400000">
              <a:off x="5161598" y="2426206"/>
              <a:ext cx="99710" cy="364506"/>
              <a:chOff x="3505200" y="1211100"/>
              <a:chExt cx="99710" cy="364506"/>
            </a:xfrm>
          </p:grpSpPr>
          <p:cxnSp>
            <p:nvCxnSpPr>
              <p:cNvPr id="229" name="Straight Arrow Connector 228"/>
              <p:cNvCxnSpPr>
                <a:cxnSpLocks noChangeShapeType="1"/>
              </p:cNvCxnSpPr>
              <p:nvPr/>
            </p:nvCxnSpPr>
            <p:spPr bwMode="auto">
              <a:xfrm flipV="1">
                <a:off x="3536657" y="1217632"/>
                <a:ext cx="0" cy="36622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0" name="Oval 229"/>
              <p:cNvSpPr/>
              <p:nvPr/>
            </p:nvSpPr>
            <p:spPr>
              <a:xfrm>
                <a:off x="3490400" y="1392495"/>
                <a:ext cx="98065" cy="10062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16" name="Group 332"/>
            <p:cNvGrpSpPr>
              <a:grpSpLocks/>
            </p:cNvGrpSpPr>
            <p:nvPr/>
          </p:nvGrpSpPr>
          <p:grpSpPr bwMode="auto">
            <a:xfrm>
              <a:off x="5596573" y="2397631"/>
              <a:ext cx="99710" cy="364506"/>
              <a:chOff x="3505200" y="1211100"/>
              <a:chExt cx="99710" cy="364506"/>
            </a:xfrm>
          </p:grpSpPr>
          <p:cxnSp>
            <p:nvCxnSpPr>
              <p:cNvPr id="227" name="Straight Arrow Connector 226"/>
              <p:cNvCxnSpPr>
                <a:cxnSpLocks noChangeShapeType="1"/>
              </p:cNvCxnSpPr>
              <p:nvPr/>
            </p:nvCxnSpPr>
            <p:spPr bwMode="auto">
              <a:xfrm flipV="1">
                <a:off x="3549847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8" name="Oval 227"/>
              <p:cNvSpPr/>
              <p:nvPr/>
            </p:nvSpPr>
            <p:spPr>
              <a:xfrm>
                <a:off x="3505306" y="1372074"/>
                <a:ext cx="98978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17" name="Group 333"/>
            <p:cNvGrpSpPr>
              <a:grpSpLocks/>
            </p:cNvGrpSpPr>
            <p:nvPr/>
          </p:nvGrpSpPr>
          <p:grpSpPr bwMode="auto">
            <a:xfrm rot="-5400000">
              <a:off x="6025198" y="2426206"/>
              <a:ext cx="99710" cy="364506"/>
              <a:chOff x="3505200" y="1211100"/>
              <a:chExt cx="99710" cy="364506"/>
            </a:xfrm>
          </p:grpSpPr>
          <p:cxnSp>
            <p:nvCxnSpPr>
              <p:cNvPr id="225" name="Straight Arrow Connector 224"/>
              <p:cNvCxnSpPr>
                <a:cxnSpLocks noChangeShapeType="1"/>
              </p:cNvCxnSpPr>
              <p:nvPr/>
            </p:nvCxnSpPr>
            <p:spPr bwMode="auto">
              <a:xfrm flipV="1">
                <a:off x="3551250" y="1202017"/>
                <a:ext cx="0" cy="35797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6" name="Oval 225"/>
              <p:cNvSpPr/>
              <p:nvPr/>
            </p:nvSpPr>
            <p:spPr>
              <a:xfrm>
                <a:off x="3504993" y="1371931"/>
                <a:ext cx="99915" cy="9732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18" name="Group 334"/>
            <p:cNvGrpSpPr>
              <a:grpSpLocks/>
            </p:cNvGrpSpPr>
            <p:nvPr/>
          </p:nvGrpSpPr>
          <p:grpSpPr bwMode="auto">
            <a:xfrm rot="-5400000">
              <a:off x="6482398" y="2426206"/>
              <a:ext cx="99710" cy="364506"/>
              <a:chOff x="3505200" y="1211100"/>
              <a:chExt cx="99710" cy="364506"/>
            </a:xfrm>
          </p:grpSpPr>
          <p:cxnSp>
            <p:nvCxnSpPr>
              <p:cNvPr id="223" name="Straight Arrow Connector 222"/>
              <p:cNvCxnSpPr>
                <a:cxnSpLocks noChangeShapeType="1"/>
              </p:cNvCxnSpPr>
              <p:nvPr/>
            </p:nvCxnSpPr>
            <p:spPr bwMode="auto">
              <a:xfrm flipV="1">
                <a:off x="3551250" y="1196821"/>
                <a:ext cx="0" cy="364573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4" name="Oval 223"/>
              <p:cNvSpPr/>
              <p:nvPr/>
            </p:nvSpPr>
            <p:spPr>
              <a:xfrm>
                <a:off x="3504993" y="1371683"/>
                <a:ext cx="99915" cy="9897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19" name="Group 335"/>
            <p:cNvGrpSpPr>
              <a:grpSpLocks/>
            </p:cNvGrpSpPr>
            <p:nvPr/>
          </p:nvGrpSpPr>
          <p:grpSpPr bwMode="auto">
            <a:xfrm rot="-9900000">
              <a:off x="6598685" y="2527299"/>
              <a:ext cx="378749" cy="226014"/>
              <a:chOff x="6801885" y="2097128"/>
              <a:chExt cx="378749" cy="226014"/>
            </a:xfrm>
          </p:grpSpPr>
          <p:sp>
            <p:nvSpPr>
              <p:cNvPr id="220" name="7-Point Star 219"/>
              <p:cNvSpPr/>
              <p:nvPr/>
            </p:nvSpPr>
            <p:spPr bwMode="auto">
              <a:xfrm>
                <a:off x="6880969" y="2248526"/>
                <a:ext cx="77533" cy="72161"/>
              </a:xfrm>
              <a:prstGeom prst="star7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cxnSp>
            <p:nvCxnSpPr>
              <p:cNvPr id="221" name="Straight Connector 337"/>
              <p:cNvCxnSpPr>
                <a:cxnSpLocks noChangeShapeType="1"/>
              </p:cNvCxnSpPr>
              <p:nvPr/>
            </p:nvCxnSpPr>
            <p:spPr bwMode="auto">
              <a:xfrm flipV="1">
                <a:off x="6928357" y="2097128"/>
                <a:ext cx="252277" cy="1456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2" name="Straight Connector 338"/>
              <p:cNvCxnSpPr>
                <a:cxnSpLocks noChangeShapeType="1"/>
              </p:cNvCxnSpPr>
              <p:nvPr/>
            </p:nvCxnSpPr>
            <p:spPr bwMode="auto">
              <a:xfrm flipV="1">
                <a:off x="6801885" y="2286422"/>
                <a:ext cx="63622" cy="36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31" name="Picture 2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151" y="812360"/>
            <a:ext cx="3103563" cy="312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3399"/>
            </a:solidFill>
            <a:miter lim="800000"/>
            <a:headEnd/>
            <a:tailEnd/>
          </a:ln>
        </p:spPr>
      </p:pic>
      <p:grpSp>
        <p:nvGrpSpPr>
          <p:cNvPr id="233" name="Group 6"/>
          <p:cNvGrpSpPr>
            <a:grpSpLocks/>
          </p:cNvGrpSpPr>
          <p:nvPr/>
        </p:nvGrpSpPr>
        <p:grpSpPr bwMode="auto">
          <a:xfrm>
            <a:off x="307649" y="5895927"/>
            <a:ext cx="3725863" cy="660400"/>
            <a:chOff x="533401" y="2895600"/>
            <a:chExt cx="3725937" cy="660400"/>
          </a:xfrm>
        </p:grpSpPr>
        <p:pic>
          <p:nvPicPr>
            <p:cNvPr id="234" name="Picture 6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533401" y="2895600"/>
              <a:ext cx="1869152" cy="66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" name="TextBox 2"/>
            <p:cNvSpPr txBox="1">
              <a:spLocks noChangeArrowheads="1"/>
            </p:cNvSpPr>
            <p:nvPr/>
          </p:nvSpPr>
          <p:spPr bwMode="auto">
            <a:xfrm>
              <a:off x="2514600" y="2918484"/>
              <a:ext cx="17447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/>
                  <a:cs typeface="Arial"/>
                </a:rPr>
                <a:t>= 1.6 x 10</a:t>
              </a:r>
              <a:r>
                <a:rPr lang="en-US" baseline="30000" dirty="0">
                  <a:latin typeface="Arial"/>
                  <a:cs typeface="Arial"/>
                </a:rPr>
                <a:t>-8</a:t>
              </a:r>
              <a:r>
                <a:rPr lang="en-US" dirty="0">
                  <a:latin typeface="Arial"/>
                  <a:cs typeface="Arial"/>
                </a:rPr>
                <a:t> </a:t>
              </a:r>
            </a:p>
          </p:txBody>
        </p:sp>
      </p:grpSp>
      <p:sp>
        <p:nvSpPr>
          <p:cNvPr id="236" name="TextBox 235"/>
          <p:cNvSpPr txBox="1"/>
          <p:nvPr/>
        </p:nvSpPr>
        <p:spPr>
          <a:xfrm>
            <a:off x="4026646" y="5401608"/>
            <a:ext cx="4964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Estimated statistical uncertainty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assuming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N = 1.5x10</a:t>
            </a:r>
            <a:r>
              <a:rPr lang="en-US" baseline="30000" dirty="0" smtClean="0"/>
              <a:t>10</a:t>
            </a:r>
            <a:r>
              <a:rPr lang="en-US" dirty="0" smtClean="0"/>
              <a:t> n/s (neutron flux for 1 beam cycle) </a:t>
            </a:r>
            <a:br>
              <a:rPr lang="en-US" dirty="0" smtClean="0"/>
            </a:br>
            <a:r>
              <a:rPr lang="en-US" dirty="0" smtClean="0"/>
              <a:t>P = 96.2% (neutron polarization)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σ</a:t>
            </a:r>
            <a:r>
              <a:rPr lang="en-US" baseline="-25000" dirty="0" smtClean="0"/>
              <a:t>d</a:t>
            </a:r>
            <a:r>
              <a:rPr lang="en-US" dirty="0"/>
              <a:t> </a:t>
            </a:r>
            <a:r>
              <a:rPr lang="en-US" dirty="0" smtClean="0"/>
              <a:t>= 6 </a:t>
            </a:r>
            <a:r>
              <a:rPr lang="en-US" dirty="0"/>
              <a:t>(</a:t>
            </a:r>
            <a:r>
              <a:rPr lang="en-US" dirty="0" smtClean="0"/>
              <a:t>error dilution due to detector inefficiencies)</a:t>
            </a:r>
            <a:endParaRPr lang="en-US" baseline="-25000" dirty="0"/>
          </a:p>
        </p:txBody>
      </p:sp>
      <p:sp>
        <p:nvSpPr>
          <p:cNvPr id="237" name="Text Box 153"/>
          <p:cNvSpPr txBox="1">
            <a:spLocks noChangeArrowheads="1"/>
          </p:cNvSpPr>
          <p:nvPr/>
        </p:nvSpPr>
        <p:spPr bwMode="auto">
          <a:xfrm>
            <a:off x="2190580" y="947151"/>
            <a:ext cx="133612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1600" dirty="0" smtClean="0">
                <a:solidFill>
                  <a:srgbClr val="CC0000"/>
                </a:solidFill>
              </a:rPr>
              <a:t>Super-mirror </a:t>
            </a:r>
          </a:p>
          <a:p>
            <a:pPr algn="ctr"/>
            <a:r>
              <a:rPr lang="en-US" sz="1600" dirty="0" smtClean="0">
                <a:solidFill>
                  <a:srgbClr val="CC0000"/>
                </a:solidFill>
              </a:rPr>
              <a:t>polarizer</a:t>
            </a:r>
            <a:endParaRPr lang="en-US" sz="16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5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8038" y="1176338"/>
            <a:ext cx="5541962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Commissioned in 2006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Most powerful pulsed spallation neutron source in the world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Design capability: 1.4 MW at 60 Hz pulse rate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17 beamlines in use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Many different fields of research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      (materials research, biology, nanotechnology, fundamental physics, …</a:t>
            </a:r>
            <a:r>
              <a:rPr lang="en-US" sz="1400" dirty="0" smtClean="0">
                <a:latin typeface="+mn-lt"/>
                <a:ea typeface="+mn-ea"/>
                <a:cs typeface="+mn-cs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 smtClean="0">
                <a:latin typeface="+mn-lt"/>
                <a:ea typeface="+mn-ea"/>
                <a:cs typeface="+mn-cs"/>
              </a:rPr>
              <a:t>n3He will be located at the Fundamental Neutron Physics Beamline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 smtClean="0"/>
              <a:t>20K liquid hydrogen moderator produces cold neutrons</a:t>
            </a:r>
            <a:endParaRPr lang="en-US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20"/>
            <a:ext cx="9144000" cy="552666"/>
          </a:xfrm>
          <a:prstGeom prst="rect">
            <a:avLst/>
          </a:prstGeom>
          <a:solidFill>
            <a:srgbClr val="8EB4E3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Spallation Neutron Source at Oak Ridge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98312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NPD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1" r="11041" b="11667"/>
          <a:stretch>
            <a:fillRect/>
          </a:stretch>
        </p:blipFill>
        <p:spPr bwMode="auto">
          <a:xfrm>
            <a:off x="617682" y="1024386"/>
            <a:ext cx="7908636" cy="552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920"/>
            <a:ext cx="9144000" cy="552666"/>
          </a:xfrm>
          <a:prstGeom prst="rect">
            <a:avLst/>
          </a:prstGeom>
          <a:solidFill>
            <a:srgbClr val="8EB4E3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Current Setup at FNPB</a:t>
            </a:r>
            <a:r>
              <a:rPr lang="en-US" sz="2800" dirty="0"/>
              <a:t>: </a:t>
            </a:r>
            <a:r>
              <a:rPr lang="en-US" sz="2800" dirty="0" smtClean="0"/>
              <a:t>The </a:t>
            </a:r>
            <a:r>
              <a:rPr lang="en-US" sz="2800" dirty="0"/>
              <a:t>NPDGamma Experiment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4975" y="553586"/>
            <a:ext cx="355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Studying the reaction: n + p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d + </a:t>
            </a:r>
            <a:r>
              <a:rPr lang="en-US" dirty="0" smtClean="0">
                <a:sym typeface="Symbol"/>
              </a:rPr>
              <a:t>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84138" y="608016"/>
            <a:ext cx="21662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Running ends in June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0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3HeAngl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 t="1765" r="12543" b="12334"/>
          <a:stretch>
            <a:fillRect/>
          </a:stretch>
        </p:blipFill>
        <p:spPr bwMode="auto">
          <a:xfrm>
            <a:off x="554181" y="1076759"/>
            <a:ext cx="7970302" cy="548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920"/>
            <a:ext cx="9144000" cy="552666"/>
          </a:xfrm>
          <a:prstGeom prst="rect">
            <a:avLst/>
          </a:prstGeom>
          <a:solidFill>
            <a:srgbClr val="8EB4E3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n</a:t>
            </a:r>
            <a:r>
              <a:rPr lang="en-US" sz="3200" baseline="30000" dirty="0" smtClean="0"/>
              <a:t>3</a:t>
            </a:r>
            <a:r>
              <a:rPr lang="en-US" sz="3200" dirty="0" smtClean="0"/>
              <a:t>He at FNPB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36115" y="655539"/>
            <a:ext cx="686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n3He will be installed in summer 2014 at the conclusion of NPDGamma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2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16560"/>
            <a:ext cx="8382000" cy="4714875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24882" y="6000810"/>
            <a:ext cx="5788819" cy="685800"/>
            <a:chOff x="427038" y="1616075"/>
            <a:chExt cx="7718425" cy="1147763"/>
          </a:xfrm>
        </p:grpSpPr>
        <p:sp>
          <p:nvSpPr>
            <p:cNvPr id="8" name="Arc 2"/>
            <p:cNvSpPr>
              <a:spLocks/>
            </p:cNvSpPr>
            <p:nvPr/>
          </p:nvSpPr>
          <p:spPr bwMode="auto">
            <a:xfrm flipH="1">
              <a:off x="7888288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4311650" y="1616075"/>
              <a:ext cx="3729038" cy="46038"/>
              <a:chOff x="1585" y="2104"/>
              <a:chExt cx="2349" cy="29"/>
            </a:xfrm>
          </p:grpSpPr>
          <p:sp>
            <p:nvSpPr>
              <p:cNvPr id="184" name="Oval 183"/>
              <p:cNvSpPr>
                <a:spLocks noChangeArrowheads="1"/>
              </p:cNvSpPr>
              <p:nvPr/>
            </p:nvSpPr>
            <p:spPr bwMode="auto">
              <a:xfrm>
                <a:off x="158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5" name="Oval 184"/>
              <p:cNvSpPr>
                <a:spLocks noChangeArrowheads="1"/>
              </p:cNvSpPr>
              <p:nvPr/>
            </p:nvSpPr>
            <p:spPr bwMode="auto">
              <a:xfrm>
                <a:off x="164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6" name="Oval 185"/>
              <p:cNvSpPr>
                <a:spLocks noChangeArrowheads="1"/>
              </p:cNvSpPr>
              <p:nvPr/>
            </p:nvSpPr>
            <p:spPr bwMode="auto">
              <a:xfrm>
                <a:off x="16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7" name="Oval 186"/>
              <p:cNvSpPr>
                <a:spLocks noChangeArrowheads="1"/>
              </p:cNvSpPr>
              <p:nvPr/>
            </p:nvSpPr>
            <p:spPr bwMode="auto">
              <a:xfrm>
                <a:off x="175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8" name="Oval 187"/>
              <p:cNvSpPr>
                <a:spLocks noChangeArrowheads="1"/>
              </p:cNvSpPr>
              <p:nvPr/>
            </p:nvSpPr>
            <p:spPr bwMode="auto">
              <a:xfrm>
                <a:off x="181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9" name="Oval 188"/>
              <p:cNvSpPr>
                <a:spLocks noChangeArrowheads="1"/>
              </p:cNvSpPr>
              <p:nvPr/>
            </p:nvSpPr>
            <p:spPr bwMode="auto">
              <a:xfrm>
                <a:off x="186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0" name="Oval 189"/>
              <p:cNvSpPr>
                <a:spLocks noChangeArrowheads="1"/>
              </p:cNvSpPr>
              <p:nvPr/>
            </p:nvSpPr>
            <p:spPr bwMode="auto">
              <a:xfrm>
                <a:off x="192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1" name="Oval 190"/>
              <p:cNvSpPr>
                <a:spLocks noChangeArrowheads="1"/>
              </p:cNvSpPr>
              <p:nvPr/>
            </p:nvSpPr>
            <p:spPr bwMode="auto">
              <a:xfrm>
                <a:off x="197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2" name="Oval 191"/>
              <p:cNvSpPr>
                <a:spLocks noChangeArrowheads="1"/>
              </p:cNvSpPr>
              <p:nvPr/>
            </p:nvSpPr>
            <p:spPr bwMode="auto">
              <a:xfrm>
                <a:off x="203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3" name="Oval 192"/>
              <p:cNvSpPr>
                <a:spLocks noChangeArrowheads="1"/>
              </p:cNvSpPr>
              <p:nvPr/>
            </p:nvSpPr>
            <p:spPr bwMode="auto">
              <a:xfrm>
                <a:off x="214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4" name="Oval 193"/>
              <p:cNvSpPr>
                <a:spLocks noChangeArrowheads="1"/>
              </p:cNvSpPr>
              <p:nvPr/>
            </p:nvSpPr>
            <p:spPr bwMode="auto">
              <a:xfrm>
                <a:off x="226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5" name="Oval 194"/>
              <p:cNvSpPr>
                <a:spLocks noChangeArrowheads="1"/>
              </p:cNvSpPr>
              <p:nvPr/>
            </p:nvSpPr>
            <p:spPr bwMode="auto">
              <a:xfrm>
                <a:off x="237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6" name="Oval 195"/>
              <p:cNvSpPr>
                <a:spLocks noChangeArrowheads="1"/>
              </p:cNvSpPr>
              <p:nvPr/>
            </p:nvSpPr>
            <p:spPr bwMode="auto">
              <a:xfrm>
                <a:off x="248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7" name="Oval 196"/>
              <p:cNvSpPr>
                <a:spLocks noChangeArrowheads="1"/>
              </p:cNvSpPr>
              <p:nvPr/>
            </p:nvSpPr>
            <p:spPr bwMode="auto">
              <a:xfrm>
                <a:off x="265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8" name="Oval 197"/>
              <p:cNvSpPr>
                <a:spLocks noChangeArrowheads="1"/>
              </p:cNvSpPr>
              <p:nvPr/>
            </p:nvSpPr>
            <p:spPr bwMode="auto">
              <a:xfrm>
                <a:off x="276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9" name="Oval 198"/>
              <p:cNvSpPr>
                <a:spLocks noChangeArrowheads="1"/>
              </p:cNvSpPr>
              <p:nvPr/>
            </p:nvSpPr>
            <p:spPr bwMode="auto">
              <a:xfrm>
                <a:off x="282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0" name="Oval 199"/>
              <p:cNvSpPr>
                <a:spLocks noChangeArrowheads="1"/>
              </p:cNvSpPr>
              <p:nvPr/>
            </p:nvSpPr>
            <p:spPr bwMode="auto">
              <a:xfrm>
                <a:off x="293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1" name="Oval 200"/>
              <p:cNvSpPr>
                <a:spLocks noChangeArrowheads="1"/>
              </p:cNvSpPr>
              <p:nvPr/>
            </p:nvSpPr>
            <p:spPr bwMode="auto">
              <a:xfrm>
                <a:off x="305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2" name="Oval 201"/>
              <p:cNvSpPr>
                <a:spLocks noChangeArrowheads="1"/>
              </p:cNvSpPr>
              <p:nvPr/>
            </p:nvSpPr>
            <p:spPr bwMode="auto">
              <a:xfrm>
                <a:off x="316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3" name="Oval 202"/>
              <p:cNvSpPr>
                <a:spLocks noChangeArrowheads="1"/>
              </p:cNvSpPr>
              <p:nvPr/>
            </p:nvSpPr>
            <p:spPr bwMode="auto">
              <a:xfrm>
                <a:off x="327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4" name="Oval 203"/>
              <p:cNvSpPr>
                <a:spLocks noChangeArrowheads="1"/>
              </p:cNvSpPr>
              <p:nvPr/>
            </p:nvSpPr>
            <p:spPr bwMode="auto">
              <a:xfrm>
                <a:off x="338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5" name="Oval 204"/>
              <p:cNvSpPr>
                <a:spLocks noChangeArrowheads="1"/>
              </p:cNvSpPr>
              <p:nvPr/>
            </p:nvSpPr>
            <p:spPr bwMode="auto">
              <a:xfrm>
                <a:off x="344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6" name="Oval 205"/>
              <p:cNvSpPr>
                <a:spLocks noChangeArrowheads="1"/>
              </p:cNvSpPr>
              <p:nvPr/>
            </p:nvSpPr>
            <p:spPr bwMode="auto">
              <a:xfrm>
                <a:off x="355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7" name="Oval 206"/>
              <p:cNvSpPr>
                <a:spLocks noChangeArrowheads="1"/>
              </p:cNvSpPr>
              <p:nvPr/>
            </p:nvSpPr>
            <p:spPr bwMode="auto">
              <a:xfrm>
                <a:off x="361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8" name="Oval 207"/>
              <p:cNvSpPr>
                <a:spLocks noChangeArrowheads="1"/>
              </p:cNvSpPr>
              <p:nvPr/>
            </p:nvSpPr>
            <p:spPr bwMode="auto">
              <a:xfrm>
                <a:off x="367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9" name="Oval 208"/>
              <p:cNvSpPr>
                <a:spLocks noChangeArrowheads="1"/>
              </p:cNvSpPr>
              <p:nvPr/>
            </p:nvSpPr>
            <p:spPr bwMode="auto">
              <a:xfrm>
                <a:off x="372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0" name="Oval 209"/>
              <p:cNvSpPr>
                <a:spLocks noChangeArrowheads="1"/>
              </p:cNvSpPr>
              <p:nvPr/>
            </p:nvSpPr>
            <p:spPr bwMode="auto">
              <a:xfrm>
                <a:off x="378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1" name="Oval 210"/>
              <p:cNvSpPr>
                <a:spLocks noChangeArrowheads="1"/>
              </p:cNvSpPr>
              <p:nvPr/>
            </p:nvSpPr>
            <p:spPr bwMode="auto">
              <a:xfrm>
                <a:off x="384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2" name="Oval 211"/>
              <p:cNvSpPr>
                <a:spLocks noChangeArrowheads="1"/>
              </p:cNvSpPr>
              <p:nvPr/>
            </p:nvSpPr>
            <p:spPr bwMode="auto">
              <a:xfrm>
                <a:off x="38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3" name="Oval 212"/>
              <p:cNvSpPr>
                <a:spLocks noChangeArrowheads="1"/>
              </p:cNvSpPr>
              <p:nvPr/>
            </p:nvSpPr>
            <p:spPr bwMode="auto">
              <a:xfrm>
                <a:off x="209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4" name="Oval 213"/>
              <p:cNvSpPr>
                <a:spLocks noChangeArrowheads="1"/>
              </p:cNvSpPr>
              <p:nvPr/>
            </p:nvSpPr>
            <p:spPr bwMode="auto">
              <a:xfrm>
                <a:off x="220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5" name="Oval 214"/>
              <p:cNvSpPr>
                <a:spLocks noChangeArrowheads="1"/>
              </p:cNvSpPr>
              <p:nvPr/>
            </p:nvSpPr>
            <p:spPr bwMode="auto">
              <a:xfrm>
                <a:off x="231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6" name="Oval 215"/>
              <p:cNvSpPr>
                <a:spLocks noChangeArrowheads="1"/>
              </p:cNvSpPr>
              <p:nvPr/>
            </p:nvSpPr>
            <p:spPr bwMode="auto">
              <a:xfrm>
                <a:off x="243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7" name="Oval 216"/>
              <p:cNvSpPr>
                <a:spLocks noChangeArrowheads="1"/>
              </p:cNvSpPr>
              <p:nvPr/>
            </p:nvSpPr>
            <p:spPr bwMode="auto">
              <a:xfrm>
                <a:off x="254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8" name="Oval 217"/>
              <p:cNvSpPr>
                <a:spLocks noChangeArrowheads="1"/>
              </p:cNvSpPr>
              <p:nvPr/>
            </p:nvSpPr>
            <p:spPr bwMode="auto">
              <a:xfrm>
                <a:off x="260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9" name="Oval 218"/>
              <p:cNvSpPr>
                <a:spLocks noChangeArrowheads="1"/>
              </p:cNvSpPr>
              <p:nvPr/>
            </p:nvSpPr>
            <p:spPr bwMode="auto">
              <a:xfrm>
                <a:off x="271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0" name="Oval 219"/>
              <p:cNvSpPr>
                <a:spLocks noChangeArrowheads="1"/>
              </p:cNvSpPr>
              <p:nvPr/>
            </p:nvSpPr>
            <p:spPr bwMode="auto">
              <a:xfrm>
                <a:off x="288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1" name="Oval 220"/>
              <p:cNvSpPr>
                <a:spLocks noChangeArrowheads="1"/>
              </p:cNvSpPr>
              <p:nvPr/>
            </p:nvSpPr>
            <p:spPr bwMode="auto">
              <a:xfrm>
                <a:off x="299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2" name="Oval 221"/>
              <p:cNvSpPr>
                <a:spLocks noChangeArrowheads="1"/>
              </p:cNvSpPr>
              <p:nvPr/>
            </p:nvSpPr>
            <p:spPr bwMode="auto">
              <a:xfrm>
                <a:off x="310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3" name="Oval 222"/>
              <p:cNvSpPr>
                <a:spLocks noChangeArrowheads="1"/>
              </p:cNvSpPr>
              <p:nvPr/>
            </p:nvSpPr>
            <p:spPr bwMode="auto">
              <a:xfrm>
                <a:off x="322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4" name="Oval 223"/>
              <p:cNvSpPr>
                <a:spLocks noChangeArrowheads="1"/>
              </p:cNvSpPr>
              <p:nvPr/>
            </p:nvSpPr>
            <p:spPr bwMode="auto">
              <a:xfrm>
                <a:off x="333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5" name="Oval 224"/>
              <p:cNvSpPr>
                <a:spLocks noChangeArrowheads="1"/>
              </p:cNvSpPr>
              <p:nvPr/>
            </p:nvSpPr>
            <p:spPr bwMode="auto">
              <a:xfrm>
                <a:off x="350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  <p:grpSp>
          <p:nvGrpSpPr>
            <p:cNvPr id="10" name="Group 49"/>
            <p:cNvGrpSpPr>
              <a:grpSpLocks/>
            </p:cNvGrpSpPr>
            <p:nvPr/>
          </p:nvGrpSpPr>
          <p:grpSpPr bwMode="auto">
            <a:xfrm flipV="1">
              <a:off x="4311650" y="2717800"/>
              <a:ext cx="3729038" cy="46038"/>
              <a:chOff x="1585" y="2104"/>
              <a:chExt cx="2349" cy="29"/>
            </a:xfrm>
          </p:grpSpPr>
          <p:sp>
            <p:nvSpPr>
              <p:cNvPr id="142" name="Oval 50"/>
              <p:cNvSpPr>
                <a:spLocks noChangeArrowheads="1"/>
              </p:cNvSpPr>
              <p:nvPr/>
            </p:nvSpPr>
            <p:spPr bwMode="auto">
              <a:xfrm>
                <a:off x="158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3" name="Oval 51"/>
              <p:cNvSpPr>
                <a:spLocks noChangeArrowheads="1"/>
              </p:cNvSpPr>
              <p:nvPr/>
            </p:nvSpPr>
            <p:spPr bwMode="auto">
              <a:xfrm>
                <a:off x="164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4" name="Oval 52"/>
              <p:cNvSpPr>
                <a:spLocks noChangeArrowheads="1"/>
              </p:cNvSpPr>
              <p:nvPr/>
            </p:nvSpPr>
            <p:spPr bwMode="auto">
              <a:xfrm>
                <a:off x="16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5" name="Oval 53"/>
              <p:cNvSpPr>
                <a:spLocks noChangeArrowheads="1"/>
              </p:cNvSpPr>
              <p:nvPr/>
            </p:nvSpPr>
            <p:spPr bwMode="auto">
              <a:xfrm>
                <a:off x="175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6" name="Oval 54"/>
              <p:cNvSpPr>
                <a:spLocks noChangeArrowheads="1"/>
              </p:cNvSpPr>
              <p:nvPr/>
            </p:nvSpPr>
            <p:spPr bwMode="auto">
              <a:xfrm>
                <a:off x="181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7" name="Oval 55"/>
              <p:cNvSpPr>
                <a:spLocks noChangeArrowheads="1"/>
              </p:cNvSpPr>
              <p:nvPr/>
            </p:nvSpPr>
            <p:spPr bwMode="auto">
              <a:xfrm>
                <a:off x="186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8" name="Oval 56"/>
              <p:cNvSpPr>
                <a:spLocks noChangeArrowheads="1"/>
              </p:cNvSpPr>
              <p:nvPr/>
            </p:nvSpPr>
            <p:spPr bwMode="auto">
              <a:xfrm>
                <a:off x="192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9" name="Oval 57"/>
              <p:cNvSpPr>
                <a:spLocks noChangeArrowheads="1"/>
              </p:cNvSpPr>
              <p:nvPr/>
            </p:nvSpPr>
            <p:spPr bwMode="auto">
              <a:xfrm>
                <a:off x="197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0" name="Oval 58"/>
              <p:cNvSpPr>
                <a:spLocks noChangeArrowheads="1"/>
              </p:cNvSpPr>
              <p:nvPr/>
            </p:nvSpPr>
            <p:spPr bwMode="auto">
              <a:xfrm>
                <a:off x="203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1" name="Oval 59"/>
              <p:cNvSpPr>
                <a:spLocks noChangeArrowheads="1"/>
              </p:cNvSpPr>
              <p:nvPr/>
            </p:nvSpPr>
            <p:spPr bwMode="auto">
              <a:xfrm>
                <a:off x="214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2" name="Oval 60"/>
              <p:cNvSpPr>
                <a:spLocks noChangeArrowheads="1"/>
              </p:cNvSpPr>
              <p:nvPr/>
            </p:nvSpPr>
            <p:spPr bwMode="auto">
              <a:xfrm>
                <a:off x="226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3" name="Oval 61"/>
              <p:cNvSpPr>
                <a:spLocks noChangeArrowheads="1"/>
              </p:cNvSpPr>
              <p:nvPr/>
            </p:nvSpPr>
            <p:spPr bwMode="auto">
              <a:xfrm>
                <a:off x="237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4" name="Oval 62"/>
              <p:cNvSpPr>
                <a:spLocks noChangeArrowheads="1"/>
              </p:cNvSpPr>
              <p:nvPr/>
            </p:nvSpPr>
            <p:spPr bwMode="auto">
              <a:xfrm>
                <a:off x="248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5" name="Oval 63"/>
              <p:cNvSpPr>
                <a:spLocks noChangeArrowheads="1"/>
              </p:cNvSpPr>
              <p:nvPr/>
            </p:nvSpPr>
            <p:spPr bwMode="auto">
              <a:xfrm>
                <a:off x="265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6" name="Oval 64"/>
              <p:cNvSpPr>
                <a:spLocks noChangeArrowheads="1"/>
              </p:cNvSpPr>
              <p:nvPr/>
            </p:nvSpPr>
            <p:spPr bwMode="auto">
              <a:xfrm>
                <a:off x="276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7" name="Oval 65"/>
              <p:cNvSpPr>
                <a:spLocks noChangeArrowheads="1"/>
              </p:cNvSpPr>
              <p:nvPr/>
            </p:nvSpPr>
            <p:spPr bwMode="auto">
              <a:xfrm>
                <a:off x="282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8" name="Oval 66"/>
              <p:cNvSpPr>
                <a:spLocks noChangeArrowheads="1"/>
              </p:cNvSpPr>
              <p:nvPr/>
            </p:nvSpPr>
            <p:spPr bwMode="auto">
              <a:xfrm>
                <a:off x="293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9" name="Oval 67"/>
              <p:cNvSpPr>
                <a:spLocks noChangeArrowheads="1"/>
              </p:cNvSpPr>
              <p:nvPr/>
            </p:nvSpPr>
            <p:spPr bwMode="auto">
              <a:xfrm>
                <a:off x="305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0" name="Oval 68"/>
              <p:cNvSpPr>
                <a:spLocks noChangeArrowheads="1"/>
              </p:cNvSpPr>
              <p:nvPr/>
            </p:nvSpPr>
            <p:spPr bwMode="auto">
              <a:xfrm>
                <a:off x="316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1" name="Oval 69"/>
              <p:cNvSpPr>
                <a:spLocks noChangeArrowheads="1"/>
              </p:cNvSpPr>
              <p:nvPr/>
            </p:nvSpPr>
            <p:spPr bwMode="auto">
              <a:xfrm>
                <a:off x="327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2" name="Oval 70"/>
              <p:cNvSpPr>
                <a:spLocks noChangeArrowheads="1"/>
              </p:cNvSpPr>
              <p:nvPr/>
            </p:nvSpPr>
            <p:spPr bwMode="auto">
              <a:xfrm>
                <a:off x="338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3" name="Oval 71"/>
              <p:cNvSpPr>
                <a:spLocks noChangeArrowheads="1"/>
              </p:cNvSpPr>
              <p:nvPr/>
            </p:nvSpPr>
            <p:spPr bwMode="auto">
              <a:xfrm>
                <a:off x="344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4" name="Oval 72"/>
              <p:cNvSpPr>
                <a:spLocks noChangeArrowheads="1"/>
              </p:cNvSpPr>
              <p:nvPr/>
            </p:nvSpPr>
            <p:spPr bwMode="auto">
              <a:xfrm>
                <a:off x="355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5" name="Oval 73"/>
              <p:cNvSpPr>
                <a:spLocks noChangeArrowheads="1"/>
              </p:cNvSpPr>
              <p:nvPr/>
            </p:nvSpPr>
            <p:spPr bwMode="auto">
              <a:xfrm>
                <a:off x="361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6" name="Oval 74"/>
              <p:cNvSpPr>
                <a:spLocks noChangeArrowheads="1"/>
              </p:cNvSpPr>
              <p:nvPr/>
            </p:nvSpPr>
            <p:spPr bwMode="auto">
              <a:xfrm>
                <a:off x="367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7" name="Oval 75"/>
              <p:cNvSpPr>
                <a:spLocks noChangeArrowheads="1"/>
              </p:cNvSpPr>
              <p:nvPr/>
            </p:nvSpPr>
            <p:spPr bwMode="auto">
              <a:xfrm>
                <a:off x="372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8" name="Oval 76"/>
              <p:cNvSpPr>
                <a:spLocks noChangeArrowheads="1"/>
              </p:cNvSpPr>
              <p:nvPr/>
            </p:nvSpPr>
            <p:spPr bwMode="auto">
              <a:xfrm>
                <a:off x="378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9" name="Oval 77"/>
              <p:cNvSpPr>
                <a:spLocks noChangeArrowheads="1"/>
              </p:cNvSpPr>
              <p:nvPr/>
            </p:nvSpPr>
            <p:spPr bwMode="auto">
              <a:xfrm>
                <a:off x="384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0" name="Oval 78"/>
              <p:cNvSpPr>
                <a:spLocks noChangeArrowheads="1"/>
              </p:cNvSpPr>
              <p:nvPr/>
            </p:nvSpPr>
            <p:spPr bwMode="auto">
              <a:xfrm>
                <a:off x="38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1" name="Oval 79"/>
              <p:cNvSpPr>
                <a:spLocks noChangeArrowheads="1"/>
              </p:cNvSpPr>
              <p:nvPr/>
            </p:nvSpPr>
            <p:spPr bwMode="auto">
              <a:xfrm>
                <a:off x="209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2" name="Oval 80"/>
              <p:cNvSpPr>
                <a:spLocks noChangeArrowheads="1"/>
              </p:cNvSpPr>
              <p:nvPr/>
            </p:nvSpPr>
            <p:spPr bwMode="auto">
              <a:xfrm>
                <a:off x="220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3" name="Oval 81"/>
              <p:cNvSpPr>
                <a:spLocks noChangeArrowheads="1"/>
              </p:cNvSpPr>
              <p:nvPr/>
            </p:nvSpPr>
            <p:spPr bwMode="auto">
              <a:xfrm>
                <a:off x="231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4" name="Oval 82"/>
              <p:cNvSpPr>
                <a:spLocks noChangeArrowheads="1"/>
              </p:cNvSpPr>
              <p:nvPr/>
            </p:nvSpPr>
            <p:spPr bwMode="auto">
              <a:xfrm>
                <a:off x="243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5" name="Oval 83"/>
              <p:cNvSpPr>
                <a:spLocks noChangeArrowheads="1"/>
              </p:cNvSpPr>
              <p:nvPr/>
            </p:nvSpPr>
            <p:spPr bwMode="auto">
              <a:xfrm>
                <a:off x="254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6" name="Oval 84"/>
              <p:cNvSpPr>
                <a:spLocks noChangeArrowheads="1"/>
              </p:cNvSpPr>
              <p:nvPr/>
            </p:nvSpPr>
            <p:spPr bwMode="auto">
              <a:xfrm>
                <a:off x="260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7" name="Oval 85"/>
              <p:cNvSpPr>
                <a:spLocks noChangeArrowheads="1"/>
              </p:cNvSpPr>
              <p:nvPr/>
            </p:nvSpPr>
            <p:spPr bwMode="auto">
              <a:xfrm>
                <a:off x="271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8" name="Oval 86"/>
              <p:cNvSpPr>
                <a:spLocks noChangeArrowheads="1"/>
              </p:cNvSpPr>
              <p:nvPr/>
            </p:nvSpPr>
            <p:spPr bwMode="auto">
              <a:xfrm>
                <a:off x="288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9" name="Oval 87"/>
              <p:cNvSpPr>
                <a:spLocks noChangeArrowheads="1"/>
              </p:cNvSpPr>
              <p:nvPr/>
            </p:nvSpPr>
            <p:spPr bwMode="auto">
              <a:xfrm>
                <a:off x="299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0" name="Oval 88"/>
              <p:cNvSpPr>
                <a:spLocks noChangeArrowheads="1"/>
              </p:cNvSpPr>
              <p:nvPr/>
            </p:nvSpPr>
            <p:spPr bwMode="auto">
              <a:xfrm>
                <a:off x="310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1" name="Oval 89"/>
              <p:cNvSpPr>
                <a:spLocks noChangeArrowheads="1"/>
              </p:cNvSpPr>
              <p:nvPr/>
            </p:nvSpPr>
            <p:spPr bwMode="auto">
              <a:xfrm>
                <a:off x="322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2" name="Oval 90"/>
              <p:cNvSpPr>
                <a:spLocks noChangeArrowheads="1"/>
              </p:cNvSpPr>
              <p:nvPr/>
            </p:nvSpPr>
            <p:spPr bwMode="auto">
              <a:xfrm>
                <a:off x="333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3" name="Oval 91"/>
              <p:cNvSpPr>
                <a:spLocks noChangeArrowheads="1"/>
              </p:cNvSpPr>
              <p:nvPr/>
            </p:nvSpPr>
            <p:spPr bwMode="auto">
              <a:xfrm>
                <a:off x="350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11" name="Arc 98"/>
            <p:cNvSpPr>
              <a:spLocks/>
            </p:cNvSpPr>
            <p:nvPr/>
          </p:nvSpPr>
          <p:spPr bwMode="auto">
            <a:xfrm flipH="1">
              <a:off x="4208463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2" name="Arc 99"/>
            <p:cNvSpPr>
              <a:spLocks/>
            </p:cNvSpPr>
            <p:nvPr/>
          </p:nvSpPr>
          <p:spPr bwMode="auto">
            <a:xfrm flipH="1">
              <a:off x="4300538" y="164623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13" name="Arc 100"/>
            <p:cNvSpPr>
              <a:spLocks/>
            </p:cNvSpPr>
            <p:nvPr/>
          </p:nvSpPr>
          <p:spPr bwMode="auto">
            <a:xfrm flipH="1">
              <a:off x="4386263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grpSp>
          <p:nvGrpSpPr>
            <p:cNvPr id="14" name="Group 101"/>
            <p:cNvGrpSpPr>
              <a:grpSpLocks/>
            </p:cNvGrpSpPr>
            <p:nvPr/>
          </p:nvGrpSpPr>
          <p:grpSpPr bwMode="auto">
            <a:xfrm>
              <a:off x="4859338" y="1778000"/>
              <a:ext cx="1189037" cy="836613"/>
              <a:chOff x="3199" y="1123"/>
              <a:chExt cx="749" cy="527"/>
            </a:xfrm>
          </p:grpSpPr>
          <p:sp>
            <p:nvSpPr>
              <p:cNvPr id="133" name="Line 102"/>
              <p:cNvSpPr>
                <a:spLocks noChangeShapeType="1"/>
              </p:cNvSpPr>
              <p:nvPr/>
            </p:nvSpPr>
            <p:spPr bwMode="auto">
              <a:xfrm>
                <a:off x="3279" y="1123"/>
                <a:ext cx="591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4" name="Line 103"/>
              <p:cNvSpPr>
                <a:spLocks noChangeShapeType="1"/>
              </p:cNvSpPr>
              <p:nvPr/>
            </p:nvSpPr>
            <p:spPr bwMode="auto">
              <a:xfrm flipV="1">
                <a:off x="3283" y="1650"/>
                <a:ext cx="583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5" name="Arc 104"/>
              <p:cNvSpPr>
                <a:spLocks/>
              </p:cNvSpPr>
              <p:nvPr/>
            </p:nvSpPr>
            <p:spPr bwMode="auto">
              <a:xfrm flipH="1">
                <a:off x="3771" y="1123"/>
                <a:ext cx="177" cy="52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6" name="Arc 105"/>
              <p:cNvSpPr>
                <a:spLocks/>
              </p:cNvSpPr>
              <p:nvPr/>
            </p:nvSpPr>
            <p:spPr bwMode="auto">
              <a:xfrm flipH="1">
                <a:off x="3199" y="1123"/>
                <a:ext cx="89" cy="52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7" name="AutoShape 106"/>
              <p:cNvSpPr>
                <a:spLocks noChangeArrowheads="1"/>
              </p:cNvSpPr>
              <p:nvPr/>
            </p:nvSpPr>
            <p:spPr bwMode="auto">
              <a:xfrm>
                <a:off x="3830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8" name="AutoShape 107"/>
              <p:cNvSpPr>
                <a:spLocks noChangeArrowheads="1"/>
              </p:cNvSpPr>
              <p:nvPr/>
            </p:nvSpPr>
            <p:spPr bwMode="auto">
              <a:xfrm>
                <a:off x="3268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9" name="Rectangle 108"/>
              <p:cNvSpPr>
                <a:spLocks noChangeArrowheads="1"/>
              </p:cNvSpPr>
              <p:nvPr/>
            </p:nvSpPr>
            <p:spPr bwMode="auto">
              <a:xfrm>
                <a:off x="3298" y="1231"/>
                <a:ext cx="86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0" name="Line 109"/>
              <p:cNvSpPr>
                <a:spLocks noChangeShapeType="1"/>
              </p:cNvSpPr>
              <p:nvPr/>
            </p:nvSpPr>
            <p:spPr bwMode="auto">
              <a:xfrm flipH="1">
                <a:off x="3292" y="125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41" name="Line 110"/>
              <p:cNvSpPr>
                <a:spLocks noChangeShapeType="1"/>
              </p:cNvSpPr>
              <p:nvPr/>
            </p:nvSpPr>
            <p:spPr bwMode="auto">
              <a:xfrm flipH="1">
                <a:off x="3296" y="150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5" name="Group 111"/>
            <p:cNvGrpSpPr>
              <a:grpSpLocks/>
            </p:cNvGrpSpPr>
            <p:nvPr/>
          </p:nvGrpSpPr>
          <p:grpSpPr bwMode="auto">
            <a:xfrm>
              <a:off x="6329363" y="1778000"/>
              <a:ext cx="1189037" cy="836613"/>
              <a:chOff x="4125" y="1123"/>
              <a:chExt cx="749" cy="527"/>
            </a:xfrm>
          </p:grpSpPr>
          <p:sp>
            <p:nvSpPr>
              <p:cNvPr id="112" name="Line 112"/>
              <p:cNvSpPr>
                <a:spLocks noChangeShapeType="1"/>
              </p:cNvSpPr>
              <p:nvPr/>
            </p:nvSpPr>
            <p:spPr bwMode="auto">
              <a:xfrm>
                <a:off x="4205" y="1123"/>
                <a:ext cx="585" cy="0"/>
              </a:xfrm>
              <a:prstGeom prst="line">
                <a:avLst/>
              </a:pr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3" name="Line 113"/>
              <p:cNvSpPr>
                <a:spLocks noChangeShapeType="1"/>
              </p:cNvSpPr>
              <p:nvPr/>
            </p:nvSpPr>
            <p:spPr bwMode="auto">
              <a:xfrm flipV="1">
                <a:off x="4205" y="1650"/>
                <a:ext cx="583" cy="0"/>
              </a:xfrm>
              <a:prstGeom prst="line">
                <a:avLst/>
              </a:pr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4" name="Arc 114"/>
              <p:cNvSpPr>
                <a:spLocks/>
              </p:cNvSpPr>
              <p:nvPr/>
            </p:nvSpPr>
            <p:spPr bwMode="auto">
              <a:xfrm flipH="1">
                <a:off x="4697" y="1123"/>
                <a:ext cx="177" cy="52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5" name="Arc 115"/>
              <p:cNvSpPr>
                <a:spLocks/>
              </p:cNvSpPr>
              <p:nvPr/>
            </p:nvSpPr>
            <p:spPr bwMode="auto">
              <a:xfrm flipH="1">
                <a:off x="4125" y="1123"/>
                <a:ext cx="89" cy="52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6" name="Line 116"/>
              <p:cNvSpPr>
                <a:spLocks noChangeShapeType="1"/>
              </p:cNvSpPr>
              <p:nvPr/>
            </p:nvSpPr>
            <p:spPr bwMode="auto">
              <a:xfrm>
                <a:off x="4192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7" name="Line 117"/>
              <p:cNvSpPr>
                <a:spLocks noChangeShapeType="1"/>
              </p:cNvSpPr>
              <p:nvPr/>
            </p:nvSpPr>
            <p:spPr bwMode="auto">
              <a:xfrm>
                <a:off x="4221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8" name="Line 118"/>
              <p:cNvSpPr>
                <a:spLocks noChangeShapeType="1"/>
              </p:cNvSpPr>
              <p:nvPr/>
            </p:nvSpPr>
            <p:spPr bwMode="auto">
              <a:xfrm>
                <a:off x="4250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9" name="Line 119"/>
              <p:cNvSpPr>
                <a:spLocks noChangeShapeType="1"/>
              </p:cNvSpPr>
              <p:nvPr/>
            </p:nvSpPr>
            <p:spPr bwMode="auto">
              <a:xfrm>
                <a:off x="4279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0" name="Line 120"/>
              <p:cNvSpPr>
                <a:spLocks noChangeShapeType="1"/>
              </p:cNvSpPr>
              <p:nvPr/>
            </p:nvSpPr>
            <p:spPr bwMode="auto">
              <a:xfrm>
                <a:off x="430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1" name="Line 121"/>
              <p:cNvSpPr>
                <a:spLocks noChangeShapeType="1"/>
              </p:cNvSpPr>
              <p:nvPr/>
            </p:nvSpPr>
            <p:spPr bwMode="auto">
              <a:xfrm>
                <a:off x="4337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2" name="Line 122"/>
              <p:cNvSpPr>
                <a:spLocks noChangeShapeType="1"/>
              </p:cNvSpPr>
              <p:nvPr/>
            </p:nvSpPr>
            <p:spPr bwMode="auto">
              <a:xfrm>
                <a:off x="4366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3" name="Line 123"/>
              <p:cNvSpPr>
                <a:spLocks noChangeShapeType="1"/>
              </p:cNvSpPr>
              <p:nvPr/>
            </p:nvSpPr>
            <p:spPr bwMode="auto">
              <a:xfrm>
                <a:off x="4395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4" name="Line 124"/>
              <p:cNvSpPr>
                <a:spLocks noChangeShapeType="1"/>
              </p:cNvSpPr>
              <p:nvPr/>
            </p:nvSpPr>
            <p:spPr bwMode="auto">
              <a:xfrm>
                <a:off x="4425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5" name="Line 125"/>
              <p:cNvSpPr>
                <a:spLocks noChangeShapeType="1"/>
              </p:cNvSpPr>
              <p:nvPr/>
            </p:nvSpPr>
            <p:spPr bwMode="auto">
              <a:xfrm>
                <a:off x="4454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6" name="Line 126"/>
              <p:cNvSpPr>
                <a:spLocks noChangeShapeType="1"/>
              </p:cNvSpPr>
              <p:nvPr/>
            </p:nvSpPr>
            <p:spPr bwMode="auto">
              <a:xfrm>
                <a:off x="4483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7" name="Line 127"/>
              <p:cNvSpPr>
                <a:spLocks noChangeShapeType="1"/>
              </p:cNvSpPr>
              <p:nvPr/>
            </p:nvSpPr>
            <p:spPr bwMode="auto">
              <a:xfrm>
                <a:off x="4512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8" name="Line 128"/>
              <p:cNvSpPr>
                <a:spLocks noChangeShapeType="1"/>
              </p:cNvSpPr>
              <p:nvPr/>
            </p:nvSpPr>
            <p:spPr bwMode="auto">
              <a:xfrm>
                <a:off x="4541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9" name="Line 129"/>
              <p:cNvSpPr>
                <a:spLocks noChangeShapeType="1"/>
              </p:cNvSpPr>
              <p:nvPr/>
            </p:nvSpPr>
            <p:spPr bwMode="auto">
              <a:xfrm>
                <a:off x="4570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0" name="Line 130"/>
              <p:cNvSpPr>
                <a:spLocks noChangeShapeType="1"/>
              </p:cNvSpPr>
              <p:nvPr/>
            </p:nvSpPr>
            <p:spPr bwMode="auto">
              <a:xfrm>
                <a:off x="4599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1" name="Line 131"/>
              <p:cNvSpPr>
                <a:spLocks noChangeShapeType="1"/>
              </p:cNvSpPr>
              <p:nvPr/>
            </p:nvSpPr>
            <p:spPr bwMode="auto">
              <a:xfrm>
                <a:off x="462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2" name="Line 132"/>
              <p:cNvSpPr>
                <a:spLocks noChangeShapeType="1"/>
              </p:cNvSpPr>
              <p:nvPr/>
            </p:nvSpPr>
            <p:spPr bwMode="auto">
              <a:xfrm>
                <a:off x="465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6" name="Group 138"/>
            <p:cNvGrpSpPr>
              <a:grpSpLocks/>
            </p:cNvGrpSpPr>
            <p:nvPr/>
          </p:nvGrpSpPr>
          <p:grpSpPr bwMode="auto">
            <a:xfrm>
              <a:off x="427038" y="1993900"/>
              <a:ext cx="952500" cy="390525"/>
              <a:chOff x="290" y="1289"/>
              <a:chExt cx="600" cy="246"/>
            </a:xfrm>
          </p:grpSpPr>
          <p:sp>
            <p:nvSpPr>
              <p:cNvPr id="109" name="AutoShape 139"/>
              <p:cNvSpPr>
                <a:spLocks noChangeArrowheads="1"/>
              </p:cNvSpPr>
              <p:nvPr/>
            </p:nvSpPr>
            <p:spPr bwMode="auto">
              <a:xfrm>
                <a:off x="828" y="128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0" name="Line 140"/>
              <p:cNvSpPr>
                <a:spLocks noChangeShapeType="1"/>
              </p:cNvSpPr>
              <p:nvPr/>
            </p:nvSpPr>
            <p:spPr bwMode="auto">
              <a:xfrm flipH="1">
                <a:off x="290" y="128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1" name="Line 141"/>
              <p:cNvSpPr>
                <a:spLocks noChangeShapeType="1"/>
              </p:cNvSpPr>
              <p:nvPr/>
            </p:nvSpPr>
            <p:spPr bwMode="auto">
              <a:xfrm flipH="1">
                <a:off x="290" y="153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7" name="Group 142"/>
            <p:cNvGrpSpPr>
              <a:grpSpLocks/>
            </p:cNvGrpSpPr>
            <p:nvPr/>
          </p:nvGrpSpPr>
          <p:grpSpPr bwMode="auto">
            <a:xfrm>
              <a:off x="2100263" y="1781175"/>
              <a:ext cx="1250950" cy="830263"/>
              <a:chOff x="1076" y="1155"/>
              <a:chExt cx="788" cy="523"/>
            </a:xfrm>
          </p:grpSpPr>
          <p:sp>
            <p:nvSpPr>
              <p:cNvPr id="100" name="Rectangle 143"/>
              <p:cNvSpPr>
                <a:spLocks noChangeArrowheads="1"/>
              </p:cNvSpPr>
              <p:nvPr/>
            </p:nvSpPr>
            <p:spPr bwMode="auto">
              <a:xfrm>
                <a:off x="1077" y="1155"/>
                <a:ext cx="787" cy="52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1" name="Arc 144"/>
              <p:cNvSpPr>
                <a:spLocks/>
              </p:cNvSpPr>
              <p:nvPr/>
            </p:nvSpPr>
            <p:spPr bwMode="auto">
              <a:xfrm>
                <a:off x="1079" y="1272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2" name="Arc 145"/>
              <p:cNvSpPr>
                <a:spLocks/>
              </p:cNvSpPr>
              <p:nvPr/>
            </p:nvSpPr>
            <p:spPr bwMode="auto">
              <a:xfrm>
                <a:off x="1079" y="1324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3" name="Arc 146"/>
              <p:cNvSpPr>
                <a:spLocks/>
              </p:cNvSpPr>
              <p:nvPr/>
            </p:nvSpPr>
            <p:spPr bwMode="auto">
              <a:xfrm>
                <a:off x="1079" y="1376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4" name="Arc 147"/>
              <p:cNvSpPr>
                <a:spLocks/>
              </p:cNvSpPr>
              <p:nvPr/>
            </p:nvSpPr>
            <p:spPr bwMode="auto">
              <a:xfrm>
                <a:off x="1079" y="1428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5" name="Arc 148"/>
              <p:cNvSpPr>
                <a:spLocks/>
              </p:cNvSpPr>
              <p:nvPr/>
            </p:nvSpPr>
            <p:spPr bwMode="auto">
              <a:xfrm>
                <a:off x="1079" y="1480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6" name="Arc 149"/>
              <p:cNvSpPr>
                <a:spLocks/>
              </p:cNvSpPr>
              <p:nvPr/>
            </p:nvSpPr>
            <p:spPr bwMode="auto">
              <a:xfrm>
                <a:off x="1079" y="1531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7" name="Line 150"/>
              <p:cNvSpPr>
                <a:spLocks noChangeShapeType="1"/>
              </p:cNvSpPr>
              <p:nvPr/>
            </p:nvSpPr>
            <p:spPr bwMode="auto">
              <a:xfrm>
                <a:off x="1076" y="1215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8" name="Line 151"/>
              <p:cNvSpPr>
                <a:spLocks noChangeShapeType="1"/>
              </p:cNvSpPr>
              <p:nvPr/>
            </p:nvSpPr>
            <p:spPr bwMode="auto">
              <a:xfrm>
                <a:off x="1076" y="1618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8" name="Group 154"/>
            <p:cNvGrpSpPr>
              <a:grpSpLocks/>
            </p:cNvGrpSpPr>
            <p:nvPr/>
          </p:nvGrpSpPr>
          <p:grpSpPr bwMode="auto">
            <a:xfrm>
              <a:off x="1538288" y="1863725"/>
              <a:ext cx="417512" cy="646113"/>
              <a:chOff x="950" y="1207"/>
              <a:chExt cx="263" cy="407"/>
            </a:xfrm>
          </p:grpSpPr>
          <p:grpSp>
            <p:nvGrpSpPr>
              <p:cNvPr id="95" name="Group 155"/>
              <p:cNvGrpSpPr>
                <a:grpSpLocks/>
              </p:cNvGrpSpPr>
              <p:nvPr/>
            </p:nvGrpSpPr>
            <p:grpSpPr bwMode="auto">
              <a:xfrm>
                <a:off x="1015" y="1207"/>
                <a:ext cx="132" cy="405"/>
                <a:chOff x="696" y="1207"/>
                <a:chExt cx="451" cy="405"/>
              </a:xfrm>
            </p:grpSpPr>
            <p:sp>
              <p:nvSpPr>
                <p:cNvPr id="98" name="Line 156"/>
                <p:cNvSpPr>
                  <a:spLocks noChangeAspect="1" noChangeShapeType="1"/>
                </p:cNvSpPr>
                <p:nvPr/>
              </p:nvSpPr>
              <p:spPr bwMode="auto">
                <a:xfrm>
                  <a:off x="696" y="1207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CA" dirty="0"/>
                </a:p>
              </p:txBody>
            </p:sp>
            <p:sp>
              <p:nvSpPr>
                <p:cNvPr id="99" name="Line 1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96" y="1612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CA" dirty="0"/>
                </a:p>
              </p:txBody>
            </p:sp>
          </p:grpSp>
          <p:sp>
            <p:nvSpPr>
              <p:cNvPr id="96" name="Arc 158"/>
              <p:cNvSpPr>
                <a:spLocks noChangeAspect="1"/>
              </p:cNvSpPr>
              <p:nvPr/>
            </p:nvSpPr>
            <p:spPr bwMode="auto">
              <a:xfrm flipH="1">
                <a:off x="1076" y="1207"/>
                <a:ext cx="137" cy="40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97" name="Arc 159"/>
              <p:cNvSpPr>
                <a:spLocks noChangeAspect="1"/>
              </p:cNvSpPr>
              <p:nvPr/>
            </p:nvSpPr>
            <p:spPr bwMode="auto">
              <a:xfrm flipH="1">
                <a:off x="950" y="1207"/>
                <a:ext cx="69" cy="40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2513013" y="2043113"/>
              <a:ext cx="96837" cy="312737"/>
              <a:chOff x="3505200" y="1211100"/>
              <a:chExt cx="99710" cy="364506"/>
            </a:xfrm>
          </p:grpSpPr>
          <p:cxnSp>
            <p:nvCxnSpPr>
              <p:cNvPr id="93" name="Straight Arrow Connector 92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4" name="Oval 93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0" name="Group 162"/>
            <p:cNvGrpSpPr>
              <a:grpSpLocks/>
            </p:cNvGrpSpPr>
            <p:nvPr/>
          </p:nvGrpSpPr>
          <p:grpSpPr bwMode="auto">
            <a:xfrm>
              <a:off x="1560513" y="2043113"/>
              <a:ext cx="95250" cy="312737"/>
              <a:chOff x="3505200" y="1211100"/>
              <a:chExt cx="99710" cy="364506"/>
            </a:xfrm>
          </p:grpSpPr>
          <p:cxnSp>
            <p:nvCxnSpPr>
              <p:cNvPr id="91" name="Straight Arrow Connector 90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2" name="Oval 91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1" name="Group 171"/>
            <p:cNvGrpSpPr>
              <a:grpSpLocks/>
            </p:cNvGrpSpPr>
            <p:nvPr/>
          </p:nvGrpSpPr>
          <p:grpSpPr bwMode="auto">
            <a:xfrm flipV="1">
              <a:off x="1854200" y="2090738"/>
              <a:ext cx="95250" cy="312737"/>
              <a:chOff x="3505200" y="1211100"/>
              <a:chExt cx="99710" cy="364506"/>
            </a:xfrm>
          </p:grpSpPr>
          <p:cxnSp>
            <p:nvCxnSpPr>
              <p:cNvPr id="89" name="Straight Arrow Connector 88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0" name="Oval 89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2" name="Group 174"/>
            <p:cNvGrpSpPr>
              <a:grpSpLocks/>
            </p:cNvGrpSpPr>
            <p:nvPr/>
          </p:nvGrpSpPr>
          <p:grpSpPr bwMode="auto">
            <a:xfrm>
              <a:off x="2806700" y="2043113"/>
              <a:ext cx="96838" cy="312737"/>
              <a:chOff x="3505200" y="1211100"/>
              <a:chExt cx="99710" cy="364506"/>
            </a:xfrm>
          </p:grpSpPr>
          <p:cxnSp>
            <p:nvCxnSpPr>
              <p:cNvPr id="87" name="Straight Arrow Connector 86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8" name="Oval 87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" name="Group 177"/>
            <p:cNvGrpSpPr>
              <a:grpSpLocks/>
            </p:cNvGrpSpPr>
            <p:nvPr/>
          </p:nvGrpSpPr>
          <p:grpSpPr bwMode="auto">
            <a:xfrm>
              <a:off x="3100388" y="2043113"/>
              <a:ext cx="96837" cy="312737"/>
              <a:chOff x="3505200" y="1211100"/>
              <a:chExt cx="99710" cy="364506"/>
            </a:xfrm>
          </p:grpSpPr>
          <p:cxnSp>
            <p:nvCxnSpPr>
              <p:cNvPr id="85" name="Straight Arrow Connector 84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6" name="Oval 85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4" name="Group 180"/>
            <p:cNvGrpSpPr>
              <a:grpSpLocks/>
            </p:cNvGrpSpPr>
            <p:nvPr/>
          </p:nvGrpSpPr>
          <p:grpSpPr bwMode="auto">
            <a:xfrm>
              <a:off x="2220913" y="2043113"/>
              <a:ext cx="95250" cy="312737"/>
              <a:chOff x="3505200" y="1211100"/>
              <a:chExt cx="99710" cy="364506"/>
            </a:xfrm>
          </p:grpSpPr>
          <p:cxnSp>
            <p:nvCxnSpPr>
              <p:cNvPr id="83" name="Straight Arrow Connector 82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" name="Oval 83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5" name="Group 183"/>
            <p:cNvGrpSpPr>
              <a:grpSpLocks/>
            </p:cNvGrpSpPr>
            <p:nvPr/>
          </p:nvGrpSpPr>
          <p:grpSpPr bwMode="auto">
            <a:xfrm>
              <a:off x="754063" y="2043113"/>
              <a:ext cx="95250" cy="312737"/>
              <a:chOff x="3505200" y="1211100"/>
              <a:chExt cx="99710" cy="364506"/>
            </a:xfrm>
          </p:grpSpPr>
          <p:cxnSp>
            <p:nvCxnSpPr>
              <p:cNvPr id="81" name="Straight Arrow Connector 80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" name="Oval 81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6" name="Group 186"/>
            <p:cNvGrpSpPr>
              <a:grpSpLocks/>
            </p:cNvGrpSpPr>
            <p:nvPr/>
          </p:nvGrpSpPr>
          <p:grpSpPr bwMode="auto">
            <a:xfrm flipV="1">
              <a:off x="973138" y="2090738"/>
              <a:ext cx="96837" cy="312737"/>
              <a:chOff x="3505200" y="1211100"/>
              <a:chExt cx="99710" cy="364506"/>
            </a:xfrm>
          </p:grpSpPr>
          <p:cxnSp>
            <p:nvCxnSpPr>
              <p:cNvPr id="79" name="Straight Arrow Connector 78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0" name="Oval 79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7" name="Group 189"/>
            <p:cNvGrpSpPr>
              <a:grpSpLocks/>
            </p:cNvGrpSpPr>
            <p:nvPr/>
          </p:nvGrpSpPr>
          <p:grpSpPr bwMode="auto">
            <a:xfrm>
              <a:off x="1193800" y="2043113"/>
              <a:ext cx="95250" cy="312737"/>
              <a:chOff x="3505200" y="1211100"/>
              <a:chExt cx="99710" cy="364506"/>
            </a:xfrm>
          </p:grpSpPr>
          <p:cxnSp>
            <p:nvCxnSpPr>
              <p:cNvPr id="77" name="Straight Arrow Connector 76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8" name="Oval 77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8" name="Group 192"/>
            <p:cNvGrpSpPr>
              <a:grpSpLocks/>
            </p:cNvGrpSpPr>
            <p:nvPr/>
          </p:nvGrpSpPr>
          <p:grpSpPr bwMode="auto">
            <a:xfrm flipV="1">
              <a:off x="533400" y="2090738"/>
              <a:ext cx="96838" cy="312737"/>
              <a:chOff x="3505200" y="1211100"/>
              <a:chExt cx="99710" cy="364506"/>
            </a:xfrm>
          </p:grpSpPr>
          <p:cxnSp>
            <p:nvCxnSpPr>
              <p:cNvPr id="75" name="Straight Arrow Connector 74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6" name="Oval 75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9" name="Group 195"/>
            <p:cNvGrpSpPr>
              <a:grpSpLocks/>
            </p:cNvGrpSpPr>
            <p:nvPr/>
          </p:nvGrpSpPr>
          <p:grpSpPr bwMode="auto">
            <a:xfrm>
              <a:off x="3394075" y="2043113"/>
              <a:ext cx="96838" cy="312737"/>
              <a:chOff x="3505200" y="1211100"/>
              <a:chExt cx="99710" cy="364506"/>
            </a:xfrm>
          </p:grpSpPr>
          <p:cxnSp>
            <p:nvCxnSpPr>
              <p:cNvPr id="73" name="Straight Arrow Connector 72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4" name="Oval 73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0" name="Group 198"/>
            <p:cNvGrpSpPr>
              <a:grpSpLocks/>
            </p:cNvGrpSpPr>
            <p:nvPr/>
          </p:nvGrpSpPr>
          <p:grpSpPr bwMode="auto">
            <a:xfrm rot="2700000" flipH="1">
              <a:off x="3694113" y="2052638"/>
              <a:ext cx="95250" cy="311150"/>
              <a:chOff x="3505200" y="1211100"/>
              <a:chExt cx="99710" cy="364506"/>
            </a:xfrm>
          </p:grpSpPr>
          <p:cxnSp>
            <p:nvCxnSpPr>
              <p:cNvPr id="71" name="Straight Arrow Connector 70"/>
              <p:cNvCxnSpPr>
                <a:cxnSpLocks noChangeShapeType="1"/>
              </p:cNvCxnSpPr>
              <p:nvPr/>
            </p:nvCxnSpPr>
            <p:spPr bwMode="auto">
              <a:xfrm flipV="1">
                <a:off x="3555055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Oval 71"/>
              <p:cNvSpPr/>
              <p:nvPr/>
            </p:nvSpPr>
            <p:spPr>
              <a:xfrm>
                <a:off x="3514014" y="1373658"/>
                <a:ext cx="99710" cy="985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1" name="Group 201"/>
            <p:cNvGrpSpPr>
              <a:grpSpLocks/>
            </p:cNvGrpSpPr>
            <p:nvPr/>
          </p:nvGrpSpPr>
          <p:grpSpPr bwMode="auto">
            <a:xfrm rot="5400000">
              <a:off x="4039395" y="2047081"/>
              <a:ext cx="87312" cy="352425"/>
              <a:chOff x="3505200" y="1211100"/>
              <a:chExt cx="99710" cy="364506"/>
            </a:xfrm>
          </p:grpSpPr>
          <p:cxnSp>
            <p:nvCxnSpPr>
              <p:cNvPr id="69" name="Straight Arrow Connector 68"/>
              <p:cNvCxnSpPr>
                <a:cxnSpLocks noChangeShapeType="1"/>
              </p:cNvCxnSpPr>
              <p:nvPr/>
            </p:nvCxnSpPr>
            <p:spPr bwMode="auto">
              <a:xfrm flipV="1">
                <a:off x="3536019" y="1225878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0" name="Oval 69"/>
              <p:cNvSpPr/>
              <p:nvPr/>
            </p:nvSpPr>
            <p:spPr>
              <a:xfrm>
                <a:off x="3490697" y="1401563"/>
                <a:ext cx="99710" cy="100158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2" name="Group 204"/>
            <p:cNvGrpSpPr>
              <a:grpSpLocks/>
            </p:cNvGrpSpPr>
            <p:nvPr/>
          </p:nvGrpSpPr>
          <p:grpSpPr bwMode="auto">
            <a:xfrm rot="5400000">
              <a:off x="4479926" y="2047875"/>
              <a:ext cx="87312" cy="350837"/>
              <a:chOff x="3505200" y="1211100"/>
              <a:chExt cx="99710" cy="364506"/>
            </a:xfrm>
          </p:grpSpPr>
          <p:cxnSp>
            <p:nvCxnSpPr>
              <p:cNvPr id="67" name="Straight Arrow Connector 66"/>
              <p:cNvCxnSpPr>
                <a:cxnSpLocks noChangeShapeType="1"/>
              </p:cNvCxnSpPr>
              <p:nvPr/>
            </p:nvCxnSpPr>
            <p:spPr bwMode="auto">
              <a:xfrm flipV="1">
                <a:off x="3536020" y="1225944"/>
                <a:ext cx="0" cy="364507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8" name="Oval 67"/>
              <p:cNvSpPr/>
              <p:nvPr/>
            </p:nvSpPr>
            <p:spPr>
              <a:xfrm>
                <a:off x="3490697" y="1385932"/>
                <a:ext cx="99710" cy="98961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4787900" y="2043113"/>
              <a:ext cx="2070100" cy="193675"/>
              <a:chOff x="5029200" y="2097128"/>
              <a:chExt cx="2151434" cy="226014"/>
            </a:xfrm>
          </p:grpSpPr>
          <p:grpSp>
            <p:nvGrpSpPr>
              <p:cNvPr id="51" name="Group 216"/>
              <p:cNvGrpSpPr>
                <a:grpSpLocks/>
              </p:cNvGrpSpPr>
              <p:nvPr/>
            </p:nvGrpSpPr>
            <p:grpSpPr bwMode="auto">
              <a:xfrm rot="5400000">
                <a:off x="51615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65" name="Straight Arrow Connector 64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17582"/>
                  <a:ext cx="0" cy="36627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6" name="Oval 65"/>
                <p:cNvSpPr/>
                <p:nvPr/>
              </p:nvSpPr>
              <p:spPr>
                <a:xfrm>
                  <a:off x="3494298" y="1392469"/>
                  <a:ext cx="96334" cy="100643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2" name="Group 219"/>
              <p:cNvGrpSpPr>
                <a:grpSpLocks/>
              </p:cNvGrpSpPr>
              <p:nvPr/>
            </p:nvGrpSpPr>
            <p:grpSpPr bwMode="auto">
              <a:xfrm rot="5400000">
                <a:off x="56187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63" name="Straight Arrow Connector 6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17768"/>
                  <a:ext cx="0" cy="36627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4" name="Oval 63"/>
                <p:cNvSpPr/>
                <p:nvPr/>
              </p:nvSpPr>
              <p:spPr>
                <a:xfrm>
                  <a:off x="3494297" y="1392655"/>
                  <a:ext cx="96334" cy="100642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3" name="Group 222"/>
              <p:cNvGrpSpPr>
                <a:grpSpLocks/>
              </p:cNvGrpSpPr>
              <p:nvPr/>
            </p:nvGrpSpPr>
            <p:grpSpPr bwMode="auto">
              <a:xfrm rot="5400000">
                <a:off x="60759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61" name="Straight Arrow Connector 6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26203"/>
                  <a:ext cx="0" cy="364621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Oval 61"/>
                <p:cNvSpPr/>
                <p:nvPr/>
              </p:nvSpPr>
              <p:spPr>
                <a:xfrm>
                  <a:off x="3494297" y="1379641"/>
                  <a:ext cx="96334" cy="97343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4" name="Group 227"/>
              <p:cNvGrpSpPr>
                <a:grpSpLocks/>
              </p:cNvGrpSpPr>
              <p:nvPr/>
            </p:nvGrpSpPr>
            <p:grpSpPr bwMode="auto">
              <a:xfrm rot="5400000">
                <a:off x="65331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59" name="Straight Arrow Connector 5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26388"/>
                  <a:ext cx="0" cy="36462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0" name="Oval 59"/>
                <p:cNvSpPr/>
                <p:nvPr/>
              </p:nvSpPr>
              <p:spPr>
                <a:xfrm>
                  <a:off x="3494298" y="1379827"/>
                  <a:ext cx="96334" cy="97342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5" name="Group 10"/>
              <p:cNvGrpSpPr>
                <a:grpSpLocks/>
              </p:cNvGrpSpPr>
              <p:nvPr/>
            </p:nvGrpSpPr>
            <p:grpSpPr bwMode="auto">
              <a:xfrm>
                <a:off x="6801885" y="2097128"/>
                <a:ext cx="378749" cy="226014"/>
                <a:chOff x="6801885" y="2097128"/>
                <a:chExt cx="378749" cy="226014"/>
              </a:xfrm>
            </p:grpSpPr>
            <p:sp>
              <p:nvSpPr>
                <p:cNvPr id="56" name="7-Point Star 55"/>
                <p:cNvSpPr/>
                <p:nvPr/>
              </p:nvSpPr>
              <p:spPr bwMode="auto">
                <a:xfrm>
                  <a:off x="6855610" y="2226808"/>
                  <a:ext cx="77543" cy="75955"/>
                </a:xfrm>
                <a:prstGeom prst="star7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cxnSp>
              <p:nvCxnSpPr>
                <p:cNvPr id="57" name="Straight Connector 4"/>
                <p:cNvCxnSpPr>
                  <a:cxnSpLocks noChangeShapeType="1"/>
                </p:cNvCxnSpPr>
                <p:nvPr/>
              </p:nvCxnSpPr>
              <p:spPr bwMode="auto">
                <a:xfrm flipV="1">
                  <a:off x="6928357" y="2097128"/>
                  <a:ext cx="252277" cy="1456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8" name="Straight Connector 2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801885" y="2286422"/>
                  <a:ext cx="63622" cy="367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4784725" y="2074863"/>
              <a:ext cx="1874838" cy="312737"/>
              <a:chOff x="5029200" y="2397631"/>
              <a:chExt cx="1948234" cy="364506"/>
            </a:xfrm>
          </p:grpSpPr>
          <p:grpSp>
            <p:nvGrpSpPr>
              <p:cNvPr id="35" name="Group 331"/>
              <p:cNvGrpSpPr>
                <a:grpSpLocks/>
              </p:cNvGrpSpPr>
              <p:nvPr/>
            </p:nvGrpSpPr>
            <p:grpSpPr bwMode="auto">
              <a:xfrm rot="5400000">
                <a:off x="51615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49" name="Straight Arrow Connector 4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657" y="1217632"/>
                  <a:ext cx="0" cy="36622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0" name="Oval 49"/>
                <p:cNvSpPr/>
                <p:nvPr/>
              </p:nvSpPr>
              <p:spPr>
                <a:xfrm>
                  <a:off x="3490400" y="1392495"/>
                  <a:ext cx="98065" cy="10062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6" name="Group 332"/>
              <p:cNvGrpSpPr>
                <a:grpSpLocks/>
              </p:cNvGrpSpPr>
              <p:nvPr/>
            </p:nvGrpSpPr>
            <p:grpSpPr bwMode="auto">
              <a:xfrm>
                <a:off x="5596573" y="2397631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47" name="Straight Arrow Connector 46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49847" y="1211100"/>
                  <a:ext cx="0" cy="364506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" name="Oval 47"/>
                <p:cNvSpPr/>
                <p:nvPr/>
              </p:nvSpPr>
              <p:spPr>
                <a:xfrm>
                  <a:off x="3505306" y="1372074"/>
                  <a:ext cx="98978" cy="98066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7" name="Group 333"/>
              <p:cNvGrpSpPr>
                <a:grpSpLocks/>
              </p:cNvGrpSpPr>
              <p:nvPr/>
            </p:nvGrpSpPr>
            <p:grpSpPr bwMode="auto">
              <a:xfrm rot="-5400000">
                <a:off x="60251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45" name="Straight Arrow Connector 44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51250" y="1202017"/>
                  <a:ext cx="0" cy="357974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" name="Oval 45"/>
                <p:cNvSpPr/>
                <p:nvPr/>
              </p:nvSpPr>
              <p:spPr>
                <a:xfrm>
                  <a:off x="3504993" y="1371931"/>
                  <a:ext cx="99915" cy="9732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8" name="Group 334"/>
              <p:cNvGrpSpPr>
                <a:grpSpLocks/>
              </p:cNvGrpSpPr>
              <p:nvPr/>
            </p:nvGrpSpPr>
            <p:grpSpPr bwMode="auto">
              <a:xfrm rot="-5400000">
                <a:off x="64823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43" name="Straight Arrow Connector 4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51250" y="1196821"/>
                  <a:ext cx="0" cy="364573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4" name="Oval 43"/>
                <p:cNvSpPr/>
                <p:nvPr/>
              </p:nvSpPr>
              <p:spPr>
                <a:xfrm>
                  <a:off x="3504993" y="1371683"/>
                  <a:ext cx="99915" cy="9897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9" name="Group 335"/>
              <p:cNvGrpSpPr>
                <a:grpSpLocks/>
              </p:cNvGrpSpPr>
              <p:nvPr/>
            </p:nvGrpSpPr>
            <p:grpSpPr bwMode="auto">
              <a:xfrm rot="-9900000">
                <a:off x="6598685" y="2527299"/>
                <a:ext cx="378749" cy="226014"/>
                <a:chOff x="6801885" y="2097128"/>
                <a:chExt cx="378749" cy="226014"/>
              </a:xfrm>
            </p:grpSpPr>
            <p:sp>
              <p:nvSpPr>
                <p:cNvPr id="40" name="7-Point Star 39"/>
                <p:cNvSpPr/>
                <p:nvPr/>
              </p:nvSpPr>
              <p:spPr bwMode="auto">
                <a:xfrm>
                  <a:off x="6880969" y="2248526"/>
                  <a:ext cx="77533" cy="72161"/>
                </a:xfrm>
                <a:prstGeom prst="star7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cxnSp>
              <p:nvCxnSpPr>
                <p:cNvPr id="41" name="Straight Connector 3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928357" y="2097128"/>
                  <a:ext cx="252277" cy="1456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" name="Straight Connector 338"/>
                <p:cNvCxnSpPr>
                  <a:cxnSpLocks noChangeShapeType="1"/>
                </p:cNvCxnSpPr>
                <p:nvPr/>
              </p:nvCxnSpPr>
              <p:spPr bwMode="auto">
                <a:xfrm flipV="1">
                  <a:off x="6801885" y="2286422"/>
                  <a:ext cx="63622" cy="367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226" name="Rounded Rectangle 225"/>
          <p:cNvSpPr/>
          <p:nvPr/>
        </p:nvSpPr>
        <p:spPr>
          <a:xfrm>
            <a:off x="2960939" y="5826167"/>
            <a:ext cx="3188909" cy="1007280"/>
          </a:xfrm>
          <a:prstGeom prst="roundRect">
            <a:avLst/>
          </a:prstGeom>
          <a:solidFill>
            <a:schemeClr val="tx2">
              <a:lumMod val="40000"/>
              <a:lumOff val="60000"/>
              <a:alpha val="18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0656" y="5813275"/>
            <a:ext cx="1827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Rotates spin to longitudinal direction</a:t>
            </a:r>
            <a:endParaRPr lang="en-US" dirty="0"/>
          </a:p>
        </p:txBody>
      </p:sp>
      <p:sp>
        <p:nvSpPr>
          <p:cNvPr id="227" name="TextBox 226"/>
          <p:cNvSpPr txBox="1"/>
          <p:nvPr/>
        </p:nvSpPr>
        <p:spPr>
          <a:xfrm>
            <a:off x="224882" y="5645707"/>
            <a:ext cx="169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He Schematic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3791098" y="5416101"/>
            <a:ext cx="140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Holding Field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9" name="Title 1"/>
          <p:cNvSpPr txBox="1">
            <a:spLocks/>
          </p:cNvSpPr>
          <p:nvPr/>
        </p:nvSpPr>
        <p:spPr>
          <a:xfrm>
            <a:off x="0" y="920"/>
            <a:ext cx="9144000" cy="552666"/>
          </a:xfrm>
          <a:prstGeom prst="rect">
            <a:avLst/>
          </a:prstGeom>
          <a:solidFill>
            <a:srgbClr val="8EB4E3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Top View of n</a:t>
            </a:r>
            <a:r>
              <a:rPr lang="en-US" sz="3200" baseline="30000" dirty="0" smtClean="0"/>
              <a:t>3</a:t>
            </a:r>
            <a:r>
              <a:rPr lang="en-US" sz="3200" dirty="0" smtClean="0"/>
              <a:t>He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993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6862"/>
            <a:ext cx="9264861" cy="1143000"/>
          </a:xfrm>
          <a:solidFill>
            <a:srgbClr val="8EB4E3"/>
          </a:solidFill>
        </p:spPr>
        <p:txBody>
          <a:bodyPr/>
          <a:lstStyle/>
          <a:p>
            <a:r>
              <a:rPr lang="en-US" dirty="0" smtClean="0"/>
              <a:t>Transverse RF Spin Rotator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76" y="1002796"/>
            <a:ext cx="5176070" cy="232803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neutrons enter the experiment with a transverse polarization.</a:t>
            </a:r>
          </a:p>
          <a:p>
            <a:r>
              <a:rPr lang="en-US" sz="2400" dirty="0" smtClean="0"/>
              <a:t>RFSF rotates them to either along or against the neutron momentum direction.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77" t="14209" r="4118" b="37418"/>
          <a:stretch/>
        </p:blipFill>
        <p:spPr>
          <a:xfrm>
            <a:off x="6180782" y="846138"/>
            <a:ext cx="2643347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" y="2860951"/>
            <a:ext cx="307238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193" y="2738413"/>
            <a:ext cx="3184902" cy="2743200"/>
          </a:xfrm>
          <a:prstGeom prst="rect">
            <a:avLst/>
          </a:prstGeom>
        </p:spPr>
      </p:pic>
      <p:grpSp>
        <p:nvGrpSpPr>
          <p:cNvPr id="225" name="Group 224"/>
          <p:cNvGrpSpPr>
            <a:grpSpLocks noChangeAspect="1"/>
          </p:cNvGrpSpPr>
          <p:nvPr/>
        </p:nvGrpSpPr>
        <p:grpSpPr>
          <a:xfrm>
            <a:off x="224882" y="6000810"/>
            <a:ext cx="5788819" cy="685800"/>
            <a:chOff x="427038" y="1616075"/>
            <a:chExt cx="7718425" cy="1147763"/>
          </a:xfrm>
        </p:grpSpPr>
        <p:sp>
          <p:nvSpPr>
            <p:cNvPr id="7" name="Arc 2"/>
            <p:cNvSpPr>
              <a:spLocks/>
            </p:cNvSpPr>
            <p:nvPr/>
          </p:nvSpPr>
          <p:spPr bwMode="auto">
            <a:xfrm flipH="1">
              <a:off x="7888288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4311650" y="1616075"/>
              <a:ext cx="3729038" cy="46038"/>
              <a:chOff x="1585" y="2104"/>
              <a:chExt cx="2349" cy="29"/>
            </a:xfrm>
          </p:grpSpPr>
          <p:sp>
            <p:nvSpPr>
              <p:cNvPr id="9" name="Oval 8"/>
              <p:cNvSpPr>
                <a:spLocks noChangeArrowheads="1"/>
              </p:cNvSpPr>
              <p:nvPr/>
            </p:nvSpPr>
            <p:spPr bwMode="auto">
              <a:xfrm>
                <a:off x="158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" name="Oval 9"/>
              <p:cNvSpPr>
                <a:spLocks noChangeArrowheads="1"/>
              </p:cNvSpPr>
              <p:nvPr/>
            </p:nvSpPr>
            <p:spPr bwMode="auto">
              <a:xfrm>
                <a:off x="164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16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175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181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186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192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197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203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214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226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237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248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265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>
                <a:off x="276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82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293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" name="Oval 25"/>
              <p:cNvSpPr>
                <a:spLocks noChangeArrowheads="1"/>
              </p:cNvSpPr>
              <p:nvPr/>
            </p:nvSpPr>
            <p:spPr bwMode="auto">
              <a:xfrm>
                <a:off x="305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16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auto">
              <a:xfrm>
                <a:off x="327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" name="Oval 28"/>
              <p:cNvSpPr>
                <a:spLocks noChangeArrowheads="1"/>
              </p:cNvSpPr>
              <p:nvPr/>
            </p:nvSpPr>
            <p:spPr bwMode="auto">
              <a:xfrm>
                <a:off x="338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344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355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361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367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372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378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auto">
              <a:xfrm>
                <a:off x="384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auto">
              <a:xfrm>
                <a:off x="38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209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220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0" name="Oval 39"/>
              <p:cNvSpPr>
                <a:spLocks noChangeArrowheads="1"/>
              </p:cNvSpPr>
              <p:nvPr/>
            </p:nvSpPr>
            <p:spPr bwMode="auto">
              <a:xfrm>
                <a:off x="231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1" name="Oval 40"/>
              <p:cNvSpPr>
                <a:spLocks noChangeArrowheads="1"/>
              </p:cNvSpPr>
              <p:nvPr/>
            </p:nvSpPr>
            <p:spPr bwMode="auto">
              <a:xfrm>
                <a:off x="243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2" name="Oval 41"/>
              <p:cNvSpPr>
                <a:spLocks noChangeArrowheads="1"/>
              </p:cNvSpPr>
              <p:nvPr/>
            </p:nvSpPr>
            <p:spPr bwMode="auto">
              <a:xfrm>
                <a:off x="254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3" name="Oval 42"/>
              <p:cNvSpPr>
                <a:spLocks noChangeArrowheads="1"/>
              </p:cNvSpPr>
              <p:nvPr/>
            </p:nvSpPr>
            <p:spPr bwMode="auto">
              <a:xfrm>
                <a:off x="260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4" name="Oval 43"/>
              <p:cNvSpPr>
                <a:spLocks noChangeArrowheads="1"/>
              </p:cNvSpPr>
              <p:nvPr/>
            </p:nvSpPr>
            <p:spPr bwMode="auto">
              <a:xfrm>
                <a:off x="271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auto">
              <a:xfrm>
                <a:off x="288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299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310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322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333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auto">
              <a:xfrm>
                <a:off x="350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  <p:grpSp>
          <p:nvGrpSpPr>
            <p:cNvPr id="51" name="Group 49"/>
            <p:cNvGrpSpPr>
              <a:grpSpLocks/>
            </p:cNvGrpSpPr>
            <p:nvPr/>
          </p:nvGrpSpPr>
          <p:grpSpPr bwMode="auto">
            <a:xfrm flipV="1">
              <a:off x="4311650" y="2717800"/>
              <a:ext cx="3729038" cy="46038"/>
              <a:chOff x="1585" y="2104"/>
              <a:chExt cx="2349" cy="29"/>
            </a:xfrm>
          </p:grpSpPr>
          <p:sp>
            <p:nvSpPr>
              <p:cNvPr id="52" name="Oval 50"/>
              <p:cNvSpPr>
                <a:spLocks noChangeArrowheads="1"/>
              </p:cNvSpPr>
              <p:nvPr/>
            </p:nvSpPr>
            <p:spPr bwMode="auto">
              <a:xfrm>
                <a:off x="158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3" name="Oval 51"/>
              <p:cNvSpPr>
                <a:spLocks noChangeArrowheads="1"/>
              </p:cNvSpPr>
              <p:nvPr/>
            </p:nvSpPr>
            <p:spPr bwMode="auto">
              <a:xfrm>
                <a:off x="164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4" name="Oval 52"/>
              <p:cNvSpPr>
                <a:spLocks noChangeArrowheads="1"/>
              </p:cNvSpPr>
              <p:nvPr/>
            </p:nvSpPr>
            <p:spPr bwMode="auto">
              <a:xfrm>
                <a:off x="16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5" name="Oval 53"/>
              <p:cNvSpPr>
                <a:spLocks noChangeArrowheads="1"/>
              </p:cNvSpPr>
              <p:nvPr/>
            </p:nvSpPr>
            <p:spPr bwMode="auto">
              <a:xfrm>
                <a:off x="175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6" name="Oval 54"/>
              <p:cNvSpPr>
                <a:spLocks noChangeArrowheads="1"/>
              </p:cNvSpPr>
              <p:nvPr/>
            </p:nvSpPr>
            <p:spPr bwMode="auto">
              <a:xfrm>
                <a:off x="181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7" name="Oval 55"/>
              <p:cNvSpPr>
                <a:spLocks noChangeArrowheads="1"/>
              </p:cNvSpPr>
              <p:nvPr/>
            </p:nvSpPr>
            <p:spPr bwMode="auto">
              <a:xfrm>
                <a:off x="186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8" name="Oval 56"/>
              <p:cNvSpPr>
                <a:spLocks noChangeArrowheads="1"/>
              </p:cNvSpPr>
              <p:nvPr/>
            </p:nvSpPr>
            <p:spPr bwMode="auto">
              <a:xfrm>
                <a:off x="192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59" name="Oval 57"/>
              <p:cNvSpPr>
                <a:spLocks noChangeArrowheads="1"/>
              </p:cNvSpPr>
              <p:nvPr/>
            </p:nvSpPr>
            <p:spPr bwMode="auto">
              <a:xfrm>
                <a:off x="197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0" name="Oval 58"/>
              <p:cNvSpPr>
                <a:spLocks noChangeArrowheads="1"/>
              </p:cNvSpPr>
              <p:nvPr/>
            </p:nvSpPr>
            <p:spPr bwMode="auto">
              <a:xfrm>
                <a:off x="203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1" name="Oval 59"/>
              <p:cNvSpPr>
                <a:spLocks noChangeArrowheads="1"/>
              </p:cNvSpPr>
              <p:nvPr/>
            </p:nvSpPr>
            <p:spPr bwMode="auto">
              <a:xfrm>
                <a:off x="214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2" name="Oval 60"/>
              <p:cNvSpPr>
                <a:spLocks noChangeArrowheads="1"/>
              </p:cNvSpPr>
              <p:nvPr/>
            </p:nvSpPr>
            <p:spPr bwMode="auto">
              <a:xfrm>
                <a:off x="226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3" name="Oval 61"/>
              <p:cNvSpPr>
                <a:spLocks noChangeArrowheads="1"/>
              </p:cNvSpPr>
              <p:nvPr/>
            </p:nvSpPr>
            <p:spPr bwMode="auto">
              <a:xfrm>
                <a:off x="237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4" name="Oval 62"/>
              <p:cNvSpPr>
                <a:spLocks noChangeArrowheads="1"/>
              </p:cNvSpPr>
              <p:nvPr/>
            </p:nvSpPr>
            <p:spPr bwMode="auto">
              <a:xfrm>
                <a:off x="248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5" name="Oval 63"/>
              <p:cNvSpPr>
                <a:spLocks noChangeArrowheads="1"/>
              </p:cNvSpPr>
              <p:nvPr/>
            </p:nvSpPr>
            <p:spPr bwMode="auto">
              <a:xfrm>
                <a:off x="265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6" name="Oval 64"/>
              <p:cNvSpPr>
                <a:spLocks noChangeArrowheads="1"/>
              </p:cNvSpPr>
              <p:nvPr/>
            </p:nvSpPr>
            <p:spPr bwMode="auto">
              <a:xfrm>
                <a:off x="276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7" name="Oval 65"/>
              <p:cNvSpPr>
                <a:spLocks noChangeArrowheads="1"/>
              </p:cNvSpPr>
              <p:nvPr/>
            </p:nvSpPr>
            <p:spPr bwMode="auto">
              <a:xfrm>
                <a:off x="282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8" name="Oval 66"/>
              <p:cNvSpPr>
                <a:spLocks noChangeArrowheads="1"/>
              </p:cNvSpPr>
              <p:nvPr/>
            </p:nvSpPr>
            <p:spPr bwMode="auto">
              <a:xfrm>
                <a:off x="293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9" name="Oval 67"/>
              <p:cNvSpPr>
                <a:spLocks noChangeArrowheads="1"/>
              </p:cNvSpPr>
              <p:nvPr/>
            </p:nvSpPr>
            <p:spPr bwMode="auto">
              <a:xfrm>
                <a:off x="305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0" name="Oval 68"/>
              <p:cNvSpPr>
                <a:spLocks noChangeArrowheads="1"/>
              </p:cNvSpPr>
              <p:nvPr/>
            </p:nvSpPr>
            <p:spPr bwMode="auto">
              <a:xfrm>
                <a:off x="316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1" name="Oval 69"/>
              <p:cNvSpPr>
                <a:spLocks noChangeArrowheads="1"/>
              </p:cNvSpPr>
              <p:nvPr/>
            </p:nvSpPr>
            <p:spPr bwMode="auto">
              <a:xfrm>
                <a:off x="3276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2" name="Oval 70"/>
              <p:cNvSpPr>
                <a:spLocks noChangeArrowheads="1"/>
              </p:cNvSpPr>
              <p:nvPr/>
            </p:nvSpPr>
            <p:spPr bwMode="auto">
              <a:xfrm>
                <a:off x="3389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3" name="Oval 71"/>
              <p:cNvSpPr>
                <a:spLocks noChangeArrowheads="1"/>
              </p:cNvSpPr>
              <p:nvPr/>
            </p:nvSpPr>
            <p:spPr bwMode="auto">
              <a:xfrm>
                <a:off x="344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4" name="Oval 72"/>
              <p:cNvSpPr>
                <a:spLocks noChangeArrowheads="1"/>
              </p:cNvSpPr>
              <p:nvPr/>
            </p:nvSpPr>
            <p:spPr bwMode="auto">
              <a:xfrm>
                <a:off x="355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5" name="Oval 73"/>
              <p:cNvSpPr>
                <a:spLocks noChangeArrowheads="1"/>
              </p:cNvSpPr>
              <p:nvPr/>
            </p:nvSpPr>
            <p:spPr bwMode="auto">
              <a:xfrm>
                <a:off x="361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6" name="Oval 74"/>
              <p:cNvSpPr>
                <a:spLocks noChangeArrowheads="1"/>
              </p:cNvSpPr>
              <p:nvPr/>
            </p:nvSpPr>
            <p:spPr bwMode="auto">
              <a:xfrm>
                <a:off x="367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7" name="Oval 75"/>
              <p:cNvSpPr>
                <a:spLocks noChangeArrowheads="1"/>
              </p:cNvSpPr>
              <p:nvPr/>
            </p:nvSpPr>
            <p:spPr bwMode="auto">
              <a:xfrm>
                <a:off x="372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8" name="Oval 76"/>
              <p:cNvSpPr>
                <a:spLocks noChangeArrowheads="1"/>
              </p:cNvSpPr>
              <p:nvPr/>
            </p:nvSpPr>
            <p:spPr bwMode="auto">
              <a:xfrm>
                <a:off x="378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9" name="Oval 77"/>
              <p:cNvSpPr>
                <a:spLocks noChangeArrowheads="1"/>
              </p:cNvSpPr>
              <p:nvPr/>
            </p:nvSpPr>
            <p:spPr bwMode="auto">
              <a:xfrm>
                <a:off x="384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0" name="Oval 78"/>
              <p:cNvSpPr>
                <a:spLocks noChangeArrowheads="1"/>
              </p:cNvSpPr>
              <p:nvPr/>
            </p:nvSpPr>
            <p:spPr bwMode="auto">
              <a:xfrm>
                <a:off x="389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1" name="Oval 79"/>
              <p:cNvSpPr>
                <a:spLocks noChangeArrowheads="1"/>
              </p:cNvSpPr>
              <p:nvPr/>
            </p:nvSpPr>
            <p:spPr bwMode="auto">
              <a:xfrm>
                <a:off x="209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2" name="Oval 80"/>
              <p:cNvSpPr>
                <a:spLocks noChangeArrowheads="1"/>
              </p:cNvSpPr>
              <p:nvPr/>
            </p:nvSpPr>
            <p:spPr bwMode="auto">
              <a:xfrm>
                <a:off x="2205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3" name="Oval 81"/>
              <p:cNvSpPr>
                <a:spLocks noChangeArrowheads="1"/>
              </p:cNvSpPr>
              <p:nvPr/>
            </p:nvSpPr>
            <p:spPr bwMode="auto">
              <a:xfrm>
                <a:off x="2318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4" name="Oval 82"/>
              <p:cNvSpPr>
                <a:spLocks noChangeArrowheads="1"/>
              </p:cNvSpPr>
              <p:nvPr/>
            </p:nvSpPr>
            <p:spPr bwMode="auto">
              <a:xfrm>
                <a:off x="243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5" name="Oval 83"/>
              <p:cNvSpPr>
                <a:spLocks noChangeArrowheads="1"/>
              </p:cNvSpPr>
              <p:nvPr/>
            </p:nvSpPr>
            <p:spPr bwMode="auto">
              <a:xfrm>
                <a:off x="254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6" name="Oval 84"/>
              <p:cNvSpPr>
                <a:spLocks noChangeArrowheads="1"/>
              </p:cNvSpPr>
              <p:nvPr/>
            </p:nvSpPr>
            <p:spPr bwMode="auto">
              <a:xfrm>
                <a:off x="260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7" name="Oval 85"/>
              <p:cNvSpPr>
                <a:spLocks noChangeArrowheads="1"/>
              </p:cNvSpPr>
              <p:nvPr/>
            </p:nvSpPr>
            <p:spPr bwMode="auto">
              <a:xfrm>
                <a:off x="271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8" name="Oval 86"/>
              <p:cNvSpPr>
                <a:spLocks noChangeArrowheads="1"/>
              </p:cNvSpPr>
              <p:nvPr/>
            </p:nvSpPr>
            <p:spPr bwMode="auto">
              <a:xfrm>
                <a:off x="2881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9" name="Oval 87"/>
              <p:cNvSpPr>
                <a:spLocks noChangeArrowheads="1"/>
              </p:cNvSpPr>
              <p:nvPr/>
            </p:nvSpPr>
            <p:spPr bwMode="auto">
              <a:xfrm>
                <a:off x="2994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90" name="Oval 88"/>
              <p:cNvSpPr>
                <a:spLocks noChangeArrowheads="1"/>
              </p:cNvSpPr>
              <p:nvPr/>
            </p:nvSpPr>
            <p:spPr bwMode="auto">
              <a:xfrm>
                <a:off x="3107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91" name="Oval 89"/>
              <p:cNvSpPr>
                <a:spLocks noChangeArrowheads="1"/>
              </p:cNvSpPr>
              <p:nvPr/>
            </p:nvSpPr>
            <p:spPr bwMode="auto">
              <a:xfrm>
                <a:off x="3220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92" name="Oval 90"/>
              <p:cNvSpPr>
                <a:spLocks noChangeArrowheads="1"/>
              </p:cNvSpPr>
              <p:nvPr/>
            </p:nvSpPr>
            <p:spPr bwMode="auto">
              <a:xfrm>
                <a:off x="3333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93" name="Oval 91"/>
              <p:cNvSpPr>
                <a:spLocks noChangeArrowheads="1"/>
              </p:cNvSpPr>
              <p:nvPr/>
            </p:nvSpPr>
            <p:spPr bwMode="auto">
              <a:xfrm>
                <a:off x="3502" y="2104"/>
                <a:ext cx="37" cy="29"/>
              </a:xfrm>
              <a:prstGeom prst="ellipse">
                <a:avLst/>
              </a:prstGeom>
              <a:solidFill>
                <a:srgbClr val="244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94" name="Arc 98"/>
            <p:cNvSpPr>
              <a:spLocks/>
            </p:cNvSpPr>
            <p:nvPr/>
          </p:nvSpPr>
          <p:spPr bwMode="auto">
            <a:xfrm flipH="1">
              <a:off x="4208463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95" name="Arc 99"/>
            <p:cNvSpPr>
              <a:spLocks/>
            </p:cNvSpPr>
            <p:nvPr/>
          </p:nvSpPr>
          <p:spPr bwMode="auto">
            <a:xfrm flipH="1">
              <a:off x="4300538" y="164623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sp>
          <p:nvSpPr>
            <p:cNvPr id="96" name="Arc 100"/>
            <p:cNvSpPr>
              <a:spLocks/>
            </p:cNvSpPr>
            <p:nvPr/>
          </p:nvSpPr>
          <p:spPr bwMode="auto">
            <a:xfrm flipH="1">
              <a:off x="4386263" y="1639888"/>
              <a:ext cx="257175" cy="1101725"/>
            </a:xfrm>
            <a:custGeom>
              <a:avLst/>
              <a:gdLst>
                <a:gd name="T0" fmla="*/ 2147483647 w 43200"/>
                <a:gd name="T1" fmla="*/ 0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244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CA" dirty="0"/>
            </a:p>
          </p:txBody>
        </p:sp>
        <p:grpSp>
          <p:nvGrpSpPr>
            <p:cNvPr id="97" name="Group 101"/>
            <p:cNvGrpSpPr>
              <a:grpSpLocks/>
            </p:cNvGrpSpPr>
            <p:nvPr/>
          </p:nvGrpSpPr>
          <p:grpSpPr bwMode="auto">
            <a:xfrm>
              <a:off x="4859338" y="1778000"/>
              <a:ext cx="1189037" cy="836613"/>
              <a:chOff x="3199" y="1123"/>
              <a:chExt cx="749" cy="527"/>
            </a:xfrm>
          </p:grpSpPr>
          <p:sp>
            <p:nvSpPr>
              <p:cNvPr id="98" name="Line 102"/>
              <p:cNvSpPr>
                <a:spLocks noChangeShapeType="1"/>
              </p:cNvSpPr>
              <p:nvPr/>
            </p:nvSpPr>
            <p:spPr bwMode="auto">
              <a:xfrm>
                <a:off x="3279" y="1123"/>
                <a:ext cx="591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99" name="Line 103"/>
              <p:cNvSpPr>
                <a:spLocks noChangeShapeType="1"/>
              </p:cNvSpPr>
              <p:nvPr/>
            </p:nvSpPr>
            <p:spPr bwMode="auto">
              <a:xfrm flipV="1">
                <a:off x="3283" y="1650"/>
                <a:ext cx="583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0" name="Arc 104"/>
              <p:cNvSpPr>
                <a:spLocks/>
              </p:cNvSpPr>
              <p:nvPr/>
            </p:nvSpPr>
            <p:spPr bwMode="auto">
              <a:xfrm flipH="1">
                <a:off x="3771" y="1123"/>
                <a:ext cx="177" cy="52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1" name="Arc 105"/>
              <p:cNvSpPr>
                <a:spLocks/>
              </p:cNvSpPr>
              <p:nvPr/>
            </p:nvSpPr>
            <p:spPr bwMode="auto">
              <a:xfrm flipH="1">
                <a:off x="3199" y="1123"/>
                <a:ext cx="89" cy="52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2" name="AutoShape 106"/>
              <p:cNvSpPr>
                <a:spLocks noChangeArrowheads="1"/>
              </p:cNvSpPr>
              <p:nvPr/>
            </p:nvSpPr>
            <p:spPr bwMode="auto">
              <a:xfrm>
                <a:off x="3830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3" name="AutoShape 107"/>
              <p:cNvSpPr>
                <a:spLocks noChangeArrowheads="1"/>
              </p:cNvSpPr>
              <p:nvPr/>
            </p:nvSpPr>
            <p:spPr bwMode="auto">
              <a:xfrm>
                <a:off x="3268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4" name="Rectangle 108"/>
              <p:cNvSpPr>
                <a:spLocks noChangeArrowheads="1"/>
              </p:cNvSpPr>
              <p:nvPr/>
            </p:nvSpPr>
            <p:spPr bwMode="auto">
              <a:xfrm>
                <a:off x="3298" y="1231"/>
                <a:ext cx="86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5" name="Line 109"/>
              <p:cNvSpPr>
                <a:spLocks noChangeShapeType="1"/>
              </p:cNvSpPr>
              <p:nvPr/>
            </p:nvSpPr>
            <p:spPr bwMode="auto">
              <a:xfrm flipH="1">
                <a:off x="3292" y="125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6" name="Line 110"/>
              <p:cNvSpPr>
                <a:spLocks noChangeShapeType="1"/>
              </p:cNvSpPr>
              <p:nvPr/>
            </p:nvSpPr>
            <p:spPr bwMode="auto">
              <a:xfrm flipH="1">
                <a:off x="3296" y="150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07" name="Group 111"/>
            <p:cNvGrpSpPr>
              <a:grpSpLocks/>
            </p:cNvGrpSpPr>
            <p:nvPr/>
          </p:nvGrpSpPr>
          <p:grpSpPr bwMode="auto">
            <a:xfrm>
              <a:off x="6329363" y="1778000"/>
              <a:ext cx="1189037" cy="836613"/>
              <a:chOff x="4125" y="1123"/>
              <a:chExt cx="749" cy="527"/>
            </a:xfrm>
          </p:grpSpPr>
          <p:sp>
            <p:nvSpPr>
              <p:cNvPr id="108" name="Line 112"/>
              <p:cNvSpPr>
                <a:spLocks noChangeShapeType="1"/>
              </p:cNvSpPr>
              <p:nvPr/>
            </p:nvSpPr>
            <p:spPr bwMode="auto">
              <a:xfrm>
                <a:off x="4205" y="1123"/>
                <a:ext cx="585" cy="0"/>
              </a:xfrm>
              <a:prstGeom prst="line">
                <a:avLst/>
              </a:pr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09" name="Line 113"/>
              <p:cNvSpPr>
                <a:spLocks noChangeShapeType="1"/>
              </p:cNvSpPr>
              <p:nvPr/>
            </p:nvSpPr>
            <p:spPr bwMode="auto">
              <a:xfrm flipV="1">
                <a:off x="4205" y="1650"/>
                <a:ext cx="583" cy="0"/>
              </a:xfrm>
              <a:prstGeom prst="line">
                <a:avLst/>
              </a:pr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0" name="Arc 114"/>
              <p:cNvSpPr>
                <a:spLocks/>
              </p:cNvSpPr>
              <p:nvPr/>
            </p:nvSpPr>
            <p:spPr bwMode="auto">
              <a:xfrm flipH="1">
                <a:off x="4697" y="1123"/>
                <a:ext cx="177" cy="52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1" name="Arc 115"/>
              <p:cNvSpPr>
                <a:spLocks/>
              </p:cNvSpPr>
              <p:nvPr/>
            </p:nvSpPr>
            <p:spPr bwMode="auto">
              <a:xfrm flipH="1">
                <a:off x="4125" y="1123"/>
                <a:ext cx="89" cy="52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2" name="Line 116"/>
              <p:cNvSpPr>
                <a:spLocks noChangeShapeType="1"/>
              </p:cNvSpPr>
              <p:nvPr/>
            </p:nvSpPr>
            <p:spPr bwMode="auto">
              <a:xfrm>
                <a:off x="4192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3" name="Line 117"/>
              <p:cNvSpPr>
                <a:spLocks noChangeShapeType="1"/>
              </p:cNvSpPr>
              <p:nvPr/>
            </p:nvSpPr>
            <p:spPr bwMode="auto">
              <a:xfrm>
                <a:off x="4221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4" name="Line 118"/>
              <p:cNvSpPr>
                <a:spLocks noChangeShapeType="1"/>
              </p:cNvSpPr>
              <p:nvPr/>
            </p:nvSpPr>
            <p:spPr bwMode="auto">
              <a:xfrm>
                <a:off x="4250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5" name="Line 119"/>
              <p:cNvSpPr>
                <a:spLocks noChangeShapeType="1"/>
              </p:cNvSpPr>
              <p:nvPr/>
            </p:nvSpPr>
            <p:spPr bwMode="auto">
              <a:xfrm>
                <a:off x="4279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6" name="Line 120"/>
              <p:cNvSpPr>
                <a:spLocks noChangeShapeType="1"/>
              </p:cNvSpPr>
              <p:nvPr/>
            </p:nvSpPr>
            <p:spPr bwMode="auto">
              <a:xfrm>
                <a:off x="430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7" name="Line 121"/>
              <p:cNvSpPr>
                <a:spLocks noChangeShapeType="1"/>
              </p:cNvSpPr>
              <p:nvPr/>
            </p:nvSpPr>
            <p:spPr bwMode="auto">
              <a:xfrm>
                <a:off x="4337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8" name="Line 122"/>
              <p:cNvSpPr>
                <a:spLocks noChangeShapeType="1"/>
              </p:cNvSpPr>
              <p:nvPr/>
            </p:nvSpPr>
            <p:spPr bwMode="auto">
              <a:xfrm>
                <a:off x="4366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19" name="Line 123"/>
              <p:cNvSpPr>
                <a:spLocks noChangeShapeType="1"/>
              </p:cNvSpPr>
              <p:nvPr/>
            </p:nvSpPr>
            <p:spPr bwMode="auto">
              <a:xfrm>
                <a:off x="4395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0" name="Line 124"/>
              <p:cNvSpPr>
                <a:spLocks noChangeShapeType="1"/>
              </p:cNvSpPr>
              <p:nvPr/>
            </p:nvSpPr>
            <p:spPr bwMode="auto">
              <a:xfrm>
                <a:off x="4425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1" name="Line 125"/>
              <p:cNvSpPr>
                <a:spLocks noChangeShapeType="1"/>
              </p:cNvSpPr>
              <p:nvPr/>
            </p:nvSpPr>
            <p:spPr bwMode="auto">
              <a:xfrm>
                <a:off x="4454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2" name="Line 126"/>
              <p:cNvSpPr>
                <a:spLocks noChangeShapeType="1"/>
              </p:cNvSpPr>
              <p:nvPr/>
            </p:nvSpPr>
            <p:spPr bwMode="auto">
              <a:xfrm>
                <a:off x="4483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3" name="Line 127"/>
              <p:cNvSpPr>
                <a:spLocks noChangeShapeType="1"/>
              </p:cNvSpPr>
              <p:nvPr/>
            </p:nvSpPr>
            <p:spPr bwMode="auto">
              <a:xfrm>
                <a:off x="4512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4" name="Line 128"/>
              <p:cNvSpPr>
                <a:spLocks noChangeShapeType="1"/>
              </p:cNvSpPr>
              <p:nvPr/>
            </p:nvSpPr>
            <p:spPr bwMode="auto">
              <a:xfrm>
                <a:off x="4541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5" name="Line 129"/>
              <p:cNvSpPr>
                <a:spLocks noChangeShapeType="1"/>
              </p:cNvSpPr>
              <p:nvPr/>
            </p:nvSpPr>
            <p:spPr bwMode="auto">
              <a:xfrm>
                <a:off x="4570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6" name="Line 130"/>
              <p:cNvSpPr>
                <a:spLocks noChangeShapeType="1"/>
              </p:cNvSpPr>
              <p:nvPr/>
            </p:nvSpPr>
            <p:spPr bwMode="auto">
              <a:xfrm>
                <a:off x="4599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7" name="Line 131"/>
              <p:cNvSpPr>
                <a:spLocks noChangeShapeType="1"/>
              </p:cNvSpPr>
              <p:nvPr/>
            </p:nvSpPr>
            <p:spPr bwMode="auto">
              <a:xfrm>
                <a:off x="462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28" name="Line 132"/>
              <p:cNvSpPr>
                <a:spLocks noChangeShapeType="1"/>
              </p:cNvSpPr>
              <p:nvPr/>
            </p:nvSpPr>
            <p:spPr bwMode="auto">
              <a:xfrm>
                <a:off x="4658" y="1222"/>
                <a:ext cx="0" cy="32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29" name="Group 138"/>
            <p:cNvGrpSpPr>
              <a:grpSpLocks/>
            </p:cNvGrpSpPr>
            <p:nvPr/>
          </p:nvGrpSpPr>
          <p:grpSpPr bwMode="auto">
            <a:xfrm>
              <a:off x="427038" y="1993900"/>
              <a:ext cx="952500" cy="390525"/>
              <a:chOff x="290" y="1289"/>
              <a:chExt cx="600" cy="246"/>
            </a:xfrm>
          </p:grpSpPr>
          <p:sp>
            <p:nvSpPr>
              <p:cNvPr id="130" name="AutoShape 139"/>
              <p:cNvSpPr>
                <a:spLocks noChangeArrowheads="1"/>
              </p:cNvSpPr>
              <p:nvPr/>
            </p:nvSpPr>
            <p:spPr bwMode="auto">
              <a:xfrm>
                <a:off x="828" y="128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1" name="Line 140"/>
              <p:cNvSpPr>
                <a:spLocks noChangeShapeType="1"/>
              </p:cNvSpPr>
              <p:nvPr/>
            </p:nvSpPr>
            <p:spPr bwMode="auto">
              <a:xfrm flipH="1">
                <a:off x="290" y="128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2" name="Line 141"/>
              <p:cNvSpPr>
                <a:spLocks noChangeShapeType="1"/>
              </p:cNvSpPr>
              <p:nvPr/>
            </p:nvSpPr>
            <p:spPr bwMode="auto">
              <a:xfrm flipH="1">
                <a:off x="290" y="153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33" name="Group 142"/>
            <p:cNvGrpSpPr>
              <a:grpSpLocks/>
            </p:cNvGrpSpPr>
            <p:nvPr/>
          </p:nvGrpSpPr>
          <p:grpSpPr bwMode="auto">
            <a:xfrm>
              <a:off x="2100263" y="1781175"/>
              <a:ext cx="1250950" cy="830263"/>
              <a:chOff x="1076" y="1155"/>
              <a:chExt cx="788" cy="523"/>
            </a:xfrm>
          </p:grpSpPr>
          <p:sp>
            <p:nvSpPr>
              <p:cNvPr id="134" name="Rectangle 143"/>
              <p:cNvSpPr>
                <a:spLocks noChangeArrowheads="1"/>
              </p:cNvSpPr>
              <p:nvPr/>
            </p:nvSpPr>
            <p:spPr bwMode="auto">
              <a:xfrm>
                <a:off x="1077" y="1155"/>
                <a:ext cx="787" cy="52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5" name="Arc 144"/>
              <p:cNvSpPr>
                <a:spLocks/>
              </p:cNvSpPr>
              <p:nvPr/>
            </p:nvSpPr>
            <p:spPr bwMode="auto">
              <a:xfrm>
                <a:off x="1079" y="1272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6" name="Arc 145"/>
              <p:cNvSpPr>
                <a:spLocks/>
              </p:cNvSpPr>
              <p:nvPr/>
            </p:nvSpPr>
            <p:spPr bwMode="auto">
              <a:xfrm>
                <a:off x="1079" y="1324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7" name="Arc 146"/>
              <p:cNvSpPr>
                <a:spLocks/>
              </p:cNvSpPr>
              <p:nvPr/>
            </p:nvSpPr>
            <p:spPr bwMode="auto">
              <a:xfrm>
                <a:off x="1079" y="1376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8" name="Arc 147"/>
              <p:cNvSpPr>
                <a:spLocks/>
              </p:cNvSpPr>
              <p:nvPr/>
            </p:nvSpPr>
            <p:spPr bwMode="auto">
              <a:xfrm>
                <a:off x="1079" y="1428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39" name="Arc 148"/>
              <p:cNvSpPr>
                <a:spLocks/>
              </p:cNvSpPr>
              <p:nvPr/>
            </p:nvSpPr>
            <p:spPr bwMode="auto">
              <a:xfrm>
                <a:off x="1079" y="1480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40" name="Arc 149"/>
              <p:cNvSpPr>
                <a:spLocks/>
              </p:cNvSpPr>
              <p:nvPr/>
            </p:nvSpPr>
            <p:spPr bwMode="auto">
              <a:xfrm>
                <a:off x="1079" y="1531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41" name="Line 150"/>
              <p:cNvSpPr>
                <a:spLocks noChangeShapeType="1"/>
              </p:cNvSpPr>
              <p:nvPr/>
            </p:nvSpPr>
            <p:spPr bwMode="auto">
              <a:xfrm>
                <a:off x="1076" y="1215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42" name="Line 151"/>
              <p:cNvSpPr>
                <a:spLocks noChangeShapeType="1"/>
              </p:cNvSpPr>
              <p:nvPr/>
            </p:nvSpPr>
            <p:spPr bwMode="auto">
              <a:xfrm>
                <a:off x="1076" y="1618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43" name="Group 154"/>
            <p:cNvGrpSpPr>
              <a:grpSpLocks/>
            </p:cNvGrpSpPr>
            <p:nvPr/>
          </p:nvGrpSpPr>
          <p:grpSpPr bwMode="auto">
            <a:xfrm>
              <a:off x="1538288" y="1863725"/>
              <a:ext cx="417512" cy="646113"/>
              <a:chOff x="950" y="1207"/>
              <a:chExt cx="263" cy="407"/>
            </a:xfrm>
          </p:grpSpPr>
          <p:grpSp>
            <p:nvGrpSpPr>
              <p:cNvPr id="144" name="Group 155"/>
              <p:cNvGrpSpPr>
                <a:grpSpLocks/>
              </p:cNvGrpSpPr>
              <p:nvPr/>
            </p:nvGrpSpPr>
            <p:grpSpPr bwMode="auto">
              <a:xfrm>
                <a:off x="1015" y="1207"/>
                <a:ext cx="132" cy="405"/>
                <a:chOff x="696" y="1207"/>
                <a:chExt cx="451" cy="405"/>
              </a:xfrm>
            </p:grpSpPr>
            <p:sp>
              <p:nvSpPr>
                <p:cNvPr id="147" name="Line 156"/>
                <p:cNvSpPr>
                  <a:spLocks noChangeAspect="1" noChangeShapeType="1"/>
                </p:cNvSpPr>
                <p:nvPr/>
              </p:nvSpPr>
              <p:spPr bwMode="auto">
                <a:xfrm>
                  <a:off x="696" y="1207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CA" dirty="0"/>
                </a:p>
              </p:txBody>
            </p:sp>
            <p:sp>
              <p:nvSpPr>
                <p:cNvPr id="148" name="Line 1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96" y="1612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CA" dirty="0"/>
                </a:p>
              </p:txBody>
            </p:sp>
          </p:grpSp>
          <p:sp>
            <p:nvSpPr>
              <p:cNvPr id="145" name="Arc 158"/>
              <p:cNvSpPr>
                <a:spLocks noChangeAspect="1"/>
              </p:cNvSpPr>
              <p:nvPr/>
            </p:nvSpPr>
            <p:spPr bwMode="auto">
              <a:xfrm flipH="1">
                <a:off x="1076" y="1207"/>
                <a:ext cx="137" cy="40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  <p:sp>
            <p:nvSpPr>
              <p:cNvPr id="146" name="Arc 159"/>
              <p:cNvSpPr>
                <a:spLocks noChangeAspect="1"/>
              </p:cNvSpPr>
              <p:nvPr/>
            </p:nvSpPr>
            <p:spPr bwMode="auto">
              <a:xfrm flipH="1">
                <a:off x="950" y="1207"/>
                <a:ext cx="69" cy="40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 dirty="0"/>
              </a:p>
            </p:txBody>
          </p:sp>
        </p:grpSp>
        <p:grpSp>
          <p:nvGrpSpPr>
            <p:cNvPr id="149" name="Group 148"/>
            <p:cNvGrpSpPr>
              <a:grpSpLocks/>
            </p:cNvGrpSpPr>
            <p:nvPr/>
          </p:nvGrpSpPr>
          <p:grpSpPr bwMode="auto">
            <a:xfrm>
              <a:off x="2513013" y="2043113"/>
              <a:ext cx="96837" cy="312737"/>
              <a:chOff x="3505200" y="1211100"/>
              <a:chExt cx="99710" cy="364506"/>
            </a:xfrm>
          </p:grpSpPr>
          <p:cxnSp>
            <p:nvCxnSpPr>
              <p:cNvPr id="150" name="Straight Arrow Connector 149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1" name="Oval 150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52" name="Group 162"/>
            <p:cNvGrpSpPr>
              <a:grpSpLocks/>
            </p:cNvGrpSpPr>
            <p:nvPr/>
          </p:nvGrpSpPr>
          <p:grpSpPr bwMode="auto">
            <a:xfrm>
              <a:off x="1560513" y="2043113"/>
              <a:ext cx="95250" cy="312737"/>
              <a:chOff x="3505200" y="1211100"/>
              <a:chExt cx="99710" cy="364506"/>
            </a:xfrm>
          </p:grpSpPr>
          <p:cxnSp>
            <p:nvCxnSpPr>
              <p:cNvPr id="153" name="Straight Arrow Connector 152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4" name="Oval 153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55" name="Group 171"/>
            <p:cNvGrpSpPr>
              <a:grpSpLocks/>
            </p:cNvGrpSpPr>
            <p:nvPr/>
          </p:nvGrpSpPr>
          <p:grpSpPr bwMode="auto">
            <a:xfrm flipV="1">
              <a:off x="1854200" y="2090738"/>
              <a:ext cx="95250" cy="312737"/>
              <a:chOff x="3505200" y="1211100"/>
              <a:chExt cx="99710" cy="364506"/>
            </a:xfrm>
          </p:grpSpPr>
          <p:cxnSp>
            <p:nvCxnSpPr>
              <p:cNvPr id="156" name="Straight Arrow Connector 155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7" name="Oval 156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58" name="Group 174"/>
            <p:cNvGrpSpPr>
              <a:grpSpLocks/>
            </p:cNvGrpSpPr>
            <p:nvPr/>
          </p:nvGrpSpPr>
          <p:grpSpPr bwMode="auto">
            <a:xfrm>
              <a:off x="2806700" y="2043113"/>
              <a:ext cx="96838" cy="312737"/>
              <a:chOff x="3505200" y="1211100"/>
              <a:chExt cx="99710" cy="364506"/>
            </a:xfrm>
          </p:grpSpPr>
          <p:cxnSp>
            <p:nvCxnSpPr>
              <p:cNvPr id="159" name="Straight Arrow Connector 158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0" name="Oval 159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61" name="Group 177"/>
            <p:cNvGrpSpPr>
              <a:grpSpLocks/>
            </p:cNvGrpSpPr>
            <p:nvPr/>
          </p:nvGrpSpPr>
          <p:grpSpPr bwMode="auto">
            <a:xfrm>
              <a:off x="3100388" y="2043113"/>
              <a:ext cx="96837" cy="312737"/>
              <a:chOff x="3505200" y="1211100"/>
              <a:chExt cx="99710" cy="364506"/>
            </a:xfrm>
          </p:grpSpPr>
          <p:cxnSp>
            <p:nvCxnSpPr>
              <p:cNvPr id="162" name="Straight Arrow Connector 161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3" name="Oval 162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64" name="Group 180"/>
            <p:cNvGrpSpPr>
              <a:grpSpLocks/>
            </p:cNvGrpSpPr>
            <p:nvPr/>
          </p:nvGrpSpPr>
          <p:grpSpPr bwMode="auto">
            <a:xfrm>
              <a:off x="2220913" y="2043113"/>
              <a:ext cx="95250" cy="312737"/>
              <a:chOff x="3505200" y="1211100"/>
              <a:chExt cx="99710" cy="364506"/>
            </a:xfrm>
          </p:grpSpPr>
          <p:cxnSp>
            <p:nvCxnSpPr>
              <p:cNvPr id="165" name="Straight Arrow Connector 164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6" name="Oval 165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67" name="Group 183"/>
            <p:cNvGrpSpPr>
              <a:grpSpLocks/>
            </p:cNvGrpSpPr>
            <p:nvPr/>
          </p:nvGrpSpPr>
          <p:grpSpPr bwMode="auto">
            <a:xfrm>
              <a:off x="754063" y="2043113"/>
              <a:ext cx="95250" cy="312737"/>
              <a:chOff x="3505200" y="1211100"/>
              <a:chExt cx="99710" cy="364506"/>
            </a:xfrm>
          </p:grpSpPr>
          <p:cxnSp>
            <p:nvCxnSpPr>
              <p:cNvPr id="168" name="Straight Arrow Connector 167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9" name="Oval 168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70" name="Group 186"/>
            <p:cNvGrpSpPr>
              <a:grpSpLocks/>
            </p:cNvGrpSpPr>
            <p:nvPr/>
          </p:nvGrpSpPr>
          <p:grpSpPr bwMode="auto">
            <a:xfrm flipV="1">
              <a:off x="973138" y="2090738"/>
              <a:ext cx="96837" cy="312737"/>
              <a:chOff x="3505200" y="1211100"/>
              <a:chExt cx="99710" cy="364506"/>
            </a:xfrm>
          </p:grpSpPr>
          <p:cxnSp>
            <p:nvCxnSpPr>
              <p:cNvPr id="171" name="Straight Arrow Connector 170"/>
              <p:cNvCxnSpPr>
                <a:cxnSpLocks noChangeShapeType="1"/>
              </p:cNvCxnSpPr>
              <p:nvPr/>
            </p:nvCxnSpPr>
            <p:spPr bwMode="auto">
              <a:xfrm flipV="1">
                <a:off x="3550969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2" name="Oval 171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73" name="Group 189"/>
            <p:cNvGrpSpPr>
              <a:grpSpLocks/>
            </p:cNvGrpSpPr>
            <p:nvPr/>
          </p:nvGrpSpPr>
          <p:grpSpPr bwMode="auto">
            <a:xfrm>
              <a:off x="1193800" y="2043113"/>
              <a:ext cx="95250" cy="312737"/>
              <a:chOff x="3505200" y="1211100"/>
              <a:chExt cx="99710" cy="364506"/>
            </a:xfrm>
          </p:grpSpPr>
          <p:cxnSp>
            <p:nvCxnSpPr>
              <p:cNvPr id="174" name="Straight Arrow Connector 173"/>
              <p:cNvCxnSpPr>
                <a:cxnSpLocks noChangeShapeType="1"/>
              </p:cNvCxnSpPr>
              <p:nvPr/>
            </p:nvCxnSpPr>
            <p:spPr bwMode="auto">
              <a:xfrm flipV="1">
                <a:off x="3551731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5" name="Oval 174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76" name="Group 192"/>
            <p:cNvGrpSpPr>
              <a:grpSpLocks/>
            </p:cNvGrpSpPr>
            <p:nvPr/>
          </p:nvGrpSpPr>
          <p:grpSpPr bwMode="auto">
            <a:xfrm flipV="1">
              <a:off x="533400" y="2090738"/>
              <a:ext cx="96838" cy="312737"/>
              <a:chOff x="3505200" y="1211100"/>
              <a:chExt cx="99710" cy="364506"/>
            </a:xfrm>
          </p:grpSpPr>
          <p:cxnSp>
            <p:nvCxnSpPr>
              <p:cNvPr id="177" name="Straight Arrow Connector 176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8" name="Oval 177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79" name="Group 195"/>
            <p:cNvGrpSpPr>
              <a:grpSpLocks/>
            </p:cNvGrpSpPr>
            <p:nvPr/>
          </p:nvGrpSpPr>
          <p:grpSpPr bwMode="auto">
            <a:xfrm>
              <a:off x="3394075" y="2043113"/>
              <a:ext cx="96838" cy="312737"/>
              <a:chOff x="3505200" y="1211100"/>
              <a:chExt cx="99710" cy="364506"/>
            </a:xfrm>
          </p:grpSpPr>
          <p:cxnSp>
            <p:nvCxnSpPr>
              <p:cNvPr id="180" name="Straight Arrow Connector 179"/>
              <p:cNvCxnSpPr>
                <a:cxnSpLocks noChangeShapeType="1"/>
              </p:cNvCxnSpPr>
              <p:nvPr/>
            </p:nvCxnSpPr>
            <p:spPr bwMode="auto">
              <a:xfrm flipV="1">
                <a:off x="3550968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1" name="Oval 180"/>
              <p:cNvSpPr/>
              <p:nvPr/>
            </p:nvSpPr>
            <p:spPr>
              <a:xfrm>
                <a:off x="3505200" y="1372074"/>
                <a:ext cx="99710" cy="980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82" name="Group 198"/>
            <p:cNvGrpSpPr>
              <a:grpSpLocks/>
            </p:cNvGrpSpPr>
            <p:nvPr/>
          </p:nvGrpSpPr>
          <p:grpSpPr bwMode="auto">
            <a:xfrm rot="2700000" flipH="1">
              <a:off x="3694113" y="2052638"/>
              <a:ext cx="95250" cy="311150"/>
              <a:chOff x="3505200" y="1211100"/>
              <a:chExt cx="99710" cy="364506"/>
            </a:xfrm>
          </p:grpSpPr>
          <p:cxnSp>
            <p:nvCxnSpPr>
              <p:cNvPr id="183" name="Straight Arrow Connector 182"/>
              <p:cNvCxnSpPr>
                <a:cxnSpLocks noChangeShapeType="1"/>
              </p:cNvCxnSpPr>
              <p:nvPr/>
            </p:nvCxnSpPr>
            <p:spPr bwMode="auto">
              <a:xfrm flipV="1">
                <a:off x="3555055" y="1211100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4" name="Oval 183"/>
              <p:cNvSpPr/>
              <p:nvPr/>
            </p:nvSpPr>
            <p:spPr>
              <a:xfrm>
                <a:off x="3514014" y="1373658"/>
                <a:ext cx="99710" cy="9856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85" name="Group 201"/>
            <p:cNvGrpSpPr>
              <a:grpSpLocks/>
            </p:cNvGrpSpPr>
            <p:nvPr/>
          </p:nvGrpSpPr>
          <p:grpSpPr bwMode="auto">
            <a:xfrm rot="5400000">
              <a:off x="4039395" y="2047081"/>
              <a:ext cx="87312" cy="352425"/>
              <a:chOff x="3505200" y="1211100"/>
              <a:chExt cx="99710" cy="364506"/>
            </a:xfrm>
          </p:grpSpPr>
          <p:cxnSp>
            <p:nvCxnSpPr>
              <p:cNvPr id="186" name="Straight Arrow Connector 185"/>
              <p:cNvCxnSpPr>
                <a:cxnSpLocks noChangeShapeType="1"/>
              </p:cNvCxnSpPr>
              <p:nvPr/>
            </p:nvCxnSpPr>
            <p:spPr bwMode="auto">
              <a:xfrm flipV="1">
                <a:off x="3536019" y="1225878"/>
                <a:ext cx="0" cy="364506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7" name="Oval 186"/>
              <p:cNvSpPr/>
              <p:nvPr/>
            </p:nvSpPr>
            <p:spPr>
              <a:xfrm>
                <a:off x="3490697" y="1401563"/>
                <a:ext cx="99710" cy="100158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88" name="Group 204"/>
            <p:cNvGrpSpPr>
              <a:grpSpLocks/>
            </p:cNvGrpSpPr>
            <p:nvPr/>
          </p:nvGrpSpPr>
          <p:grpSpPr bwMode="auto">
            <a:xfrm rot="5400000">
              <a:off x="4479926" y="2047875"/>
              <a:ext cx="87312" cy="350837"/>
              <a:chOff x="3505200" y="1211100"/>
              <a:chExt cx="99710" cy="364506"/>
            </a:xfrm>
          </p:grpSpPr>
          <p:cxnSp>
            <p:nvCxnSpPr>
              <p:cNvPr id="189" name="Straight Arrow Connector 188"/>
              <p:cNvCxnSpPr>
                <a:cxnSpLocks noChangeShapeType="1"/>
              </p:cNvCxnSpPr>
              <p:nvPr/>
            </p:nvCxnSpPr>
            <p:spPr bwMode="auto">
              <a:xfrm flipV="1">
                <a:off x="3536020" y="1225944"/>
                <a:ext cx="0" cy="364507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0" name="Oval 189"/>
              <p:cNvSpPr/>
              <p:nvPr/>
            </p:nvSpPr>
            <p:spPr>
              <a:xfrm>
                <a:off x="3490697" y="1385932"/>
                <a:ext cx="99710" cy="98961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91" name="Group 190"/>
            <p:cNvGrpSpPr>
              <a:grpSpLocks/>
            </p:cNvGrpSpPr>
            <p:nvPr/>
          </p:nvGrpSpPr>
          <p:grpSpPr bwMode="auto">
            <a:xfrm>
              <a:off x="4787900" y="2043113"/>
              <a:ext cx="2070100" cy="193675"/>
              <a:chOff x="5029200" y="2097128"/>
              <a:chExt cx="2151434" cy="226014"/>
            </a:xfrm>
          </p:grpSpPr>
          <p:grpSp>
            <p:nvGrpSpPr>
              <p:cNvPr id="192" name="Group 216"/>
              <p:cNvGrpSpPr>
                <a:grpSpLocks/>
              </p:cNvGrpSpPr>
              <p:nvPr/>
            </p:nvGrpSpPr>
            <p:grpSpPr bwMode="auto">
              <a:xfrm rot="5400000">
                <a:off x="51615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206" name="Straight Arrow Connector 20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17582"/>
                  <a:ext cx="0" cy="36627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7" name="Oval 206"/>
                <p:cNvSpPr/>
                <p:nvPr/>
              </p:nvSpPr>
              <p:spPr>
                <a:xfrm>
                  <a:off x="3494298" y="1392469"/>
                  <a:ext cx="96334" cy="100643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93" name="Group 219"/>
              <p:cNvGrpSpPr>
                <a:grpSpLocks/>
              </p:cNvGrpSpPr>
              <p:nvPr/>
            </p:nvGrpSpPr>
            <p:grpSpPr bwMode="auto">
              <a:xfrm rot="5400000">
                <a:off x="56187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204" name="Straight Arrow Connector 203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17768"/>
                  <a:ext cx="0" cy="36627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5" name="Oval 204"/>
                <p:cNvSpPr/>
                <p:nvPr/>
              </p:nvSpPr>
              <p:spPr>
                <a:xfrm>
                  <a:off x="3494297" y="1392655"/>
                  <a:ext cx="96334" cy="100642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94" name="Group 222"/>
              <p:cNvGrpSpPr>
                <a:grpSpLocks/>
              </p:cNvGrpSpPr>
              <p:nvPr/>
            </p:nvGrpSpPr>
            <p:grpSpPr bwMode="auto">
              <a:xfrm rot="5400000">
                <a:off x="60759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202" name="Straight Arrow Connector 20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26203"/>
                  <a:ext cx="0" cy="364621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3" name="Oval 202"/>
                <p:cNvSpPr/>
                <p:nvPr/>
              </p:nvSpPr>
              <p:spPr>
                <a:xfrm>
                  <a:off x="3494297" y="1379641"/>
                  <a:ext cx="96334" cy="97343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95" name="Group 227"/>
              <p:cNvGrpSpPr>
                <a:grpSpLocks/>
              </p:cNvGrpSpPr>
              <p:nvPr/>
            </p:nvGrpSpPr>
            <p:grpSpPr bwMode="auto">
              <a:xfrm rot="5400000">
                <a:off x="6533198" y="2084934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200" name="Straight Arrow Connector 19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907" y="1226388"/>
                  <a:ext cx="0" cy="36462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1" name="Oval 200"/>
                <p:cNvSpPr/>
                <p:nvPr/>
              </p:nvSpPr>
              <p:spPr>
                <a:xfrm>
                  <a:off x="3494298" y="1379827"/>
                  <a:ext cx="96334" cy="97342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96" name="Group 10"/>
              <p:cNvGrpSpPr>
                <a:grpSpLocks/>
              </p:cNvGrpSpPr>
              <p:nvPr/>
            </p:nvGrpSpPr>
            <p:grpSpPr bwMode="auto">
              <a:xfrm>
                <a:off x="6801885" y="2097128"/>
                <a:ext cx="378749" cy="226014"/>
                <a:chOff x="6801885" y="2097128"/>
                <a:chExt cx="378749" cy="226014"/>
              </a:xfrm>
            </p:grpSpPr>
            <p:sp>
              <p:nvSpPr>
                <p:cNvPr id="197" name="7-Point Star 196"/>
                <p:cNvSpPr/>
                <p:nvPr/>
              </p:nvSpPr>
              <p:spPr bwMode="auto">
                <a:xfrm>
                  <a:off x="6855610" y="2226808"/>
                  <a:ext cx="77543" cy="75955"/>
                </a:xfrm>
                <a:prstGeom prst="star7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cxnSp>
              <p:nvCxnSpPr>
                <p:cNvPr id="198" name="Straight Connector 4"/>
                <p:cNvCxnSpPr>
                  <a:cxnSpLocks noChangeShapeType="1"/>
                </p:cNvCxnSpPr>
                <p:nvPr/>
              </p:nvCxnSpPr>
              <p:spPr bwMode="auto">
                <a:xfrm flipV="1">
                  <a:off x="6928357" y="2097128"/>
                  <a:ext cx="252277" cy="1456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9" name="Straight Connector 2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801885" y="2286422"/>
                  <a:ext cx="63622" cy="367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208" name="Group 207"/>
            <p:cNvGrpSpPr>
              <a:grpSpLocks/>
            </p:cNvGrpSpPr>
            <p:nvPr/>
          </p:nvGrpSpPr>
          <p:grpSpPr bwMode="auto">
            <a:xfrm>
              <a:off x="4784725" y="2074863"/>
              <a:ext cx="1874838" cy="312737"/>
              <a:chOff x="5029200" y="2397631"/>
              <a:chExt cx="1948234" cy="364506"/>
            </a:xfrm>
          </p:grpSpPr>
          <p:grpSp>
            <p:nvGrpSpPr>
              <p:cNvPr id="209" name="Group 331"/>
              <p:cNvGrpSpPr>
                <a:grpSpLocks/>
              </p:cNvGrpSpPr>
              <p:nvPr/>
            </p:nvGrpSpPr>
            <p:grpSpPr bwMode="auto">
              <a:xfrm rot="5400000">
                <a:off x="51615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223" name="Straight Arrow Connector 2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36657" y="1217632"/>
                  <a:ext cx="0" cy="366222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24" name="Oval 223"/>
                <p:cNvSpPr/>
                <p:nvPr/>
              </p:nvSpPr>
              <p:spPr>
                <a:xfrm>
                  <a:off x="3490400" y="1392495"/>
                  <a:ext cx="98065" cy="10062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10" name="Group 332"/>
              <p:cNvGrpSpPr>
                <a:grpSpLocks/>
              </p:cNvGrpSpPr>
              <p:nvPr/>
            </p:nvGrpSpPr>
            <p:grpSpPr bwMode="auto">
              <a:xfrm>
                <a:off x="5596573" y="2397631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221" name="Straight Arrow Connector 22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49847" y="1211100"/>
                  <a:ext cx="0" cy="364506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22" name="Oval 221"/>
                <p:cNvSpPr/>
                <p:nvPr/>
              </p:nvSpPr>
              <p:spPr>
                <a:xfrm>
                  <a:off x="3505306" y="1372074"/>
                  <a:ext cx="98978" cy="98066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11" name="Group 333"/>
              <p:cNvGrpSpPr>
                <a:grpSpLocks/>
              </p:cNvGrpSpPr>
              <p:nvPr/>
            </p:nvGrpSpPr>
            <p:grpSpPr bwMode="auto">
              <a:xfrm rot="-5400000">
                <a:off x="60251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219" name="Straight Arrow Connector 21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51250" y="1202017"/>
                  <a:ext cx="0" cy="357974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20" name="Oval 219"/>
                <p:cNvSpPr/>
                <p:nvPr/>
              </p:nvSpPr>
              <p:spPr>
                <a:xfrm>
                  <a:off x="3504993" y="1371931"/>
                  <a:ext cx="99915" cy="9732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12" name="Group 334"/>
              <p:cNvGrpSpPr>
                <a:grpSpLocks/>
              </p:cNvGrpSpPr>
              <p:nvPr/>
            </p:nvGrpSpPr>
            <p:grpSpPr bwMode="auto">
              <a:xfrm rot="-5400000">
                <a:off x="6482398" y="2426206"/>
                <a:ext cx="99710" cy="364506"/>
                <a:chOff x="3505200" y="1211100"/>
                <a:chExt cx="99710" cy="364506"/>
              </a:xfrm>
            </p:grpSpPr>
            <p:cxnSp>
              <p:nvCxnSpPr>
                <p:cNvPr id="217" name="Straight Arrow Connector 216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51250" y="1196821"/>
                  <a:ext cx="0" cy="364573"/>
                </a:xfrm>
                <a:prstGeom prst="straightConnector1">
                  <a:avLst/>
                </a:prstGeom>
                <a:noFill/>
                <a:ln w="25400">
                  <a:solidFill>
                    <a:srgbClr val="3C8C93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18" name="Oval 217"/>
                <p:cNvSpPr/>
                <p:nvPr/>
              </p:nvSpPr>
              <p:spPr>
                <a:xfrm>
                  <a:off x="3504993" y="1371683"/>
                  <a:ext cx="99915" cy="98979"/>
                </a:xfrm>
                <a:prstGeom prst="ellips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13" name="Group 335"/>
              <p:cNvGrpSpPr>
                <a:grpSpLocks/>
              </p:cNvGrpSpPr>
              <p:nvPr/>
            </p:nvGrpSpPr>
            <p:grpSpPr bwMode="auto">
              <a:xfrm rot="-9900000">
                <a:off x="6598685" y="2527299"/>
                <a:ext cx="378749" cy="226014"/>
                <a:chOff x="6801885" y="2097128"/>
                <a:chExt cx="378749" cy="226014"/>
              </a:xfrm>
            </p:grpSpPr>
            <p:sp>
              <p:nvSpPr>
                <p:cNvPr id="214" name="7-Point Star 213"/>
                <p:cNvSpPr/>
                <p:nvPr/>
              </p:nvSpPr>
              <p:spPr bwMode="auto">
                <a:xfrm>
                  <a:off x="6880969" y="2248526"/>
                  <a:ext cx="77533" cy="72161"/>
                </a:xfrm>
                <a:prstGeom prst="star7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cxnSp>
              <p:nvCxnSpPr>
                <p:cNvPr id="215" name="Straight Connector 3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928357" y="2097128"/>
                  <a:ext cx="252277" cy="1456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6" name="Straight Connector 338"/>
                <p:cNvCxnSpPr>
                  <a:cxnSpLocks noChangeShapeType="1"/>
                </p:cNvCxnSpPr>
                <p:nvPr/>
              </p:nvCxnSpPr>
              <p:spPr bwMode="auto">
                <a:xfrm flipV="1">
                  <a:off x="6801885" y="2286422"/>
                  <a:ext cx="63622" cy="367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227" name="Rounded Rectangle 226"/>
          <p:cNvSpPr/>
          <p:nvPr/>
        </p:nvSpPr>
        <p:spPr>
          <a:xfrm>
            <a:off x="3450286" y="5826167"/>
            <a:ext cx="1073944" cy="1007280"/>
          </a:xfrm>
          <a:prstGeom prst="roundRect">
            <a:avLst/>
          </a:prstGeom>
          <a:solidFill>
            <a:schemeClr val="tx2">
              <a:lumMod val="40000"/>
              <a:lumOff val="60000"/>
              <a:alpha val="18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224882" y="5645707"/>
            <a:ext cx="169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He Schematic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3652967" y="5447707"/>
            <a:ext cx="64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RFSR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$ \vec{\mbox{n}} + {}^3\mbox{He} \to \mbox{p} + \mbox{t} + 764~\mbox{keV}$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9"/>
  <p:tag name="PICTUREFILESIZE" val="39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$ \vec{\mbox{n}} + {}^3\mbox{He} \to \mbox{p} + \mbox{t} + 764~\mbox{keV}$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9"/>
  <p:tag name="PICTUREFILESIZE" val="39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delta A = \frac{\sigma_d}{P\sqrt{N}} \approx 1.3\times10^{-8}$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244"/>
  <p:tag name="PICTUREFILESIZE" val="139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535</Words>
  <Application>Microsoft Macintosh PowerPoint</Application>
  <PresentationFormat>On-screen Show (4:3)</PresentationFormat>
  <Paragraphs>105</Paragraphs>
  <Slides>13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Worksheet</vt:lpstr>
      <vt:lpstr>Microsoft Equation</vt:lpstr>
      <vt:lpstr>Characterizing the Hadronic Weak Interaction with the n-3He Experiment at the Spallation Neutron Source</vt:lpstr>
      <vt:lpstr>Motivation</vt:lpstr>
      <vt:lpstr>Theory</vt:lpstr>
      <vt:lpstr>Experimental Setup</vt:lpstr>
      <vt:lpstr>PowerPoint Presentation</vt:lpstr>
      <vt:lpstr>PowerPoint Presentation</vt:lpstr>
      <vt:lpstr>PowerPoint Presentation</vt:lpstr>
      <vt:lpstr>PowerPoint Presentation</vt:lpstr>
      <vt:lpstr>Transverse RF Spin Rotator</vt:lpstr>
      <vt:lpstr>3He Chamber</vt:lpstr>
      <vt:lpstr>Alignment of Subsystems</vt:lpstr>
      <vt:lpstr>The n3He Collaboration</vt:lpstr>
      <vt:lpstr>Status and Schedule</vt:lpstr>
    </vt:vector>
  </TitlesOfParts>
  <Company>University of Tennessee-Chattanooga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Characterizing the Hadronic Weak Interaction with the n-3He Experiment at the Spallation Neutron Source</dc:title>
  <dc:creator>Josh Hamblen</dc:creator>
  <cp:lastModifiedBy>Josh</cp:lastModifiedBy>
  <cp:revision>57</cp:revision>
  <dcterms:created xsi:type="dcterms:W3CDTF">2014-04-01T18:53:50Z</dcterms:created>
  <dcterms:modified xsi:type="dcterms:W3CDTF">2014-04-06T19:49:51Z</dcterms:modified>
</cp:coreProperties>
</file>