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xls" ContentType="application/vnd.ms-excel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3"/>
  </p:notesMasterIdLst>
  <p:sldIdLst>
    <p:sldId id="257" r:id="rId2"/>
    <p:sldId id="307" r:id="rId3"/>
    <p:sldId id="293" r:id="rId4"/>
    <p:sldId id="260" r:id="rId5"/>
    <p:sldId id="306" r:id="rId6"/>
    <p:sldId id="262" r:id="rId7"/>
    <p:sldId id="263" r:id="rId8"/>
    <p:sldId id="265" r:id="rId9"/>
    <p:sldId id="268" r:id="rId10"/>
    <p:sldId id="269" r:id="rId11"/>
    <p:sldId id="270" r:id="rId12"/>
    <p:sldId id="271" r:id="rId13"/>
    <p:sldId id="294" r:id="rId14"/>
    <p:sldId id="295" r:id="rId15"/>
    <p:sldId id="296" r:id="rId16"/>
    <p:sldId id="276" r:id="rId17"/>
    <p:sldId id="297" r:id="rId18"/>
    <p:sldId id="278" r:id="rId19"/>
    <p:sldId id="280" r:id="rId20"/>
    <p:sldId id="283" r:id="rId21"/>
    <p:sldId id="298" r:id="rId22"/>
    <p:sldId id="299" r:id="rId23"/>
    <p:sldId id="300" r:id="rId24"/>
    <p:sldId id="301" r:id="rId25"/>
    <p:sldId id="302" r:id="rId26"/>
    <p:sldId id="308" r:id="rId27"/>
    <p:sldId id="287" r:id="rId28"/>
    <p:sldId id="303" r:id="rId29"/>
    <p:sldId id="288" r:id="rId30"/>
    <p:sldId id="305" r:id="rId31"/>
    <p:sldId id="291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3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140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3-09T03:44:17.250"/>
    </inkml:context>
    <inkml:brush xml:id="br0">
      <inkml:brushProperty name="width" value="0.03333" units="cm"/>
      <inkml:brushProperty name="height" value="0.03333" units="cm"/>
      <inkml:brushProperty name="color" value="#177D36"/>
      <inkml:brushProperty name="fitToCurve" value="1"/>
    </inkml:brush>
    <inkml:brush xml:id="br1">
      <inkml:brushProperty name="width" value="0.03333" units="cm"/>
      <inkml:brushProperty name="height" value="0.03333" units="cm"/>
      <inkml:brushProperty name="fitToCurve" value="1"/>
    </inkml:brush>
  </inkml:definitions>
  <inkml:trace contextRef="#ctx0" brushRef="#br0">2866 890 57,'0'0'128,"0"0"4,0 0-56,0 0-10,0-13-9,0 13-10,4-14-10,-4 14 4,0-21-8,0 21-2,0-29-5,5 14-3,-5-13-5,0 9 0,-3-11-3,3 3-4,-1-1-1,1 0-4,0 1 1,0 2-4,0 2 2,0 3-4,0 1 2,1 3-2,2 1 1,-2-1 0,2 3 0,-3 13-1,3-22 1,-3 22 0,3-21 0,-3 21-2,4-18 2,-4 18-1,6-13-1,-6 13 1,0 0 0,5-13-2,-5 13 1,0 0 0,0 0-1,0 0 0,0 0 0,13-12 1,-13 12-1,0 0 0,0 0 0,0 0-1,0 0 0,0 0 0,0 0 0,14 0 1,-14 0 0,0 0 0,9 15 0,-9-15 2,5 16 0,-5-16 0,7 23 0,-4-8 0,2 1 0,-4 1 0,0-1-1,2 5 2,-2-1-3,3 1 2,-4 1-1,2-1 0,1-2-1,-2 3 2,0-3-2,1 0 2,-2-2-2,2-1 2,-1-1-2,-1 1 2,3-4-2,-3-12 2,1 21-2,-1-21 2,1 19-2,-1-19 2,3 17-1,-3-17 1,0 17-2,0-17 2,0 15-1,0-15 0,0 14-1,0-14 1,2 16 5,-2-16-4,3 14 3,-3-14-3,0 0 4,8 15-3,-8-15 3,0 0-4,7 13 0,-7-13-1,0 0-2,0 0-6,0 0-12,0 0-15,11 16-31,-11-16-40,0 0-64,0 0-11,0 0-8</inkml:trace>
  <inkml:trace contextRef="#ctx0" brushRef="#br0" timeOffset="1">3538 878 241,'0'0'162,"0"0"-35,0 0-44,0 0-11,-6-8-19,6 8-7,0 0-15,0 0-6,-4-23-7,4 23 1,-1-20-2,1 20-5,0-31 2,0 15-5,-4-9 1,4-2-5,0-4 3,0 0-5,0-3 1,4-1-3,1 4 1,0 3-3,0 4 2,1 1-1,-2 5 0,2 3 0,-1 3 0,-5 12-1,8-19 2,-8 19-2,9-16 2,-9 16-1,7-16 0,-7 16 0,7-14 1,-7 14 0,9-13-1,-9 13-1,0 0 1,0 0-2,10-13 1,-10 13-1,0 0 0,0 0 0,0 0-1,0 0 0,0 0 2,0 0 0,10 12-1,-10-12 2,5 16 0,-5-16 1,7 19-1,-4-5 1,-2-1-1,4 3 0,-5-1-1,0 3 1,1 2-1,-1 2 1,0 0-1,0-1 2,0 3-2,0-1 1,0 0 0,0 0 0,0-3-1,0 1 2,0-1-3,0-3 3,0 3-2,0-4 2,0-1-2,0-2 2,0-13-2,3 23 2,-3-23-2,0 18 1,0-18 0,1 13 0,-1-13-2,1 14 1,-1-14-1,0 0-1,4 20 3,-4-20-6,0 0 0,0 0-5,5 18-1,-5-18-15,0 0-15,0 0-40,0 0-86,0 0-9,0 0-12,0 0-3</inkml:trace>
  <inkml:trace contextRef="#ctx0" brushRef="#br0" timeOffset="2">4207 893 57,'0'0'128,"0"0"4,0 0-56,0 0-10,0-13-9,0 13-10,4-14-10,-4 14 4,0-21-8,0 21-2,0-29-5,5 14-3,-5-13-5,0 9 0,-3-11-3,3 3-4,-1-1-1,1 0-4,0 1 1,0 2-4,0 2 2,0 3-4,0 1 2,1 3-2,2 1 1,-2-1 0,2 3 0,-3 13-1,3-22 1,-3 22 0,3-21 0,-3 21-2,4-18 2,-4 18-1,6-13-1,-6 13 1,0 0 0,5-13-2,-5 13 1,0 0 0,0 0-1,0 0 0,0 0 0,13-12 1,-13 12-1,0 0 0,0 0 0,0 0-1,0 0 0,0 0 0,0 0 0,14 0 1,-14 0 0,0 0 0,9 15 0,-9-15 2,5 16 0,-5-16 0,7 23 0,-4-8 0,2 1 0,-4 1 0,0-1-1,2 5 2,-2-1-3,3 1 2,-4 1-1,2-1 0,1-2-1,-2 3 2,0-3-2,1 0 2,-2-2-2,2-1 2,-1-1-2,-1 1 2,3-4-2,-3-12 2,1 21-2,-1-21 2,1 19-2,-1-19 2,3 17-1,-3-17 1,0 17-2,0-17 2,0 15-1,0-15 0,0 14-1,0-14 1,2 16 5,-2-16-4,3 14 3,-3-14-3,0 0 4,8 15-3,-8-15 3,0 0-4,7 13 0,-7-13-1,0 0-2,0 0-6,0 0-12,0 0-15,11 16-31,-11-16-40,0 0-64,0 0-11,0 0-8</inkml:trace>
  <inkml:trace contextRef="#ctx0" brushRef="#br0" timeOffset="3">4207 893 57,'0'0'128,"0"0"4,0 0-56,0 0-10,0-13-9,0 13-10,4-14-10,-4 14 4,0-21-8,0 21-2,0-29-5,5 14-3,-5-13-5,0 9 0,-3-11-3,3 3-4,-1-1-1,1 0-4,0 1 1,0 2-4,0 2 2,0 3-4,0 1 2,1 3-2,2 1 1,-2-1 0,2 3 0,-3 13-1,3-22 1,-3 22 0,3-21 0,-3 21-2,4-18 2,-4 18-1,6-13-1,-6 13 1,0 0 0,5-13-2,-5 13 1,0 0 0,0 0-1,0 0 0,0 0 0,13-12 1,-13 12-1,0 0 0,0 0 0,0 0-1,0 0 0,0 0 0,0 0 0,14 0 1,-14 0 0,0 0 0,9 15 0,-9-15 2,5 16 0,-5-16 0,7 23 0,-4-8 0,2 1 0,-4 1 0,0-1-1,2 5 2,-2-1-3,3 1 2,-4 1-1,2-1 0,1-2-1,-2 3 2,0-3-2,1 0 2,-2-2-2,2-1 2,-1-1-2,-1 1 2,3-4-2,-3-12 2,1 21-2,-1-21 2,1 19-2,-1-19 2,3 17-1,-3-17 1,0 17-2,0-17 2,0 15-1,0-15 0,0 14-1,0-14 1,2 16 5,-2-16-4,3 14 3,-3-14-3,0 0 4,8 15-3,-8-15 3,0 0-4,7 13 0,-7-13-1,0 0-2,0 0-6,0 0-12,0 0-15,11 16-31,-11-16-40,0 0-64,0 0-11,0 0-8</inkml:trace>
  <inkml:trace contextRef="#ctx0" brushRef="#br1" timeOffset="4">1994 27 72,'0'0'150,"2"-13"-6,-2 13-49,0 0-19,0 0-3,-7-15-10,7 15-13,0 0-15,0 0-10,0 0-7,0 0-7,0 0-3,-10 14-1,10-14-3,-2 22 1,-1-6-3,3 4 3,-1 1-3,1 9 1,0-1 3,0 4-5,0-1 5,0 3-7,0 1 6,0 0-6,0 0 5,0-2-5,0 2 0,0-2 2,0 1-3,0-3 2,0-1-1,0 0 2,0-1-2,0-1 3,0-4-3,1-1 4,-1-6-3,0 5 4,0-7-3,0 2 3,0-3-2,0 1 1,0-2-3,0-2 3,0 1-4,-1 0 3,-2-1-3,3-12 2,-2 22-2,2-22 3,-4 18 4,4-18-4,-4 15 5,4-15-4,0 0 6,0 13-7,0-13 7,0 0-9,0 0 2,-3 16-3,3-16 2,0 0-3,0 0 3,0 15-3,0-15 3,0 0 1,0 0-1,0 0 0,0 0 0,0 0 1,0 0-1,0 0 0,0 0 1,0 0-1,0 0 1,0 0-1,0 0 1,0 0 0,0 0 0,0 0-1,0 0 1,7 6 0,-7-6 0,0 0 0,18 0 0,-18 0 0,20 0-1,-4 0 0,-1-2 0,5 1 0,2 1-1,0-1 0,5 1 0,-2 0-1,3 0 1,0 0 0,3 0 0,0 0 0,0 0 1,3 0-1,1 0 1,-3 0 0,3 0-1,-2 0 1,1 0-1,0 0 1,-1 0 0,-1 0 0,0 0 1,3 0 0,4-5-5,2 4 5,-4-3-5,5 1 7,1 0-8,-1 3 5,1-4-5,-1 3 7,-2 1-3,-2 0 3,0 0-3,-3 0 1,1 0-2,-1 0 4,0 0-2,-4 0-1,4 0 5,-6 0-7,4 0 2,1 0 0,-2-2 1,4-1-1,-2 3 1,1-1-1,0-2-4,1 2 7,0-1-2,-4-1-1,2 3 1,0-1 0,-2-1 0,3 2-1,-5-2 1,1 2-1,0-2 0,3 1 1,-4-1-1,1 2 0,-3 0 0,1 0 0,1 0 0,1 0 0,3 0 1,-3 0 0,3 0-1,0 0 1,0 0 0,1 0-1,-3 2 1,1-1-3,-6-1 2,-1 0 1,-3 2-1,-3-2 1,-5 0 0,-15 0-1,18 0 0,-18 0 3,0 0-4,0 0-8,14 5-17,-20-6-113,6 1-36,0 0-15,-14-9-8,14 9-22</inkml:trace>
  <inkml:trace contextRef="#ctx0" brushRef="#br0" timeOffset="5">2250 893 57,'0'0'128,"0"0"4,0 0-56,0 0-10,0-13-9,0 13-10,4-14-10,-4 14 4,0-21-8,0 21-2,0-29-5,5 14-3,-5-13-5,0 9 0,-3-11-3,3 3-4,-1-1-1,1 0-4,0 1 1,0 2-4,0 2 2,0 3-4,0 1 2,1 3-2,2 1 1,-2-1 0,2 3 0,-3 13-1,3-22 1,-3 22 0,3-21 0,-3 21-2,4-18 2,-4 18-1,6-13-1,-6 13 1,0 0 0,5-13-2,-5 13 1,0 0 0,0 0-1,0 0 0,0 0 0,13-12 1,-13 12-1,0 0 0,0 0 0,0 0-1,0 0 0,0 0 0,0 0 0,14 0 1,-14 0 0,0 0 0,9 15 0,-9-15 2,5 16 0,-5-16 0,7 23 0,-4-8 0,2 1 0,-4 1 0,0-1-1,2 5 2,-2-1-3,3 1 2,-4 1-1,2-1 0,1-2-1,-2 3 2,0-3-2,1 0 2,-2-2-2,2-1 2,-1-1-2,-1 1 2,3-4-2,-3-12 2,1 21-2,-1-21 2,1 19-2,-1-19 2,3 17-1,-3-17 1,0 17-2,0-17 2,0 15-1,0-15 0,0 14-1,0-14 1,2 16 5,-2-16-4,3 14 3,-3-14-3,0 0 4,8 15-3,-8-15 3,0 0-4,7 13 0,-7-13-1,0 0-2,0 0-6,0 0-12,0 0-15,11 16-31,-11-16-40,0 0-64,0 0-11,0 0-8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3-09T03:44:17.256"/>
    </inkml:context>
    <inkml:brush xml:id="br0">
      <inkml:brushProperty name="width" value="0.03333" units="cm"/>
      <inkml:brushProperty name="height" value="0.03333" units="cm"/>
      <inkml:brushProperty name="fitToCurve" value="1"/>
    </inkml:brush>
  </inkml:definitions>
  <inkml:trace contextRef="#ctx0" brushRef="#br0">37 27 72,'0'0'150,"2"-13"-6,-2 13-49,0 0-19,0 0-3,-7-15-10,7 15-13,0 0-15,0 0-10,0 0-7,0 0-7,0 0-3,-10 14-1,10-14-3,-2 22 1,-1-6-3,3 4 3,-1 1-3,1 9 1,0-1 3,0 4-5,0-1 5,0 3-7,0 1 6,0 0-6,0 0 5,0-2-5,0 2 0,0-2 2,0 1-3,0-3 2,0-1-1,0 0 2,0-1-2,0-1 3,0-4-3,1-1 4,-1-6-3,0 5 4,0-7-3,0 2 3,0-3-2,0 1 1,0-2-3,0-2 3,0 1-4,-1 0 3,-2-1-3,3-12 2,-2 22-2,2-22 3,-4 18 4,4-18-4,-4 15 5,4-15-4,0 0 6,0 13-7,0-13 7,0 0-9,0 0 2,-3 16-3,3-16 2,0 0-3,0 0 3,0 15-3,0-15 3,0 0 1,0 0-1,0 0 0,0 0 0,0 0 1,0 0-1,0 0 0,0 0 1,0 0-1,0 0 1,0 0-1,0 0 1,0 0 0,0 0 0,0 0-1,0 0 1,7 6 0,-7-6 0,0 0 0,18 0 0,-18 0 0,20 0-1,-4 0 0,-1-2 0,5 1 0,2 1-1,0-1 0,5 1 0,-2 0-1,3 0 1,0 0 0,3 0 0,0 0 0,0 0 1,3 0-1,1 0 1,-3 0 0,3 0-1,-2 0 1,1 0-1,0 0 1,-1 0 0,-1 0 0,0 0 1,3 0 0,4-5-5,2 4 5,-4-3-5,5 1 7,1 0-8,-1 3 5,1-4-5,-1 3 7,-2 1-3,-2 0 3,0 0-3,-3 0 1,1 0-2,-1 0 4,0 0-2,-4 0-1,4 0 5,-6 0-7,4 0 2,1 0 0,-2-2 1,4-1-1,-2 3 1,1-1-1,0-2-4,1 2 7,0-1-2,-4-1-1,2 3 1,0-1 0,-2-1 0,3 2-1,-5-2 1,1 2-1,0-2 0,3 1 1,-4-1-1,1 2 0,-3 0 0,1 0 0,1 0 0,1 0 0,3 0 1,-3 0 0,3 0-1,0 0 1,0 0 0,1 0-1,-3 2 1,1-1-3,-6-1 2,-1 0 1,-3 2-1,-3-2 1,-5 0 0,-15 0-1,18 0 0,-18 0 3,0 0-4,0 0-8,14 5-17,-20-6-113,6 1-36,0 0-15,-14-9-8,14 9-22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3-09T03:44:17.266"/>
    </inkml:context>
    <inkml:brush xml:id="br0">
      <inkml:brushProperty name="width" value="0.03333" units="cm"/>
      <inkml:brushProperty name="height" value="0.03333" units="cm"/>
      <inkml:brushProperty name="fitToCurve" value="1"/>
    </inkml:brush>
  </inkml:definitions>
  <inkml:trace contextRef="#ctx0" brushRef="#br0">37 27 72,'0'0'150,"2"-13"-6,-2 13-49,0 0-19,0 0-3,-7-15-10,7 15-13,0 0-15,0 0-10,0 0-7,0 0-7,0 0-3,-10 14-1,10-14-3,-2 22 1,-1-6-3,3 4 3,-1 1-3,1 9 1,0-1 3,0 4-5,0-1 5,0 3-7,0 1 6,0 0-6,0 0 5,0-2-5,0 2 0,0-2 2,0 1-3,0-3 2,0-1-1,0 0 2,0-1-2,0-1 3,0-4-3,1-1 4,-1-6-3,0 5 4,0-7-3,0 2 3,0-3-2,0 1 1,0-2-3,0-2 3,0 1-4,-1 0 3,-2-1-3,3-12 2,-2 22-2,2-22 3,-4 18 4,4-18-4,-4 15 5,4-15-4,0 0 6,0 13-7,0-13 7,0 0-9,0 0 2,-3 16-3,3-16 2,0 0-3,0 0 3,0 15-3,0-15 3,0 0 1,0 0-1,0 0 0,0 0 0,0 0 1,0 0-1,0 0 0,0 0 1,0 0-1,0 0 1,0 0-1,0 0 1,0 0 0,0 0 0,0 0-1,0 0 1,7 6 0,-7-6 0,0 0 0,18 0 0,-18 0 0,20 0-1,-4 0 0,-1-2 0,5 1 0,2 1-1,0-1 0,5 1 0,-2 0-1,3 0 1,0 0 0,3 0 0,0 0 0,0 0 1,3 0-1,1 0 1,-3 0 0,3 0-1,-2 0 1,1 0-1,0 0 1,-1 0 0,-1 0 0,0 0 1,3 0 0,4-5-5,2 4 5,-4-3-5,5 1 7,1 0-8,-1 3 5,1-4-5,-1 3 7,-2 1-3,-2 0 3,0 0-3,-3 0 1,1 0-2,-1 0 4,0 0-2,-4 0-1,4 0 5,-6 0-7,4 0 2,1 0 0,-2-2 1,4-1-1,-2 3 1,1-1-1,0-2-4,1 2 7,0-1-2,-4-1-1,2 3 1,0-1 0,-2-1 0,3 2-1,-5-2 1,1 2-1,0-2 0,3 1 1,-4-1-1,1 2 0,-3 0 0,1 0 0,1 0 0,1 0 0,3 0 1,-3 0 0,3 0-1,0 0 1,0 0 0,1 0-1,-3 2 1,1-1-3,-6-1 2,-1 0 1,-3 2-1,-3-2 1,-5 0 0,-15 0-1,18 0 0,-18 0 3,0 0-4,0 0-8,14 5-17,-20-6-113,6 1-36,0 0-15,-14-9-8,14 9-22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3-09T03:44:17.267"/>
    </inkml:context>
    <inkml:brush xml:id="br0">
      <inkml:brushProperty name="width" value="0.03333" units="cm"/>
      <inkml:brushProperty name="height" value="0.03333" units="cm"/>
      <inkml:brushProperty name="color" value="#177D36"/>
      <inkml:brushProperty name="fitToCurve" value="1"/>
    </inkml:brush>
  </inkml:definitions>
  <inkml:trace contextRef="#ctx0" brushRef="#br0">323 2527 152,'0'0'82,"0"0"0,0 0-10,0 0-5,0 0-12,0 0-6,0 0-5,0-4-2,0 4-5,0 0-3,0 0-5,3-13-3,-3 13-4,5-12-2,-5 12-1,4-15-2,-4 15 1,4-18-1,-4 18 2,1-24-10,0 12 7,-1-3-10,0 3 7,0-5-7,0 5 6,0-3-6,0 3 1,-1 0 2,1 0-2,-1-2 1,1 1-3,0-1 0,0 4-2,0-2-1,0 1 0,0 11 0,-3-18 0,3 18-2,-3-16 0,3 16 0,0-14 0,0 14 0,-2-13 0,2 13 0,0 0 0,-3-15 0,3 15 0,0 0 0,-1-16 0,1 16 0,0 0 0,-1-15 0,1 15 0,0-12 0,0 12 0,0 0 0,0-12 0,0 12 0,0 0 0,0 0 0,0-10 0,0 10 0,0 0 0,0 0 0,0 0 0,0 0 0,0 0 0,0 0 0,0 0-2,0 0 1,0 0 0,7-4-1,-7 4 0,11 0 1,-11 0 1,16 0-1,-16 0 0,20 0 1,-10 0-1,1 0 1,2 0 0,-4 0 0,3 0 0,-2 0 1,0 0-1,1-1 0,-11 1 0,18-4 0,-18 4 1,17 0-1,-17 0 0,15 0 0,-15 0-1,15 0 1,-15 0-1,16 0 1,-16 0-1,16 0 2,-16 0-2,17 0 1,-17 0 1,20 0-1,-20 0 1,18 0-1,-18 0 1,20 0-1,-20 0 0,16 0 0,-16 0 0,16-2 0,-16 2-1,17 0 1,-17 0-1,17 0 1,-17 0 1,17 0-1,-17 0 0,19 0 0,-19 0 0,14 0 0,-14 0 0,15 0 1,-15 0-2,13 0 1,-13 0 0,9 0 0,-9 0 0,0 0-1,14 0 2,-14 0-1,13 0-1,-13 0 2,13 2-1,-13-2 0,15 0 0,-15 0 0,14 2 0,-14-2 0,14 0 1,-14 0-1,13 0 0,-13 0 0,12 0 0,-12 0 0,10 0 0,-10 0 1,0 0-2,13 2 0,-13-2 2,0 0-1,14 0 0,-14 0 0,0 0 0,0 0 0,9 0 0,-9 0 0,0 0-1,0 0 2,0 0-1,0 0 0,0 0 0,0 0-1,0 0 1,12 0 0,-12 0 0,0 0 0,0 0 0,0 0 0,0 0 0,0 0 0,0 0-1,0 0 0,0 0 1,5 9 0,-5-9 0,0 0-1,0 0 1,3 14-1,-3-14 1,1 12 0,-1-12 0,0 15 0,0-15 0,1 18 0,-1-18 0,0 17 0,0-17 1,0 19-1,0-19 0,2 17 0,-2-17 1,0 18-1,0-18 0,0 16 0,0-16 0,0 15 0,0-15 0,0 16-1,0-16 1,0 14-1,0-14 1,0 13 0,0-13 1,0 11-2,0-11 2,0 12-1,0-12 0,0 11-1,0-11 2,0 13-2,0-13 2,0 13-2,0-13 1,2 19 0,-2-19-2,1 17 6,-1-17-6,0 18 6,0-18-6,2 16 6,-2-16-5,0 13 5,0-13-3,0 0-1,0 14 0,0-14 0,0 0 1,0 11-1,0-11-1,0 0 1,0 0 0,1 13 0,-1-13-1,0 0 1,0 0 0,0 0 0,8 14 0,-8-14 0,0 0 0,12 4 0,-12-4 0,11 5-3,-11-5-12,18 4-34,-18-4-123,12 0-10,0-6-11,1-1-21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3-09T03:44:17.268"/>
    </inkml:context>
    <inkml:brush xml:id="br0">
      <inkml:brushProperty name="width" value="0.03333" units="cm"/>
      <inkml:brushProperty name="height" value="0.03333" units="cm"/>
      <inkml:brushProperty name="color" value="#ED1C24"/>
      <inkml:brushProperty name="fitToCurve" value="1"/>
    </inkml:brush>
  </inkml:definitions>
  <inkml:trace contextRef="#ctx0" brushRef="#br0">845 4 160,'7'1'138,"-7"-1"-40,0 0-23,0 0-5,0 0-12,0 0-6,0 0-11,0 0-6,0 0-4,0 0-4,0 0-6,0 0-7,0 0-2,0 0-4,0 0-1,0 0-3,0 0 0,-3 11 0,3-11-1,0 0 1,0 0-2,0 0 0,0 0-1,0 0 0,0 0 0,0 14 0,0-14 0,0 0 1,0 0 1,0 0 1,0 0 1,0 0 0,0 0 0,0 0-1,0 0 1,0 0 2,0 0 0,0 0 1,0 0 0,0 0 0,0 0 1,0 0 0,0 0 0,0 0-3,-10 0-1,10 0-2,0 0 0,-15-5-2,15 5 0,-16-3-1,16 3 0,-15-2 0,15 2 0,-19-1 0,19 1 0,-15-4 0,15 4 1,-18 0-1,18 0 0,-15 0 1,15 0 0,-14-1 0,14 1 0,-14-4 0,14 4-1,-13-1 1,13 1 0,-12 0-1,12 0 0,-14-2 0,14 2 0,-12-2 1,12 2-1,-13 0 0,13 0 0,-13-1 0,13 1 0,-20-3 0,20 3 0,-20-2 0,20 2-1,-21 0 2,21 0-2,-25 0 2,13 0-2,12 0 1,-24 0 0,24 0 0,-22 0 0,22 0 0,-18 2-1,18-2 1,-22 4 0,22-4 0,-20 4 0,20-4-1,-23 5 1,23-5 0,-24 2 0,10 2 0,2-2-1,-1 2 2,13-4-2,-21 6 2,21-6-2,-22 8 1,22-8 0,-18 6 0,18-6 0,-18 7 0,18-7 0,-18 8 0,18-8-1,-20 10 1,20-10-1,-20 11 1,20-11-1,-19 9 3,19-9-3,-16 7 1,16-7-1,-14 9 2,14-9-1,-14 6 0,14-6-1,-13 10 0,13-10 1,-12 10 0,12-10 1,-14 11-2,14-11 1,-12 10 0,12-10 0,-11 15-3,11-15 8,-7 11-8,7-11 6,-8 15-6,8-15 7,-5 11-7,5-11 7,-2 15-3,2-15-2,0 11 1,0-11-1,-2 15 1,2-15 0,0 16 0,0-16-1,0 17 1,0-17-2,0 18 3,0-18-2,2 18 1,-2-18-1,12 13 1,-12-13 0,18 11 0,-18-11 0,22 12 1,-11-6-1,3-1 0,2 2 1,-1-1-1,5-3 0,-3 1 0,3 0 0,2 0 1,-1-1-1,4 0 1,0 1-1,1-3 0,3 1 0,-1 3 0,1-4 0,3 1 1,-4-2-1,4 5 0,-5-4 0,3-1 0,-1 2 1,0-2-1,0 0 1,3 0-1,-4 0 1,4 0-1,-1 0 0,2 0 1,2 0-1,-1 0 0,-1 0 0,2-2 0,3 2 0,-1 0 0,2-1 1,-2-2-1,2 3 1,-4-2-1,3 2 1,-3-3-1,0 3 1,-4-2-1,0-1 0,3 1 1,-5-1-2,2 1 1,-1 2 0,-3-4 1,2 4-1,-4-6-1,5 5 2,-5-4-2,3 2 1,-5-2 1,5 2 0,1-4-2,-3 2 2,0-1-1,2 1 2,-3-2-2,1-1 1,-3 1-1,1 1 0,-5 1 0,-2-3 1,1 1-1,-6 2-1,1-1 2,-13 6 0,18-10-1,-18 10 1,14-11-1,-14 11 1,10-14 1,-10 14-1,6-11 0,-6 11 0,3-16 0,-3 16-5,0 0 5,0-20-4,0 20 6,-5-15-7,5 15 6,-14-19-6,14 19 6,-19-19-1,6 10 1,-2-1-3,-2 4 1,-1-3 0,-1 3-1,-5 1 1,-2-1 0,1 4-1,-3-1 1,1 0 0,0 1-1,-2 2 1,-1-1 0,3-2 0,2 3 0,-5-1 0,4 1 0,-4 0 1,2-3-1,0 3 0,-2 0 1,-1 0-1,-1 0 0,-1 0 0,-5 0 0,4 0 0,-8 0 1,-1 0-1,0 3 0,0-2-1,-2 3 1,1-2 0,-1 2 0,6-2 0,-2 0-1,6-1 1,-3 4 1,3-5-1,0 4 0,6-3 0,-3 4 0,4-4 0,0 3 1,-2 1-1,5-2 0,-1 4-1,1-4 1,0 2 0,2 2-1,-3-1 0,-1-1-2,1 5 7,1-4-6,2 4 6,-3-5-6,2 6 5,1-4-5,0 2 7,1 0-5,3-3-1,0 4 1,0 0 0,0-2 0,1 2 0,0 1 0,3 1-1,-1-2 1,3-1 0,-1 3 0,3-2-1,11-10 1,-22 21-1,22-21 2,-14 19-2,14-19 1,-12 22-1,12-22 2,-5 17-2,5-17 0,-7 22 1,7-22 0,-1 16-1,1-16 1,0 18 0,0-18 0,0 18-1,0-18 1,10 20-1,-10-20 1,13 19-1,-13-19 1,16 21-1,-16-21 1,22 20 0,-9-12 0,2 5 0,1-1 0,0-3 0,1 1 0,3-3-1,1 3 2,1 0-2,5-3 2,3 2-1,1-3 0,4 3 0,2-2 0,0 2 0,4-4 0,1 3 0,-3 0-1,-1-3 1,3 1 0,-1-1 0,-1 2 0,0-1-1,0 0 1,1-2 0,0-1 0,3 1 0,-4 1 0,2-1 0,3-3 0,0 0 1,1 2 0,-1-3-1,1 0 0,0 0 0,-1 0 1,-2 0-1,2 0-1,-2 0 0,-2 0 0,-1 0 2,2-3-2,-4 1 2,3-1-1,1-2 0,-6 4 2,2-4-1,-1 3-1,3-2 0,-4 0 0,-1-1 1,1 0-1,-3 0 0,-3 0 0,-1-2 1,-3 3-1,-4-4 2,-1 0-2,-5-2 2,0 5 0,-15 5 3,19-17-5,-19 17 0,11-20 0,-6 6 0,-5 14 0,3-26 0,-3 11 0,2-2 0,-2 2 0,0-3 0,0 0 0,-2 3 0,-1-1 0,-4 3 0,0 0 0,-3-2 0,-1 2 0,-5 2 0,1-3 0,-2 3 0,-2-2 0,-3 2 0,-1-1 0,-1 4 0,-1 0 0,-2 0 0,-5-2 0,3 4 0,-3 0 0,-1 0 0,0 3 0,0-2 0,-2 3 0,4-1 0,-3 1 0,-2-1 0,0 1 0,1 2 0,-2-1 0,2-3 0,-2 4 0,-2-1 0,-1 1 0,1-3 0,0 3 0,-2 0 0,-1 0 0,0 0 0,1 0 0,2 4 0,2 0 0,2-1 0,-2 2 0,7-2 0,1 4 0,2-4 0,-1 5 0,0-3 0,1 3 0,-2-1 0,0 2 0,-3 1 0,4 2 0,-4-3 0,-1 1 0,0 2 0,1-1 0,0 3 0,0-5 0,3 3 0,-3 2 0,7-2 0,-3 3 0,5-1 0,0-1 0,3 1 0,2 1 0,1 1 0,1-4 0,2 3 0,1-2 0,3-1 0,1 2 0,-1-3 0,10-11 0,-14 26 0,14-26 0,-11 18 0,11-18 0,-7 22 0,7-22 0,-6 18 0,6-18 0,-3 19 0,3-19 0,-2 17 0,2-17 0,-5 17 0,5-17 0,0 15 0,0-15 0,0 15 0,0-15 0,0 0 0,10 20 0,-10-20 0,13 11 0,-13-11 0,20 15 0,-5-9 0,-2 2 0,6-2 0,1 0 0,4-1 0,2 4 0,6-7 0,6 4-2,0 3 4,3-5-2,7-2 0,-2 3 0,7 0 0,-2-2 0,-1 3 0,1-5 0,2 4 0,-2-4 0,-3 3 0,5 1 0,-2-5 0,0 1 0,0 2 0,-2-2 0,0-1 0,-1 0 0,-1 0 0,-5 0 0,-2 0 0,2 0 0,-8 0 0,2 0 0,-3 0 0,-2 0 0,1 0 0,-4-4 0,2 3 0,-4-3 0,1-1 0,-2 4 0,-1-5 0,0 2 0,1-2 0,-3 1 0,0-4-2,-2 3 4,-1 1-2,1-1 0,-1 1 0,-3-5 0,-4 4 0,4-4 0,-4 1 0,1 3 0,-13 6 0,22-21 0,-22 21 0,20-22 0,-20 22 0,11-25 0,-5 11 0,-2 3 0,0-4 0,0 0 0,-2 4 0,-1-5 0,-1 5 0,2-3 0,-2 3 0,0-4 0,-2 4 0,2 11 0,-13-23 0,5 10 0,8 13 0,-21-22 0,6 8 0,-2 4 0,-1 0 0,-3 2 0,-3-2 0,-2 2 0,-4 0 0,-1 0 0,-4 3 0,-3 3 0,1-2 0,-4 0 0,2 4 0,-4-2 0,0 2 0,1 0 0,0 0 0,2 0 0,-4 0 0,3 0 0,-1 0 0,0 4 0,1-1 0,-1 2 0,1 0 0,1 3 0,1-2 0,0 0 0,4 4 0,-2-3 0,3 1 0,4 2 0,-5-3 0,5 3 0,0-2 0,3 0 0,-5 2 0,4-4 0,-2 3 0,2 1 0,0 1 0,-2-3 0,0 4 0,-1-1 0,0-1 0,0 1 0,2 0 0,1 2 0,-1-1 0,2-1 0,1 0 0,3 3 0,1-3 0,0 4 0,1-4 0,3 3 0,-1-3 0,3 3 0,-1-2 0,3 2 0,1-2 0,1 3 0,2-4 0,2 3 0,3-3 0,0 3 0,5-14 0,-2 21 0,2-21 0,0 22 0,0-22 0,8 21 0,-8-21 0,12 21 0,-12-21 0,22 20 0,-6-9 0,-1-6 0,6 5 0,3-4 0,3 3 0,8-4 0,2 1 0,8 0 0,2 2 0,2-1 0,3-3 0,4 3 0,2-2 0,-2 4 0,-1-3 0,2 2 0,-2-2 0,0 0 0,-1-1 0,3 0 0,-3-4 0,4 1 0,-2 0 0,3-2 0,-2 0 0,-1 1 0,-1-1 0,-3 0 0,-1 0 0,-4-1 0,1-3 0,-4-1 0,-1 0 0,0-1 0,-1 1 0,0-5 0,-3 3 0,0-2 0,-1-1 0,-2 0 0,-2 0 0,-5 2 0,-2-1 0,-2-1 0,-7 0 0,1 0 0,-2-1 0,-5 1 0,-12 10 0,19-17 0,-19 17 0,10-23 0,-10 23 0,0-22 0,0 6 0,0 2 0,-8-2 0,-2 1 0,-1 2 0,-3-1 0,-4-1 0,-1 0 0,-6 3 0,-5 2 0,-1-4 0,-3 3 0,-3 0 0,0 1 0,-2-2 0,-1 3 0,-2-1 0,1 0 0,2 2 0,-2 0 0,-3 4 0,2 1 0,0-1 0,-1 4 0,0-3 0,3 3 0,1 0 0,-2 0 0,3 0 0,-1 0 0,0 3 0,2 1 0,-1-1 0,2 1 0,1 1 0,-1 0 0,3 2 0,0 2 0,3-4 0,0 5 0,-1-3 0,-4 2 0,2 1 0,3 1 0,-2-1 0,0 0 0,0 1 0,1-1 0,-1 0 0,1 5 0,1-5 0,1 1 0,1 3 0,-1-6 0,0 7 0,4-5 0,2 0 0,1-1 0,3 3 0,2-6 0,2 7 0,0-1 0,15-12 0,-23 19 0,23-19 0,-20 23 0,12-9 0,8-14 0,-13 22 0,13-22 0,-13 25 0,11-13 0,2-12 0,-4 24 0,4-24 0,0 21 0,0-21 0,0 24 0,0-24 0,0 17 0,0-17 0,6 21 0,-6-21 0,8 16 0,-8-16 0,11 20 0,-11-20 0,17 19 0,-17-19 0,17 17 0,-3-7 0,-1 0 0,6-3 0,-1 3 0,5-5 0,3 2 0,1 1 0,5-3 0,4 1 0,-1-1 0,1 0 0,5 0 0,2 0 0,-1-4 0,2 3 0,-1-4 0,3 2 0,-3 2 0,1-4 0,-2 2 0,-2 2 0,3-2 0,-2 0 0,2 0 0,-1 1 0,0-3 0,2 0 0,-3 0 0,-2 0 0,1 0 0,2 0 0,-3 0 0,-2 0 0,2-1 0,-1-1 0,-2-2 0,1 2 0,-3 0 0,-1 0 0,0-1 0,1-2 0,-2 1 0,0 0 0,-3 1 0,0-3 0,1 0 0,-7 0 0,-1-1 0,-3 1 0,-1-4 0,-4 2 0,-1 1 0,-13 7 0,22-21 0,-13 6 0,-1 4 0,-8 11 0,15-25 0,-15 25 0,12-26 0,-12 26 0,10-22 0,-10 22 0,4-22 0,-4 22 0,0-22 0,0 22 0,0-22 0,0 22 0,-6-19 0,6 19 0,-8-17 0,8 17 0,-8-15 0,8 15 0,-10-15 0,10 15 0,-17-12 0,17 12 0,-15-14 0,15 14 0,-19-11 0,5 6 0,3 0 0,-6 0 0,2 3 0,-3-2 0,0-1 0,0 4 0,-2-3 0,-2-1 0,3 1 0,-5 3 0,3-5 0,-4 5 0,2-3 0,1 0 0,0 3 0,-3 0 0,1-2 0,-2 2 0,3 1 0,-7 0 0,5 0 0,-3 0 0,2 0 0,-2 0 0,1 0 0,-1 0 0,3 0 0,-1 0 0,1 0 0,0 0 0,1 0 0,-1 0 0,1 0 0,-5 4 0,4-3 0,-4-1 0,3 5 0,-3-4 0,1 3 0,3-3 0,0 4 0,1-4 0,2 3 0,0 1 0,4-1 0,-2-2 0,1 3 0,0-1 0,3 2 0,-3-2 0,2 2 0,-2-1 0,1 0 0,2 0 0,-1 1 0,-1-2 0,5 2 0,-3-1 0,0 0 0,16-5 0,-25 11 0,25-11 0,-21 11 0,21-11 0,-24 14 0,24-14 0,-24 11 0,24-11 0,-25 15 0,12-9 0,-2 3 0,0-2 0,2 2 0,-2-3 0,2 3 0,1-3 0,12-6 0,-23 15 0,23-15 0,-20 11 0,20-11 0,-19 15 0,19-15 0,-18 16 0,18-16 0,-22 19 0,22-19 0,-20 18 0,20-18 0,-18 20 0,18-20 0,-20 20 0,20-20 0,-13 19 0,13-19 0,-12 17 0,12-17 0,-10 21 0,10-21 0,-10 18 0,10-18 0,-6 15 0,6-15 0,-5 14 0,5-14 0,-5 14 0,5-14 0,0 0 0,0 16 0,0-16 0,0 0 0,0 11 0,0-11 0,0 0 0,0 0 0,2 15 0,-2-15 0,0 0 0,0 0 0,10 13 0,-10-13 0,0 0 0,0 0 0,14 10 0,-14-10 0,0 0 0,17 3 0,-17-3 0,15 0 0,-15 0 0,16 0 0,-16 0 0,16 0 0,-16 0 0,16 0 0,-16 0 0,16 0 0,-16 0 0,13 0 0,-13 0 0,0 0 0,15 0 0,-15 0 0,0 0 0,0 0 0,0 0 0,0 0 0,0 0 0,0 0 0,0 0 0,0 0 0,0 0 0,0 0 0,0 0-10,0 0-173,0 0-3,0 0-18,-3-16-12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3-09T03:44:17.269"/>
    </inkml:context>
    <inkml:brush xml:id="br0">
      <inkml:brushProperty name="width" value="0.03333" units="cm"/>
      <inkml:brushProperty name="height" value="0.03333" units="cm"/>
      <inkml:brushProperty name="color" value="#177D36"/>
      <inkml:brushProperty name="fitToCurve" value="1"/>
    </inkml:brush>
    <inkml:brush xml:id="br1">
      <inkml:brushProperty name="width" value="0.03333" units="cm"/>
      <inkml:brushProperty name="height" value="0.03333" units="cm"/>
      <inkml:brushProperty name="fitToCurve" value="1"/>
    </inkml:brush>
  </inkml:definitions>
  <inkml:trace contextRef="#ctx0" brushRef="#br0">1801 2512 89,'0'0'110,"0"0"-16,0 0-10,0 0-6,0 0-9,0 0-3,0 0-5,0 0-8,0 0-8,0-13-8,0 13-6,0 0-3,6-15-4,-6 0-4,0 15 1,0-29-10,0 13 5,0-2-9,0 0 5,-3-2-8,3 3 6,-1-4-6,1 5 1,-2 0 2,2 1-2,-3 0 1,2-1-3,1 2 2,-3-1-2,1-1 1,-2 5-2,4 11 1,-5-23-1,5 23-1,-5-18 0,5 18 1,-4-15-2,4 15 0,-2-12 0,2 12 0,0 0 0,0-14 0,0 14 0,0 0 0,0 0 0,0-15 0,0 15 0,0 0 0,0 0 0,0 0 0,0-16 0,0 16 0,0 0-2,0 0 2,0 0-1,5-15 1,-5 15 0,0 0 0,0 0-1,16-10 1,-16 10-1,0 0 1,16-11 0,-16 11-1,18-5 1,-18 5-1,15-1 1,-15 1 0,17 0 0,-17 0 0,21 0 0,-21 0 0,24 0 0,-10 0 0,-3 1 0,4-1 0,-15 0 0,22 5 0,-22-5 0,24 5 0,-24-5 0,20 4 1,-20-4-1,22 2 0,-22-2 0,23 3 0,-23-3 1,22 0-1,-9 0-1,-13 0 1,26 0 0,-26 0 0,21 0-1,-7 0 1,-3 0 0,-11 0 1,22 0-1,-22 0 0,23 0 0,-23 0 0,21 0 0,-21 0 0,20 0-1,-20 0 0,22 0 1,-9 0 0,-13 0 0,26 0 0,-26 0 0,21 0 0,-21 0 1,24 0-1,-24 0 0,20 0 1,-20 0-2,16 0 1,-16 0 0,17 0 0,-17 0 0,18 0 0,-18 0 0,15 0-1,-15 0 1,11 0 0,-11 0 0,0 0 0,14 0 0,-14 0 0,0 0 0,0 0 0,0 0-1,0 0 1,13 1 0,-13-1 0,0 0-1,0 0 0,0 0 1,0 0 0,0 0 0,0 0-1,13 10 2,-13-10-1,0 0 0,0 0 1,0 0-2,0 0 1,0 0 0,11 15 0,-11-15-1,0 0 1,1 17 0,-1-17-1,3 23 2,-3-10-2,1 1 1,3-2 0,-4 4 0,0-3 0,1-1 0,0 4-1,2-3 2,-3-13-2,0 22 2,0-22-2,2 21 2,-2-21-1,3 20 0,-3-20 0,0 17 0,0-17-1,0 15 1,0-15 0,0 16 0,0-16 0,0 14 0,0-14 0,1 11 0,-1-11 0,0 16-3,0-16 8,1 11-9,-1-11 10,0 0-8,3 20 6,-3-20-6,0 0 7,1 11-4,-1-11-1,0 0 2,0 0-3,1 15 1,-1-15 0,0 0 0,0 0 0,4 13 0,-4-13 0,0 0-1,0 0 1,0 0 0,0 0 0,6 13 0,-6-13 0,0 0 0,0 0 0,0 0 0,15 5 1,-15-5-1,0 0 1,19 5 1,-19-5-2,20 0 0,-20 0 0,20 0 0,-20 0-2,12 0-17,8 8-63,-20-8-95,14 2-9,-14-2-14,0 0-19</inkml:trace>
  <inkml:trace contextRef="#ctx0" brushRef="#br0" timeOffset="1">338 3855 124,'0'0'92,"0"0"-16,0 0-4,0 0-7,0 0-7,0 0-6,0 0-2,0 0-1,0 0-2,0 0-3,0 0-5,0 0-7,0 0-6,-7-8-5,7 8-5,0 0-7,0 0 0,-1-15-4,1 15 1,-1-17-4,1 17 2,0-20-2,0 20 3,0-27 3,1 13-2,-1-1 2,4-1-1,-4-1 2,1 3-3,-1-2 1,3 4-3,-3-2 0,0 1-1,0-1 1,2 0-2,-2 2 0,0 12 0,4-25 1,-4 14-2,0 11 0,1-24 0,-1 24 0,3-18-1,-3 18 2,6-19-2,-6 19 1,2-17-1,-2 17 1,4-15-1,-4 15 0,3-14 0,-3 14 0,0 0 0,8-16 0,-8 16 0,0 0-1,0 0 0,0 0 0,0 0 0,0 0 1,0 0 0,0 0-1,14-11 1,-14 11 0,0 0 1,0 0-1,0 0 0,0 0 0,11-6 0,-11 6 1,0 0-2,0 0 1,0 0-1,0 0 0,0 0 1,0 0-1,0 0 0,14-8-1,-14 8 1,0 0 0,0 0-1,0 8 1,0-8 1,5 17-1,-5-4 1,1 3 0,3 2 2,-4 0-3,4 3 2,-4-1-2,3 2 1,0-2-1,-2 1 2,1-1-2,1-3 2,-3 0-2,1 1 1,2-2-1,-3-1 2,0 1-1,0-3 0,0 1-1,0 1 2,0-4-2,0-11 2,0 26-2,0-26-1,-3 24 5,3-24-5,-1 22 6,1-22-6,-6 22 5,6-22-5,0 25 5,0-25-2,0 24-1,0-11 0,0-13-1,0 21 2,0-7-1,0-14 0,0 21-1,0-21 2,0 24-2,0-24 2,0 21-2,0-21 2,0 20-2,0-20 1,0 15 0,0-15 1,0 16-1,0-16 0,0 13 0,0-13 0,0 0 0,0 18 0,0-18 0,0 0 0,1 13 0,-1-13 0,0 0 0,0 0-1,0 0 1,6 11 0,-6-11-1,0 0 0,0 0 0,0 0 1,0 0 0,0 0-1,12-9 2,-12 9-1,10-18 2,-7 5-1,2-5 1,-1-2-1,-3-1 1,1-6-1,-2 2 1,0-3-2,0 0-2,0-1 4,-3 1-5,0 1 6,1 2-6,-2 4 5,3-5-4,1 5 4,-2 0 0,2 1-3,-2-1 4,2 1-3,0-1 2,0 4-1,-1-2 1,1 3-2,0-1 2,0 2-2,0 1 1,0 1-1,0 0 1,0 13-2,0-21 1,0 21 0,5-20 0,-5 20 0,5-15 0,-5 15 1,0 0-1,5-17-1,-5 17 2,0 0-2,10-14 1,-10 14 0,0 0 0,7-11 0,-7 11 0,0 0-1,0 0 1,0 0 0,0 0-1,0 0 1,0 0-1,0 0 1,0 0-2,0 0 2,0 0-1,12-6 0,-12 6-1,0 0 2,0 0-1,0 0 1,13 0-1,-13 0 1,0 0 0,13 14 0,-13-14 1,6 17-2,-3-3 2,-1-1-1,3 2 0,-4 4 1,3-1-2,-4 2 2,5 1-2,-5-2 2,1-2-2,3 3 2,-4 1-2,1-5 2,-1 2-2,0-1 1,2-1 0,-2-1 0,0 1 0,0-5 0,0 3-1,0-3 2,0-11 1,0 26-5,0-15 6,0 3-5,0-3 5,0-11-5,-2 26 5,2-26-5,-1 21 2,1-21 2,0 21-3,0-21 2,0 18-1,0-18 0,0 17-1,0-17 2,0 20-1,0-20 0,0 17 0,0-17 0,0 18 0,0-18 0,0 19 0,0-19-1,0 18 1,0-18 0,0 17 0,0-17 0,0 16 0,0-16 0,1 13 0,-1-13 0,0 0 0,2 18 1,-2-18-1,0 0 0,7 19 0,-7-19 0,0 0 0,2 13 0,-2-13-1,0 0 1,0 0-1,9 14 1,-9-14 0,0 0-1,0 0 1,0 0 0,0 0-1,0 0 1,0 0 1,14 0-1,-14 0 1,4-10 0,-4 10 1,7-25-1,-2 6 1,-2-1-2,0-3 2,1-3-1,-3 0 1,1 0-2,-2-1 1,0 2 1,0 0-3,0-1 3,0 2-4,0 0 5,0-1-5,0-1 4,0 1-3,0 2 3,0-2 1,0 0-2,0 2 2,-2-1-1,1 3 0,1 1-1,0-1 2,0 6-3,0-1 1,0 1-1,0 3 1,0-2-2,0 14 2,3-21-2,-3 21 1,7-20-1,-7 20 2,6-17-2,-6 17 1,9-11-1,-9 11 1,0 0 0,11-18 0,-11 18 0,0 0 0,15-13 0,-15 13 0,0 0 0,0 0-1,12-11 2,-12 11-2,0 0 1,0 0-1,0 0 0,0 0 0,0 0 1,7 8 0,-7-8 0,6 26-1,-3-8 1,1 3 1,0 2-1,0 2-1,1 2 2,-3 1-2,1-1 2,1 0-2,-2-3 2,-1-2-3,2-1 4,-2-1-4,2 0 2,-3-3-1,2 1 2,-2-2-3,4 2-1,-4-2 6,0-1-5,0 1 5,0-1-6,0 1 7,0-4-7,0 1 7,0-13-2,0 21-3,0-21 2,0 24-2,0-24 3,0 21-3,0-21 2,0 21-2,0-21 1,0 22-1,0-22 2,0 21-2,0-21 1,0 21 0,0-21 0,0 20 1,0-20-1,0 15 0,0-15 1,1 16-1,-1-16 0,0 0 0,6 15 0,-6-15 0,0 0 0,0 0-1,0 0 0,12 10 0,-12-10 0,0 0 2,0 0-2,0 0 0,16 0 1,-16 0-1,0 0 1,0 0 0,13-10 0,-13 10-1,8-15 2,-8 15-1,10-21 0,-6 6 1,-1 2 0,0-5 0,-1 1-1,2-4 1,-3-3-1,-1-2-2,0 0 4,0-2-4,0-2 4,-1-1-4,-4 2 4,1 0-3,1 0 3,-1 1 1,0-2-4,-1 0 3,1 2-2,2 0 2,-1 1-3,1 2 4,0 2-5,0 2 4,1 0-4,1 3 4,0 5-2,0 13 0,0-24 0,0 24 0,0-14 0,0 14 0,0 0 0,0 0-2,3-13 2,-3 13-1,0 0 0,0 0 0,17-8 0,-17 8 1,0 0-1,16 0 2,-16 0-2,15 0 1,-15 0-1,12 4 2,-12-4-1,14 6-1,-14-6 2,14 14-1,-14-14 0,15 17 0,-15-17 1,9 25-2,-3-10 1,0 0 1,-2 0 0,2 1-2,-3-1 2,-1 1 0,3-4-1,-4 4 0,3-1 1,-4-2-2,0-13 2,5 22-1,-5-7 0,0-15-1,1 21 2,-1-21-1,1 21 0,-1-21 0,3 21 1,-3-21-2,0 20 2,0-20-2,0 17 2,0-17-1,1 15 2,-1-15-2,0 12 0,0-12 0,0 0 0,2 18 0,-2-18 0,0 0 0,0 11 0,0-11 0,0 0 0,0 14 0,0-14 0,0 0 0,0 16 0,0-16 0,0 0-2,0 13 2,0-13-4,0 0 4,0 0-3,4 13 3,-4-13 1,0 0-1,0 0 0,0 0 0,0 0 0,13 2-1,-13-2 2,0 0-1,0 0-2,16 0 1,-16 0-10,15 4-54,-15-4-110,0 0-5,0-15-20,0 15-11</inkml:trace>
  <inkml:trace contextRef="#ctx0" brushRef="#br0" timeOffset="2">1038 3816 156,'0'0'151,"0"0"-5,0 0-58,0 0-22,0 0-13,0 0-10,0 0-13,10 0-2,-10 0-7,0 0 0,0 0-9,18-3 0,-18 3-7,14-4 3,-14 4-2,19-1-1,-19 1-3,15-3 2,-15 3-1,17 0-1,-17 0 1,18-2 0,-18 2-1,17 0 1,-17 0-1,15 0 0,-15 0-1,19 0 1,-19 0-1,16 0 1,-16 0 0,15 0 0,-15 0 1,20-2-1,-20 2 1,15-2 0,-15 2 0,14-4 0,-14 4-1,13-2-1,-13 2 0,0 0 1,19 0-1,-19 0-1,0 0 1,15 0-1,-15 0 1,0 0 0,15 0-1,-15 0 1,15 0-1,-15 0 1,15-1-1,-15 1 0,17-3 1,-17 3-1,18-1 0,-18 1 0,12 0 0,-12 0 0,13 0 1,-13 0-1,0 0 0,18 0 0,-18 0 0,17 0 0,-17 0 0,11 0 1,-11 0-1,15-3 1,-15 3-1,0 0 0,15 0 0,-15 0 0,0 0 0,0 0 0,11 0-1,-11 0 1,0 0 0,0 0 0,17 4 1,-17-4-1,0 0 0,17 0 0,-17 0 1,0 0-1,16 3 0,-16-3 1,0 0-1,0 0 0,0 0 0,15 6-1,-15-6 1,0 0 0,0 0 0,11 3-1,-11-3 1,0 0 0,0 0 1,16 4-1,-16-4 0,0 0 0,0 0 0,15 4 0,-15-4 1,0 0-1,12 0 0,-12 0 0,0 0 1,0 0-2,0 0 2,0 0-1,13 0 0,-13 0 0,0 0 0,0 0-1,0 0 2,0 0-1,0 0 0,0 0 0,0 0 0,0 0-2,14 0-1,-14 0-5,0 0-14,0 0-53,0 0-86,0 0-16,0 0-8,1-14-17</inkml:trace>
  <inkml:trace contextRef="#ctx0" brushRef="#br0" timeOffset="3">1731 3820 152,'0'0'112,"0"0"-8,0 0-14,0 0-12,0 0-9,-9 0-11,9 0-10,0 0-9,0 0-3,0 0-6,0 0 2,0 0-8,0 0-1,0 0-7,0 0 0,-1-11-8,1 11 1,0-21 0,0 7-5,0-2 0,0-3-2,0-3 2,1 4-1,0-5 1,2 5-1,2-2 0,-3 1-1,1 2 2,2 1-3,0-4 2,-3 5-2,2-1 1,0 2-1,2 3 0,-2-1 0,-4 12 0,6-19 0,-6 19-1,5-12 0,-5 12 1,0 0-1,10-15 0,-10 15 0,0 0-1,11-14 1,-11 14 1,0 0-1,14-15 1,-14 15-1,0 0 2,0 0-3,0 0 3,0 0-1,0 0-1,0 0 0,0 0 0,15 0 0,-15 0 0,2 15 1,2-1-1,1 2 0,-4 1 0,2 1 1,-2 0-1,0 5 0,-1-5 0,0 2 1,0 1-2,0 0 1,0-1-1,0 0 2,0-3-2,0 4 1,0-3-1,0-1 1,0-1 0,0-1 0,0 1-1,0-1-2,0 1 6,0-5-5,0 3 5,4-3-6,-4 3 7,0-2-6,0-12 5,0 21-2,0-21-1,0 21 1,0-21-1,0 21 0,0-21 0,0 20 1,0-20-2,0 19 1,0-19 0,0 18 0,0-18 0,0 18 0,0-18 0,0 17-1,0-17 1,0 16 0,0-16 0,0 13 0,0-13 0,0 13 0,0-13 0,0 0 0,4 14 0,-4-14 0,0 0-1,6 14 2,-6-14-1,0 0-1,0 0 0,6 16 1,-6-16 0,0 0 0,0 0 0,0 0-1,0 0 0,0 0 1,0 0-1,14 3 0,-14-3 0,5-8 1,-5 8 1,10-21-1,-5 6 1,0-3-1,-3-3 2,3-1-2,-4-3 3,-1 2-3,0-5-2,0 7 1,-1-6 0,-4 2 4,3 2-5,-3-1 4,1 2-4,3-2 4,-3 4-1,2-3 2,2 7-2,0-3-1,0 2 0,0-1 0,0 1 2,2 1-3,-1 1 2,2-5 0,-2 3 0,3-2 0,-4 2 0,2-2 0,1 2 0,-2 2-1,0-1 1,-1 16-1,5-19 0,-5 19 0,4-12 0,-4 12 0,0 0 0,0 0-1,0 0 0,0 0 0,0 0 1,0 0-1,0 0 0,0 0 0,0 0 1,15-6-1,-15 6 1,0 0 0,17 0 0,-17 0 1,0 0-1,14 2-1,-14-2 1,0 0 0,0 0 0,10 16 0,-10-16 0,5 21 0,-4-6-1,2 5 2,-2 1-2,0-1 2,3 5-2,0-2 1,-4 2-1,1 1 2,3-1-4,-4-4 4,2 0-3,-1 3 3,1-3-3,-2 1 2,1-3 3,-1-2-5,0 3 6,0-3-6,1 1 5,-1-1-4,0-1 4,0-5-5,0 3 2,0-14 0,0 21 0,0-21 1,0 22-3,0-22 3,0 21-2,0-21 2,0 19-2,0-19 1,-1 20 0,1-20 0,0 15 0,0-15 0,0 16 0,0-16 0,0 0 0,0 17 0,0-17 0,0 0-1,4 14 1,-4-14 1,0 0-1,0 0-1,6 12 0,-6-12 1,0 0-1,0 0 0,0 0 0,12 5-1,-12-5 1,0 0-1,0 0 2,14-7-1,-14 7 0,10-16 1,-10 16 0,9-23 0,-3 7 1,-2 1 0,-2-5 0,2 1-1,0-4 1,-3 1-2,0-3-1,2 0 4,-3-4-4,0 1 3,0 0-2,0-2 3,0 2-4,0 0 4,0 3 0,0 1-3,0-1 3,2 4-2,-1 2 1,2 2-2,-3-2 2,4 2-2,-4 2 2,3 1-1,0-2 1,1 1-1,-3-1 0,4 4 0,-4-2 1,-1 14-1,4-22 0,-4 22 0,5-15 0,-5 15 0,0 0 0,0 0 0,0 0-1,0 0 1,0 0-1,0 0 0,0 0 0,12-4-1,-12 4 2,0 0-1,13 4 1,-13-4-1,10 17 0,-4-3 1,-4 1 0,2 2 1,1 7-2,-1-1 2,0 2-3,-4 1 4,2-1-3,-1 2 2,-1-3-3,0-2 3,0 0-2,0-3 2,0 0-2,0-1 2,0-3-2,0 4-2,0-2 6,0-2-5,0 1 5,0-1-4,0 1 4,0-5-5,-1 3 5,1-14-1,0 21-3,0-21 1,-2 20 1,2-20-1,0 17-1,0-17 1,0 21 1,0-21-1,-3 20 0,3-20 1,0 21-3,0-21 3,0 21-1,0-21 0,0 20-1,0-20 2,0 14-2,0-14 1,0 0 0,0 0 0,9 13-1,-9-13 1,0 0-1,0 0 0,0 0 1,11 0-1,-11 0 1,0 0 0,11-10 0,-11 10 0,9-21 0,-3 8 1,2-3 0,-2 1-1,-1-3 1,2-1-1,-3-1 2,2 1-3,1-4-1,-5-1 4,-1 2-4,2-2 4,-3-2-4,0-1 4,0 1-4,0-4 4,0 3 0,0 1-1,0 0 1,0 1-3,0 1 3,0 3-2,0-1 1,0 7-1,0-1 1,0 5-1,0 11 1,0-21-1,0 21 0,6-14 0,-6 14 0,0 0-1,9-16 1,-9 16 0,0 0 0,15-11-1,-15 11 1,0 0 0,16-14 0,-16 14-1,0 0 1,0 0-1,15 0 1,-15 0-1,2 6 1,-2-6-1,8 24 0,-6-9 2,2 2-2,2 4 2,-1-1-2,0 1 2,-2 3-2,-1-1 2,1-2-2,-3 3 1,2-3-1,-2 0 1,0 0 0,0 0 0,0-2 0,0 2-3,-2-4 6,2 2-4,0-1 4,0 1-5,0-2 4,0 1-3,0-1 4,0-3-2,0-1-3,0 1 3,0-14-1,0 22 0,0-22-1,0 21 1,0-21 0,0 15 1,0-15-2,0 14 2,0-14-2,0 0 1,2 17 0,-2-17 0,0 0 0,0 0 0,8 13 0,-8-13 0,0 0 0,0 0-1,0 0 0,13 7-1,-13-7 1,0 0 1,0 0-1,0 0 0,15 0 0,-15 0 1,0 0 0,13-17 1,-13 17-1,10-21 0,-8 5 1,2 1 0,0-5 0,-3 0-1,0-5-2,3 0 4,-4-2-4,0 0 4,0 0-4,0-1 4,0-3-4,-4 4 4,2 0 0,2 1-2,-3 1 1,2 4-1,1 2 2,0 2-2,-1 1 1,1 2-2,0 14 2,0-21-2,0 21 2,0-16-2,0 16 1,0-15 0,0 15 1,0 0-2,5-16 1,-5 16 0,0 0 0,6-15 0,-6 15 0,0 0 0,0 0-2,0 0 2,0 0-1,0 0 0,0 0 0,0 0 0,0 0 0,0 0 0,11-1 0,-11 1 1,0 0 0,0 0 1,0 0-1,0 0 1,0 0 0,0 0-1,0 0 1,0 0-1,0 0 0,0 0 0,0 0 0,0 0-1,0 0 1,8 7 0,-8-7-1,0 0 1,6 19-1,-6-19 2,7 23-2,-4-9 2,1 1-2,-3 1 2,4 1-2,-5 3 1,1-1 0,0 2 0,-1-1-2,0 1 3,0-1-2,0-3 1,0 0-1,0-1 1,0-2 0,0-14 0,2 21 0,-2-21 0,1 18 3,-1-18-5,1 16 6,-1-16-6,4 12 5,-4-12-5,0 0 5,1 14-5,-1-14 2,0 0 0,0 0 0,0 0 0,0 0 0,0 0 0,0 0 1,0 0-1,4 12-1,-4-12 2,0 0-1,0 0 0,0 0-1,0 0 2,0 0-1,0 0 0,0 0 0,0 0-1,0 0-1,0 0-2,0 0-4,0 0-5,0 0-8,0 0-21,0 0-63,0 0-69,0 0-15,0 0-6,1-6-12</inkml:trace>
  <inkml:trace contextRef="#ctx0" brushRef="#br1" timeOffset="4">83 3369 72,'0'0'150,"2"-6"-6,-2 6-49,0 0-19,0 0-3,-7-8-10,7 8-13,0 0-15,0 0-10,0 0-7,0 0-7,0 0-3,-10 7-1,10-7-3,-2 11 1,-1-3-3,3 2 3,-1 1-3,1 4 1,0-1 3,0 3-5,0-1 5,0 2-7,0 0 6,0 0-6,0 0 5,0-1-5,0 1 0,0-1 2,0 0-3,0 0 2,0-2-1,0 1 2,0-1-2,0-1 3,0-1-3,1-1 4,-1-3-3,0 2 4,0-3-3,0 1 3,0-1-2,0 0 1,0-1-3,0-1 3,0 0-4,-1 1 3,-2-1-3,3-6 2,-2 11-2,2-11 3,-4 9 4,4-9-4,-4 7 5,4-7-4,0 0 6,0 7-7,0-7 7,0 0-9,0 0 2,-3 8-3,3-8 2,0 0-3,0 0 3,0 7-3,0-7 3,0 0 1,0 0-1,0 0 0,0 0 0,0 0 1,0 0-1,0 0 0,0 0 1,0 0-1,0 0 1,0 0-1,0 0 1,0 0 0,0 0 0,0 0-1,0 0 1,7 3 0,-7-3 0,0 0 0,18 0 0,-18 0 0,20 0-1,-4 0 0,-1 0 0,5-1 0,2 1-1,0 0 0,5 0 0,-2 0-1,3 0 1,0 0 0,3 0 0,0 0 0,0 0 1,3 0-1,1 0 1,-3 0 0,3 0-1,-2 0 1,1 0-1,0 0 1,-1 0 0,-1 0 0,0 0 1,3 0 0,4-3-5,2 2 5,-4 0-5,5-1 7,1 0-8,-1 2 5,1-2-5,-1 2 7,-2 0-3,-2 0 3,0 0-3,-3 0 1,1 0-2,-1 0 4,0 0-2,-5 0-1,5 0 5,-6 0-7,4 0 2,1 0 0,-2-1 1,4 0-1,-2 1 1,1-1-1,0-1-4,1 2 7,0-1-2,-4 0-1,2 1 1,0-1 0,-2 0 0,3 1-1,-5-1 1,1 1-1,0-1 0,3 1 1,-4-2-1,1 2 0,-3 0 0,1 0 0,1 0 0,1 0 0,3 0 1,-3 0 0,3 0-1,0 0 1,0 0 0,1 0-1,-3 2 1,1-2-3,-6 0 2,-1 0 1,-3 1-1,-3-1 1,-5 0 0,-15 0-1,18 0 0,-18 0 3,0 0-4,0 0-8,14 3-17,-20-4-113,6 1-36,0 0-15,-14-5-8,14 5-22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</inkml:traceFormat>
        <inkml:channelProperties>
          <inkml:channelProperty channel="X" name="resolution" value="159.33852" units="1/cm"/>
          <inkml:channelProperty channel="Y" name="resolution" value="284.375" units="1/cm"/>
        </inkml:channelProperties>
      </inkml:inkSource>
      <inkml:timestamp xml:id="ts0" timeString="2014-03-09T03:44:17.281"/>
    </inkml:context>
    <inkml:brush xml:id="br0">
      <inkml:brushProperty name="width" value="0.03333" units="cm"/>
      <inkml:brushProperty name="height" value="0.03333" units="cm"/>
      <inkml:brushProperty name="fitToCurve" value="1"/>
    </inkml:brush>
  </inkml:definitions>
  <inkml:trace contextRef="#ctx0" brushRef="#br0">0 0,'0'0,"0"0,0 0,0 0,0 0,0 0,0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3-09T03:44:17.282"/>
    </inkml:context>
    <inkml:brush xml:id="br0">
      <inkml:brushProperty name="width" value="0.03333" units="cm"/>
      <inkml:brushProperty name="height" value="0.03333" units="cm"/>
      <inkml:brushProperty name="fitToCurve" value="1"/>
    </inkml:brush>
  </inkml:definitions>
  <inkml:trace contextRef="#ctx0" brushRef="#br0">37 27 72,'0'0'150,"2"-13"-6,-2 13-49,0 0-19,0 0-3,-7-15-10,7 15-13,0 0-15,0 0-10,0 0-7,0 0-7,0 0-3,-10 14-1,10-14-3,-2 22 1,-1-6-3,3 4 3,-1 1-3,1 9 1,0-1 3,0 4-5,0-1 5,0 3-7,0 1 6,0 0-6,0 0 5,0-2-5,0 2 0,0-2 2,0 1-3,0-3 2,0-1-1,0 0 2,0-1-2,0-1 3,0-4-3,1-1 4,-1-6-3,0 5 4,0-7-3,0 2 3,0-3-2,0 1 1,0-2-3,0-2 3,0 1-4,-1 0 3,-2-1-3,3-12 2,-2 22-2,2-22 3,-4 18 4,4-18-4,-4 15 5,4-15-4,0 0 6,0 13-7,0-13 7,0 0-9,0 0 2,-3 16-3,3-16 2,0 0-3,0 0 3,0 15-3,0-15 3,0 0 1,0 0-1,0 0 0,0 0 0,0 0 1,0 0-1,0 0 0,0 0 1,0 0-1,0 0 1,0 0-1,0 0 1,0 0 0,0 0 0,0 0-1,0 0 1,7 6 0,-7-6 0,0 0 0,18 0 0,-18 0 0,20 0-1,-4 0 0,-1-2 0,5 1 0,2 1-1,0-1 0,5 1 0,-2 0-1,3 0 1,0 0 0,3 0 0,0 0 0,0 0 1,3 0-1,1 0 1,-3 0 0,3 0-1,-2 0 1,1 0-1,0 0 1,-1 0 0,-1 0 0,0 0 1,3 0 0,4-5-5,2 4 5,-4-3-5,5 1 7,1 0-8,-1 3 5,1-4-5,-1 3 7,-2 1-3,-2 0 3,0 0-3,-3 0 1,1 0-2,-1 0 4,0 0-2,-4 0-1,4 0 5,-6 0-7,4 0 2,1 0 0,-2-2 1,4-1-1,-2 3 1,1-1-1,0-2-4,1 2 7,0-1-2,-4-1-1,2 3 1,0-1 0,-2-1 0,3 2-1,-5-2 1,1 2-1,0-2 0,3 1 1,-4-1-1,1 2 0,-3 0 0,1 0 0,1 0 0,1 0 0,3 0 1,-3 0 0,3 0-1,0 0 1,0 0 0,1 0-1,-3 2 1,1-1-3,-6-1 2,-1 0 1,-3 2-1,-3-2 1,-5 0 0,-15 0-1,18 0 0,-18 0 3,0 0-4,0 0-8,14 5-17,-20-6-113,6 1-36,0 0-15,-14-9-8,14 9-22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0786BF-FE83-4132-A7CB-1C2981B17BED}" type="datetimeFigureOut">
              <a:rPr lang="en-CA" smtClean="0"/>
              <a:t>2014-03-05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C8D44E-EE70-42CA-B375-9EB887D864B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991319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C8D44E-EE70-42CA-B375-9EB887D864B2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000444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EEC4C19-A7AC-4EB2-8C77-4DC594AEACB9}" type="slidenum">
              <a:rPr lang="en-US" b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pPr>
                <a:defRPr/>
              </a:pPr>
              <a:t>31</a:t>
            </a:fld>
            <a:endParaRPr lang="en-US" b="1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61794" name="AutoShape 2"/>
          <p:cNvSpPr>
            <a:spLocks noChangeArrowheads="1"/>
          </p:cNvSpPr>
          <p:nvPr/>
        </p:nvSpPr>
        <p:spPr bwMode="auto">
          <a:xfrm>
            <a:off x="0" y="302926"/>
            <a:ext cx="1553" cy="1562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35" tIns="45718" rIns="91435" bIns="45718" anchor="ctr"/>
          <a:lstStyle/>
          <a:p>
            <a:pPr>
              <a:defRPr/>
            </a:pPr>
            <a:endParaRPr lang="en-CA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8308" name="Rectangle 3"/>
          <p:cNvSpPr>
            <a:spLocks noGrp="1" noChangeArrowheads="1"/>
          </p:cNvSpPr>
          <p:nvPr>
            <p:ph type="body"/>
          </p:nvPr>
        </p:nvSpPr>
        <p:spPr>
          <a:xfrm>
            <a:off x="503169" y="4315918"/>
            <a:ext cx="5837687" cy="4061398"/>
          </a:xfrm>
          <a:noFill/>
          <a:ln/>
        </p:spPr>
        <p:txBody>
          <a:bodyPr wrap="none" anchor="ctr"/>
          <a:lstStyle/>
          <a:p>
            <a:pPr defTabSz="45644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19216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9586A-3409-47F8-878F-DE449E8FE59E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t>2014-03-05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>
                <a:solidFill>
                  <a:prstClr val="black">
                    <a:tint val="75000"/>
                  </a:prstClr>
                </a:solidFill>
              </a:rPr>
              <a:t>n3He SNS FnPB PRAC Presentation</a:t>
            </a:r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F38AB-0A70-4F5A-A480-CBBB5E6CB2AC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244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0E3F-9A2F-42AD-9441-808505CF6F91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t>2014-03-05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>
                <a:solidFill>
                  <a:prstClr val="black">
                    <a:tint val="75000"/>
                  </a:prstClr>
                </a:solidFill>
              </a:rPr>
              <a:t>n3He SNS FnPB PRAC Presentation</a:t>
            </a:r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F38AB-0A70-4F5A-A480-CBBB5E6CB2AC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755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EA96E-5263-4710-A69E-262EE80E5833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t>2014-03-05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>
                <a:solidFill>
                  <a:prstClr val="black">
                    <a:tint val="75000"/>
                  </a:prstClr>
                </a:solidFill>
              </a:rPr>
              <a:t>n3He SNS FnPB PRAC Presentation</a:t>
            </a:r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F38AB-0A70-4F5A-A480-CBBB5E6CB2AC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392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A801-0613-46D1-AA16-060615DF6583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t>2014-03-05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>
                <a:solidFill>
                  <a:prstClr val="black">
                    <a:tint val="75000"/>
                  </a:prstClr>
                </a:solidFill>
              </a:rPr>
              <a:t>n3He SNS FnPB PRAC Presentation</a:t>
            </a:r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F38AB-0A70-4F5A-A480-CBBB5E6CB2AC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673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32A6E-D708-44D4-A7DB-B570744EE9C3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t>2014-03-05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>
                <a:solidFill>
                  <a:prstClr val="black">
                    <a:tint val="75000"/>
                  </a:prstClr>
                </a:solidFill>
              </a:rPr>
              <a:t>n3He SNS FnPB PRAC Presentation</a:t>
            </a:r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F38AB-0A70-4F5A-A480-CBBB5E6CB2AC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988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25A0E-73E3-4257-BA8E-C3076AB934D3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t>2014-03-05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>
                <a:solidFill>
                  <a:prstClr val="black">
                    <a:tint val="75000"/>
                  </a:prstClr>
                </a:solidFill>
              </a:rPr>
              <a:t>n3He SNS FnPB PRAC Presentation</a:t>
            </a:r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F38AB-0A70-4F5A-A480-CBBB5E6CB2AC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814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D729C-1301-4600-950E-DE4E41B89F3C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t>2014-03-05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>
                <a:solidFill>
                  <a:prstClr val="black">
                    <a:tint val="75000"/>
                  </a:prstClr>
                </a:solidFill>
              </a:rPr>
              <a:t>n3He SNS FnPB PRAC Presentation</a:t>
            </a:r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F38AB-0A70-4F5A-A480-CBBB5E6CB2AC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090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0BF2C-F67C-4840-8893-4BEE9BDF7113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t>2014-03-05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>
                <a:solidFill>
                  <a:prstClr val="black">
                    <a:tint val="75000"/>
                  </a:prstClr>
                </a:solidFill>
              </a:rPr>
              <a:t>n3He SNS FnPB PRAC Presentation</a:t>
            </a:r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F38AB-0A70-4F5A-A480-CBBB5E6CB2AC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475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8C30F-436C-40C2-9495-4833F1E9A5F5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t>2014-03-05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>
                <a:solidFill>
                  <a:prstClr val="black">
                    <a:tint val="75000"/>
                  </a:prstClr>
                </a:solidFill>
              </a:rPr>
              <a:t>n3He SNS FnPB PRAC Presentation</a:t>
            </a:r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F38AB-0A70-4F5A-A480-CBBB5E6CB2AC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135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281D9-1F5B-40A5-99C9-FF8F37A5DEC4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t>2014-03-05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>
                <a:solidFill>
                  <a:prstClr val="black">
                    <a:tint val="75000"/>
                  </a:prstClr>
                </a:solidFill>
              </a:rPr>
              <a:t>n3He SNS FnPB PRAC Presentation</a:t>
            </a:r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F38AB-0A70-4F5A-A480-CBBB5E6CB2AC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009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8ABF6-5073-455D-951F-4578454DDA65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t>2014-03-05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>
                <a:solidFill>
                  <a:prstClr val="black">
                    <a:tint val="75000"/>
                  </a:prstClr>
                </a:solidFill>
              </a:rPr>
              <a:t>n3He SNS FnPB PRAC Presentation</a:t>
            </a:r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F38AB-0A70-4F5A-A480-CBBB5E6CB2AC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48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79CC7B-4185-4F08-A623-DF0518E09773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t>2014-03-05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CA" smtClean="0">
                <a:solidFill>
                  <a:prstClr val="black">
                    <a:tint val="75000"/>
                  </a:prstClr>
                </a:solidFill>
              </a:rPr>
              <a:t>n3He SNS FnPB PRAC Presentation</a:t>
            </a:r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7F38AB-0A70-4F5A-A480-CBBB5E6CB2AC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03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13" Type="http://schemas.openxmlformats.org/officeDocument/2006/relationships/image" Target="../media/image50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12" Type="http://schemas.openxmlformats.org/officeDocument/2006/relationships/customXml" Target="../ink/ink6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40.png"/><Relationship Id="rId5" Type="http://schemas.openxmlformats.org/officeDocument/2006/relationships/customXml" Target="../ink/ink2.xml"/><Relationship Id="rId15" Type="http://schemas.openxmlformats.org/officeDocument/2006/relationships/customXml" Target="../ink/ink8.xml"/><Relationship Id="rId10" Type="http://schemas.openxmlformats.org/officeDocument/2006/relationships/customXml" Target="../ink/ink5.xml"/><Relationship Id="rId4" Type="http://schemas.openxmlformats.org/officeDocument/2006/relationships/image" Target="../media/image1.png"/><Relationship Id="rId9" Type="http://schemas.openxmlformats.org/officeDocument/2006/relationships/image" Target="../media/image39.png"/><Relationship Id="rId14" Type="http://schemas.openxmlformats.org/officeDocument/2006/relationships/customXml" Target="../ink/ink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9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E5673-9281-4C1A-9388-628A4F1B62E3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t>2014-03-05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>
                <a:solidFill>
                  <a:prstClr val="black">
                    <a:tint val="75000"/>
                  </a:prstClr>
                </a:solidFill>
              </a:rPr>
              <a:t>n3He SNS FnPB PRAC Presentation</a:t>
            </a:r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F38AB-0A70-4F5A-A480-CBBB5E6CB2AC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84114" y="663460"/>
            <a:ext cx="39757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2800" b="1" i="1" dirty="0" smtClean="0">
                <a:solidFill>
                  <a:prstClr val="black"/>
                </a:solidFill>
                <a:latin typeface="Comic Sans MS" pitchFamily="66" charset="0"/>
              </a:rPr>
              <a:t>The n3He Experiment</a:t>
            </a:r>
            <a:endParaRPr lang="en-CA" sz="2800" b="1" i="1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1300181"/>
            <a:ext cx="864096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b="1" i="1" dirty="0">
              <a:solidFill>
                <a:prstClr val="black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i="1" dirty="0" smtClean="0">
                <a:solidFill>
                  <a:prstClr val="black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Michael </a:t>
            </a:r>
            <a:r>
              <a:rPr lang="en-US" sz="2400" b="1" i="1" dirty="0" err="1" smtClean="0">
                <a:solidFill>
                  <a:prstClr val="black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Gericke</a:t>
            </a:r>
            <a:endParaRPr lang="en-US" sz="2400" b="1" i="1" dirty="0" smtClean="0">
              <a:solidFill>
                <a:prstClr val="black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algn="ctr"/>
            <a:r>
              <a:rPr lang="en-US" sz="2000" b="1" i="1" dirty="0" smtClean="0">
                <a:solidFill>
                  <a:prstClr val="black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University of Manitoba</a:t>
            </a:r>
          </a:p>
          <a:p>
            <a:pPr algn="ctr"/>
            <a:endParaRPr lang="en-US" sz="2000" b="1" i="1" dirty="0" smtClean="0">
              <a:solidFill>
                <a:prstClr val="black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i="1" dirty="0" smtClean="0">
                <a:solidFill>
                  <a:prstClr val="black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for the n3He collaboration</a:t>
            </a:r>
          </a:p>
          <a:p>
            <a:pPr algn="ctr"/>
            <a:endParaRPr lang="en-US" sz="2400" b="1" i="1" dirty="0">
              <a:solidFill>
                <a:prstClr val="black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algn="ctr"/>
            <a:r>
              <a:rPr lang="en-CA" sz="2400" b="1" i="1" dirty="0" smtClean="0">
                <a:latin typeface="Comic Sans MS" pitchFamily="66" charset="0"/>
              </a:rPr>
              <a:t>March 2014 </a:t>
            </a:r>
            <a:r>
              <a:rPr lang="en-CA" sz="2400" b="1" i="1" dirty="0" err="1" smtClean="0">
                <a:latin typeface="Comic Sans MS" pitchFamily="66" charset="0"/>
              </a:rPr>
              <a:t>FnPB</a:t>
            </a:r>
            <a:r>
              <a:rPr lang="en-CA" sz="2400" b="1" i="1" dirty="0" smtClean="0">
                <a:latin typeface="Comic Sans MS" pitchFamily="66" charset="0"/>
              </a:rPr>
              <a:t> </a:t>
            </a:r>
            <a:r>
              <a:rPr lang="en-US" sz="2400" b="1" i="1" dirty="0" smtClean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Proposal Review &amp; Advisory Committee Meeting</a:t>
            </a:r>
          </a:p>
          <a:p>
            <a:pPr algn="ctr"/>
            <a:endParaRPr lang="en-CA" sz="2400" b="1" dirty="0">
              <a:solidFill>
                <a:prstClr val="black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1184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8C30F-436C-40C2-9495-4833F1E9A5F5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t>2014-03-05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>
                <a:solidFill>
                  <a:prstClr val="black">
                    <a:tint val="75000"/>
                  </a:prstClr>
                </a:solidFill>
              </a:rPr>
              <a:t>n3He SNS FnPB PRAC Presentation</a:t>
            </a:r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F38AB-0A70-4F5A-A480-CBBB5E6CB2AC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6" descr="Coil and stand highlight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364" y="1320224"/>
            <a:ext cx="7943272" cy="496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12506" y="216883"/>
            <a:ext cx="27190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2800" b="1" i="1" dirty="0" smtClean="0">
                <a:solidFill>
                  <a:prstClr val="black"/>
                </a:solidFill>
                <a:latin typeface="Comic Sans MS" pitchFamily="66" charset="0"/>
              </a:rPr>
              <a:t>Magnetic Field</a:t>
            </a:r>
            <a:endParaRPr lang="en-CA" sz="2800" b="1" i="1" dirty="0">
              <a:solidFill>
                <a:prstClr val="black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6431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8C30F-436C-40C2-9495-4833F1E9A5F5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t>2014-03-05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>
                <a:solidFill>
                  <a:prstClr val="black">
                    <a:tint val="75000"/>
                  </a:prstClr>
                </a:solidFill>
              </a:rPr>
              <a:t>n3He SNS FnPB PRAC Presentation</a:t>
            </a:r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F38AB-0A70-4F5A-A480-CBBB5E6CB2AC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ontent Placeholder 5"/>
          <p:cNvSpPr txBox="1">
            <a:spLocks/>
          </p:cNvSpPr>
          <p:nvPr/>
        </p:nvSpPr>
        <p:spPr>
          <a:xfrm>
            <a:off x="110837" y="810640"/>
            <a:ext cx="8903854" cy="558092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Scope</a:t>
            </a:r>
            <a:r>
              <a:rPr lang="en-US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 </a:t>
            </a:r>
          </a:p>
          <a:p>
            <a:pPr lvl="1"/>
            <a:r>
              <a:rPr lang="en-US" sz="18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Magnetic field simulations to verify adiabatic spin rotation and uniformity</a:t>
            </a:r>
          </a:p>
          <a:p>
            <a:pPr lvl="1"/>
            <a:r>
              <a:rPr lang="en-US" sz="1800" dirty="0" err="1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Unistructure</a:t>
            </a:r>
            <a:r>
              <a:rPr lang="en-US" sz="18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 frame for Magnetic coils, Spin rotator, and Target/detector</a:t>
            </a:r>
            <a:br>
              <a:rPr lang="en-US" sz="18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</a:br>
            <a:r>
              <a:rPr lang="en-US" sz="18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   mounts directly onto existing NPDG stands on the </a:t>
            </a:r>
            <a:r>
              <a:rPr lang="en-US" sz="1800" dirty="0" err="1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beamline</a:t>
            </a:r>
            <a:endParaRPr lang="en-US" sz="1800" dirty="0" smtClean="0">
              <a:latin typeface="Comic Sans MS" panose="030F0702030302020204" pitchFamily="66" charset="0"/>
              <a:ea typeface="ＭＳ Ｐゴシック" panose="020B0600070205080204" pitchFamily="34" charset="-128"/>
            </a:endParaRPr>
          </a:p>
          <a:p>
            <a:pPr lvl="1"/>
            <a:r>
              <a:rPr lang="en-US" sz="18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Design, construction, and testing of longitudinal solenoid</a:t>
            </a:r>
            <a:br>
              <a:rPr lang="en-US" sz="18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</a:br>
            <a:r>
              <a:rPr lang="en-US" sz="18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   </a:t>
            </a:r>
            <a:r>
              <a:rPr lang="en-US" sz="1800" dirty="0" smtClean="0">
                <a:solidFill>
                  <a:srgbClr val="008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rPr>
              <a:t> 10 Gauss </a:t>
            </a:r>
            <a:r>
              <a:rPr lang="en-US" sz="18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holding field, just like NDPG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rPr>
              <a:t>Status</a:t>
            </a:r>
            <a:r>
              <a:rPr lang="en-US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 </a:t>
            </a:r>
          </a:p>
          <a:p>
            <a:pPr lvl="1"/>
            <a:r>
              <a:rPr lang="en-US" sz="1800" dirty="0">
                <a:latin typeface="Comic Sans MS" panose="030F0702030302020204" pitchFamily="66" charset="0"/>
                <a:ea typeface="ＭＳ Ｐゴシック" panose="020B0600070205080204" pitchFamily="34" charset="-128"/>
              </a:rPr>
              <a:t>C</a:t>
            </a:r>
            <a:r>
              <a:rPr lang="en-US" sz="18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alculations </a:t>
            </a:r>
            <a:r>
              <a:rPr lang="en-US" sz="18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indicate </a:t>
            </a:r>
            <a:r>
              <a:rPr lang="en-US" sz="1800" dirty="0" err="1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adiabaticity</a:t>
            </a:r>
            <a:r>
              <a:rPr lang="en-US" sz="18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, coils being machined (winding in parallel) </a:t>
            </a:r>
            <a:r>
              <a:rPr lang="en-US" sz="18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/>
            </a:r>
            <a:br>
              <a:rPr lang="en-US" sz="18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</a:br>
            <a:r>
              <a:rPr lang="en-US" sz="18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 </a:t>
            </a:r>
            <a:r>
              <a:rPr lang="en-US" sz="18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18(+1) </a:t>
            </a:r>
            <a:r>
              <a:rPr lang="en-US" sz="18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coils, 15 cm apart, </a:t>
            </a:r>
            <a:r>
              <a:rPr lang="en-US" sz="18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70(52)</a:t>
            </a:r>
            <a:r>
              <a:rPr lang="en-US" sz="18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 </a:t>
            </a:r>
            <a:r>
              <a:rPr lang="en-US" sz="18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cm </a:t>
            </a:r>
            <a:r>
              <a:rPr lang="en-US" sz="18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sides</a:t>
            </a:r>
            <a:r>
              <a:rPr lang="en-US" sz="18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, </a:t>
            </a:r>
            <a:r>
              <a:rPr lang="en-US" sz="18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150 A turns</a:t>
            </a:r>
          </a:p>
          <a:p>
            <a:pPr lvl="1"/>
            <a:r>
              <a:rPr lang="en-US" sz="18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Materials for frame and coil supports are in hand</a:t>
            </a:r>
          </a:p>
          <a:p>
            <a:pPr lvl="1"/>
            <a:endParaRPr lang="en-US" sz="1800" dirty="0" smtClean="0">
              <a:latin typeface="Comic Sans MS" panose="030F0702030302020204" pitchFamily="66" charset="0"/>
              <a:ea typeface="ＭＳ Ｐゴシック" panose="020B0600070205080204" pitchFamily="34" charset="-128"/>
            </a:endParaRPr>
          </a:p>
          <a:p>
            <a:r>
              <a:rPr lang="en-US" sz="2000" dirty="0" smtClean="0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rPr>
              <a:t>Remaining work</a:t>
            </a:r>
            <a:endParaRPr lang="en-US" sz="2200" dirty="0" smtClean="0">
              <a:latin typeface="Comic Sans MS" panose="030F0702030302020204" pitchFamily="66" charset="0"/>
              <a:ea typeface="ＭＳ Ｐゴシック" panose="020B0600070205080204" pitchFamily="34" charset="-128"/>
            </a:endParaRPr>
          </a:p>
          <a:p>
            <a:pPr lvl="1"/>
            <a:r>
              <a:rPr lang="en-US" sz="18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Machining of coil supports</a:t>
            </a:r>
            <a:r>
              <a:rPr lang="en-US" sz="18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: April</a:t>
            </a:r>
            <a:endParaRPr lang="en-US" sz="1800" dirty="0" smtClean="0">
              <a:latin typeface="Comic Sans MS" panose="030F0702030302020204" pitchFamily="66" charset="0"/>
              <a:ea typeface="ＭＳ Ｐゴシック" panose="020B0600070205080204" pitchFamily="34" charset="-128"/>
            </a:endParaRPr>
          </a:p>
          <a:p>
            <a:pPr lvl="1"/>
            <a:r>
              <a:rPr lang="en-US" sz="18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Coil completion: 		May </a:t>
            </a:r>
            <a:endParaRPr lang="en-US" sz="1800" dirty="0" smtClean="0">
              <a:latin typeface="Comic Sans MS" panose="030F0702030302020204" pitchFamily="66" charset="0"/>
              <a:ea typeface="ＭＳ Ｐゴシック" panose="020B0600070205080204" pitchFamily="34" charset="-128"/>
            </a:endParaRPr>
          </a:p>
          <a:p>
            <a:pPr lvl="1"/>
            <a:r>
              <a:rPr lang="en-US" sz="18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Coil delivery to ORNL</a:t>
            </a:r>
            <a:r>
              <a:rPr lang="en-US" sz="18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:  	June</a:t>
            </a:r>
            <a:endParaRPr lang="en-US" sz="1800" dirty="0" smtClean="0">
              <a:latin typeface="Comic Sans MS" panose="030F0702030302020204" pitchFamily="66" charset="0"/>
              <a:ea typeface="ＭＳ Ｐゴシック" panose="020B0600070205080204" pitchFamily="34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12506" y="216883"/>
            <a:ext cx="27190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2800" b="1" i="1" dirty="0" smtClean="0">
                <a:solidFill>
                  <a:prstClr val="black"/>
                </a:solidFill>
                <a:latin typeface="Comic Sans MS" pitchFamily="66" charset="0"/>
              </a:rPr>
              <a:t>Magnetic Field</a:t>
            </a:r>
            <a:endParaRPr lang="en-CA" sz="2800" b="1" i="1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553200" y="4442691"/>
            <a:ext cx="2209800" cy="708025"/>
          </a:xfrm>
          <a:prstGeom prst="rect">
            <a:avLst/>
          </a:prstGeom>
          <a:noFill/>
          <a:ln w="9525">
            <a:solidFill>
              <a:srgbClr val="804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sz="2000" dirty="0">
                <a:solidFill>
                  <a:srgbClr val="804000"/>
                </a:solidFill>
              </a:rPr>
              <a:t>Andrés Ramirez,</a:t>
            </a:r>
          </a:p>
          <a:p>
            <a:r>
              <a:rPr lang="en-US" sz="2000" dirty="0">
                <a:solidFill>
                  <a:srgbClr val="804000"/>
                </a:solidFill>
              </a:rPr>
              <a:t>Libertad </a:t>
            </a:r>
            <a:r>
              <a:rPr lang="en-US" sz="2000" dirty="0" err="1">
                <a:solidFill>
                  <a:srgbClr val="804000"/>
                </a:solidFill>
              </a:rPr>
              <a:t>Barrón</a:t>
            </a:r>
            <a:endParaRPr lang="en-US" sz="2000" dirty="0">
              <a:solidFill>
                <a:srgbClr val="804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014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8C30F-436C-40C2-9495-4833F1E9A5F5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t>2014-03-05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>
                <a:solidFill>
                  <a:prstClr val="black">
                    <a:tint val="75000"/>
                  </a:prstClr>
                </a:solidFill>
              </a:rPr>
              <a:t>n3He SNS FnPB PRAC Presentation</a:t>
            </a:r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F38AB-0A70-4F5A-A480-CBBB5E6CB2AC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2" descr="Spinflipper highlight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654" y="1357168"/>
            <a:ext cx="7998691" cy="4999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377617" y="216883"/>
            <a:ext cx="23887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2800" b="1" i="1" dirty="0" smtClean="0">
                <a:solidFill>
                  <a:prstClr val="black"/>
                </a:solidFill>
                <a:latin typeface="Comic Sans MS" pitchFamily="66" charset="0"/>
              </a:rPr>
              <a:t>Spin Rotator</a:t>
            </a:r>
            <a:endParaRPr lang="en-CA" sz="2800" b="1" i="1" dirty="0">
              <a:solidFill>
                <a:prstClr val="black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7472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8C30F-436C-40C2-9495-4833F1E9A5F5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t>2014-03-08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>
                <a:solidFill>
                  <a:prstClr val="black">
                    <a:tint val="75000"/>
                  </a:prstClr>
                </a:solidFill>
              </a:rPr>
              <a:t>n3He SNS FnPB PRAC Presentation</a:t>
            </a:r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F38AB-0A70-4F5A-A480-CBBB5E6CB2AC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ontent Placeholder 5"/>
          <p:cNvSpPr txBox="1">
            <a:spLocks/>
          </p:cNvSpPr>
          <p:nvPr/>
        </p:nvSpPr>
        <p:spPr>
          <a:xfrm>
            <a:off x="304800" y="893763"/>
            <a:ext cx="8382000" cy="533241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Scope</a:t>
            </a:r>
            <a:endParaRPr lang="en-US" dirty="0" smtClean="0">
              <a:latin typeface="Comic Sans MS" panose="030F0702030302020204" pitchFamily="66" charset="0"/>
              <a:ea typeface="ＭＳ Ｐゴシック" panose="020B0600070205080204" pitchFamily="34" charset="-128"/>
            </a:endParaRPr>
          </a:p>
          <a:p>
            <a:pPr lvl="1"/>
            <a:r>
              <a:rPr lang="en-US" sz="18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Design of RF double cos-theta coil</a:t>
            </a:r>
          </a:p>
          <a:p>
            <a:pPr lvl="1"/>
            <a:r>
              <a:rPr lang="en-US" sz="18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Machining forms for inner/outer coils, </a:t>
            </a:r>
            <a:br>
              <a:rPr lang="en-US" sz="18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</a:br>
            <a:r>
              <a:rPr lang="en-US" sz="18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aluminum enclosure, mounts</a:t>
            </a:r>
          </a:p>
          <a:p>
            <a:pPr lvl="1"/>
            <a:r>
              <a:rPr lang="en-US" sz="18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RF driver electronics</a:t>
            </a:r>
          </a:p>
          <a:p>
            <a:pPr lvl="1"/>
            <a:r>
              <a:rPr lang="en-US" sz="18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Field mapping and testing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rPr>
              <a:t>Status</a:t>
            </a:r>
            <a:endParaRPr lang="en-US" dirty="0" smtClean="0">
              <a:latin typeface="Comic Sans MS" panose="030F0702030302020204" pitchFamily="66" charset="0"/>
              <a:ea typeface="ＭＳ Ｐゴシック" panose="020B0600070205080204" pitchFamily="34" charset="-128"/>
            </a:endParaRPr>
          </a:p>
          <a:p>
            <a:pPr lvl="1"/>
            <a:r>
              <a:rPr lang="en-US" sz="18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Design complete</a:t>
            </a:r>
          </a:p>
          <a:p>
            <a:pPr lvl="1"/>
            <a:r>
              <a:rPr lang="en-US" sz="18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Machining of coils complete</a:t>
            </a:r>
          </a:p>
          <a:p>
            <a:pPr lvl="1"/>
            <a:r>
              <a:rPr lang="en-US" sz="18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Winding of coils Complete</a:t>
            </a:r>
          </a:p>
          <a:p>
            <a:pPr lvl="1"/>
            <a:r>
              <a:rPr lang="en-US" sz="1800" dirty="0" smtClean="0">
                <a:solidFill>
                  <a:srgbClr val="00009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rPr>
              <a:t>RF driver electronics exist </a:t>
            </a:r>
            <a:br>
              <a:rPr lang="en-US" sz="1800" dirty="0" smtClean="0">
                <a:solidFill>
                  <a:srgbClr val="00009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rPr>
            </a:br>
            <a:r>
              <a:rPr lang="en-US" sz="1800" dirty="0" smtClean="0">
                <a:solidFill>
                  <a:srgbClr val="00009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rPr>
              <a:t>and are being used for NPDG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rPr>
              <a:t>Remaining work</a:t>
            </a:r>
            <a:endParaRPr lang="en-US" sz="1800" dirty="0" smtClean="0">
              <a:latin typeface="Comic Sans MS" panose="030F0702030302020204" pitchFamily="66" charset="0"/>
              <a:ea typeface="ＭＳ Ｐゴシック" panose="020B0600070205080204" pitchFamily="34" charset="-128"/>
            </a:endParaRPr>
          </a:p>
          <a:p>
            <a:pPr lvl="1"/>
            <a:r>
              <a:rPr lang="en-US" sz="18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Construction of enclosure:	In progress </a:t>
            </a:r>
          </a:p>
          <a:p>
            <a:pPr lvl="1"/>
            <a:r>
              <a:rPr lang="en-US" sz="18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Testing and field mapping:	In progress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77617" y="216883"/>
            <a:ext cx="23887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2800" b="1" i="1" dirty="0" smtClean="0">
                <a:solidFill>
                  <a:prstClr val="black"/>
                </a:solidFill>
                <a:latin typeface="Comic Sans MS" pitchFamily="66" charset="0"/>
              </a:rPr>
              <a:t>Spin Rotator</a:t>
            </a:r>
            <a:endParaRPr lang="en-CA" sz="2800" b="1" i="1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6858000" y="5105400"/>
            <a:ext cx="1905000" cy="1016000"/>
          </a:xfrm>
          <a:prstGeom prst="rect">
            <a:avLst/>
          </a:prstGeom>
          <a:noFill/>
          <a:ln w="9525">
            <a:solidFill>
              <a:srgbClr val="804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sz="2000">
                <a:solidFill>
                  <a:srgbClr val="804000"/>
                </a:solidFill>
              </a:rPr>
              <a:t>Chris Hayes,</a:t>
            </a:r>
          </a:p>
          <a:p>
            <a:r>
              <a:rPr lang="en-US" sz="2000">
                <a:solidFill>
                  <a:srgbClr val="804000"/>
                </a:solidFill>
              </a:rPr>
              <a:t>Geoff Greene</a:t>
            </a:r>
          </a:p>
          <a:p>
            <a:r>
              <a:rPr lang="en-US" sz="2000">
                <a:solidFill>
                  <a:srgbClr val="804000"/>
                </a:solidFill>
              </a:rPr>
              <a:t>Chris Crawford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740" y="1383528"/>
            <a:ext cx="3584284" cy="3276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749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8C30F-436C-40C2-9495-4833F1E9A5F5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t>2014-03-08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>
                <a:solidFill>
                  <a:prstClr val="black">
                    <a:tint val="75000"/>
                  </a:prstClr>
                </a:solidFill>
              </a:rPr>
              <a:t>n3He SNS FnPB PRAC Presentation</a:t>
            </a:r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F38AB-0A70-4F5A-A480-CBBB5E6CB2AC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208592" y="3678695"/>
            <a:ext cx="4973008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Design</a:t>
            </a:r>
            <a:r>
              <a:rPr lang="en-US" b="1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and Construction: </a:t>
            </a:r>
            <a:endParaRPr lang="en-US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r>
              <a:rPr lang="en-US" dirty="0">
                <a:latin typeface="Comic Sans MS" panose="030F0702030302020204" pitchFamily="66" charset="0"/>
              </a:rPr>
              <a:t>Complete</a:t>
            </a:r>
          </a:p>
          <a:p>
            <a:endParaRPr lang="en-US" dirty="0" smtClean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Inner cylinder made from PVC</a:t>
            </a:r>
          </a:p>
          <a:p>
            <a:endParaRPr lang="en-US" dirty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Outer </a:t>
            </a:r>
            <a:r>
              <a:rPr lang="en-US" dirty="0">
                <a:latin typeface="Comic Sans MS" panose="030F0702030302020204" pitchFamily="66" charset="0"/>
              </a:rPr>
              <a:t>coils fabricated </a:t>
            </a:r>
            <a:r>
              <a:rPr lang="en-US" dirty="0" smtClean="0">
                <a:latin typeface="Comic Sans MS" panose="030F0702030302020204" pitchFamily="66" charset="0"/>
              </a:rPr>
              <a:t>using </a:t>
            </a:r>
            <a:r>
              <a:rPr lang="en-US" dirty="0">
                <a:latin typeface="Comic Sans MS" panose="030F0702030302020204" pitchFamily="66" charset="0"/>
              </a:rPr>
              <a:t>3D print Technology.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695096" y="974564"/>
            <a:ext cx="3387910" cy="3548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0102141115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79" t="8571" r="18413" b="28171"/>
          <a:stretch>
            <a:fillRect/>
          </a:stretch>
        </p:blipFill>
        <p:spPr bwMode="auto">
          <a:xfrm rot="5400000">
            <a:off x="4962122" y="1801537"/>
            <a:ext cx="4970587" cy="2891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775690" y="216883"/>
            <a:ext cx="35926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2800" b="1" i="1" dirty="0" smtClean="0">
                <a:solidFill>
                  <a:prstClr val="black"/>
                </a:solidFill>
                <a:latin typeface="Comic Sans MS" pitchFamily="66" charset="0"/>
              </a:rPr>
              <a:t>Spin Rotator (Coils)</a:t>
            </a:r>
            <a:endParaRPr lang="en-CA" sz="2800" b="1" i="1" dirty="0">
              <a:solidFill>
                <a:prstClr val="black"/>
              </a:solidFill>
              <a:latin typeface="Comic Sans MS" pitchFamily="66" charset="0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6309" y="955004"/>
            <a:ext cx="2829847" cy="2400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994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969" y="274638"/>
            <a:ext cx="8464062" cy="11430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Comic Sans MS" panose="030F0702030302020204" pitchFamily="66" charset="0"/>
              </a:rPr>
              <a:t>Spin Rotator (Photographs)</a:t>
            </a:r>
            <a:endParaRPr lang="en-US" sz="2800" dirty="0">
              <a:latin typeface="Comic Sans MS" panose="030F0702030302020204" pitchFamily="66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0BF2C-F67C-4840-8893-4BEE9BDF7113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t>2014-03-08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>
                <a:solidFill>
                  <a:prstClr val="black">
                    <a:tint val="75000"/>
                  </a:prstClr>
                </a:solidFill>
              </a:rPr>
              <a:t>n3He SNS FnPB PRAC Presentation</a:t>
            </a:r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F38AB-0A70-4F5A-A480-CBBB5E6CB2AC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074" name="Picture 2" descr="C:\Users\Chris\Pictures\e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3754" y="1477108"/>
            <a:ext cx="4323209" cy="2431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Chris\Pictures\RFSR-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061" y="1389184"/>
            <a:ext cx="2731477" cy="4855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Chris\Pictures\RFSR-0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3096" y="4352599"/>
            <a:ext cx="3364523" cy="1892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6442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8C30F-436C-40C2-9495-4833F1E9A5F5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t>2014-03-05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>
                <a:solidFill>
                  <a:prstClr val="black">
                    <a:tint val="75000"/>
                  </a:prstClr>
                </a:solidFill>
              </a:rPr>
              <a:t>n3He SNS FnPB PRAC Presentation</a:t>
            </a:r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F38AB-0A70-4F5A-A480-CBBB5E6CB2AC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 descr="Target highlight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654" y="1357168"/>
            <a:ext cx="7998691" cy="4999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867063" y="216883"/>
            <a:ext cx="34099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2800" b="1" i="1" dirty="0" smtClean="0">
                <a:solidFill>
                  <a:prstClr val="black"/>
                </a:solidFill>
                <a:latin typeface="Comic Sans MS" pitchFamily="66" charset="0"/>
              </a:rPr>
              <a:t>Target / Detector</a:t>
            </a:r>
            <a:endParaRPr lang="en-CA" sz="2800" b="1" i="1" dirty="0">
              <a:solidFill>
                <a:prstClr val="black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2969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8C30F-436C-40C2-9495-4833F1E9A5F5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t>2014-03-08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>
                <a:solidFill>
                  <a:prstClr val="black">
                    <a:tint val="75000"/>
                  </a:prstClr>
                </a:solidFill>
              </a:rPr>
              <a:t>n3He SNS FnPB PRAC Presentation</a:t>
            </a:r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F38AB-0A70-4F5A-A480-CBBB5E6CB2AC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ontent Placeholder 15"/>
          <p:cNvSpPr txBox="1">
            <a:spLocks/>
          </p:cNvSpPr>
          <p:nvPr/>
        </p:nvSpPr>
        <p:spPr>
          <a:xfrm>
            <a:off x="304800" y="893763"/>
            <a:ext cx="8382000" cy="533241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rPr>
              <a:t>Scope </a:t>
            </a:r>
          </a:p>
          <a:p>
            <a:pPr lvl="1"/>
            <a:r>
              <a:rPr lang="en-US" sz="18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Vacuum enclosure with 1 </a:t>
            </a:r>
            <a:r>
              <a:rPr lang="en-US" sz="1800" dirty="0" err="1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atm</a:t>
            </a:r>
            <a:r>
              <a:rPr lang="en-US" sz="18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 </a:t>
            </a:r>
            <a:r>
              <a:rPr lang="en-US" sz="1800" baseline="300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3</a:t>
            </a:r>
            <a:r>
              <a:rPr lang="en-US" sz="18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He</a:t>
            </a:r>
          </a:p>
          <a:p>
            <a:pPr lvl="1"/>
            <a:r>
              <a:rPr lang="en-US" sz="18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144 channels of sense wires</a:t>
            </a:r>
          </a:p>
          <a:p>
            <a:pPr lvl="1"/>
            <a:r>
              <a:rPr lang="en-US" sz="1800" dirty="0">
                <a:latin typeface="Comic Sans MS" panose="030F0702030302020204" pitchFamily="66" charset="0"/>
                <a:ea typeface="ＭＳ Ｐゴシック" panose="020B0600070205080204" pitchFamily="34" charset="-128"/>
              </a:rPr>
              <a:t>l</a:t>
            </a:r>
            <a:r>
              <a:rPr lang="en-US" sz="18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ow </a:t>
            </a:r>
            <a:r>
              <a:rPr lang="en-US" sz="18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leakage </a:t>
            </a:r>
            <a:r>
              <a:rPr lang="en-US" sz="18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/ noise</a:t>
            </a:r>
          </a:p>
          <a:p>
            <a:pPr lvl="1"/>
            <a:r>
              <a:rPr lang="en-US" sz="1800" dirty="0">
                <a:latin typeface="Comic Sans MS" panose="030F0702030302020204" pitchFamily="66" charset="0"/>
                <a:ea typeface="ＭＳ Ｐゴシック" panose="020B0600070205080204" pitchFamily="34" charset="-128"/>
              </a:rPr>
              <a:t>g</a:t>
            </a:r>
            <a:r>
              <a:rPr lang="en-US" sz="18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ood charge collection</a:t>
            </a:r>
            <a:r>
              <a:rPr lang="en-US" sz="22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	</a:t>
            </a:r>
            <a:endParaRPr lang="en-US" sz="2200" dirty="0" smtClean="0">
              <a:solidFill>
                <a:srgbClr val="FF0000"/>
              </a:solidFill>
              <a:latin typeface="Comic Sans MS" panose="030F0702030302020204" pitchFamily="66" charset="0"/>
              <a:ea typeface="ＭＳ Ｐゴシック" panose="020B0600070205080204" pitchFamily="34" charset="-128"/>
            </a:endParaRPr>
          </a:p>
          <a:p>
            <a:r>
              <a:rPr lang="en-US" sz="2000" dirty="0" smtClean="0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rPr>
              <a:t>Status</a:t>
            </a:r>
            <a:r>
              <a:rPr lang="en-US" sz="20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 </a:t>
            </a:r>
          </a:p>
          <a:p>
            <a:pPr lvl="1"/>
            <a:r>
              <a:rPr lang="en-US" sz="18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Vacuum enclosure in hand</a:t>
            </a:r>
          </a:p>
          <a:p>
            <a:pPr lvl="1"/>
            <a:r>
              <a:rPr lang="en-US" sz="18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Wires soldered to frames</a:t>
            </a:r>
            <a:endParaRPr lang="en-US" sz="2200" dirty="0" smtClean="0">
              <a:solidFill>
                <a:srgbClr val="FF0000"/>
              </a:solidFill>
              <a:latin typeface="Comic Sans MS" panose="030F0702030302020204" pitchFamily="66" charset="0"/>
              <a:ea typeface="ＭＳ Ｐゴシック" panose="020B0600070205080204" pitchFamily="34" charset="-128"/>
            </a:endParaRPr>
          </a:p>
          <a:p>
            <a:r>
              <a:rPr lang="en-US" sz="2000" dirty="0" smtClean="0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rPr>
              <a:t>Remaining work</a:t>
            </a:r>
            <a:endParaRPr lang="en-US" sz="2000" dirty="0" smtClean="0">
              <a:latin typeface="Comic Sans MS" panose="030F0702030302020204" pitchFamily="66" charset="0"/>
              <a:ea typeface="ＭＳ Ｐゴシック" panose="020B0600070205080204" pitchFamily="34" charset="-128"/>
            </a:endParaRPr>
          </a:p>
          <a:p>
            <a:pPr lvl="1"/>
            <a:r>
              <a:rPr lang="en-US" sz="18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Assemble wire plane stack, readout plane:   	</a:t>
            </a:r>
            <a:r>
              <a:rPr lang="en-US" sz="18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March</a:t>
            </a:r>
            <a:endParaRPr lang="en-US" sz="1800" dirty="0" smtClean="0">
              <a:latin typeface="Comic Sans MS" panose="030F0702030302020204" pitchFamily="66" charset="0"/>
              <a:ea typeface="ＭＳ Ｐゴシック" panose="020B0600070205080204" pitchFamily="34" charset="-128"/>
            </a:endParaRPr>
          </a:p>
          <a:p>
            <a:pPr lvl="1"/>
            <a:r>
              <a:rPr lang="en-US" sz="18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HV test and </a:t>
            </a:r>
            <a:r>
              <a:rPr lang="en-US" sz="18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v</a:t>
            </a:r>
            <a:r>
              <a:rPr lang="en-US" sz="18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acuum tests 			March</a:t>
            </a:r>
          </a:p>
          <a:p>
            <a:pPr lvl="1"/>
            <a:r>
              <a:rPr lang="en-US" sz="1800" dirty="0">
                <a:latin typeface="Comic Sans MS" panose="030F0702030302020204" pitchFamily="66" charset="0"/>
                <a:ea typeface="ＭＳ Ｐゴシック" panose="020B0600070205080204" pitchFamily="34" charset="-128"/>
              </a:rPr>
              <a:t>F</a:t>
            </a:r>
            <a:r>
              <a:rPr lang="en-US" sz="18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ill </a:t>
            </a:r>
            <a:r>
              <a:rPr lang="en-US" sz="18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with </a:t>
            </a:r>
            <a:r>
              <a:rPr lang="en-US" sz="1800" baseline="300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3</a:t>
            </a:r>
            <a:r>
              <a:rPr lang="en-US" sz="18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He: 	 </a:t>
            </a:r>
            <a:r>
              <a:rPr lang="en-US" sz="18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			April</a:t>
            </a:r>
            <a:endParaRPr lang="en-US" sz="1800" dirty="0" smtClean="0">
              <a:latin typeface="Comic Sans MS" panose="030F0702030302020204" pitchFamily="66" charset="0"/>
              <a:ea typeface="ＭＳ Ｐゴシック" panose="020B0600070205080204" pitchFamily="34" charset="-128"/>
            </a:endParaRPr>
          </a:p>
          <a:p>
            <a:pPr lvl="1"/>
            <a:r>
              <a:rPr lang="en-US" sz="18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Electronics noise </a:t>
            </a:r>
            <a:r>
              <a:rPr lang="en-US" sz="18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testing with chamber</a:t>
            </a:r>
            <a:r>
              <a:rPr lang="en-US" sz="18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	</a:t>
            </a:r>
            <a:r>
              <a:rPr lang="en-US" sz="18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April</a:t>
            </a:r>
            <a:endParaRPr lang="en-US" sz="1800" dirty="0" smtClean="0">
              <a:latin typeface="Comic Sans MS" panose="030F0702030302020204" pitchFamily="66" charset="0"/>
              <a:ea typeface="ＭＳ Ｐゴシック" panose="020B0600070205080204" pitchFamily="34" charset="-128"/>
            </a:endParaRPr>
          </a:p>
        </p:txBody>
      </p:sp>
      <p:sp>
        <p:nvSpPr>
          <p:cNvPr id="6" name="TextBox 8"/>
          <p:cNvSpPr txBox="1">
            <a:spLocks noChangeArrowheads="1"/>
          </p:cNvSpPr>
          <p:nvPr/>
        </p:nvSpPr>
        <p:spPr bwMode="auto">
          <a:xfrm>
            <a:off x="6248400" y="1193800"/>
            <a:ext cx="2133600" cy="1016000"/>
          </a:xfrm>
          <a:prstGeom prst="rect">
            <a:avLst/>
          </a:prstGeom>
          <a:noFill/>
          <a:ln w="9525">
            <a:solidFill>
              <a:srgbClr val="804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sz="2000">
                <a:solidFill>
                  <a:srgbClr val="804000"/>
                </a:solidFill>
              </a:rPr>
              <a:t>Mark McCrea</a:t>
            </a:r>
          </a:p>
          <a:p>
            <a:r>
              <a:rPr lang="en-US" sz="2000">
                <a:solidFill>
                  <a:srgbClr val="804000"/>
                </a:solidFill>
              </a:rPr>
              <a:t>Michael Gericke</a:t>
            </a:r>
          </a:p>
          <a:p>
            <a:r>
              <a:rPr lang="en-US" sz="2000">
                <a:solidFill>
                  <a:srgbClr val="804000"/>
                </a:solidFill>
              </a:rPr>
              <a:t>Seppo Penttila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67063" y="216883"/>
            <a:ext cx="34099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2800" b="1" i="1" dirty="0" smtClean="0">
                <a:solidFill>
                  <a:prstClr val="black"/>
                </a:solidFill>
                <a:latin typeface="Comic Sans MS" pitchFamily="66" charset="0"/>
              </a:rPr>
              <a:t>Target / Detector</a:t>
            </a:r>
            <a:endParaRPr lang="en-CA" sz="2800" b="1" i="1" dirty="0">
              <a:solidFill>
                <a:prstClr val="black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2572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8C30F-436C-40C2-9495-4833F1E9A5F5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t>2014-03-05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>
                <a:solidFill>
                  <a:prstClr val="black">
                    <a:tint val="75000"/>
                  </a:prstClr>
                </a:solidFill>
              </a:rPr>
              <a:t>n3He SNS FnPB PRAC Presentation</a:t>
            </a:r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F38AB-0A70-4F5A-A480-CBBB5E6CB2AC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04800" y="893763"/>
            <a:ext cx="8382000" cy="533241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22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12</a:t>
            </a:r>
            <a:r>
              <a:rPr lang="en-US" altLang="en-US" sz="22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”</a:t>
            </a:r>
            <a:r>
              <a:rPr lang="en-US" sz="22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 </a:t>
            </a:r>
            <a:r>
              <a:rPr lang="en-US" sz="2200" dirty="0" err="1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Conflat</a:t>
            </a:r>
            <a:r>
              <a:rPr lang="en-US" sz="22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 end flanges</a:t>
            </a:r>
          </a:p>
          <a:p>
            <a:pPr>
              <a:lnSpc>
                <a:spcPct val="80000"/>
              </a:lnSpc>
            </a:pPr>
            <a:r>
              <a:rPr lang="en-US" sz="22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1 mm Al windows</a:t>
            </a:r>
          </a:p>
          <a:p>
            <a:pPr>
              <a:lnSpc>
                <a:spcPct val="80000"/>
              </a:lnSpc>
            </a:pPr>
            <a:r>
              <a:rPr lang="en-US" sz="22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Fill gas:  1 </a:t>
            </a:r>
            <a:r>
              <a:rPr lang="en-US" sz="2200" dirty="0" err="1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atm</a:t>
            </a:r>
            <a:r>
              <a:rPr lang="en-US" sz="22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 </a:t>
            </a:r>
            <a:r>
              <a:rPr lang="en-US" sz="2200" baseline="300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3</a:t>
            </a:r>
            <a:r>
              <a:rPr lang="en-US" sz="22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He</a:t>
            </a:r>
          </a:p>
          <a:p>
            <a:pPr>
              <a:lnSpc>
                <a:spcPct val="80000"/>
              </a:lnSpc>
            </a:pPr>
            <a:r>
              <a:rPr lang="en-US" sz="2200" dirty="0" err="1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Feedthroughs</a:t>
            </a:r>
            <a:r>
              <a:rPr lang="en-US" sz="22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: 4x signal, </a:t>
            </a:r>
            <a:r>
              <a:rPr lang="en-US" sz="22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2x </a:t>
            </a:r>
            <a:r>
              <a:rPr lang="en-US" sz="22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high voltage, 2x vacuum</a:t>
            </a:r>
          </a:p>
          <a:p>
            <a:pPr>
              <a:lnSpc>
                <a:spcPct val="80000"/>
              </a:lnSpc>
            </a:pPr>
            <a:endParaRPr lang="en-US" sz="2200" dirty="0" smtClean="0">
              <a:latin typeface="Comic Sans MS" panose="030F0702030302020204" pitchFamily="66" charset="0"/>
              <a:ea typeface="ＭＳ Ｐゴシック" panose="020B0600070205080204" pitchFamily="34" charset="-128"/>
            </a:endParaRP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672"/>
          <a:stretch/>
        </p:blipFill>
        <p:spPr bwMode="auto">
          <a:xfrm>
            <a:off x="2139397" y="2379950"/>
            <a:ext cx="4865206" cy="3624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005450" y="216883"/>
            <a:ext cx="51331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2800" b="1" i="1" dirty="0" smtClean="0">
                <a:solidFill>
                  <a:prstClr val="black"/>
                </a:solidFill>
                <a:latin typeface="Comic Sans MS" pitchFamily="66" charset="0"/>
              </a:rPr>
              <a:t>Target / Detector (Housing)</a:t>
            </a:r>
            <a:endParaRPr lang="en-CA" sz="2800" b="1" i="1" dirty="0">
              <a:solidFill>
                <a:prstClr val="black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2142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8C30F-436C-40C2-9495-4833F1E9A5F5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t>2014-03-05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>
                <a:solidFill>
                  <a:prstClr val="black">
                    <a:tint val="75000"/>
                  </a:prstClr>
                </a:solidFill>
              </a:rPr>
              <a:t>n3He SNS FnPB PRAC Presentation</a:t>
            </a:r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F38AB-0A70-4F5A-A480-CBBB5E6CB2AC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30200" y="1035051"/>
            <a:ext cx="4922838" cy="486698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0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17 HV planes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16 signal planes</a:t>
            </a:r>
          </a:p>
          <a:p>
            <a:pPr lvl="1">
              <a:lnSpc>
                <a:spcPct val="150000"/>
              </a:lnSpc>
            </a:pPr>
            <a:r>
              <a:rPr lang="en-US" sz="18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144 signal wires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All wires soldered to frames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Mounting hardware  </a:t>
            </a:r>
            <a:br>
              <a:rPr lang="en-US" sz="20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</a:br>
            <a:r>
              <a:rPr lang="en-US" sz="20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and fittings all constructed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PCB readout boards will</a:t>
            </a:r>
            <a:br>
              <a:rPr lang="en-US" sz="20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</a:br>
            <a:r>
              <a:rPr lang="en-US" sz="20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arrive late </a:t>
            </a:r>
            <a:r>
              <a:rPr lang="en-US" sz="20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March</a:t>
            </a:r>
            <a:endParaRPr lang="en-US" sz="2000" dirty="0" smtClean="0">
              <a:latin typeface="Comic Sans MS" panose="030F0702030302020204" pitchFamily="66" charset="0"/>
              <a:ea typeface="ＭＳ Ｐゴシック" panose="020B0600070205080204" pitchFamily="34" charset="-128"/>
            </a:endParaRP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Assembly </a:t>
            </a:r>
            <a:r>
              <a:rPr lang="en-US" sz="20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March-April</a:t>
            </a:r>
            <a:endParaRPr lang="en-US" sz="2000" dirty="0" smtClean="0">
              <a:latin typeface="Comic Sans MS" panose="030F0702030302020204" pitchFamily="66" charset="0"/>
              <a:ea typeface="ＭＳ Ｐゴシック" panose="020B0600070205080204" pitchFamily="34" charset="-128"/>
            </a:endParaRP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Testing starting in </a:t>
            </a:r>
            <a:r>
              <a:rPr lang="en-US" sz="20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April</a:t>
            </a:r>
            <a:endParaRPr lang="en-US" sz="2000" dirty="0" smtClean="0">
              <a:latin typeface="Comic Sans MS" panose="030F0702030302020204" pitchFamily="66" charset="0"/>
              <a:ea typeface="ＭＳ Ｐゴシック" panose="020B0600070205080204" pitchFamily="34" charset="-128"/>
            </a:endParaRPr>
          </a:p>
        </p:txBody>
      </p:sp>
      <p:pic>
        <p:nvPicPr>
          <p:cNvPr id="6" name="Picture 4" descr="n3HeTarg-FullStac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143000"/>
            <a:ext cx="38862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00556" y="216883"/>
            <a:ext cx="69429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2800" b="1" i="1" dirty="0" smtClean="0">
                <a:solidFill>
                  <a:prstClr val="black"/>
                </a:solidFill>
                <a:latin typeface="Comic Sans MS" pitchFamily="66" charset="0"/>
              </a:rPr>
              <a:t>Target / Detector (Wire frame stack)</a:t>
            </a:r>
            <a:endParaRPr lang="en-CA" sz="2800" b="1" i="1" dirty="0">
              <a:solidFill>
                <a:prstClr val="black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3237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8C30F-436C-40C2-9495-4833F1E9A5F5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t>2014-03-08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>
                <a:solidFill>
                  <a:prstClr val="black">
                    <a:tint val="75000"/>
                  </a:prstClr>
                </a:solidFill>
              </a:rPr>
              <a:t>n3He SNS FnPB PRAC Presentation</a:t>
            </a:r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F38AB-0A70-4F5A-A480-CBBB5E6CB2AC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1327889"/>
            <a:ext cx="8640960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n-US" sz="2000" b="1" i="1" dirty="0">
                <a:solidFill>
                  <a:prstClr val="black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B</a:t>
            </a:r>
            <a:r>
              <a:rPr lang="en-US" sz="2000" b="1" i="1" dirty="0" smtClean="0">
                <a:solidFill>
                  <a:prstClr val="black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rief overview </a:t>
            </a:r>
            <a:r>
              <a:rPr lang="en-US" sz="2000" b="1" i="1" dirty="0" smtClean="0">
                <a:solidFill>
                  <a:prstClr val="black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of the experiment</a:t>
            </a:r>
          </a:p>
          <a:p>
            <a:pPr marL="342900" indent="-34290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n-US" sz="2000" b="1" i="1" dirty="0">
                <a:solidFill>
                  <a:prstClr val="black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S</a:t>
            </a:r>
            <a:r>
              <a:rPr lang="en-US" sz="2000" b="1" i="1" dirty="0" smtClean="0">
                <a:solidFill>
                  <a:prstClr val="black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chedule overview / summary (based on current status)</a:t>
            </a:r>
            <a:endParaRPr lang="en-US" sz="2000" b="1" i="1" dirty="0" smtClean="0">
              <a:solidFill>
                <a:prstClr val="black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n-US" sz="2000" b="1" i="1" dirty="0">
                <a:solidFill>
                  <a:prstClr val="black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C</a:t>
            </a:r>
            <a:r>
              <a:rPr lang="en-US" sz="2000" b="1" i="1" dirty="0" smtClean="0">
                <a:solidFill>
                  <a:prstClr val="black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urrent </a:t>
            </a:r>
            <a:r>
              <a:rPr lang="en-US" sz="2000" b="1" i="1" dirty="0" smtClean="0">
                <a:solidFill>
                  <a:prstClr val="black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status of construction </a:t>
            </a:r>
            <a:r>
              <a:rPr lang="en-US" sz="2000" b="1" i="1" dirty="0" smtClean="0">
                <a:solidFill>
                  <a:prstClr val="black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and </a:t>
            </a:r>
            <a:r>
              <a:rPr lang="en-US" sz="2000" b="1" i="1" dirty="0" smtClean="0">
                <a:solidFill>
                  <a:prstClr val="black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recent progress</a:t>
            </a:r>
          </a:p>
          <a:p>
            <a:pPr marL="857250" lvl="1" indent="-400050">
              <a:buFont typeface="+mj-lt"/>
              <a:buAutoNum type="romanLcPeriod"/>
            </a:pPr>
            <a:r>
              <a:rPr lang="en-US" b="1" i="1" dirty="0" err="1" smtClean="0">
                <a:solidFill>
                  <a:prstClr val="black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Beamline</a:t>
            </a:r>
            <a:r>
              <a:rPr lang="en-US" b="1" i="1" dirty="0" smtClean="0">
                <a:solidFill>
                  <a:prstClr val="black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components</a:t>
            </a:r>
            <a:endParaRPr lang="en-US" b="1" i="1" dirty="0" smtClean="0">
              <a:solidFill>
                <a:prstClr val="black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marL="857250" lvl="1" indent="-400050">
              <a:buFont typeface="+mj-lt"/>
              <a:buAutoNum type="romanLcPeriod"/>
            </a:pPr>
            <a:r>
              <a:rPr lang="en-US" b="1" i="1" dirty="0" smtClean="0">
                <a:solidFill>
                  <a:prstClr val="black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Magnetic holding field</a:t>
            </a:r>
          </a:p>
          <a:p>
            <a:pPr marL="857250" lvl="1" indent="-400050">
              <a:buFont typeface="+mj-lt"/>
              <a:buAutoNum type="romanLcPeriod"/>
            </a:pPr>
            <a:r>
              <a:rPr lang="en-US" b="1" i="1" dirty="0" smtClean="0">
                <a:solidFill>
                  <a:prstClr val="black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Spin rotator</a:t>
            </a:r>
          </a:p>
          <a:p>
            <a:pPr marL="857250" lvl="1" indent="-400050">
              <a:buFont typeface="+mj-lt"/>
              <a:buAutoNum type="romanLcPeriod"/>
            </a:pPr>
            <a:r>
              <a:rPr lang="en-US" b="1" i="1" dirty="0" smtClean="0">
                <a:solidFill>
                  <a:prstClr val="black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Target/detector chamber</a:t>
            </a:r>
          </a:p>
          <a:p>
            <a:pPr marL="857250" lvl="1" indent="-400050">
              <a:buFont typeface="+mj-lt"/>
              <a:buAutoNum type="romanLcPeriod"/>
            </a:pPr>
            <a:r>
              <a:rPr lang="en-US" b="1" i="1" dirty="0" err="1" smtClean="0">
                <a:solidFill>
                  <a:prstClr val="black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Preamplifers</a:t>
            </a:r>
            <a:r>
              <a:rPr lang="en-US" b="1" i="1" dirty="0" smtClean="0">
                <a:solidFill>
                  <a:prstClr val="black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and DAQ</a:t>
            </a:r>
            <a:endParaRPr lang="en-US" b="1" i="1" dirty="0" smtClean="0">
              <a:solidFill>
                <a:prstClr val="black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n-US" sz="2000" b="1" i="1" dirty="0" smtClean="0">
                <a:solidFill>
                  <a:prstClr val="black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Installation and </a:t>
            </a:r>
            <a:r>
              <a:rPr lang="en-US" sz="2000" b="1" i="1" dirty="0">
                <a:solidFill>
                  <a:prstClr val="black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c</a:t>
            </a:r>
            <a:r>
              <a:rPr lang="en-US" sz="2000" b="1" i="1" dirty="0" smtClean="0">
                <a:solidFill>
                  <a:prstClr val="black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ommissioning plans</a:t>
            </a:r>
            <a:endParaRPr lang="en-US" sz="2000" b="1" i="1" dirty="0" smtClean="0">
              <a:solidFill>
                <a:prstClr val="black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i="1" dirty="0" smtClean="0">
              <a:solidFill>
                <a:prstClr val="black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64914" y="663460"/>
            <a:ext cx="14141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2800" b="1" i="1" dirty="0" smtClean="0">
                <a:solidFill>
                  <a:prstClr val="black"/>
                </a:solidFill>
                <a:latin typeface="Comic Sans MS" pitchFamily="66" charset="0"/>
              </a:rPr>
              <a:t>Outline</a:t>
            </a:r>
            <a:endParaRPr lang="en-CA" sz="2800" b="1" i="1" dirty="0">
              <a:solidFill>
                <a:prstClr val="black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8178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8C30F-436C-40C2-9495-4833F1E9A5F5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t>2014-03-05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>
                <a:solidFill>
                  <a:prstClr val="black">
                    <a:tint val="75000"/>
                  </a:prstClr>
                </a:solidFill>
              </a:rPr>
              <a:t>n3He SNS FnPB PRAC Presentation</a:t>
            </a:r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F38AB-0A70-4F5A-A480-CBBB5E6CB2AC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4" descr="n3HeTarg-FullStac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143000"/>
            <a:ext cx="38862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00556" y="216883"/>
            <a:ext cx="69429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2800" b="1" i="1" dirty="0" smtClean="0">
                <a:solidFill>
                  <a:prstClr val="black"/>
                </a:solidFill>
                <a:latin typeface="Comic Sans MS" pitchFamily="66" charset="0"/>
              </a:rPr>
              <a:t>Target / Detector (Wire frame stack)</a:t>
            </a:r>
            <a:endParaRPr lang="en-CA" sz="2800" b="1" i="1" dirty="0">
              <a:solidFill>
                <a:prstClr val="black"/>
              </a:solidFill>
              <a:latin typeface="Comic Sans MS" pitchFamily="66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5372" y="1000226"/>
            <a:ext cx="4580028" cy="4093156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330200" y="1035051"/>
            <a:ext cx="4922838" cy="486698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0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17 HV planes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16 signal planes</a:t>
            </a:r>
          </a:p>
          <a:p>
            <a:pPr lvl="1">
              <a:lnSpc>
                <a:spcPct val="150000"/>
              </a:lnSpc>
            </a:pPr>
            <a:r>
              <a:rPr lang="en-US" sz="18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144 signal wires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All wires soldered to frames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Mounting hardware  </a:t>
            </a:r>
            <a:br>
              <a:rPr lang="en-US" sz="20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</a:br>
            <a:r>
              <a:rPr lang="en-US" sz="20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and fittings all constructed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PCB readout boards will</a:t>
            </a:r>
            <a:br>
              <a:rPr lang="en-US" sz="20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</a:br>
            <a:r>
              <a:rPr lang="en-US" sz="20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arrive late </a:t>
            </a:r>
            <a:r>
              <a:rPr lang="en-US" sz="20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March</a:t>
            </a:r>
            <a:endParaRPr lang="en-US" sz="2000" dirty="0" smtClean="0">
              <a:latin typeface="Comic Sans MS" panose="030F0702030302020204" pitchFamily="66" charset="0"/>
              <a:ea typeface="ＭＳ Ｐゴシック" panose="020B0600070205080204" pitchFamily="34" charset="-128"/>
            </a:endParaRP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Assembly </a:t>
            </a:r>
            <a:r>
              <a:rPr lang="en-US" sz="20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March-April</a:t>
            </a:r>
            <a:endParaRPr lang="en-US" sz="2000" dirty="0" smtClean="0">
              <a:latin typeface="Comic Sans MS" panose="030F0702030302020204" pitchFamily="66" charset="0"/>
              <a:ea typeface="ＭＳ Ｐゴシック" panose="020B0600070205080204" pitchFamily="34" charset="-128"/>
            </a:endParaRP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Testing starting in </a:t>
            </a:r>
            <a:r>
              <a:rPr lang="en-US" sz="20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April</a:t>
            </a:r>
            <a:endParaRPr lang="en-US" sz="2000" dirty="0" smtClean="0">
              <a:latin typeface="Comic Sans MS" panose="030F0702030302020204" pitchFamily="66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18747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8C30F-436C-40C2-9495-4833F1E9A5F5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t>2014-03-08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>
                <a:solidFill>
                  <a:prstClr val="black">
                    <a:tint val="75000"/>
                  </a:prstClr>
                </a:solidFill>
              </a:rPr>
              <a:t>n3He SNS FnPB PRAC Presentation</a:t>
            </a:r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F38AB-0A70-4F5A-A480-CBBB5E6CB2AC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00556" y="216883"/>
            <a:ext cx="69429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2800" b="1" i="1" dirty="0" smtClean="0">
                <a:solidFill>
                  <a:prstClr val="black"/>
                </a:solidFill>
                <a:latin typeface="Comic Sans MS" pitchFamily="66" charset="0"/>
              </a:rPr>
              <a:t>Target / Detector (Wire frame stack)</a:t>
            </a:r>
            <a:endParaRPr lang="en-CA" sz="2800" b="1" i="1" dirty="0">
              <a:solidFill>
                <a:prstClr val="black"/>
              </a:solidFill>
              <a:latin typeface="Comic Sans MS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905162"/>
            <a:ext cx="4079542" cy="30596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044676" y="1558427"/>
            <a:ext cx="5226115" cy="391958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4128625"/>
            <a:ext cx="4079542" cy="2016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975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8C30F-436C-40C2-9495-4833F1E9A5F5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t>2014-03-08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>
                <a:solidFill>
                  <a:prstClr val="black">
                    <a:tint val="75000"/>
                  </a:prstClr>
                </a:solidFill>
              </a:rPr>
              <a:t>n3He SNS FnPB PRAC Presentation</a:t>
            </a:r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F38AB-0A70-4F5A-A480-CBBB5E6CB2AC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04800" y="893763"/>
            <a:ext cx="8382000" cy="533241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rPr>
              <a:t>Scope						</a:t>
            </a:r>
            <a:endParaRPr lang="en-US" sz="2000" dirty="0" smtClean="0">
              <a:solidFill>
                <a:srgbClr val="FF0000"/>
              </a:solidFill>
              <a:latin typeface="Comic Sans MS" panose="030F0702030302020204" pitchFamily="66" charset="0"/>
              <a:ea typeface="ＭＳ Ｐゴシック" panose="020B0600070205080204" pitchFamily="34" charset="-128"/>
            </a:endParaRPr>
          </a:p>
          <a:p>
            <a:pPr lvl="1"/>
            <a:r>
              <a:rPr lang="en-US" sz="1800" dirty="0">
                <a:latin typeface="Comic Sans MS" panose="030F0702030302020204" pitchFamily="66" charset="0"/>
                <a:ea typeface="ＭＳ Ｐゴシック" panose="020B0600070205080204" pitchFamily="34" charset="-128"/>
              </a:rPr>
              <a:t>4 </a:t>
            </a:r>
            <a:r>
              <a:rPr lang="en-US" sz="18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enclosures (one </a:t>
            </a:r>
            <a:r>
              <a:rPr lang="en-US" sz="1800" dirty="0">
                <a:latin typeface="Comic Sans MS" panose="030F0702030302020204" pitchFamily="66" charset="0"/>
                <a:ea typeface="ＭＳ Ｐゴシック" panose="020B0600070205080204" pitchFamily="34" charset="-128"/>
              </a:rPr>
              <a:t>per vacuum </a:t>
            </a:r>
            <a:r>
              <a:rPr lang="en-US" sz="1800" dirty="0" err="1">
                <a:latin typeface="Comic Sans MS" panose="030F0702030302020204" pitchFamily="66" charset="0"/>
                <a:ea typeface="ＭＳ Ｐゴシック" panose="020B0600070205080204" pitchFamily="34" charset="-128"/>
              </a:rPr>
              <a:t>feedthrough</a:t>
            </a:r>
            <a:r>
              <a:rPr lang="en-US" sz="1800" dirty="0">
                <a:latin typeface="Comic Sans MS" panose="030F0702030302020204" pitchFamily="66" charset="0"/>
                <a:ea typeface="ＭＳ Ｐゴシック" panose="020B0600070205080204" pitchFamily="34" charset="-128"/>
              </a:rPr>
              <a:t>) with 36 channels </a:t>
            </a:r>
            <a:r>
              <a:rPr lang="en-US" sz="18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each</a:t>
            </a:r>
            <a:endParaRPr lang="en-US" sz="1800" dirty="0" smtClean="0">
              <a:latin typeface="Comic Sans MS" panose="030F0702030302020204" pitchFamily="66" charset="0"/>
              <a:ea typeface="ＭＳ Ｐゴシック" panose="020B0600070205080204" pitchFamily="34" charset="-128"/>
            </a:endParaRPr>
          </a:p>
          <a:p>
            <a:pPr lvl="1"/>
            <a:r>
              <a:rPr lang="en-US" sz="18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Circuit </a:t>
            </a:r>
            <a:r>
              <a:rPr lang="en-US" sz="18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board </a:t>
            </a:r>
            <a:r>
              <a:rPr lang="en-US" sz="18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designed locally at ORNL</a:t>
            </a:r>
          </a:p>
          <a:p>
            <a:pPr lvl="1"/>
            <a:r>
              <a:rPr lang="en-US" sz="18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Connector to ion chamber vacuum port and cabling to DAQ </a:t>
            </a:r>
            <a:r>
              <a:rPr lang="en-US" sz="18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module</a:t>
            </a:r>
            <a:endParaRPr lang="en-US" sz="1800" dirty="0" smtClean="0">
              <a:latin typeface="Comic Sans MS" panose="030F0702030302020204" pitchFamily="66" charset="0"/>
              <a:ea typeface="ＭＳ Ｐゴシック" panose="020B0600070205080204" pitchFamily="34" charset="-128"/>
            </a:endParaRPr>
          </a:p>
          <a:p>
            <a:r>
              <a:rPr lang="en-US" sz="20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Status</a:t>
            </a:r>
          </a:p>
          <a:p>
            <a:pPr lvl="1"/>
            <a:r>
              <a:rPr lang="en-US" sz="18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Prototype circuit board tested</a:t>
            </a:r>
            <a:endParaRPr lang="en-US" sz="1800" dirty="0" smtClean="0">
              <a:latin typeface="Comic Sans MS" panose="030F0702030302020204" pitchFamily="66" charset="0"/>
              <a:ea typeface="ＭＳ Ｐゴシック" panose="020B0600070205080204" pitchFamily="34" charset="-128"/>
            </a:endParaRPr>
          </a:p>
          <a:p>
            <a:pPr lvl="1"/>
            <a:r>
              <a:rPr lang="en-US" sz="18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Achieved theoretical limit on some </a:t>
            </a:r>
            <a:r>
              <a:rPr lang="en-US" sz="18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channels, testing in progress</a:t>
            </a:r>
            <a:endParaRPr lang="en-US" sz="1800" dirty="0" smtClean="0">
              <a:latin typeface="Comic Sans MS" panose="030F0702030302020204" pitchFamily="66" charset="0"/>
              <a:ea typeface="ＭＳ Ｐゴシック" panose="020B0600070205080204" pitchFamily="34" charset="-128"/>
            </a:endParaRPr>
          </a:p>
          <a:p>
            <a:r>
              <a:rPr lang="en-US" sz="20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Remaining work</a:t>
            </a:r>
          </a:p>
          <a:p>
            <a:pPr lvl="1"/>
            <a:r>
              <a:rPr lang="en-US" sz="18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Test cooled prototype</a:t>
            </a:r>
          </a:p>
          <a:p>
            <a:pPr marL="457200" lvl="1" indent="0">
              <a:buNone/>
            </a:pPr>
            <a:r>
              <a:rPr lang="en-US" sz="18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     inside enclosures</a:t>
            </a:r>
            <a:endParaRPr lang="en-US" sz="1400" dirty="0" smtClean="0">
              <a:latin typeface="Comic Sans MS" panose="030F0702030302020204" pitchFamily="66" charset="0"/>
              <a:ea typeface="ＭＳ Ｐゴシック" panose="020B0600070205080204" pitchFamily="34" charset="-128"/>
            </a:endParaRPr>
          </a:p>
          <a:p>
            <a:pPr lvl="1"/>
            <a:r>
              <a:rPr lang="en-US" sz="18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Build final preamps</a:t>
            </a:r>
          </a:p>
          <a:p>
            <a:pPr lvl="1"/>
            <a:r>
              <a:rPr lang="en-US" sz="18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Build cables </a:t>
            </a:r>
            <a:endParaRPr lang="en-US" sz="1800" dirty="0">
              <a:latin typeface="Comic Sans MS" panose="030F0702030302020204" pitchFamily="66" charset="0"/>
              <a:ea typeface="ＭＳ Ｐゴシック" panose="020B0600070205080204" pitchFamily="34" charset="-128"/>
            </a:endParaRPr>
          </a:p>
          <a:p>
            <a:pPr lvl="1"/>
            <a:r>
              <a:rPr lang="en-US" sz="18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Test all channels</a:t>
            </a:r>
          </a:p>
          <a:p>
            <a:pPr lvl="1"/>
            <a:r>
              <a:rPr lang="en-US" sz="18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Measure instrumental </a:t>
            </a:r>
          </a:p>
          <a:p>
            <a:pPr marL="457200" lvl="1" indent="0">
              <a:buNone/>
            </a:pPr>
            <a:r>
              <a:rPr lang="en-US" sz="1800" dirty="0">
                <a:latin typeface="Comic Sans MS" panose="030F0702030302020204" pitchFamily="66" charset="0"/>
                <a:ea typeface="ＭＳ Ｐゴシック" panose="020B0600070205080204" pitchFamily="34" charset="-128"/>
              </a:rPr>
              <a:t> </a:t>
            </a:r>
            <a:r>
              <a:rPr lang="en-US" sz="18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   asymmetries with spin </a:t>
            </a:r>
          </a:p>
          <a:p>
            <a:pPr marL="457200" lvl="1" indent="0">
              <a:buNone/>
            </a:pPr>
            <a:r>
              <a:rPr lang="en-US" sz="1800" dirty="0">
                <a:latin typeface="Comic Sans MS" panose="030F0702030302020204" pitchFamily="66" charset="0"/>
                <a:ea typeface="ＭＳ Ｐゴシック" panose="020B0600070205080204" pitchFamily="34" charset="-128"/>
              </a:rPr>
              <a:t> </a:t>
            </a:r>
            <a:r>
              <a:rPr lang="en-US" sz="18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   rotator and target</a:t>
            </a:r>
            <a:endParaRPr lang="en-US" sz="1800" dirty="0" smtClean="0">
              <a:latin typeface="Comic Sans MS" panose="030F0702030302020204" pitchFamily="66" charset="0"/>
              <a:ea typeface="ＭＳ Ｐゴシック" panose="020B0600070205080204" pitchFamily="34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7363" y="216883"/>
            <a:ext cx="26693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2800" b="1" i="1" dirty="0" smtClean="0">
                <a:solidFill>
                  <a:prstClr val="black"/>
                </a:solidFill>
                <a:latin typeface="Comic Sans MS" pitchFamily="66" charset="0"/>
              </a:rPr>
              <a:t>Pre-amplifiers</a:t>
            </a:r>
            <a:endParaRPr lang="en-CA" sz="2800" b="1" i="1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6901873" y="112031"/>
            <a:ext cx="2133600" cy="1016000"/>
          </a:xfrm>
          <a:prstGeom prst="rect">
            <a:avLst/>
          </a:prstGeom>
          <a:noFill/>
          <a:ln w="9525">
            <a:solidFill>
              <a:srgbClr val="804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sz="2000" dirty="0" err="1">
                <a:solidFill>
                  <a:srgbClr val="804000"/>
                </a:solidFill>
              </a:rPr>
              <a:t>Kabir</a:t>
            </a:r>
            <a:r>
              <a:rPr lang="en-US" sz="2000" dirty="0">
                <a:solidFill>
                  <a:srgbClr val="804000"/>
                </a:solidFill>
              </a:rPr>
              <a:t> </a:t>
            </a:r>
            <a:r>
              <a:rPr lang="en-US" sz="2000" dirty="0" err="1">
                <a:solidFill>
                  <a:srgbClr val="804000"/>
                </a:solidFill>
              </a:rPr>
              <a:t>Latiful</a:t>
            </a:r>
            <a:endParaRPr lang="en-US" sz="2000" dirty="0">
              <a:solidFill>
                <a:srgbClr val="804000"/>
              </a:solidFill>
            </a:endParaRPr>
          </a:p>
          <a:p>
            <a:r>
              <a:rPr lang="en-US" sz="2000" dirty="0" err="1">
                <a:solidFill>
                  <a:srgbClr val="804000"/>
                </a:solidFill>
              </a:rPr>
              <a:t>Irakli</a:t>
            </a:r>
            <a:r>
              <a:rPr lang="en-US" sz="2000" dirty="0">
                <a:solidFill>
                  <a:srgbClr val="804000"/>
                </a:solidFill>
              </a:rPr>
              <a:t> </a:t>
            </a:r>
            <a:r>
              <a:rPr lang="en-US" sz="2000" dirty="0" err="1">
                <a:solidFill>
                  <a:srgbClr val="804000"/>
                </a:solidFill>
              </a:rPr>
              <a:t>Garishvili</a:t>
            </a:r>
            <a:endParaRPr lang="en-US" sz="2000" dirty="0">
              <a:solidFill>
                <a:srgbClr val="804000"/>
              </a:solidFill>
            </a:endParaRPr>
          </a:p>
          <a:p>
            <a:r>
              <a:rPr lang="en-US" sz="2000" dirty="0">
                <a:solidFill>
                  <a:srgbClr val="804000"/>
                </a:solidFill>
              </a:rPr>
              <a:t>David Bowman</a:t>
            </a:r>
          </a:p>
        </p:txBody>
      </p:sp>
      <p:pic>
        <p:nvPicPr>
          <p:cNvPr id="9" name="Picture 2" descr="2013-11-12 17.26.0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49"/>
          <a:stretch>
            <a:fillRect/>
          </a:stretch>
        </p:blipFill>
        <p:spPr bwMode="auto">
          <a:xfrm>
            <a:off x="3964709" y="3388167"/>
            <a:ext cx="4722091" cy="2735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5092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8C30F-436C-40C2-9495-4833F1E9A5F5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t>2014-03-08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>
                <a:solidFill>
                  <a:prstClr val="black">
                    <a:tint val="75000"/>
                  </a:prstClr>
                </a:solidFill>
              </a:rPr>
              <a:t>n3He SNS FnPB PRAC Presentation</a:t>
            </a:r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F38AB-0A70-4F5A-A480-CBBB5E6CB2AC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ontent Placeholder 15"/>
          <p:cNvSpPr txBox="1">
            <a:spLocks/>
          </p:cNvSpPr>
          <p:nvPr/>
        </p:nvSpPr>
        <p:spPr>
          <a:xfrm>
            <a:off x="304800" y="718272"/>
            <a:ext cx="8382000" cy="533241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rPr>
              <a:t>Scope </a:t>
            </a:r>
          </a:p>
          <a:p>
            <a:pPr lvl="1"/>
            <a:r>
              <a:rPr lang="en-US" sz="18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144 channels of 24 bit, 128 KS/s  ADC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rPr>
              <a:t>Progress</a:t>
            </a:r>
            <a:endParaRPr lang="en-US" sz="2000" dirty="0" smtClean="0">
              <a:latin typeface="Comic Sans MS" panose="030F0702030302020204" pitchFamily="66" charset="0"/>
              <a:ea typeface="ＭＳ Ｐゴシック" panose="020B0600070205080204" pitchFamily="34" charset="-128"/>
            </a:endParaRPr>
          </a:p>
          <a:p>
            <a:pPr lvl="1"/>
            <a:r>
              <a:rPr lang="en-US" sz="18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Basic software used to take and analyze data</a:t>
            </a:r>
          </a:p>
          <a:p>
            <a:pPr lvl="1"/>
            <a:r>
              <a:rPr lang="en-US" sz="18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Extensive testing of two prototype systems</a:t>
            </a:r>
          </a:p>
          <a:p>
            <a:pPr lvl="1"/>
            <a:r>
              <a:rPr lang="en-US" sz="1800" b="1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Preliminary measurements of instrumental false asymmetry</a:t>
            </a:r>
            <a:endParaRPr lang="en-US" sz="2200" b="1" dirty="0" smtClean="0">
              <a:solidFill>
                <a:srgbClr val="FF0000"/>
              </a:solidFill>
              <a:latin typeface="Comic Sans MS" panose="030F0702030302020204" pitchFamily="66" charset="0"/>
              <a:ea typeface="ＭＳ Ｐゴシック" panose="020B0600070205080204" pitchFamily="34" charset="-128"/>
            </a:endParaRPr>
          </a:p>
          <a:p>
            <a:pPr lvl="1"/>
            <a:r>
              <a:rPr lang="en-US" sz="18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ADCs ordered, delivery: April 9</a:t>
            </a:r>
            <a:r>
              <a:rPr lang="en-US" sz="1800" baseline="300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th</a:t>
            </a:r>
            <a:r>
              <a:rPr lang="en-US" sz="18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; custom firmware by end of May</a:t>
            </a:r>
          </a:p>
          <a:p>
            <a:pPr lvl="1"/>
            <a:r>
              <a:rPr lang="en-US" sz="18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Two DAQ computers acquired;  RAID array ordered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rPr>
              <a:t>Remaining work</a:t>
            </a:r>
            <a:endParaRPr lang="en-US" sz="2000" dirty="0" smtClean="0">
              <a:latin typeface="Comic Sans MS" panose="030F0702030302020204" pitchFamily="66" charset="0"/>
              <a:ea typeface="ＭＳ Ｐゴシック" panose="020B0600070205080204" pitchFamily="34" charset="-128"/>
            </a:endParaRPr>
          </a:p>
          <a:p>
            <a:pPr lvl="1"/>
            <a:r>
              <a:rPr lang="en-US" sz="18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Test complete DAQ  hardware: 	   		        April–May</a:t>
            </a:r>
          </a:p>
          <a:p>
            <a:pPr lvl="1"/>
            <a:r>
              <a:rPr lang="en-US" sz="18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Adjust software for final hardware and custom firmware: May–June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8705" y="216883"/>
            <a:ext cx="29466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2800" b="1" i="1" dirty="0" smtClean="0">
                <a:solidFill>
                  <a:prstClr val="black"/>
                </a:solidFill>
                <a:latin typeface="Comic Sans MS" pitchFamily="66" charset="0"/>
              </a:rPr>
              <a:t>Data acquisition</a:t>
            </a:r>
            <a:endParaRPr lang="en-CA" sz="2800" b="1" i="1" dirty="0">
              <a:solidFill>
                <a:prstClr val="black"/>
              </a:solidFill>
              <a:latin typeface="Comic Sans MS" pitchFamily="66" charset="0"/>
            </a:endParaRPr>
          </a:p>
        </p:txBody>
      </p:sp>
      <p:pic>
        <p:nvPicPr>
          <p:cNvPr id="7" name="Picture 1" descr="acq1002R-acq435-acq420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189"/>
          <a:stretch>
            <a:fillRect/>
          </a:stretch>
        </p:blipFill>
        <p:spPr bwMode="auto">
          <a:xfrm>
            <a:off x="1532467" y="4800600"/>
            <a:ext cx="5105400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6807127" y="216883"/>
            <a:ext cx="2133600" cy="1323975"/>
          </a:xfrm>
          <a:prstGeom prst="rect">
            <a:avLst/>
          </a:prstGeom>
          <a:noFill/>
          <a:ln w="9525">
            <a:solidFill>
              <a:srgbClr val="804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sz="2000" dirty="0" err="1">
                <a:solidFill>
                  <a:srgbClr val="804000"/>
                </a:solidFill>
              </a:rPr>
              <a:t>Kabir</a:t>
            </a:r>
            <a:r>
              <a:rPr lang="en-US" sz="2000" dirty="0">
                <a:solidFill>
                  <a:srgbClr val="804000"/>
                </a:solidFill>
              </a:rPr>
              <a:t> </a:t>
            </a:r>
            <a:r>
              <a:rPr lang="en-US" sz="2000" dirty="0" err="1">
                <a:solidFill>
                  <a:srgbClr val="804000"/>
                </a:solidFill>
              </a:rPr>
              <a:t>Latiful</a:t>
            </a:r>
            <a:endParaRPr lang="en-US" sz="2000" dirty="0">
              <a:solidFill>
                <a:srgbClr val="804000"/>
              </a:solidFill>
            </a:endParaRPr>
          </a:p>
          <a:p>
            <a:r>
              <a:rPr lang="en-US" sz="2000" dirty="0" err="1">
                <a:solidFill>
                  <a:srgbClr val="804000"/>
                </a:solidFill>
              </a:rPr>
              <a:t>Irakli</a:t>
            </a:r>
            <a:r>
              <a:rPr lang="en-US" sz="2000" dirty="0">
                <a:solidFill>
                  <a:srgbClr val="804000"/>
                </a:solidFill>
              </a:rPr>
              <a:t> </a:t>
            </a:r>
            <a:r>
              <a:rPr lang="en-US" sz="2000" dirty="0" err="1">
                <a:solidFill>
                  <a:srgbClr val="804000"/>
                </a:solidFill>
              </a:rPr>
              <a:t>Garishvili</a:t>
            </a:r>
            <a:endParaRPr lang="en-US" sz="2000" dirty="0">
              <a:solidFill>
                <a:srgbClr val="804000"/>
              </a:solidFill>
            </a:endParaRPr>
          </a:p>
          <a:p>
            <a:r>
              <a:rPr lang="en-US" sz="2000" dirty="0">
                <a:solidFill>
                  <a:srgbClr val="804000"/>
                </a:solidFill>
              </a:rPr>
              <a:t>Nadia </a:t>
            </a:r>
            <a:r>
              <a:rPr lang="en-US" sz="2000" dirty="0" err="1">
                <a:solidFill>
                  <a:srgbClr val="804000"/>
                </a:solidFill>
              </a:rPr>
              <a:t>Fomin</a:t>
            </a:r>
            <a:endParaRPr lang="en-US" sz="2000" dirty="0">
              <a:solidFill>
                <a:srgbClr val="804000"/>
              </a:solidFill>
            </a:endParaRPr>
          </a:p>
          <a:p>
            <a:r>
              <a:rPr lang="en-US" sz="2000" dirty="0">
                <a:solidFill>
                  <a:srgbClr val="804000"/>
                </a:solidFill>
              </a:rPr>
              <a:t>Chris Crawford</a:t>
            </a:r>
          </a:p>
        </p:txBody>
      </p:sp>
    </p:spTree>
    <p:extLst>
      <p:ext uri="{BB962C8B-B14F-4D97-AF65-F5344CB8AC3E}">
        <p14:creationId xmlns:p14="http://schemas.microsoft.com/office/powerpoint/2010/main" val="2449910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8C30F-436C-40C2-9495-4833F1E9A5F5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t>2014-03-08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>
                <a:solidFill>
                  <a:prstClr val="black">
                    <a:tint val="75000"/>
                  </a:prstClr>
                </a:solidFill>
              </a:rPr>
              <a:t>n3He SNS FnPB PRAC Presentation</a:t>
            </a:r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F38AB-0A70-4F5A-A480-CBBB5E6CB2AC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ontent Placeholder 15"/>
          <p:cNvSpPr txBox="1">
            <a:spLocks/>
          </p:cNvSpPr>
          <p:nvPr/>
        </p:nvSpPr>
        <p:spPr>
          <a:xfrm>
            <a:off x="304800" y="718272"/>
            <a:ext cx="8382000" cy="533241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Measurements with RFSR, preamps, and ADC modules</a:t>
            </a:r>
          </a:p>
          <a:p>
            <a:r>
              <a:rPr lang="en-US" sz="18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Trigger optically isolated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5657" y="216883"/>
            <a:ext cx="80127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2800" b="1" i="1" dirty="0" smtClean="0">
                <a:solidFill>
                  <a:prstClr val="black"/>
                </a:solidFill>
                <a:latin typeface="Comic Sans MS" pitchFamily="66" charset="0"/>
              </a:rPr>
              <a:t>Instrumental false asymmetry measurement</a:t>
            </a:r>
            <a:endParaRPr lang="en-CA" sz="2800" b="1" i="1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6838647" y="861056"/>
            <a:ext cx="2133600" cy="1323975"/>
          </a:xfrm>
          <a:prstGeom prst="rect">
            <a:avLst/>
          </a:prstGeom>
          <a:noFill/>
          <a:ln w="9525">
            <a:solidFill>
              <a:srgbClr val="804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sz="2000" dirty="0" err="1">
                <a:solidFill>
                  <a:srgbClr val="804000"/>
                </a:solidFill>
              </a:rPr>
              <a:t>Kabir</a:t>
            </a:r>
            <a:r>
              <a:rPr lang="en-US" sz="2000" dirty="0">
                <a:solidFill>
                  <a:srgbClr val="804000"/>
                </a:solidFill>
              </a:rPr>
              <a:t> </a:t>
            </a:r>
            <a:r>
              <a:rPr lang="en-US" sz="2000" dirty="0" err="1">
                <a:solidFill>
                  <a:srgbClr val="804000"/>
                </a:solidFill>
              </a:rPr>
              <a:t>Latiful</a:t>
            </a:r>
            <a:endParaRPr lang="en-US" sz="2000" dirty="0">
              <a:solidFill>
                <a:srgbClr val="804000"/>
              </a:solidFill>
            </a:endParaRPr>
          </a:p>
          <a:p>
            <a:r>
              <a:rPr lang="en-US" sz="2000" dirty="0" err="1">
                <a:solidFill>
                  <a:srgbClr val="804000"/>
                </a:solidFill>
              </a:rPr>
              <a:t>Irakli</a:t>
            </a:r>
            <a:r>
              <a:rPr lang="en-US" sz="2000" dirty="0">
                <a:solidFill>
                  <a:srgbClr val="804000"/>
                </a:solidFill>
              </a:rPr>
              <a:t> </a:t>
            </a:r>
            <a:r>
              <a:rPr lang="en-US" sz="2000" dirty="0" err="1">
                <a:solidFill>
                  <a:srgbClr val="804000"/>
                </a:solidFill>
              </a:rPr>
              <a:t>Garishvili</a:t>
            </a:r>
            <a:endParaRPr lang="en-US" sz="2000" dirty="0">
              <a:solidFill>
                <a:srgbClr val="804000"/>
              </a:solidFill>
            </a:endParaRPr>
          </a:p>
          <a:p>
            <a:r>
              <a:rPr lang="en-US" sz="2000" dirty="0" smtClean="0">
                <a:solidFill>
                  <a:srgbClr val="804000"/>
                </a:solidFill>
              </a:rPr>
              <a:t>David Bowman</a:t>
            </a:r>
            <a:endParaRPr lang="en-US" sz="2000" dirty="0">
              <a:solidFill>
                <a:srgbClr val="804000"/>
              </a:solidFill>
            </a:endParaRPr>
          </a:p>
          <a:p>
            <a:r>
              <a:rPr lang="en-US" sz="2000" dirty="0">
                <a:solidFill>
                  <a:srgbClr val="804000"/>
                </a:solidFill>
              </a:rPr>
              <a:t>Chris Crawford</a:t>
            </a:r>
          </a:p>
        </p:txBody>
      </p:sp>
      <p:pic>
        <p:nvPicPr>
          <p:cNvPr id="36" name="Picture 35" descr="IMG_3057_cropped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2411" y="1909146"/>
            <a:ext cx="4143403" cy="4218076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5333945" y="2283723"/>
            <a:ext cx="2438509" cy="3766961"/>
            <a:chOff x="4159853" y="1402803"/>
            <a:chExt cx="2438509" cy="3766961"/>
          </a:xfrm>
        </p:grpSpPr>
        <p:sp>
          <p:nvSpPr>
            <p:cNvPr id="34" name="Rectangle 33"/>
            <p:cNvSpPr/>
            <p:nvPr/>
          </p:nvSpPr>
          <p:spPr>
            <a:xfrm>
              <a:off x="4197862" y="1402803"/>
              <a:ext cx="2371681" cy="2170213"/>
            </a:xfrm>
            <a:prstGeom prst="rect">
              <a:avLst/>
            </a:prstGeom>
            <a:noFill/>
            <a:ln>
              <a:solidFill>
                <a:srgbClr val="4F6228"/>
              </a:solidFill>
              <a:prstDash val="sysDash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4197862" y="3903554"/>
              <a:ext cx="2371681" cy="1266148"/>
            </a:xfrm>
            <a:prstGeom prst="rect">
              <a:avLst/>
            </a:prstGeom>
            <a:noFill/>
            <a:ln>
              <a:solidFill>
                <a:srgbClr val="4F6228"/>
              </a:solidFill>
              <a:prstDash val="sysDash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5519476" y="3462941"/>
              <a:ext cx="921535" cy="58485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8" name="Group 37"/>
            <p:cNvGrpSpPr/>
            <p:nvPr/>
          </p:nvGrpSpPr>
          <p:grpSpPr>
            <a:xfrm>
              <a:off x="4543590" y="4437160"/>
              <a:ext cx="926280" cy="381416"/>
              <a:chOff x="6558678" y="4427521"/>
              <a:chExt cx="926280" cy="381421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">
                <p14:nvContentPartPr>
                  <p14:cNvPr id="39" name="Ink 38"/>
                  <p14:cNvContentPartPr/>
                  <p14:nvPr/>
                </p14:nvContentPartPr>
                <p14:xfrm>
                  <a:off x="6558678" y="4427521"/>
                  <a:ext cx="926280" cy="351360"/>
                </p14:xfrm>
              </p:contentPart>
            </mc:Choice>
            <mc:Fallback xmlns="">
              <p:pic>
                <p:nvPicPr>
                  <p:cNvPr id="58" name="Ink 57"/>
                  <p:cNvPicPr/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6558678" y="4427521"/>
                    <a:ext cx="926280" cy="351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">
                <p14:nvContentPartPr>
                  <p14:cNvPr id="40" name="Ink 39"/>
                  <p14:cNvContentPartPr/>
                  <p14:nvPr/>
                </p14:nvContentPartPr>
                <p14:xfrm>
                  <a:off x="6558678" y="4457582"/>
                  <a:ext cx="926280" cy="351360"/>
                </p14:xfrm>
              </p:contentPart>
            </mc:Choice>
            <mc:Fallback xmlns="">
              <p:pic>
                <p:nvPicPr>
                  <p:cNvPr id="79" name="Ink 78"/>
                  <p:cNvPicPr/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6558678" y="4457582"/>
                    <a:ext cx="926280" cy="351360"/>
                  </a:xfrm>
                  <a:prstGeom prst="rect">
                    <a:avLst/>
                  </a:prstGeom>
                </p:spPr>
              </p:pic>
            </mc:Fallback>
          </mc:AlternateContent>
        </p:grpSp>
        <p:cxnSp>
          <p:nvCxnSpPr>
            <p:cNvPr id="41" name="Elbow Connector 40"/>
            <p:cNvCxnSpPr/>
            <p:nvPr/>
          </p:nvCxnSpPr>
          <p:spPr>
            <a:xfrm rot="5400000" flipH="1" flipV="1">
              <a:off x="3776750" y="2420921"/>
              <a:ext cx="2345203" cy="1045317"/>
            </a:xfrm>
            <a:prstGeom prst="bentConnector3">
              <a:avLst>
                <a:gd name="adj1" fmla="val 99079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>
              <a:off x="5511695" y="1506930"/>
              <a:ext cx="942544" cy="36933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Divider</a:t>
              </a:r>
              <a:endParaRPr lang="en-US" baseline="-25000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511695" y="2096964"/>
              <a:ext cx="942544" cy="36933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Sig. Gen</a:t>
              </a:r>
              <a:endParaRPr lang="en-US" baseline="-25000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511695" y="2690893"/>
              <a:ext cx="942544" cy="36933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Amp.</a:t>
              </a:r>
              <a:endParaRPr lang="en-US" baseline="-25000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511695" y="4736556"/>
              <a:ext cx="942544" cy="36933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ADC</a:t>
              </a:r>
              <a:endParaRPr lang="en-US" baseline="-25000" dirty="0"/>
            </a:p>
          </p:txBody>
        </p:sp>
        <p:cxnSp>
          <p:nvCxnSpPr>
            <p:cNvPr id="46" name="Straight Arrow Connector 45"/>
            <p:cNvCxnSpPr/>
            <p:nvPr/>
          </p:nvCxnSpPr>
          <p:spPr>
            <a:xfrm>
              <a:off x="5982967" y="1876262"/>
              <a:ext cx="0" cy="22756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>
              <a:off x="5982967" y="2463325"/>
              <a:ext cx="0" cy="22756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/>
            <p:nvPr/>
          </p:nvCxnSpPr>
          <p:spPr>
            <a:xfrm>
              <a:off x="5982967" y="3072925"/>
              <a:ext cx="0" cy="22756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>
              <a:off x="5982967" y="4507884"/>
              <a:ext cx="0" cy="22756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50" name="Ink 49"/>
                <p14:cNvContentPartPr/>
                <p14:nvPr/>
              </p14:nvContentPartPr>
              <p14:xfrm>
                <a:off x="4570046" y="1823342"/>
                <a:ext cx="926280" cy="351360"/>
              </p14:xfrm>
            </p:contentPart>
          </mc:Choice>
          <mc:Fallback xmlns="">
            <p:pic>
              <p:nvPicPr>
                <p:cNvPr id="55" name="Ink 54"/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570046" y="1823342"/>
                  <a:ext cx="926280" cy="35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1" name="Ink 50"/>
                <p14:cNvContentPartPr/>
                <p14:nvPr/>
              </p14:nvContentPartPr>
              <p14:xfrm>
                <a:off x="4642203" y="2028512"/>
                <a:ext cx="266265" cy="155160"/>
              </p14:xfrm>
            </p:contentPart>
          </mc:Choice>
          <mc:Fallback xmlns="">
            <p:pic>
              <p:nvPicPr>
                <p:cNvPr id="56" name="Ink 55"/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642203" y="2028512"/>
                  <a:ext cx="266265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52" name="Ink 51"/>
                <p14:cNvContentPartPr/>
                <p14:nvPr/>
              </p14:nvContentPartPr>
              <p14:xfrm>
                <a:off x="5597767" y="3263941"/>
                <a:ext cx="770400" cy="545760"/>
              </p14:xfrm>
            </p:contentPart>
          </mc:Choice>
          <mc:Fallback xmlns="">
            <p:pic>
              <p:nvPicPr>
                <p:cNvPr id="57" name="Ink 56"/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597767" y="3263941"/>
                  <a:ext cx="770400" cy="54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53" name="Ink 52"/>
                <p14:cNvContentPartPr/>
                <p14:nvPr/>
              </p14:nvContentPartPr>
              <p14:xfrm>
                <a:off x="4536483" y="1993772"/>
                <a:ext cx="940945" cy="762480"/>
              </p14:xfrm>
            </p:contentPart>
          </mc:Choice>
          <mc:Fallback xmlns="">
            <p:pic>
              <p:nvPicPr>
                <p:cNvPr id="60" name="Ink 59"/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536483" y="1993772"/>
                  <a:ext cx="940945" cy="76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54" name="Ink 53"/>
                <p14:cNvContentPartPr/>
                <p14:nvPr/>
              </p14:nvContentPartPr>
              <p14:xfrm>
                <a:off x="6173428" y="4163497"/>
                <a:ext cx="270" cy="396"/>
              </p14:xfrm>
            </p:contentPart>
          </mc:Choice>
          <mc:Fallback xmlns="">
            <p:pic>
              <p:nvPicPr>
                <p:cNvPr id="61" name="Ink 60"/>
                <p:cNvPicPr/>
                <p:nvPr/>
              </p:nvPicPr>
              <p:blipFill/>
              <p:spPr/>
            </p:pic>
          </mc:Fallback>
        </mc:AlternateContent>
        <p:sp>
          <p:nvSpPr>
            <p:cNvPr id="55" name="TextBox 54"/>
            <p:cNvSpPr txBox="1"/>
            <p:nvPr/>
          </p:nvSpPr>
          <p:spPr>
            <a:xfrm>
              <a:off x="5655818" y="3325695"/>
              <a:ext cx="942544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RFSR</a:t>
              </a:r>
              <a:endParaRPr lang="en-US" baseline="-25000" dirty="0"/>
            </a:p>
          </p:txBody>
        </p:sp>
        <p:grpSp>
          <p:nvGrpSpPr>
            <p:cNvPr id="56" name="Group 55"/>
            <p:cNvGrpSpPr/>
            <p:nvPr/>
          </p:nvGrpSpPr>
          <p:grpSpPr>
            <a:xfrm>
              <a:off x="4234629" y="3398321"/>
              <a:ext cx="892717" cy="646331"/>
              <a:chOff x="5376965" y="3610945"/>
              <a:chExt cx="892717" cy="646331"/>
            </a:xfrm>
          </p:grpSpPr>
          <p:sp>
            <p:nvSpPr>
              <p:cNvPr id="57" name="Hexagon 56"/>
              <p:cNvSpPr/>
              <p:nvPr/>
            </p:nvSpPr>
            <p:spPr>
              <a:xfrm>
                <a:off x="5395489" y="3675564"/>
                <a:ext cx="849526" cy="538088"/>
              </a:xfrm>
              <a:prstGeom prst="hexagon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Lightning Bolt 57"/>
              <p:cNvSpPr/>
              <p:nvPr/>
            </p:nvSpPr>
            <p:spPr>
              <a:xfrm>
                <a:off x="5635167" y="3734146"/>
                <a:ext cx="406400" cy="382032"/>
              </a:xfrm>
              <a:prstGeom prst="lightningBol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5376965" y="3610945"/>
                <a:ext cx="89271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 smtClean="0"/>
                  <a:t>optical</a:t>
                </a:r>
                <a:br>
                  <a:rPr lang="en-US" dirty="0" smtClean="0"/>
                </a:br>
                <a:r>
                  <a:rPr lang="en-US" dirty="0" smtClean="0"/>
                  <a:t>isolator</a:t>
                </a:r>
                <a:endParaRPr lang="en-US" dirty="0"/>
              </a:p>
            </p:txBody>
          </p:sp>
        </p:grpSp>
        <p:sp>
          <p:nvSpPr>
            <p:cNvPr id="60" name="TextBox 59"/>
            <p:cNvSpPr txBox="1"/>
            <p:nvPr/>
          </p:nvSpPr>
          <p:spPr>
            <a:xfrm>
              <a:off x="4197862" y="1402803"/>
              <a:ext cx="13480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3">
                      <a:lumMod val="50000"/>
                    </a:schemeClr>
                  </a:solidFill>
                </a:rPr>
                <a:t>dirty ground</a:t>
              </a:r>
              <a:endParaRPr lang="en-US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4159853" y="4800432"/>
              <a:ext cx="14088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3">
                      <a:lumMod val="50000"/>
                    </a:schemeClr>
                  </a:solidFill>
                </a:rPr>
                <a:t>clean ground</a:t>
              </a:r>
              <a:endParaRPr lang="en-US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4290458" y="4120090"/>
              <a:ext cx="852398" cy="36933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Fake T</a:t>
              </a:r>
              <a:r>
                <a:rPr lang="en-US" baseline="-25000" dirty="0" smtClean="0"/>
                <a:t>0</a:t>
              </a:r>
              <a:endParaRPr lang="en-US" baseline="-25000" dirty="0"/>
            </a:p>
          </p:txBody>
        </p:sp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63" name="Ink 62"/>
                <p14:cNvContentPartPr/>
                <p14:nvPr/>
              </p14:nvContentPartPr>
              <p14:xfrm>
                <a:off x="4536483" y="2404892"/>
                <a:ext cx="926280" cy="351360"/>
              </p14:xfrm>
            </p:contentPart>
          </mc:Choice>
          <mc:Fallback xmlns="">
            <p:pic>
              <p:nvPicPr>
                <p:cNvPr id="81" name="Ink 80"/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536483" y="2404892"/>
                  <a:ext cx="926280" cy="351360"/>
                </a:xfrm>
                <a:prstGeom prst="rect">
                  <a:avLst/>
                </a:prstGeom>
              </p:spPr>
            </p:pic>
          </mc:Fallback>
        </mc:AlternateContent>
        <p:cxnSp>
          <p:nvCxnSpPr>
            <p:cNvPr id="64" name="Straight Arrow Connector 63"/>
            <p:cNvCxnSpPr>
              <a:stCxn id="62" idx="3"/>
              <a:endCxn id="73" idx="1"/>
            </p:cNvCxnSpPr>
            <p:nvPr/>
          </p:nvCxnSpPr>
          <p:spPr>
            <a:xfrm>
              <a:off x="5142856" y="4304756"/>
              <a:ext cx="368839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5" name="Group 64"/>
            <p:cNvGrpSpPr/>
            <p:nvPr/>
          </p:nvGrpSpPr>
          <p:grpSpPr>
            <a:xfrm>
              <a:off x="5655802" y="3987042"/>
              <a:ext cx="659069" cy="233543"/>
              <a:chOff x="7341656" y="5464675"/>
              <a:chExt cx="1052667" cy="488737"/>
            </a:xfrm>
          </p:grpSpPr>
          <p:cxnSp>
            <p:nvCxnSpPr>
              <p:cNvPr id="66" name="Straight Connector 65"/>
              <p:cNvCxnSpPr/>
              <p:nvPr/>
            </p:nvCxnSpPr>
            <p:spPr>
              <a:xfrm>
                <a:off x="7341656" y="5464675"/>
                <a:ext cx="0" cy="488737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>
                <a:off x="7517100" y="5464675"/>
                <a:ext cx="0" cy="488737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>
                <a:off x="7692544" y="5464675"/>
                <a:ext cx="0" cy="488737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>
                <a:off x="7867988" y="5464675"/>
                <a:ext cx="0" cy="488737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>
                <a:off x="8043432" y="5464675"/>
                <a:ext cx="0" cy="488737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>
                <a:off x="8218877" y="5464675"/>
                <a:ext cx="0" cy="488737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>
                <a:off x="8394323" y="5464675"/>
                <a:ext cx="0" cy="488737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3" name="TextBox 72"/>
            <p:cNvSpPr txBox="1"/>
            <p:nvPr/>
          </p:nvSpPr>
          <p:spPr>
            <a:xfrm>
              <a:off x="5511695" y="4120090"/>
              <a:ext cx="942544" cy="36933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Preamp</a:t>
              </a:r>
              <a:endParaRPr lang="en-US" baseline="-25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975071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8C30F-436C-40C2-9495-4833F1E9A5F5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t>2014-03-08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>
                <a:solidFill>
                  <a:prstClr val="black">
                    <a:tint val="75000"/>
                  </a:prstClr>
                </a:solidFill>
              </a:rPr>
              <a:t>n3He SNS FnPB PRAC Presentation</a:t>
            </a:r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F38AB-0A70-4F5A-A480-CBBB5E6CB2AC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ontent Placeholder 15"/>
          <p:cNvSpPr txBox="1">
            <a:spLocks/>
          </p:cNvSpPr>
          <p:nvPr/>
        </p:nvSpPr>
        <p:spPr>
          <a:xfrm>
            <a:off x="304800" y="979714"/>
            <a:ext cx="8382000" cy="507097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Data taken for 5 hours</a:t>
            </a:r>
          </a:p>
          <a:p>
            <a:r>
              <a:rPr lang="en-US" sz="1800" b="1" dirty="0" smtClean="0">
                <a:solidFill>
                  <a:srgbClr val="FF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rPr>
              <a:t>A = (2.64 ± 1.64) x 10</a:t>
            </a:r>
            <a:r>
              <a:rPr lang="en-US" sz="1800" b="1" baseline="30000" dirty="0" smtClean="0">
                <a:solidFill>
                  <a:srgbClr val="FF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rPr>
              <a:t>-10</a:t>
            </a:r>
          </a:p>
          <a:p>
            <a:r>
              <a:rPr lang="en-US" sz="18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Will repeat measurements</a:t>
            </a:r>
            <a:br>
              <a:rPr lang="en-US" sz="18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</a:br>
            <a:r>
              <a:rPr lang="en-US" sz="18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with delivered DAQ and </a:t>
            </a:r>
            <a:br>
              <a:rPr lang="en-US" sz="18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</a:br>
            <a:r>
              <a:rPr lang="en-US" sz="18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wire chamber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5657" y="216883"/>
            <a:ext cx="80127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2800" b="1" i="1" dirty="0" smtClean="0">
                <a:solidFill>
                  <a:prstClr val="black"/>
                </a:solidFill>
                <a:latin typeface="Comic Sans MS" pitchFamily="66" charset="0"/>
              </a:rPr>
              <a:t>Instrumental false asymmetry measurement</a:t>
            </a:r>
            <a:endParaRPr lang="en-CA" sz="2800" b="1" i="1" dirty="0">
              <a:solidFill>
                <a:prstClr val="black"/>
              </a:solidFill>
              <a:latin typeface="Comic Sans MS" pitchFamily="66" charset="0"/>
            </a:endParaRPr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1" y="2949334"/>
            <a:ext cx="5477164" cy="2991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752" y="740103"/>
            <a:ext cx="3798095" cy="2619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87150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8C30F-436C-40C2-9495-4833F1E9A5F5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t>2014-03-08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>
                <a:solidFill>
                  <a:prstClr val="black">
                    <a:tint val="75000"/>
                  </a:prstClr>
                </a:solidFill>
              </a:rPr>
              <a:t>n3He SNS FnPB PRAC Presentation</a:t>
            </a:r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F38AB-0A70-4F5A-A480-CBBB5E6CB2AC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76663" y="198848"/>
            <a:ext cx="3432351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i="1" dirty="0" smtClean="0">
                <a:latin typeface="Comic Sans MS" panose="030F0702030302020204" pitchFamily="66" charset="0"/>
              </a:rPr>
              <a:t>Schedule Overview</a:t>
            </a:r>
            <a:endParaRPr lang="en-US" sz="2800" b="1" i="1" dirty="0" smtClean="0">
              <a:latin typeface="Comic Sans MS" panose="030F0702030302020204" pitchFamily="66" charset="0"/>
            </a:endParaRP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12375" y="915939"/>
            <a:ext cx="8948497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dirty="0" smtClean="0">
                <a:latin typeface="Comic Sans MS" panose="030F0702030302020204" pitchFamily="66" charset="0"/>
              </a:rPr>
              <a:t>Complete component construction / bench testing        </a:t>
            </a:r>
            <a:r>
              <a:rPr lang="en-US" dirty="0" smtClean="0">
                <a:solidFill>
                  <a:srgbClr val="000390"/>
                </a:solidFill>
                <a:latin typeface="Comic Sans MS" panose="030F0702030302020204" pitchFamily="66" charset="0"/>
              </a:rPr>
              <a:t>now   -   May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dirty="0" smtClean="0">
                <a:latin typeface="Comic Sans MS" panose="030F0702030302020204" pitchFamily="66" charset="0"/>
              </a:rPr>
              <a:t>Preassemble </a:t>
            </a:r>
            <a:r>
              <a:rPr lang="en-US" dirty="0">
                <a:latin typeface="Comic Sans MS" panose="030F0702030302020204" pitchFamily="66" charset="0"/>
              </a:rPr>
              <a:t>in staging are                        </a:t>
            </a:r>
            <a:r>
              <a:rPr lang="en-US" dirty="0" smtClean="0">
                <a:latin typeface="Comic Sans MS" panose="030F0702030302020204" pitchFamily="66" charset="0"/>
              </a:rPr>
              <a:t>                    </a:t>
            </a:r>
            <a:r>
              <a:rPr lang="en-US" dirty="0" smtClean="0">
                <a:solidFill>
                  <a:srgbClr val="000390"/>
                </a:solidFill>
                <a:latin typeface="Comic Sans MS" panose="030F0702030302020204" pitchFamily="66" charset="0"/>
              </a:rPr>
              <a:t>May   </a:t>
            </a:r>
            <a:r>
              <a:rPr lang="en-US" dirty="0" smtClean="0">
                <a:solidFill>
                  <a:srgbClr val="000390"/>
                </a:solidFill>
                <a:latin typeface="Comic Sans MS" panose="030F0702030302020204" pitchFamily="66" charset="0"/>
              </a:rPr>
              <a:t>-  </a:t>
            </a:r>
            <a:r>
              <a:rPr lang="en-US" dirty="0" smtClean="0">
                <a:solidFill>
                  <a:srgbClr val="000390"/>
                </a:solidFill>
                <a:latin typeface="Comic Sans MS" panose="030F0702030302020204" pitchFamily="66" charset="0"/>
              </a:rPr>
              <a:t>June</a:t>
            </a:r>
            <a:endParaRPr lang="en-US" dirty="0" smtClean="0">
              <a:solidFill>
                <a:srgbClr val="000390"/>
              </a:solidFill>
              <a:latin typeface="Comic Sans MS" panose="030F0702030302020204" pitchFamily="66" charset="0"/>
            </a:endParaRP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dirty="0" smtClean="0">
                <a:latin typeface="Comic Sans MS" panose="030F0702030302020204" pitchFamily="66" charset="0"/>
              </a:rPr>
              <a:t>Facility summer maintenance break                               </a:t>
            </a:r>
            <a:r>
              <a:rPr lang="en-US" dirty="0" smtClean="0">
                <a:solidFill>
                  <a:srgbClr val="000390"/>
                </a:solidFill>
                <a:latin typeface="Comic Sans MS" panose="030F0702030302020204" pitchFamily="66" charset="0"/>
              </a:rPr>
              <a:t>June-27 </a:t>
            </a:r>
            <a:r>
              <a:rPr lang="en-US" dirty="0" smtClean="0">
                <a:solidFill>
                  <a:srgbClr val="000390"/>
                </a:solidFill>
                <a:latin typeface="Comic Sans MS" panose="030F0702030302020204" pitchFamily="66" charset="0"/>
              </a:rPr>
              <a:t>– </a:t>
            </a:r>
            <a:r>
              <a:rPr lang="en-US" dirty="0" smtClean="0">
                <a:solidFill>
                  <a:srgbClr val="000390"/>
                </a:solidFill>
                <a:latin typeface="Comic Sans MS" panose="030F0702030302020204" pitchFamily="66" charset="0"/>
              </a:rPr>
              <a:t>Aug-15</a:t>
            </a:r>
            <a:endParaRPr lang="en-US" dirty="0" smtClean="0">
              <a:solidFill>
                <a:srgbClr val="000390"/>
              </a:solidFill>
              <a:latin typeface="Comic Sans MS" panose="030F0702030302020204" pitchFamily="66" charset="0"/>
            </a:endParaRP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dirty="0" smtClean="0">
                <a:latin typeface="Comic Sans MS" panose="030F0702030302020204" pitchFamily="66" charset="0"/>
              </a:rPr>
              <a:t>Removal of </a:t>
            </a:r>
            <a:r>
              <a:rPr lang="en-US" dirty="0" err="1" smtClean="0">
                <a:latin typeface="Comic Sans MS" panose="030F0702030302020204" pitchFamily="66" charset="0"/>
              </a:rPr>
              <a:t>NPDGamma</a:t>
            </a:r>
            <a:r>
              <a:rPr lang="en-US" dirty="0" smtClean="0">
                <a:latin typeface="Comic Sans MS" panose="030F0702030302020204" pitchFamily="66" charset="0"/>
              </a:rPr>
              <a:t>                                                  </a:t>
            </a:r>
            <a:r>
              <a:rPr lang="en-US" dirty="0" smtClean="0">
                <a:solidFill>
                  <a:srgbClr val="000390"/>
                </a:solidFill>
                <a:latin typeface="Comic Sans MS" panose="030F0702030302020204" pitchFamily="66" charset="0"/>
              </a:rPr>
              <a:t>June-27 </a:t>
            </a:r>
            <a:r>
              <a:rPr lang="en-US" dirty="0" smtClean="0">
                <a:solidFill>
                  <a:srgbClr val="000390"/>
                </a:solidFill>
                <a:latin typeface="Comic Sans MS" panose="030F0702030302020204" pitchFamily="66" charset="0"/>
              </a:rPr>
              <a:t>– July -</a:t>
            </a:r>
            <a:r>
              <a:rPr lang="en-US" dirty="0" smtClean="0">
                <a:solidFill>
                  <a:srgbClr val="000390"/>
                </a:solidFill>
                <a:latin typeface="Comic Sans MS" panose="030F0702030302020204" pitchFamily="66" charset="0"/>
              </a:rPr>
              <a:t>7</a:t>
            </a:r>
            <a:endParaRPr lang="en-US" dirty="0" smtClean="0">
              <a:solidFill>
                <a:srgbClr val="000390"/>
              </a:solidFill>
              <a:latin typeface="Comic Sans MS" panose="030F0702030302020204" pitchFamily="66" charset="0"/>
            </a:endParaRP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dirty="0" smtClean="0">
                <a:latin typeface="Comic Sans MS" panose="030F0702030302020204" pitchFamily="66" charset="0"/>
              </a:rPr>
              <a:t>Installation of n-3He </a:t>
            </a:r>
            <a:r>
              <a:rPr lang="en-US" dirty="0" smtClean="0">
                <a:latin typeface="Comic Sans MS" panose="030F0702030302020204" pitchFamily="66" charset="0"/>
              </a:rPr>
              <a:t>on</a:t>
            </a:r>
            <a:r>
              <a:rPr lang="en-US" dirty="0" smtClean="0">
                <a:latin typeface="Comic Sans MS" panose="030F0702030302020204" pitchFamily="66" charset="0"/>
              </a:rPr>
              <a:t> </a:t>
            </a:r>
            <a:r>
              <a:rPr lang="en-US" dirty="0" smtClean="0">
                <a:latin typeface="Comic Sans MS" panose="030F0702030302020204" pitchFamily="66" charset="0"/>
              </a:rPr>
              <a:t>beam line                                 </a:t>
            </a:r>
            <a:r>
              <a:rPr lang="en-US" dirty="0" smtClean="0">
                <a:solidFill>
                  <a:srgbClr val="000390"/>
                </a:solidFill>
                <a:latin typeface="Comic Sans MS" panose="030F0702030302020204" pitchFamily="66" charset="0"/>
              </a:rPr>
              <a:t>July-7  </a:t>
            </a:r>
            <a:r>
              <a:rPr lang="en-US" dirty="0" smtClean="0">
                <a:solidFill>
                  <a:srgbClr val="000390"/>
                </a:solidFill>
                <a:latin typeface="Comic Sans MS" panose="030F0702030302020204" pitchFamily="66" charset="0"/>
              </a:rPr>
              <a:t>-  </a:t>
            </a:r>
            <a:r>
              <a:rPr lang="en-US" dirty="0" smtClean="0">
                <a:solidFill>
                  <a:srgbClr val="000390"/>
                </a:solidFill>
                <a:latin typeface="Comic Sans MS" panose="030F0702030302020204" pitchFamily="66" charset="0"/>
              </a:rPr>
              <a:t>Aug-15</a:t>
            </a:r>
            <a:endParaRPr lang="en-US" dirty="0" smtClean="0">
              <a:solidFill>
                <a:srgbClr val="000390"/>
              </a:solidFill>
              <a:latin typeface="Comic Sans MS" panose="030F0702030302020204" pitchFamily="66" charset="0"/>
            </a:endParaRP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dirty="0" smtClean="0">
                <a:latin typeface="Comic Sans MS" panose="030F0702030302020204" pitchFamily="66" charset="0"/>
              </a:rPr>
              <a:t>IRR                                                                                </a:t>
            </a:r>
            <a:r>
              <a:rPr lang="en-US" dirty="0" smtClean="0">
                <a:solidFill>
                  <a:srgbClr val="000390"/>
                </a:solidFill>
                <a:latin typeface="Comic Sans MS" panose="030F0702030302020204" pitchFamily="66" charset="0"/>
              </a:rPr>
              <a:t>August</a:t>
            </a:r>
            <a:endParaRPr lang="en-US" dirty="0" smtClean="0">
              <a:solidFill>
                <a:srgbClr val="000390"/>
              </a:solidFill>
              <a:latin typeface="Comic Sans MS" panose="030F0702030302020204" pitchFamily="66" charset="0"/>
            </a:endParaRP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dirty="0" smtClean="0">
                <a:latin typeface="Comic Sans MS" panose="030F0702030302020204" pitchFamily="66" charset="0"/>
              </a:rPr>
              <a:t>Alignment of the experiment with beam		</a:t>
            </a:r>
            <a:r>
              <a:rPr lang="en-US" dirty="0" smtClean="0">
                <a:latin typeface="Comic Sans MS" panose="030F0702030302020204" pitchFamily="66" charset="0"/>
              </a:rPr>
              <a:t>          </a:t>
            </a:r>
            <a:r>
              <a:rPr lang="en-US" dirty="0" smtClean="0">
                <a:solidFill>
                  <a:srgbClr val="000390"/>
                </a:solidFill>
                <a:latin typeface="Comic Sans MS" panose="030F0702030302020204" pitchFamily="66" charset="0"/>
              </a:rPr>
              <a:t>Sep </a:t>
            </a:r>
            <a:r>
              <a:rPr lang="en-US" dirty="0" smtClean="0">
                <a:solidFill>
                  <a:srgbClr val="000390"/>
                </a:solidFill>
                <a:latin typeface="Comic Sans MS" panose="030F0702030302020204" pitchFamily="66" charset="0"/>
              </a:rPr>
              <a:t>– Oct -</a:t>
            </a:r>
            <a:r>
              <a:rPr lang="en-US" dirty="0" smtClean="0">
                <a:solidFill>
                  <a:srgbClr val="000390"/>
                </a:solidFill>
                <a:latin typeface="Comic Sans MS" panose="030F0702030302020204" pitchFamily="66" charset="0"/>
              </a:rPr>
              <a:t>2014</a:t>
            </a:r>
            <a:endParaRPr lang="en-US" dirty="0" smtClean="0">
              <a:solidFill>
                <a:srgbClr val="000390"/>
              </a:solidFill>
              <a:latin typeface="Comic Sans MS" panose="030F0702030302020204" pitchFamily="66" charset="0"/>
            </a:endParaRP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dirty="0" smtClean="0">
                <a:latin typeface="Comic Sans MS" panose="030F0702030302020204" pitchFamily="66" charset="0"/>
              </a:rPr>
              <a:t>Commissioning; </a:t>
            </a:r>
            <a:r>
              <a:rPr lang="en-US" dirty="0">
                <a:latin typeface="Comic Sans MS" panose="030F0702030302020204" pitchFamily="66" charset="0"/>
              </a:rPr>
              <a:t>	</a:t>
            </a:r>
            <a:r>
              <a:rPr lang="en-US" dirty="0" smtClean="0">
                <a:latin typeface="Comic Sans MS" panose="030F0702030302020204" pitchFamily="66" charset="0"/>
              </a:rPr>
              <a:t>		        </a:t>
            </a:r>
            <a:r>
              <a:rPr lang="en-US" dirty="0" smtClean="0">
                <a:solidFill>
                  <a:srgbClr val="000390"/>
                </a:solidFill>
                <a:latin typeface="Comic Sans MS" panose="030F0702030302020204" pitchFamily="66" charset="0"/>
              </a:rPr>
              <a:t>60 </a:t>
            </a:r>
            <a:r>
              <a:rPr lang="en-US" dirty="0" smtClean="0">
                <a:solidFill>
                  <a:srgbClr val="000390"/>
                </a:solidFill>
                <a:latin typeface="Comic Sans MS" panose="030F0702030302020204" pitchFamily="66" charset="0"/>
              </a:rPr>
              <a:t>days  </a:t>
            </a:r>
            <a:r>
              <a:rPr lang="en-US" dirty="0" smtClean="0">
                <a:solidFill>
                  <a:srgbClr val="000390"/>
                </a:solidFill>
                <a:latin typeface="Comic Sans MS" panose="030F0702030302020204" pitchFamily="66" charset="0"/>
              </a:rPr>
              <a:t> Oct </a:t>
            </a:r>
            <a:r>
              <a:rPr lang="en-US" dirty="0" smtClean="0">
                <a:solidFill>
                  <a:srgbClr val="000390"/>
                </a:solidFill>
                <a:latin typeface="Comic Sans MS" panose="030F0702030302020204" pitchFamily="66" charset="0"/>
              </a:rPr>
              <a:t>– Nov </a:t>
            </a:r>
            <a:r>
              <a:rPr lang="en-US" dirty="0" smtClean="0">
                <a:solidFill>
                  <a:srgbClr val="000390"/>
                </a:solidFill>
                <a:latin typeface="Comic Sans MS" panose="030F0702030302020204" pitchFamily="66" charset="0"/>
              </a:rPr>
              <a:t>- 2014</a:t>
            </a:r>
            <a:endParaRPr lang="en-US" dirty="0" smtClean="0">
              <a:solidFill>
                <a:srgbClr val="000390"/>
              </a:solidFill>
              <a:latin typeface="Comic Sans MS" panose="030F0702030302020204" pitchFamily="66" charset="0"/>
            </a:endParaRP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dirty="0" smtClean="0">
                <a:latin typeface="Comic Sans MS" panose="030F0702030302020204" pitchFamily="66" charset="0"/>
              </a:rPr>
              <a:t>Measurement of PC transverse asymmetry;  </a:t>
            </a:r>
            <a:r>
              <a:rPr lang="en-US" dirty="0" smtClean="0">
                <a:latin typeface="Comic Sans MS" panose="030F0702030302020204" pitchFamily="66" charset="0"/>
              </a:rPr>
              <a:t>  </a:t>
            </a:r>
            <a:r>
              <a:rPr lang="en-US" dirty="0" smtClean="0">
                <a:solidFill>
                  <a:srgbClr val="000390"/>
                </a:solidFill>
                <a:latin typeface="Comic Sans MS" panose="030F0702030302020204" pitchFamily="66" charset="0"/>
              </a:rPr>
              <a:t>15 </a:t>
            </a:r>
            <a:r>
              <a:rPr lang="en-US" dirty="0" smtClean="0">
                <a:solidFill>
                  <a:srgbClr val="000390"/>
                </a:solidFill>
                <a:latin typeface="Comic Sans MS" panose="030F0702030302020204" pitchFamily="66" charset="0"/>
              </a:rPr>
              <a:t>days   </a:t>
            </a:r>
            <a:r>
              <a:rPr lang="en-US" dirty="0" smtClean="0">
                <a:solidFill>
                  <a:srgbClr val="000390"/>
                </a:solidFill>
                <a:latin typeface="Comic Sans MS" panose="030F0702030302020204" pitchFamily="66" charset="0"/>
              </a:rPr>
              <a:t>Dec </a:t>
            </a:r>
            <a:r>
              <a:rPr lang="en-US" dirty="0" smtClean="0">
                <a:solidFill>
                  <a:srgbClr val="000390"/>
                </a:solidFill>
                <a:latin typeface="Comic Sans MS" panose="030F0702030302020204" pitchFamily="66" charset="0"/>
              </a:rPr>
              <a:t>- 2014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dirty="0" smtClean="0">
                <a:latin typeface="Comic Sans MS" panose="030F0702030302020204" pitchFamily="66" charset="0"/>
              </a:rPr>
              <a:t>Facility winter maintenance break                                 </a:t>
            </a:r>
            <a:r>
              <a:rPr lang="en-US" dirty="0" smtClean="0">
                <a:solidFill>
                  <a:srgbClr val="000390"/>
                </a:solidFill>
                <a:latin typeface="Comic Sans MS" panose="030F0702030302020204" pitchFamily="66" charset="0"/>
              </a:rPr>
              <a:t>Dec </a:t>
            </a:r>
            <a:r>
              <a:rPr lang="en-US" dirty="0" smtClean="0">
                <a:solidFill>
                  <a:srgbClr val="000390"/>
                </a:solidFill>
                <a:latin typeface="Comic Sans MS" panose="030F0702030302020204" pitchFamily="66" charset="0"/>
              </a:rPr>
              <a:t>- 2014  - Feb - 2015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dirty="0" smtClean="0">
                <a:latin typeface="Comic Sans MS" panose="030F0702030302020204" pitchFamily="66" charset="0"/>
              </a:rPr>
              <a:t>Measurement of PV longitudinal </a:t>
            </a:r>
            <a:r>
              <a:rPr lang="en-US" dirty="0" smtClean="0">
                <a:latin typeface="Comic Sans MS" panose="030F0702030302020204" pitchFamily="66" charset="0"/>
              </a:rPr>
              <a:t>asymmetry; </a:t>
            </a:r>
            <a:r>
              <a:rPr lang="en-US" dirty="0" smtClean="0">
                <a:solidFill>
                  <a:srgbClr val="000390"/>
                </a:solidFill>
                <a:latin typeface="Comic Sans MS" panose="030F0702030302020204" pitchFamily="66" charset="0"/>
              </a:rPr>
              <a:t>200 </a:t>
            </a:r>
            <a:r>
              <a:rPr lang="en-US" dirty="0" smtClean="0">
                <a:solidFill>
                  <a:srgbClr val="000390"/>
                </a:solidFill>
                <a:latin typeface="Comic Sans MS" panose="030F0702030302020204" pitchFamily="66" charset="0"/>
              </a:rPr>
              <a:t>days  Feb-2015 – Dec- 2015</a:t>
            </a:r>
          </a:p>
          <a:p>
            <a:pPr marL="285750" indent="-285750">
              <a:buFont typeface="Arial"/>
              <a:buChar char="•"/>
            </a:pPr>
            <a:endParaRPr lang="en-US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109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8C30F-436C-40C2-9495-4833F1E9A5F5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t>2014-03-08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>
                <a:solidFill>
                  <a:prstClr val="black">
                    <a:tint val="75000"/>
                  </a:prstClr>
                </a:solidFill>
              </a:rPr>
              <a:t>n3He SNS FnPB PRAC Presentation</a:t>
            </a:r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F38AB-0A70-4F5A-A480-CBBB5E6CB2AC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ontent Placeholder 5"/>
          <p:cNvSpPr txBox="1">
            <a:spLocks/>
          </p:cNvSpPr>
          <p:nvPr/>
        </p:nvSpPr>
        <p:spPr>
          <a:xfrm>
            <a:off x="304800" y="596892"/>
            <a:ext cx="8382000" cy="533241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Scope:</a:t>
            </a:r>
            <a:r>
              <a:rPr lang="en-US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 </a:t>
            </a:r>
            <a:endParaRPr lang="en-US" dirty="0" smtClean="0">
              <a:latin typeface="Comic Sans MS" panose="030F0702030302020204" pitchFamily="66" charset="0"/>
              <a:ea typeface="ＭＳ Ｐゴシック" panose="020B0600070205080204" pitchFamily="34" charset="-128"/>
            </a:endParaRPr>
          </a:p>
          <a:p>
            <a:pPr lvl="1"/>
            <a:r>
              <a:rPr lang="en-US" sz="18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Design </a:t>
            </a:r>
            <a:r>
              <a:rPr lang="en-US" sz="1800" dirty="0">
                <a:latin typeface="Comic Sans MS" panose="030F0702030302020204" pitchFamily="66" charset="0"/>
                <a:ea typeface="ＭＳ Ｐゴシック" panose="020B0600070205080204" pitchFamily="34" charset="-128"/>
              </a:rPr>
              <a:t>of </a:t>
            </a:r>
            <a:r>
              <a:rPr lang="en-US" sz="1800" dirty="0" err="1">
                <a:latin typeface="Comic Sans MS" panose="030F0702030302020204" pitchFamily="66" charset="0"/>
                <a:ea typeface="ＭＳ Ｐゴシック" panose="020B0600070205080204" pitchFamily="34" charset="-128"/>
              </a:rPr>
              <a:t>unistructure</a:t>
            </a:r>
            <a:r>
              <a:rPr lang="en-US" sz="1800" dirty="0">
                <a:latin typeface="Comic Sans MS" panose="030F0702030302020204" pitchFamily="66" charset="0"/>
                <a:ea typeface="ＭＳ Ｐゴシック" panose="020B0600070205080204" pitchFamily="34" charset="-128"/>
              </a:rPr>
              <a:t> support frame</a:t>
            </a:r>
            <a:endParaRPr lang="en-US" sz="1800" dirty="0" smtClean="0">
              <a:latin typeface="Comic Sans MS" panose="030F0702030302020204" pitchFamily="66" charset="0"/>
              <a:ea typeface="ＭＳ Ｐゴシック" panose="020B0600070205080204" pitchFamily="34" charset="-128"/>
            </a:endParaRPr>
          </a:p>
          <a:p>
            <a:pPr lvl="1"/>
            <a:r>
              <a:rPr lang="en-US" sz="18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Design</a:t>
            </a:r>
            <a:r>
              <a:rPr lang="en-US" sz="18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, construction of mounting</a:t>
            </a:r>
            <a:br>
              <a:rPr lang="en-US" sz="18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</a:br>
            <a:r>
              <a:rPr lang="en-US" sz="18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and alignment hardware</a:t>
            </a:r>
          </a:p>
          <a:p>
            <a:pPr lvl="1"/>
            <a:r>
              <a:rPr lang="en-US" sz="18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Maintain 3d solid model of </a:t>
            </a:r>
            <a:r>
              <a:rPr lang="en-US" sz="18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experiment</a:t>
            </a:r>
          </a:p>
          <a:p>
            <a:pPr lvl="1"/>
            <a:r>
              <a:rPr lang="en-US" sz="1800" dirty="0">
                <a:latin typeface="Comic Sans MS" panose="030F0702030302020204" pitchFamily="66" charset="0"/>
                <a:ea typeface="ＭＳ Ｐゴシック" panose="020B0600070205080204" pitchFamily="34" charset="-128"/>
              </a:rPr>
              <a:t>Ensure components fit and that support frame </a:t>
            </a:r>
            <a:r>
              <a:rPr lang="en-US" sz="1800" dirty="0" err="1">
                <a:latin typeface="Comic Sans MS" panose="030F0702030302020204" pitchFamily="66" charset="0"/>
                <a:ea typeface="ＭＳ Ｐゴシック" panose="020B0600070205080204" pitchFamily="34" charset="-128"/>
              </a:rPr>
              <a:t>matche</a:t>
            </a:r>
            <a:r>
              <a:rPr lang="en-US" sz="1800" dirty="0">
                <a:latin typeface="Comic Sans MS" panose="030F0702030302020204" pitchFamily="66" charset="0"/>
                <a:ea typeface="ＭＳ Ｐゴシック" panose="020B0600070205080204" pitchFamily="34" charset="-128"/>
              </a:rPr>
              <a:t> the </a:t>
            </a:r>
            <a:r>
              <a:rPr lang="en-US" sz="1800" dirty="0" err="1">
                <a:latin typeface="Comic Sans MS" panose="030F0702030302020204" pitchFamily="66" charset="0"/>
                <a:ea typeface="ＭＳ Ｐゴシック" panose="020B0600070205080204" pitchFamily="34" charset="-128"/>
              </a:rPr>
              <a:t>NPDGamma</a:t>
            </a:r>
            <a:r>
              <a:rPr lang="en-US" sz="1800" dirty="0">
                <a:latin typeface="Comic Sans MS" panose="030F0702030302020204" pitchFamily="66" charset="0"/>
                <a:ea typeface="ＭＳ Ｐゴシック" panose="020B0600070205080204" pitchFamily="34" charset="-128"/>
              </a:rPr>
              <a:t> </a:t>
            </a:r>
            <a:r>
              <a:rPr lang="en-US" sz="18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stands</a:t>
            </a:r>
            <a:endParaRPr lang="en-US" sz="1800" dirty="0" smtClean="0">
              <a:latin typeface="Comic Sans MS" panose="030F0702030302020204" pitchFamily="66" charset="0"/>
              <a:ea typeface="ＭＳ Ｐゴシック" panose="020B0600070205080204" pitchFamily="34" charset="-128"/>
            </a:endParaRPr>
          </a:p>
          <a:p>
            <a:r>
              <a:rPr lang="en-US" sz="2000" dirty="0" smtClean="0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rPr>
              <a:t>Status:</a:t>
            </a:r>
            <a:r>
              <a:rPr lang="en-US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 </a:t>
            </a:r>
            <a:endParaRPr lang="en-US" dirty="0" smtClean="0">
              <a:latin typeface="Comic Sans MS" panose="030F0702030302020204" pitchFamily="66" charset="0"/>
              <a:ea typeface="ＭＳ Ｐゴシック" panose="020B0600070205080204" pitchFamily="34" charset="-128"/>
            </a:endParaRPr>
          </a:p>
          <a:p>
            <a:pPr lvl="1"/>
            <a:r>
              <a:rPr lang="en-US" sz="18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Preliminary solid model exists</a:t>
            </a:r>
          </a:p>
          <a:p>
            <a:pPr lvl="1"/>
            <a:r>
              <a:rPr lang="en-US" sz="18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Conceptual design for mounts and </a:t>
            </a:r>
            <a:r>
              <a:rPr lang="en-US" sz="18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alignment</a:t>
            </a:r>
          </a:p>
          <a:p>
            <a:pPr lvl="1"/>
            <a:r>
              <a:rPr lang="en-US" sz="18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Model is added to </a:t>
            </a:r>
            <a:r>
              <a:rPr lang="en-US" sz="1800" dirty="0" err="1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beamline</a:t>
            </a:r>
            <a:r>
              <a:rPr lang="en-US" sz="18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 model by SNS designers</a:t>
            </a:r>
            <a:endParaRPr lang="en-US" sz="1800" dirty="0" smtClean="0">
              <a:latin typeface="Comic Sans MS" panose="030F0702030302020204" pitchFamily="66" charset="0"/>
              <a:ea typeface="ＭＳ Ｐゴシック" panose="020B0600070205080204" pitchFamily="34" charset="-128"/>
            </a:endParaRPr>
          </a:p>
          <a:p>
            <a:r>
              <a:rPr lang="en-US" sz="2000" dirty="0" smtClean="0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rPr>
              <a:t>Remaining work:</a:t>
            </a:r>
            <a:endParaRPr lang="en-US" sz="2200" dirty="0" smtClean="0">
              <a:latin typeface="Comic Sans MS" panose="030F0702030302020204" pitchFamily="66" charset="0"/>
              <a:ea typeface="ＭＳ Ｐゴシック" panose="020B0600070205080204" pitchFamily="34" charset="-128"/>
            </a:endParaRPr>
          </a:p>
          <a:p>
            <a:pPr lvl="1"/>
            <a:r>
              <a:rPr lang="en-US" sz="18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Final design of stand and </a:t>
            </a:r>
            <a:r>
              <a:rPr lang="en-US" sz="18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mounting</a:t>
            </a:r>
            <a:endParaRPr lang="en-US" sz="1800" dirty="0" smtClean="0">
              <a:latin typeface="Comic Sans MS" panose="030F0702030302020204" pitchFamily="66" charset="0"/>
              <a:ea typeface="ＭＳ Ｐゴシック" panose="020B0600070205080204" pitchFamily="34" charset="-128"/>
            </a:endParaRPr>
          </a:p>
          <a:p>
            <a:pPr lvl="1"/>
            <a:r>
              <a:rPr lang="en-US" sz="18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Construction of mounting, alignment hardware:  </a:t>
            </a:r>
            <a:r>
              <a:rPr lang="en-US" sz="18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April</a:t>
            </a:r>
            <a:endParaRPr lang="en-US" sz="1800" dirty="0" smtClean="0">
              <a:latin typeface="Comic Sans MS" panose="030F0702030302020204" pitchFamily="66" charset="0"/>
              <a:ea typeface="ＭＳ Ｐゴシック" panose="020B0600070205080204" pitchFamily="34" charset="-128"/>
            </a:endParaRPr>
          </a:p>
          <a:p>
            <a:pPr lvl="1"/>
            <a:r>
              <a:rPr lang="en-US" sz="18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Assembly of complete </a:t>
            </a:r>
            <a:r>
              <a:rPr lang="en-US" sz="18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system in staging area:    May-June</a:t>
            </a:r>
            <a:endParaRPr lang="en-US" sz="1800" dirty="0" smtClean="0">
              <a:latin typeface="Comic Sans MS" panose="030F0702030302020204" pitchFamily="66" charset="0"/>
              <a:ea typeface="ＭＳ Ｐゴシック" panose="020B0600070205080204" pitchFamily="34" charset="-128"/>
            </a:endParaRPr>
          </a:p>
          <a:p>
            <a:pPr lvl="1"/>
            <a:r>
              <a:rPr lang="en-US" sz="18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Alignment testing</a:t>
            </a:r>
            <a:r>
              <a:rPr lang="en-US" sz="18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:		  		     June</a:t>
            </a:r>
            <a:endParaRPr lang="en-US" sz="1800" dirty="0" smtClean="0">
              <a:latin typeface="Comic Sans MS" panose="030F0702030302020204" pitchFamily="66" charset="0"/>
              <a:ea typeface="ＭＳ Ｐゴシック" panose="020B0600070205080204" pitchFamily="34" charset="-128"/>
            </a:endParaRPr>
          </a:p>
        </p:txBody>
      </p:sp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6362700" y="740103"/>
            <a:ext cx="2514600" cy="1631950"/>
          </a:xfrm>
          <a:prstGeom prst="rect">
            <a:avLst/>
          </a:prstGeom>
          <a:noFill/>
          <a:ln w="9525">
            <a:solidFill>
              <a:srgbClr val="804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sz="2000" dirty="0">
                <a:solidFill>
                  <a:srgbClr val="804000"/>
                </a:solidFill>
              </a:rPr>
              <a:t>Caleb Wickersham</a:t>
            </a:r>
          </a:p>
          <a:p>
            <a:r>
              <a:rPr lang="en-US" sz="2000" dirty="0">
                <a:solidFill>
                  <a:srgbClr val="804000"/>
                </a:solidFill>
              </a:rPr>
              <a:t>Mark McCrea</a:t>
            </a:r>
          </a:p>
          <a:p>
            <a:r>
              <a:rPr lang="en-US" sz="2000" dirty="0">
                <a:solidFill>
                  <a:srgbClr val="804000"/>
                </a:solidFill>
              </a:rPr>
              <a:t>Jack </a:t>
            </a:r>
            <a:r>
              <a:rPr lang="en-US" sz="2000" dirty="0" err="1">
                <a:solidFill>
                  <a:srgbClr val="804000"/>
                </a:solidFill>
              </a:rPr>
              <a:t>Thomison</a:t>
            </a:r>
            <a:endParaRPr lang="en-US" sz="2000" dirty="0">
              <a:solidFill>
                <a:srgbClr val="804000"/>
              </a:solidFill>
            </a:endParaRPr>
          </a:p>
          <a:p>
            <a:r>
              <a:rPr lang="en-US" sz="2000" dirty="0">
                <a:solidFill>
                  <a:srgbClr val="804000"/>
                </a:solidFill>
              </a:rPr>
              <a:t>Geoff Greene</a:t>
            </a:r>
          </a:p>
          <a:p>
            <a:r>
              <a:rPr lang="en-US" sz="2000" dirty="0">
                <a:solidFill>
                  <a:srgbClr val="804000"/>
                </a:solidFill>
              </a:rPr>
              <a:t>Josh Hamblen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89618" y="216883"/>
            <a:ext cx="49648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2800" b="1" i="1" dirty="0" smtClean="0">
                <a:solidFill>
                  <a:prstClr val="black"/>
                </a:solidFill>
                <a:latin typeface="Comic Sans MS" pitchFamily="66" charset="0"/>
              </a:rPr>
              <a:t>Integration / Pre-assembly</a:t>
            </a:r>
            <a:endParaRPr lang="en-CA" sz="2800" b="1" i="1" dirty="0">
              <a:solidFill>
                <a:prstClr val="black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4084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8C30F-436C-40C2-9495-4833F1E9A5F5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t>2014-03-08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>
                <a:solidFill>
                  <a:prstClr val="black">
                    <a:tint val="75000"/>
                  </a:prstClr>
                </a:solidFill>
              </a:rPr>
              <a:t>n3He SNS FnPB PRAC Presentation</a:t>
            </a:r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F38AB-0A70-4F5A-A480-CBBB5E6CB2AC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28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304800" y="893763"/>
            <a:ext cx="8382000" cy="533241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rPr>
              <a:t>Mounting / alignment components</a:t>
            </a:r>
          </a:p>
          <a:p>
            <a:pPr lvl="1"/>
            <a:r>
              <a:rPr lang="en-US" sz="18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Aperture / crosshairs for beam scan</a:t>
            </a:r>
          </a:p>
          <a:p>
            <a:pPr lvl="1"/>
            <a:r>
              <a:rPr lang="en-US" sz="18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Support stand and </a:t>
            </a:r>
            <a:r>
              <a:rPr lang="en-US" sz="1800" dirty="0" err="1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xy</a:t>
            </a:r>
            <a:r>
              <a:rPr lang="en-US" sz="18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-adjustment for theodolite</a:t>
            </a:r>
          </a:p>
          <a:p>
            <a:pPr lvl="1"/>
            <a:r>
              <a:rPr lang="en-US" sz="18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Alignment V-block for trimming B-field</a:t>
            </a:r>
          </a:p>
          <a:p>
            <a:pPr lvl="1"/>
            <a:r>
              <a:rPr lang="en-US" sz="18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Optical system and adjustable mount for target</a:t>
            </a:r>
          </a:p>
          <a:p>
            <a:pPr lvl="1"/>
            <a:r>
              <a:rPr lang="en-US" sz="18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10 </a:t>
            </a:r>
            <a:r>
              <a:rPr lang="en-US" sz="1800" dirty="0" err="1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mrad</a:t>
            </a:r>
            <a:r>
              <a:rPr lang="en-US" sz="18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 tolerance – </a:t>
            </a:r>
            <a:r>
              <a:rPr lang="en-US" sz="1800" dirty="0" smtClean="0">
                <a:solidFill>
                  <a:srgbClr val="008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rPr>
              <a:t>no need for S/A crew</a:t>
            </a:r>
          </a:p>
        </p:txBody>
      </p:sp>
      <p:pic>
        <p:nvPicPr>
          <p:cNvPr id="6" name="Picture 2" descr="stand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62" t="14310" r="5394" b="46465"/>
          <a:stretch>
            <a:fillRect/>
          </a:stretch>
        </p:blipFill>
        <p:spPr bwMode="auto">
          <a:xfrm>
            <a:off x="3429000" y="2971800"/>
            <a:ext cx="5611813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Picture 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3677" y="457200"/>
            <a:ext cx="2824162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Picture 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124200"/>
            <a:ext cx="2924175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641326" y="216883"/>
            <a:ext cx="18614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2800" b="1" i="1" dirty="0" smtClean="0">
                <a:solidFill>
                  <a:prstClr val="black"/>
                </a:solidFill>
                <a:latin typeface="Comic Sans MS" pitchFamily="66" charset="0"/>
              </a:rPr>
              <a:t>Alignment</a:t>
            </a:r>
            <a:endParaRPr lang="en-CA" sz="2800" b="1" i="1" dirty="0">
              <a:solidFill>
                <a:prstClr val="black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4984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8C30F-436C-40C2-9495-4833F1E9A5F5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t>2014-03-05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>
                <a:solidFill>
                  <a:prstClr val="black">
                    <a:tint val="75000"/>
                  </a:prstClr>
                </a:solidFill>
              </a:rPr>
              <a:t>n3He SNS FnPB PRAC Presentation</a:t>
            </a:r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F38AB-0A70-4F5A-A480-CBBB5E6CB2AC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29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55420" y="4190999"/>
            <a:ext cx="9042400" cy="20351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numCol="2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+mj-lt"/>
              <a:buAutoNum type="arabicPeriod"/>
              <a:defRPr/>
            </a:pPr>
            <a:r>
              <a:rPr lang="en-US" sz="1800" smtClean="0">
                <a:latin typeface="Comic Sans MS" panose="030F0702030302020204" pitchFamily="66" charset="0"/>
              </a:rPr>
              <a:t>Scan beam profile upstream</a:t>
            </a:r>
            <a:br>
              <a:rPr lang="en-US" sz="1800" smtClean="0">
                <a:latin typeface="Comic Sans MS" panose="030F0702030302020204" pitchFamily="66" charset="0"/>
              </a:rPr>
            </a:br>
            <a:r>
              <a:rPr lang="en-US" sz="1800" smtClean="0">
                <a:latin typeface="Comic Sans MS" panose="030F0702030302020204" pitchFamily="66" charset="0"/>
              </a:rPr>
              <a:t>and transfer centroid to crosshairs</a:t>
            </a:r>
          </a:p>
          <a:p>
            <a:pPr>
              <a:buFont typeface="+mj-lt"/>
              <a:buAutoNum type="arabicPeriod"/>
              <a:defRPr/>
            </a:pPr>
            <a:r>
              <a:rPr lang="en-US" sz="1800" smtClean="0">
                <a:latin typeface="Comic Sans MS" panose="030F0702030302020204" pitchFamily="66" charset="0"/>
              </a:rPr>
              <a:t>Scan beam profile downstream</a:t>
            </a:r>
          </a:p>
          <a:p>
            <a:pPr>
              <a:buFont typeface="+mj-lt"/>
              <a:buAutoNum type="arabicPeriod"/>
              <a:defRPr/>
            </a:pPr>
            <a:r>
              <a:rPr lang="en-US" sz="1800" smtClean="0">
                <a:latin typeface="Comic Sans MS" panose="030F0702030302020204" pitchFamily="66" charset="0"/>
              </a:rPr>
              <a:t>Align theodolite to crosshairs</a:t>
            </a:r>
          </a:p>
          <a:p>
            <a:pPr>
              <a:buFont typeface="+mj-lt"/>
              <a:buAutoNum type="arabicPeriod"/>
              <a:defRPr/>
            </a:pPr>
            <a:r>
              <a:rPr lang="en-US" sz="1800" smtClean="0">
                <a:latin typeface="Comic Sans MS" panose="030F0702030302020204" pitchFamily="66" charset="0"/>
              </a:rPr>
              <a:t>Align B-field to theodolite</a:t>
            </a:r>
          </a:p>
          <a:p>
            <a:pPr>
              <a:buFont typeface="+mj-lt"/>
              <a:buAutoNum type="arabicPeriod"/>
              <a:defRPr/>
            </a:pPr>
            <a:r>
              <a:rPr lang="en-US" sz="1800" smtClean="0">
                <a:latin typeface="Comic Sans MS" panose="030F0702030302020204" pitchFamily="66" charset="0"/>
              </a:rPr>
              <a:t>Field map in RFSR/Target region</a:t>
            </a:r>
          </a:p>
          <a:p>
            <a:pPr>
              <a:buFont typeface="+mj-lt"/>
              <a:buAutoNum type="arabicPeriod"/>
              <a:defRPr/>
            </a:pPr>
            <a:r>
              <a:rPr lang="en-US" sz="1800" smtClean="0">
                <a:latin typeface="Comic Sans MS" panose="030F0702030302020204" pitchFamily="66" charset="0"/>
              </a:rPr>
              <a:t>Align the position / angle of target with theodolite / autocollimator</a:t>
            </a:r>
          </a:p>
          <a:p>
            <a:pPr>
              <a:buFont typeface="+mj-lt"/>
              <a:buAutoNum type="arabicPeriod"/>
              <a:defRPr/>
            </a:pPr>
            <a:r>
              <a:rPr lang="en-US" sz="1800" smtClean="0">
                <a:latin typeface="Comic Sans MS" panose="030F0702030302020204" pitchFamily="66" charset="0"/>
              </a:rPr>
              <a:t>Tune RSFR / measure polarization</a:t>
            </a:r>
          </a:p>
          <a:p>
            <a:pPr>
              <a:buFont typeface="+mj-lt"/>
              <a:buAutoNum type="arabicPeriod"/>
              <a:defRPr/>
            </a:pPr>
            <a:r>
              <a:rPr lang="en-US" sz="1800" smtClean="0">
                <a:latin typeface="Comic Sans MS" panose="030F0702030302020204" pitchFamily="66" charset="0"/>
              </a:rPr>
              <a:t>Measure physics asymmetry</a:t>
            </a:r>
            <a:endParaRPr lang="en-US" sz="1800" dirty="0">
              <a:latin typeface="Comic Sans MS" panose="030F0702030302020204" pitchFamily="66" charset="0"/>
            </a:endParaRPr>
          </a:p>
        </p:txBody>
      </p:sp>
      <p:pic>
        <p:nvPicPr>
          <p:cNvPr id="6" name="Picture 5" descr="commissioning_a_instal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990600"/>
            <a:ext cx="8331200" cy="320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commissioning_b_ma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990600"/>
            <a:ext cx="8331200" cy="320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commissioning_c1_profil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990600"/>
            <a:ext cx="8331200" cy="320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commissioning_c2_profile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990600"/>
            <a:ext cx="8331200" cy="320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commissioning_d_theodolite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990600"/>
            <a:ext cx="8331200" cy="320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commissioning_e_tri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990600"/>
            <a:ext cx="8331200" cy="320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commissioning_f_aligntc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990600"/>
            <a:ext cx="8331200" cy="320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commissioning_g_tunesf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990600"/>
            <a:ext cx="8331200" cy="320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commissioning_h_run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990600"/>
            <a:ext cx="8331200" cy="320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6725083" y="236310"/>
            <a:ext cx="2266518" cy="830997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sz="4800" dirty="0" smtClean="0">
                <a:latin typeface="Noteworthy Light" charset="0"/>
              </a:rPr>
              <a:t>IRR #1</a:t>
            </a:r>
            <a:endParaRPr lang="en-US" sz="4800" dirty="0">
              <a:latin typeface="Noteworthy Light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6742545" y="228600"/>
            <a:ext cx="2249056" cy="830263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sz="4800" dirty="0">
                <a:latin typeface="Noteworthy Light" charset="0"/>
              </a:rPr>
              <a:t>IRR #2</a:t>
            </a:r>
          </a:p>
        </p:txBody>
      </p:sp>
      <p:pic>
        <p:nvPicPr>
          <p:cNvPr id="17" name="Picture 16" descr="commissioning_d_theodolite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30"/>
          <a:stretch>
            <a:fillRect/>
          </a:stretch>
        </p:blipFill>
        <p:spPr bwMode="auto">
          <a:xfrm>
            <a:off x="409575" y="990600"/>
            <a:ext cx="7404100" cy="320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1762656" y="216883"/>
            <a:ext cx="44919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2800" b="1" i="1" dirty="0" smtClean="0">
                <a:solidFill>
                  <a:prstClr val="black"/>
                </a:solidFill>
                <a:latin typeface="Comic Sans MS" pitchFamily="66" charset="0"/>
              </a:rPr>
              <a:t>Commissioning / Run plan</a:t>
            </a:r>
            <a:endParaRPr lang="en-CA" sz="2800" b="1" i="1" dirty="0">
              <a:solidFill>
                <a:prstClr val="black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566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6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8C30F-436C-40C2-9495-4833F1E9A5F5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t>2014-03-08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>
                <a:solidFill>
                  <a:prstClr val="black">
                    <a:tint val="75000"/>
                  </a:prstClr>
                </a:solidFill>
              </a:rPr>
              <a:t>n3He SNS FnPB PRAC Presentation</a:t>
            </a:r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F38AB-0A70-4F5A-A480-CBBB5E6CB2AC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ontent Placeholder 6"/>
          <p:cNvSpPr txBox="1">
            <a:spLocks/>
          </p:cNvSpPr>
          <p:nvPr/>
        </p:nvSpPr>
        <p:spPr>
          <a:xfrm>
            <a:off x="304800" y="893763"/>
            <a:ext cx="4114800" cy="533241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2000" dirty="0" smtClean="0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rPr>
              <a:t>Spokespersons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sz="16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  D. Bowman, M. </a:t>
            </a:r>
            <a:r>
              <a:rPr lang="en-US" sz="1600" dirty="0" err="1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Gericke</a:t>
            </a:r>
            <a:r>
              <a:rPr lang="en-US" sz="16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, C. Crawford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sz="1600" dirty="0" smtClean="0">
              <a:latin typeface="Comic Sans MS" panose="030F0702030302020204" pitchFamily="66" charset="0"/>
              <a:ea typeface="ＭＳ Ｐゴシック" panose="020B0600070205080204" pitchFamily="34" charset="-128"/>
            </a:endParaRPr>
          </a:p>
          <a:p>
            <a:pPr>
              <a:lnSpc>
                <a:spcPct val="80000"/>
              </a:lnSpc>
            </a:pPr>
            <a:r>
              <a:rPr lang="en-US" sz="2000" dirty="0" smtClean="0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rPr>
              <a:t>Local Project Manager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sz="16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  S. </a:t>
            </a:r>
            <a:r>
              <a:rPr lang="en-US" sz="1600" dirty="0" err="1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Penttila</a:t>
            </a:r>
            <a:endParaRPr lang="en-US" sz="1600" dirty="0" smtClean="0">
              <a:latin typeface="Comic Sans MS" panose="030F0702030302020204" pitchFamily="66" charset="0"/>
              <a:ea typeface="ＭＳ Ｐゴシック" panose="020B0600070205080204" pitchFamily="34" charset="-128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sz="1600" dirty="0" smtClean="0">
              <a:latin typeface="Comic Sans MS" panose="030F0702030302020204" pitchFamily="66" charset="0"/>
              <a:ea typeface="ＭＳ Ｐゴシック" panose="020B0600070205080204" pitchFamily="34" charset="-128"/>
            </a:endParaRPr>
          </a:p>
          <a:p>
            <a:pPr>
              <a:lnSpc>
                <a:spcPct val="80000"/>
              </a:lnSpc>
            </a:pPr>
            <a:r>
              <a:rPr lang="en-US" sz="2000" dirty="0" smtClean="0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rPr>
              <a:t>Project Engineer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sz="16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  Jack </a:t>
            </a:r>
            <a:r>
              <a:rPr lang="en-US" sz="1600" dirty="0" err="1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Thomison</a:t>
            </a:r>
            <a:endParaRPr lang="en-US" sz="1600" dirty="0" smtClean="0">
              <a:latin typeface="Comic Sans MS" panose="030F0702030302020204" pitchFamily="66" charset="0"/>
              <a:ea typeface="ＭＳ Ｐゴシック" panose="020B0600070205080204" pitchFamily="34" charset="-128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sz="1600" dirty="0" smtClean="0">
              <a:latin typeface="Comic Sans MS" panose="030F0702030302020204" pitchFamily="66" charset="0"/>
              <a:ea typeface="ＭＳ Ｐゴシック" panose="020B0600070205080204" pitchFamily="34" charset="-128"/>
            </a:endParaRPr>
          </a:p>
          <a:p>
            <a:pPr>
              <a:lnSpc>
                <a:spcPct val="80000"/>
              </a:lnSpc>
            </a:pPr>
            <a:r>
              <a:rPr lang="en-US" sz="2000" dirty="0" smtClean="0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rPr>
              <a:t>Work </a:t>
            </a:r>
            <a:r>
              <a:rPr lang="en-US" sz="2000" dirty="0" err="1" smtClean="0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rPr>
              <a:t>Subpackage</a:t>
            </a:r>
            <a:r>
              <a:rPr lang="en-US" sz="2000" dirty="0" smtClean="0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rPr>
              <a:t> Leaders</a:t>
            </a:r>
          </a:p>
          <a:p>
            <a:pPr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sz="16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  G. Greene 	</a:t>
            </a:r>
            <a:r>
              <a:rPr lang="en-US" sz="1600" dirty="0" err="1" smtClean="0">
                <a:solidFill>
                  <a:srgbClr val="00804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rPr>
              <a:t>Neutronics</a:t>
            </a:r>
            <a:endParaRPr lang="en-US" sz="1600" dirty="0" smtClean="0">
              <a:solidFill>
                <a:srgbClr val="008040"/>
              </a:solidFill>
              <a:latin typeface="Comic Sans MS" panose="030F0702030302020204" pitchFamily="66" charset="0"/>
              <a:ea typeface="ＭＳ Ｐゴシック" panose="020B0600070205080204" pitchFamily="34" charset="-128"/>
            </a:endParaRPr>
          </a:p>
          <a:p>
            <a:pPr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sz="16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  L.  </a:t>
            </a:r>
            <a:r>
              <a:rPr lang="en-US" sz="1600" dirty="0" err="1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Barrón</a:t>
            </a:r>
            <a:r>
              <a:rPr lang="en-US" sz="16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  	</a:t>
            </a:r>
            <a:r>
              <a:rPr lang="en-US" sz="1600" dirty="0" smtClean="0">
                <a:solidFill>
                  <a:srgbClr val="00804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rPr>
              <a:t>Solenoid</a:t>
            </a:r>
          </a:p>
          <a:p>
            <a:pPr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sz="16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  C. Crawford	</a:t>
            </a:r>
            <a:r>
              <a:rPr lang="en-US" sz="1600" dirty="0" smtClean="0">
                <a:solidFill>
                  <a:srgbClr val="00804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rPr>
              <a:t>Spin rotator</a:t>
            </a:r>
          </a:p>
          <a:p>
            <a:pPr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sz="16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  M. </a:t>
            </a:r>
            <a:r>
              <a:rPr lang="en-US" sz="1600" dirty="0" err="1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Gericke</a:t>
            </a:r>
            <a:r>
              <a:rPr lang="en-US" sz="16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 	</a:t>
            </a:r>
            <a:r>
              <a:rPr lang="en-US" sz="1600" dirty="0" smtClean="0">
                <a:solidFill>
                  <a:srgbClr val="00804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rPr>
              <a:t>Target / detector</a:t>
            </a:r>
          </a:p>
          <a:p>
            <a:pPr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sz="16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  D. Bowman	</a:t>
            </a:r>
            <a:r>
              <a:rPr lang="en-US" sz="1600" dirty="0" smtClean="0">
                <a:solidFill>
                  <a:srgbClr val="00804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rPr>
              <a:t>Preamplifiers</a:t>
            </a:r>
          </a:p>
          <a:p>
            <a:pPr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sz="16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  C. Crawford	</a:t>
            </a:r>
            <a:r>
              <a:rPr lang="en-US" sz="1600" dirty="0" smtClean="0">
                <a:solidFill>
                  <a:srgbClr val="00804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rPr>
              <a:t>Data acquisition</a:t>
            </a:r>
          </a:p>
          <a:p>
            <a:pPr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sz="16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  N. </a:t>
            </a:r>
            <a:r>
              <a:rPr lang="en-US" sz="1600" dirty="0" err="1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Fomin</a:t>
            </a:r>
            <a:r>
              <a:rPr lang="en-US" sz="16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	</a:t>
            </a:r>
            <a:r>
              <a:rPr lang="en-US" sz="1600" dirty="0" smtClean="0">
                <a:solidFill>
                  <a:srgbClr val="00804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rPr>
              <a:t>Online analysis</a:t>
            </a:r>
          </a:p>
          <a:p>
            <a:pPr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sz="16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  J. Hamblen	</a:t>
            </a:r>
            <a:r>
              <a:rPr lang="en-US" sz="1600" dirty="0" smtClean="0">
                <a:solidFill>
                  <a:srgbClr val="00804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rPr>
              <a:t>Integration</a:t>
            </a:r>
          </a:p>
          <a:p>
            <a:pPr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sz="16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  D. Bowman	</a:t>
            </a:r>
            <a:r>
              <a:rPr lang="en-US" sz="1600" dirty="0" smtClean="0">
                <a:solidFill>
                  <a:srgbClr val="00804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rPr>
              <a:t>Commissioning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4114800" y="849313"/>
          <a:ext cx="4800600" cy="549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2" name="Worksheet" r:id="rId3" imgW="7251700" imgH="8305800" progId="Excel.Sheet.8">
                  <p:embed/>
                </p:oleObj>
              </mc:Choice>
              <mc:Fallback>
                <p:oleObj name="Worksheet" r:id="rId3" imgW="7251700" imgH="830580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849313"/>
                        <a:ext cx="4800600" cy="549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439861" y="216883"/>
            <a:ext cx="42643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2800" b="1" i="1" dirty="0" smtClean="0">
                <a:solidFill>
                  <a:prstClr val="black"/>
                </a:solidFill>
                <a:latin typeface="Comic Sans MS" pitchFamily="66" charset="0"/>
              </a:rPr>
              <a:t>The n3He Collaboration</a:t>
            </a:r>
            <a:endParaRPr lang="en-CA" sz="2800" b="1" i="1" dirty="0">
              <a:solidFill>
                <a:prstClr val="black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8544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8C30F-436C-40C2-9495-4833F1E9A5F5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t>2014-03-08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>
                <a:solidFill>
                  <a:prstClr val="black">
                    <a:tint val="75000"/>
                  </a:prstClr>
                </a:solidFill>
              </a:rPr>
              <a:t>n3He SNS FnPB PRAC Presentation</a:t>
            </a:r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F38AB-0A70-4F5A-A480-CBBB5E6CB2AC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30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08582" y="2262909"/>
            <a:ext cx="15263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b="1" i="1" dirty="0" smtClean="0">
                <a:latin typeface="Comic Sans MS" panose="030F0702030302020204" pitchFamily="66" charset="0"/>
              </a:rPr>
              <a:t>Backups</a:t>
            </a:r>
            <a:endParaRPr lang="en-CA" sz="2800" b="1" i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7142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1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504825"/>
          </a:xfrm>
        </p:spPr>
        <p:txBody>
          <a:bodyPr lIns="89875" tIns="46737" rIns="89875" bIns="46737">
            <a:normAutofit fontScale="90000"/>
          </a:bodyPr>
          <a:lstStyle/>
          <a:p>
            <a:pPr defTabSz="456583">
              <a:lnSpc>
                <a:spcPts val="3938"/>
              </a:lnSpc>
              <a:buClr>
                <a:srgbClr val="FF0000"/>
              </a:buClr>
              <a:tabLst>
                <a:tab pos="0" algn="l"/>
                <a:tab pos="456583" algn="l"/>
                <a:tab pos="913169" algn="l"/>
                <a:tab pos="1369754" algn="l"/>
                <a:tab pos="1826337" algn="l"/>
                <a:tab pos="2282922" algn="l"/>
                <a:tab pos="2739506" algn="l"/>
                <a:tab pos="3196084" algn="l"/>
                <a:tab pos="3652673" algn="l"/>
                <a:tab pos="4109257" algn="l"/>
                <a:tab pos="4565843" algn="l"/>
                <a:tab pos="5022425" algn="l"/>
                <a:tab pos="5479011" algn="l"/>
                <a:tab pos="5935593" algn="l"/>
                <a:tab pos="6392175" algn="l"/>
                <a:tab pos="6848762" algn="l"/>
                <a:tab pos="7305348" algn="l"/>
                <a:tab pos="7761933" algn="l"/>
                <a:tab pos="8218516" algn="l"/>
                <a:tab pos="8675102" algn="l"/>
                <a:tab pos="9131680" algn="l"/>
              </a:tabLst>
              <a:defRPr/>
            </a:pPr>
            <a:r>
              <a:rPr lang="en-GB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n</a:t>
            </a:r>
            <a:r>
              <a:rPr lang="en-GB" sz="3200" b="1" i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3</a:t>
            </a:r>
            <a:r>
              <a:rPr lang="en-GB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He Calculations</a:t>
            </a:r>
            <a:endParaRPr lang="en-GB" sz="3200" b="1" i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160772" name="Text Box 4"/>
          <p:cNvSpPr txBox="1">
            <a:spLocks noChangeArrowheads="1"/>
          </p:cNvSpPr>
          <p:nvPr/>
        </p:nvSpPr>
        <p:spPr bwMode="auto">
          <a:xfrm>
            <a:off x="107950" y="692150"/>
            <a:ext cx="8948738" cy="1200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311" tIns="45658" rIns="91311" bIns="45658"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b="1" dirty="0" smtClean="0">
                <a:solidFill>
                  <a:srgbClr val="C00000"/>
                </a:solidFill>
                <a:latin typeface="Comic Sans MS" pitchFamily="66" charset="0"/>
              </a:rPr>
              <a:t> Full four-body calculation of strong scattering wave functions		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b="1" dirty="0" smtClean="0">
                <a:solidFill>
                  <a:srgbClr val="C00000"/>
                </a:solidFill>
                <a:latin typeface="Comic Sans MS" pitchFamily="66" charset="0"/>
              </a:rPr>
              <a:t> Evaluation of the weak matrix elements in terms of the DDH   </a:t>
            </a:r>
          </a:p>
          <a:p>
            <a:pPr marL="0" lvl="1">
              <a:defRPr/>
            </a:pPr>
            <a:r>
              <a:rPr lang="en-US" b="1" dirty="0" smtClean="0">
                <a:solidFill>
                  <a:srgbClr val="C00000"/>
                </a:solidFill>
                <a:latin typeface="Comic Sans MS" pitchFamily="66" charset="0"/>
              </a:rPr>
              <a:t>  potential (</a:t>
            </a:r>
            <a:r>
              <a:rPr lang="en-CA" b="1" dirty="0" smtClean="0">
                <a:solidFill>
                  <a:srgbClr val="C00000"/>
                </a:solidFill>
                <a:latin typeface="Comic Sans MS" pitchFamily="66" charset="0"/>
              </a:rPr>
              <a:t>Work in progress on calculation of EFT low energy   </a:t>
            </a:r>
          </a:p>
          <a:p>
            <a:pPr marL="0" lvl="1">
              <a:defRPr/>
            </a:pPr>
            <a:r>
              <a:rPr lang="en-CA" b="1" dirty="0" smtClean="0">
                <a:solidFill>
                  <a:srgbClr val="C00000"/>
                </a:solidFill>
                <a:latin typeface="Comic Sans MS" pitchFamily="66" charset="0"/>
              </a:rPr>
              <a:t>  coefficients</a:t>
            </a:r>
            <a:r>
              <a:rPr lang="en-US" b="1" dirty="0" smtClean="0">
                <a:solidFill>
                  <a:srgbClr val="C00000"/>
                </a:solidFill>
                <a:latin typeface="Comic Sans MS" pitchFamily="66" charset="0"/>
              </a:rPr>
              <a:t>) </a:t>
            </a:r>
            <a:endParaRPr lang="en-US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graphicFrame>
        <p:nvGraphicFramePr>
          <p:cNvPr id="26626" name="Object 2"/>
          <p:cNvGraphicFramePr>
            <a:graphicFrameLocks noChangeAspect="1"/>
          </p:cNvGraphicFramePr>
          <p:nvPr/>
        </p:nvGraphicFramePr>
        <p:xfrm>
          <a:off x="762000" y="3429000"/>
          <a:ext cx="4187825" cy="544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9" name="Equation" r:id="rId4" imgW="2057400" imgH="266400" progId="Equation.3">
                  <p:embed/>
                </p:oleObj>
              </mc:Choice>
              <mc:Fallback>
                <p:oleObj name="Equation" r:id="rId4" imgW="2057400" imgH="26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429000"/>
                        <a:ext cx="4187825" cy="544513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0781" name="Rectangle 13"/>
          <p:cNvSpPr>
            <a:spLocks noChangeArrowheads="1"/>
          </p:cNvSpPr>
          <p:nvPr/>
        </p:nvSpPr>
        <p:spPr bwMode="auto">
          <a:xfrm>
            <a:off x="990600" y="5486400"/>
            <a:ext cx="6759923" cy="646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311" tIns="45658" rIns="91311" bIns="45658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000000"/>
                </a:solidFill>
                <a:latin typeface="Comic Sans MS" pitchFamily="66" charset="0"/>
              </a:rPr>
              <a:t>M. </a:t>
            </a:r>
            <a:r>
              <a:rPr lang="en-US" b="1" dirty="0" err="1">
                <a:solidFill>
                  <a:srgbClr val="000000"/>
                </a:solidFill>
                <a:latin typeface="Comic Sans MS" pitchFamily="66" charset="0"/>
              </a:rPr>
              <a:t>Viviani</a:t>
            </a:r>
            <a:r>
              <a:rPr lang="en-US" b="1" dirty="0">
                <a:solidFill>
                  <a:srgbClr val="000000"/>
                </a:solidFill>
                <a:latin typeface="Comic Sans MS" pitchFamily="66" charset="0"/>
              </a:rPr>
              <a:t>, R. </a:t>
            </a:r>
            <a:r>
              <a:rPr lang="en-US" b="1" dirty="0" err="1">
                <a:solidFill>
                  <a:srgbClr val="000000"/>
                </a:solidFill>
                <a:latin typeface="Comic Sans MS" pitchFamily="66" charset="0"/>
              </a:rPr>
              <a:t>Schiavilla</a:t>
            </a:r>
            <a:r>
              <a:rPr lang="en-US" b="1" dirty="0">
                <a:solidFill>
                  <a:srgbClr val="000000"/>
                </a:solidFill>
                <a:latin typeface="Comic Sans MS" pitchFamily="66" charset="0"/>
              </a:rPr>
              <a:t>, </a:t>
            </a:r>
            <a:r>
              <a:rPr lang="en-US" b="1" dirty="0" smtClean="0">
                <a:solidFill>
                  <a:srgbClr val="000000"/>
                </a:solidFill>
                <a:latin typeface="Comic Sans MS" pitchFamily="66" charset="0"/>
              </a:rPr>
              <a:t>Phys. Rev. C. 82 044001 (2010)</a:t>
            </a:r>
          </a:p>
          <a:p>
            <a:pPr>
              <a:defRPr/>
            </a:pPr>
            <a:r>
              <a:rPr lang="en-US" b="1" dirty="0" smtClean="0">
                <a:solidFill>
                  <a:srgbClr val="000000"/>
                </a:solidFill>
                <a:latin typeface="Comic Sans MS" pitchFamily="66" charset="0"/>
              </a:rPr>
              <a:t>L. </a:t>
            </a:r>
            <a:r>
              <a:rPr lang="en-US" b="1" dirty="0" err="1" smtClean="0">
                <a:solidFill>
                  <a:srgbClr val="000000"/>
                </a:solidFill>
                <a:latin typeface="Comic Sans MS" pitchFamily="66" charset="0"/>
              </a:rPr>
              <a:t>Girlanda</a:t>
            </a:r>
            <a:r>
              <a:rPr lang="en-US" b="1" dirty="0" smtClean="0">
                <a:solidFill>
                  <a:srgbClr val="000000"/>
                </a:solidFill>
                <a:latin typeface="Comic Sans MS" pitchFamily="66" charset="0"/>
              </a:rPr>
              <a:t> et al. Phys. Rev. </a:t>
            </a:r>
            <a:r>
              <a:rPr lang="en-US" b="1" dirty="0" err="1" smtClean="0">
                <a:solidFill>
                  <a:srgbClr val="000000"/>
                </a:solidFill>
                <a:latin typeface="Comic Sans MS" pitchFamily="66" charset="0"/>
              </a:rPr>
              <a:t>Lett</a:t>
            </a:r>
            <a:r>
              <a:rPr lang="en-US" b="1" dirty="0" smtClean="0">
                <a:solidFill>
                  <a:srgbClr val="000000"/>
                </a:solidFill>
                <a:latin typeface="Comic Sans MS" pitchFamily="66" charset="0"/>
              </a:rPr>
              <a:t>. 105 232502 (2010)</a:t>
            </a:r>
            <a:endParaRPr lang="en-US" b="1" dirty="0">
              <a:solidFill>
                <a:srgbClr val="000000"/>
              </a:solidFill>
              <a:latin typeface="Comic Sans MS" pitchFamily="66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6096000" y="2209800"/>
          <a:ext cx="2632123" cy="3004458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1184323"/>
                <a:gridCol w="1447800"/>
              </a:tblGrid>
              <a:tr h="424543">
                <a:tc>
                  <a:txBody>
                    <a:bodyPr/>
                    <a:lstStyle/>
                    <a:p>
                      <a:r>
                        <a:rPr lang="en-CA" sz="1200" b="1" i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DDH</a:t>
                      </a:r>
                      <a:r>
                        <a:rPr lang="en-CA" sz="1200" b="1" i="1" baseline="0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 Weak</a:t>
                      </a:r>
                    </a:p>
                    <a:p>
                      <a:r>
                        <a:rPr lang="en-CA" sz="1200" b="1" i="1" baseline="0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Coupling</a:t>
                      </a:r>
                      <a:endParaRPr lang="en-CA" sz="1200" b="1" i="1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200" b="1" i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(</a:t>
                      </a:r>
                      <a:r>
                        <a:rPr lang="en-CA" sz="1200" b="1" i="1" dirty="0" err="1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A</a:t>
                      </a:r>
                      <a:r>
                        <a:rPr lang="en-CA" sz="1200" b="1" i="1" spc="-100" baseline="50000" dirty="0" err="1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p</a:t>
                      </a:r>
                      <a:r>
                        <a:rPr lang="en-CA" sz="1200" b="1" i="1" baseline="-25000" dirty="0" err="1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Z</a:t>
                      </a:r>
                      <a:r>
                        <a:rPr lang="en-CA" sz="1200" b="1" i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) n</a:t>
                      </a:r>
                      <a:r>
                        <a:rPr lang="en-CA" sz="1200" b="1" i="1" baseline="30000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3</a:t>
                      </a:r>
                      <a:r>
                        <a:rPr lang="en-CA" sz="1200" b="1" i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He </a:t>
                      </a:r>
                      <a:r>
                        <a:rPr lang="en-CA" sz="1200" b="1" i="1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sym typeface="Symbol"/>
                        </a:rPr>
                        <a:t></a:t>
                      </a:r>
                      <a:r>
                        <a:rPr lang="en-CA" sz="1200" b="1" i="1" dirty="0" err="1" smtClean="0">
                          <a:solidFill>
                            <a:schemeClr val="tx1"/>
                          </a:solidFill>
                          <a:latin typeface="Comic Sans MS" pitchFamily="66" charset="0"/>
                          <a:sym typeface="Symbol"/>
                        </a:rPr>
                        <a:t>tp</a:t>
                      </a:r>
                      <a:endParaRPr lang="en-CA" sz="1200" b="1" i="1" dirty="0" smtClean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  <a:p>
                      <a:endParaRPr lang="en-CA" sz="1200" b="1" i="1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4000"/>
                      </a:srgbClr>
                    </a:solidFill>
                  </a:tcPr>
                </a:tc>
              </a:tr>
              <a:tr h="424543">
                <a:tc>
                  <a:txBody>
                    <a:bodyPr/>
                    <a:lstStyle/>
                    <a:p>
                      <a:pPr algn="ctr"/>
                      <a:r>
                        <a:rPr lang="en-CA" sz="1800" b="1" i="1" baseline="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sym typeface="Symbol"/>
                        </a:rPr>
                        <a:t>a</a:t>
                      </a:r>
                      <a:r>
                        <a:rPr lang="en-CA" sz="1800" b="1" i="1" baseline="-250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sym typeface="Symbol"/>
                        </a:rPr>
                        <a:t></a:t>
                      </a:r>
                      <a:r>
                        <a:rPr lang="en-CA" sz="1800" b="1" i="1" spc="-100" baseline="500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sym typeface="Symbol"/>
                        </a:rPr>
                        <a:t>1</a:t>
                      </a:r>
                      <a:endParaRPr lang="en-CA" sz="1800" b="1" i="1" spc="-100" baseline="50000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1" i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-0.189</a:t>
                      </a:r>
                      <a:endParaRPr lang="en-CA" sz="1800" b="1" i="1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4000"/>
                      </a:srgbClr>
                    </a:solidFill>
                  </a:tcPr>
                </a:tc>
              </a:tr>
              <a:tr h="42454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b="1" i="1" baseline="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sym typeface="Symbol"/>
                        </a:rPr>
                        <a:t>a</a:t>
                      </a:r>
                      <a:r>
                        <a:rPr lang="en-CA" sz="1800" b="1" i="1" baseline="-250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sym typeface="Symbol"/>
                        </a:rPr>
                        <a:t></a:t>
                      </a:r>
                      <a:r>
                        <a:rPr lang="en-CA" sz="1800" b="1" i="1" spc="-100" baseline="500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sym typeface="Symbol"/>
                        </a:rPr>
                        <a:t>0</a:t>
                      </a:r>
                      <a:endParaRPr lang="en-CA" sz="1800" b="1" i="1" spc="-100" baseline="50000" dirty="0" smtClean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1" i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-0.036</a:t>
                      </a:r>
                      <a:endParaRPr lang="en-CA" sz="1800" b="1" i="1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4000"/>
                      </a:srgbClr>
                    </a:solidFill>
                  </a:tcPr>
                </a:tc>
              </a:tr>
              <a:tr h="42454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b="1" i="1" baseline="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sym typeface="Symbol"/>
                        </a:rPr>
                        <a:t>a</a:t>
                      </a:r>
                      <a:r>
                        <a:rPr lang="en-CA" sz="1800" b="1" i="1" baseline="-250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sym typeface="Symbol"/>
                        </a:rPr>
                        <a:t></a:t>
                      </a:r>
                      <a:r>
                        <a:rPr lang="en-CA" sz="1800" b="1" i="1" spc="-100" baseline="500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sym typeface="Symbol"/>
                        </a:rPr>
                        <a:t>1</a:t>
                      </a:r>
                      <a:endParaRPr lang="en-CA" sz="1800" b="1" i="1" spc="-100" baseline="50000" dirty="0" smtClean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1" i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0.019</a:t>
                      </a:r>
                      <a:endParaRPr lang="en-CA" sz="1800" b="1" i="1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4000"/>
                      </a:srgbClr>
                    </a:solidFill>
                  </a:tcPr>
                </a:tc>
              </a:tr>
              <a:tr h="42454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b="1" i="1" baseline="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sym typeface="Symbol"/>
                        </a:rPr>
                        <a:t>a</a:t>
                      </a:r>
                      <a:r>
                        <a:rPr lang="en-CA" sz="1800" b="1" i="1" baseline="-250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sym typeface="Symbol"/>
                        </a:rPr>
                        <a:t></a:t>
                      </a:r>
                      <a:r>
                        <a:rPr lang="en-CA" sz="1800" b="1" i="1" spc="-100" baseline="500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sym typeface="Symbol"/>
                        </a:rPr>
                        <a:t>2</a:t>
                      </a:r>
                      <a:endParaRPr lang="en-CA" sz="1800" b="1" i="1" spc="-100" baseline="50000" dirty="0" smtClean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1" i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-0.0006</a:t>
                      </a:r>
                      <a:endParaRPr lang="en-CA" sz="1800" b="1" i="1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4000"/>
                      </a:srgbClr>
                    </a:solidFill>
                  </a:tcPr>
                </a:tc>
              </a:tr>
              <a:tr h="42454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b="1" i="1" baseline="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sym typeface="Symbol"/>
                        </a:rPr>
                        <a:t>a</a:t>
                      </a:r>
                      <a:r>
                        <a:rPr lang="en-CA" sz="1800" b="1" i="1" baseline="-250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sym typeface="Symbol"/>
                        </a:rPr>
                        <a:t></a:t>
                      </a:r>
                      <a:r>
                        <a:rPr lang="en-CA" sz="1800" b="1" i="1" spc="-100" baseline="500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sym typeface="Symbol"/>
                        </a:rPr>
                        <a:t>0</a:t>
                      </a:r>
                      <a:endParaRPr lang="en-CA" sz="1800" b="1" i="1" spc="-100" baseline="50000" dirty="0" smtClean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1" i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-0.0334</a:t>
                      </a:r>
                      <a:endParaRPr lang="en-CA" sz="1800" b="1" i="1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4000"/>
                      </a:srgbClr>
                    </a:solidFill>
                  </a:tcPr>
                </a:tc>
              </a:tr>
              <a:tr h="42454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b="1" i="1" baseline="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sym typeface="Symbol"/>
                        </a:rPr>
                        <a:t>a</a:t>
                      </a:r>
                      <a:r>
                        <a:rPr lang="en-CA" sz="1800" b="1" i="1" baseline="-250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sym typeface="Symbol"/>
                        </a:rPr>
                        <a:t></a:t>
                      </a:r>
                      <a:r>
                        <a:rPr lang="en-CA" sz="1800" b="1" i="1" spc="-100" baseline="500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sym typeface="Symbol"/>
                        </a:rPr>
                        <a:t>1</a:t>
                      </a:r>
                      <a:endParaRPr lang="en-CA" sz="1800" b="1" i="1" spc="-100" baseline="50000" dirty="0" smtClean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1" i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0.0413</a:t>
                      </a:r>
                      <a:endParaRPr lang="en-CA" sz="1800" b="1" i="1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4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C4AC1B-2964-48A8-8CA9-2C171A28C1E2}" type="slidenum">
              <a:rPr lang="en-CA" smtClean="0"/>
              <a:pPr>
                <a:defRPr/>
              </a:pPr>
              <a:t>31</a:t>
            </a:fld>
            <a:endParaRPr lang="en-CA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2012 TRIUMF Summer Institute NN PNC (Michael Gericke)</a:t>
            </a:r>
            <a:endParaRPr lang="en-CA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71CAE-2283-4795-9153-A23CF4F71FF7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2014-03-08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01935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8C30F-436C-40C2-9495-4833F1E9A5F5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t>2014-03-08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>
                <a:solidFill>
                  <a:prstClr val="black">
                    <a:tint val="75000"/>
                  </a:prstClr>
                </a:solidFill>
              </a:rPr>
              <a:t>n3He SNS FnPB PRAC Presentation</a:t>
            </a:r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F38AB-0A70-4F5A-A480-CBBB5E6CB2AC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rc 2"/>
          <p:cNvSpPr>
            <a:spLocks/>
          </p:cNvSpPr>
          <p:nvPr/>
        </p:nvSpPr>
        <p:spPr bwMode="auto">
          <a:xfrm flipH="1">
            <a:off x="7888288" y="1639888"/>
            <a:ext cx="257175" cy="1101725"/>
          </a:xfrm>
          <a:custGeom>
            <a:avLst/>
            <a:gdLst>
              <a:gd name="T0" fmla="*/ 2147483647 w 43200"/>
              <a:gd name="T1" fmla="*/ 0 h 43200"/>
              <a:gd name="T2" fmla="*/ 2147483647 w 43200"/>
              <a:gd name="T3" fmla="*/ 2147483647 h 43200"/>
              <a:gd name="T4" fmla="*/ 2147483647 w 43200"/>
              <a:gd name="T5" fmla="*/ 2147483647 h 43200"/>
              <a:gd name="T6" fmla="*/ 0 60000 65536"/>
              <a:gd name="T7" fmla="*/ 0 60000 65536"/>
              <a:gd name="T8" fmla="*/ 0 60000 65536"/>
              <a:gd name="T9" fmla="*/ 0 w 43200"/>
              <a:gd name="T10" fmla="*/ 0 h 43200"/>
              <a:gd name="T11" fmla="*/ 43200 w 43200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43200" fill="none" extrusionOk="0">
                <a:moveTo>
                  <a:pt x="21600" y="-1"/>
                </a:move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200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10121"/>
                  <a:pt x="8977" y="648"/>
                  <a:pt x="20438" y="31"/>
                </a:cubicBezTo>
              </a:path>
              <a:path w="43200" h="43200" stroke="0" extrusionOk="0">
                <a:moveTo>
                  <a:pt x="21600" y="-1"/>
                </a:move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200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10121"/>
                  <a:pt x="8977" y="648"/>
                  <a:pt x="20438" y="31"/>
                </a:cubicBezTo>
                <a:lnTo>
                  <a:pt x="21600" y="21600"/>
                </a:lnTo>
                <a:lnTo>
                  <a:pt x="21600" y="-1"/>
                </a:lnTo>
                <a:close/>
              </a:path>
            </a:pathLst>
          </a:custGeom>
          <a:noFill/>
          <a:ln w="19050">
            <a:solidFill>
              <a:srgbClr val="24459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CA"/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4311650" y="1616075"/>
            <a:ext cx="3729038" cy="46038"/>
            <a:chOff x="1585" y="2104"/>
            <a:chExt cx="2349" cy="29"/>
          </a:xfrm>
        </p:grpSpPr>
        <p:sp>
          <p:nvSpPr>
            <p:cNvPr id="7" name="Oval 6"/>
            <p:cNvSpPr>
              <a:spLocks noChangeArrowheads="1"/>
            </p:cNvSpPr>
            <p:nvPr/>
          </p:nvSpPr>
          <p:spPr bwMode="auto">
            <a:xfrm>
              <a:off x="1585" y="2104"/>
              <a:ext cx="37" cy="29"/>
            </a:xfrm>
            <a:prstGeom prst="ellipse">
              <a:avLst/>
            </a:prstGeom>
            <a:solidFill>
              <a:srgbClr val="2445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/>
            </a:p>
          </p:txBody>
        </p:sp>
        <p:sp>
          <p:nvSpPr>
            <p:cNvPr id="8" name="Oval 7"/>
            <p:cNvSpPr>
              <a:spLocks noChangeArrowheads="1"/>
            </p:cNvSpPr>
            <p:nvPr/>
          </p:nvSpPr>
          <p:spPr bwMode="auto">
            <a:xfrm>
              <a:off x="1641" y="2104"/>
              <a:ext cx="37" cy="29"/>
            </a:xfrm>
            <a:prstGeom prst="ellipse">
              <a:avLst/>
            </a:prstGeom>
            <a:solidFill>
              <a:srgbClr val="2445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/>
            </a:p>
          </p:txBody>
        </p:sp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1697" y="2104"/>
              <a:ext cx="37" cy="29"/>
            </a:xfrm>
            <a:prstGeom prst="ellipse">
              <a:avLst/>
            </a:prstGeom>
            <a:solidFill>
              <a:srgbClr val="2445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/>
            </a:p>
          </p:txBody>
        </p:sp>
        <p:sp>
          <p:nvSpPr>
            <p:cNvPr id="10" name="Oval 9"/>
            <p:cNvSpPr>
              <a:spLocks noChangeArrowheads="1"/>
            </p:cNvSpPr>
            <p:nvPr/>
          </p:nvSpPr>
          <p:spPr bwMode="auto">
            <a:xfrm>
              <a:off x="1754" y="2104"/>
              <a:ext cx="37" cy="29"/>
            </a:xfrm>
            <a:prstGeom prst="ellipse">
              <a:avLst/>
            </a:prstGeom>
            <a:solidFill>
              <a:srgbClr val="2445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/>
            </a:p>
          </p:txBody>
        </p:sp>
        <p:sp>
          <p:nvSpPr>
            <p:cNvPr id="11" name="Oval 10"/>
            <p:cNvSpPr>
              <a:spLocks noChangeArrowheads="1"/>
            </p:cNvSpPr>
            <p:nvPr/>
          </p:nvSpPr>
          <p:spPr bwMode="auto">
            <a:xfrm>
              <a:off x="1810" y="2104"/>
              <a:ext cx="37" cy="29"/>
            </a:xfrm>
            <a:prstGeom prst="ellipse">
              <a:avLst/>
            </a:prstGeom>
            <a:solidFill>
              <a:srgbClr val="2445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/>
            </a:p>
          </p:txBody>
        </p:sp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1866" y="2104"/>
              <a:ext cx="37" cy="29"/>
            </a:xfrm>
            <a:prstGeom prst="ellipse">
              <a:avLst/>
            </a:prstGeom>
            <a:solidFill>
              <a:srgbClr val="2445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/>
            </a:p>
          </p:txBody>
        </p:sp>
        <p:sp>
          <p:nvSpPr>
            <p:cNvPr id="13" name="Oval 12"/>
            <p:cNvSpPr>
              <a:spLocks noChangeArrowheads="1"/>
            </p:cNvSpPr>
            <p:nvPr/>
          </p:nvSpPr>
          <p:spPr bwMode="auto">
            <a:xfrm>
              <a:off x="1923" y="2104"/>
              <a:ext cx="37" cy="29"/>
            </a:xfrm>
            <a:prstGeom prst="ellipse">
              <a:avLst/>
            </a:prstGeom>
            <a:solidFill>
              <a:srgbClr val="2445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/>
            </a:p>
          </p:txBody>
        </p:sp>
        <p:sp>
          <p:nvSpPr>
            <p:cNvPr id="14" name="Oval 13"/>
            <p:cNvSpPr>
              <a:spLocks noChangeArrowheads="1"/>
            </p:cNvSpPr>
            <p:nvPr/>
          </p:nvSpPr>
          <p:spPr bwMode="auto">
            <a:xfrm>
              <a:off x="1979" y="2104"/>
              <a:ext cx="37" cy="29"/>
            </a:xfrm>
            <a:prstGeom prst="ellipse">
              <a:avLst/>
            </a:prstGeom>
            <a:solidFill>
              <a:srgbClr val="2445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/>
            </a:p>
          </p:txBody>
        </p:sp>
        <p:sp>
          <p:nvSpPr>
            <p:cNvPr id="15" name="Oval 14"/>
            <p:cNvSpPr>
              <a:spLocks noChangeArrowheads="1"/>
            </p:cNvSpPr>
            <p:nvPr/>
          </p:nvSpPr>
          <p:spPr bwMode="auto">
            <a:xfrm>
              <a:off x="2036" y="2104"/>
              <a:ext cx="37" cy="29"/>
            </a:xfrm>
            <a:prstGeom prst="ellipse">
              <a:avLst/>
            </a:prstGeom>
            <a:solidFill>
              <a:srgbClr val="2445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/>
            </a:p>
          </p:txBody>
        </p:sp>
        <p:sp>
          <p:nvSpPr>
            <p:cNvPr id="16" name="Oval 15"/>
            <p:cNvSpPr>
              <a:spLocks noChangeArrowheads="1"/>
            </p:cNvSpPr>
            <p:nvPr/>
          </p:nvSpPr>
          <p:spPr bwMode="auto">
            <a:xfrm>
              <a:off x="2148" y="2104"/>
              <a:ext cx="37" cy="29"/>
            </a:xfrm>
            <a:prstGeom prst="ellipse">
              <a:avLst/>
            </a:prstGeom>
            <a:solidFill>
              <a:srgbClr val="2445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/>
            </a:p>
          </p:txBody>
        </p:sp>
        <p:sp>
          <p:nvSpPr>
            <p:cNvPr id="17" name="Oval 16"/>
            <p:cNvSpPr>
              <a:spLocks noChangeArrowheads="1"/>
            </p:cNvSpPr>
            <p:nvPr/>
          </p:nvSpPr>
          <p:spPr bwMode="auto">
            <a:xfrm>
              <a:off x="2261" y="2104"/>
              <a:ext cx="37" cy="29"/>
            </a:xfrm>
            <a:prstGeom prst="ellipse">
              <a:avLst/>
            </a:prstGeom>
            <a:solidFill>
              <a:srgbClr val="2445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/>
            </a:p>
          </p:txBody>
        </p:sp>
        <p:sp>
          <p:nvSpPr>
            <p:cNvPr id="18" name="Oval 17"/>
            <p:cNvSpPr>
              <a:spLocks noChangeArrowheads="1"/>
            </p:cNvSpPr>
            <p:nvPr/>
          </p:nvSpPr>
          <p:spPr bwMode="auto">
            <a:xfrm>
              <a:off x="2374" y="2104"/>
              <a:ext cx="37" cy="29"/>
            </a:xfrm>
            <a:prstGeom prst="ellipse">
              <a:avLst/>
            </a:prstGeom>
            <a:solidFill>
              <a:srgbClr val="2445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/>
            </a:p>
          </p:txBody>
        </p:sp>
        <p:sp>
          <p:nvSpPr>
            <p:cNvPr id="19" name="Oval 18"/>
            <p:cNvSpPr>
              <a:spLocks noChangeArrowheads="1"/>
            </p:cNvSpPr>
            <p:nvPr/>
          </p:nvSpPr>
          <p:spPr bwMode="auto">
            <a:xfrm>
              <a:off x="2487" y="2104"/>
              <a:ext cx="37" cy="29"/>
            </a:xfrm>
            <a:prstGeom prst="ellipse">
              <a:avLst/>
            </a:prstGeom>
            <a:solidFill>
              <a:srgbClr val="2445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/>
            </a:p>
          </p:txBody>
        </p:sp>
        <p:sp>
          <p:nvSpPr>
            <p:cNvPr id="20" name="Oval 19"/>
            <p:cNvSpPr>
              <a:spLocks noChangeArrowheads="1"/>
            </p:cNvSpPr>
            <p:nvPr/>
          </p:nvSpPr>
          <p:spPr bwMode="auto">
            <a:xfrm>
              <a:off x="2656" y="2104"/>
              <a:ext cx="37" cy="29"/>
            </a:xfrm>
            <a:prstGeom prst="ellipse">
              <a:avLst/>
            </a:prstGeom>
            <a:solidFill>
              <a:srgbClr val="2445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/>
            </a:p>
          </p:txBody>
        </p:sp>
        <p:sp>
          <p:nvSpPr>
            <p:cNvPr id="21" name="Oval 20"/>
            <p:cNvSpPr>
              <a:spLocks noChangeArrowheads="1"/>
            </p:cNvSpPr>
            <p:nvPr/>
          </p:nvSpPr>
          <p:spPr bwMode="auto">
            <a:xfrm>
              <a:off x="2769" y="2104"/>
              <a:ext cx="37" cy="29"/>
            </a:xfrm>
            <a:prstGeom prst="ellipse">
              <a:avLst/>
            </a:prstGeom>
            <a:solidFill>
              <a:srgbClr val="2445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/>
            </a:p>
          </p:txBody>
        </p:sp>
        <p:sp>
          <p:nvSpPr>
            <p:cNvPr id="22" name="Oval 21"/>
            <p:cNvSpPr>
              <a:spLocks noChangeArrowheads="1"/>
            </p:cNvSpPr>
            <p:nvPr/>
          </p:nvSpPr>
          <p:spPr bwMode="auto">
            <a:xfrm>
              <a:off x="2825" y="2104"/>
              <a:ext cx="37" cy="29"/>
            </a:xfrm>
            <a:prstGeom prst="ellipse">
              <a:avLst/>
            </a:prstGeom>
            <a:solidFill>
              <a:srgbClr val="2445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/>
            </a:p>
          </p:txBody>
        </p:sp>
        <p:sp>
          <p:nvSpPr>
            <p:cNvPr id="23" name="Oval 22"/>
            <p:cNvSpPr>
              <a:spLocks noChangeArrowheads="1"/>
            </p:cNvSpPr>
            <p:nvPr/>
          </p:nvSpPr>
          <p:spPr bwMode="auto">
            <a:xfrm>
              <a:off x="2938" y="2104"/>
              <a:ext cx="37" cy="29"/>
            </a:xfrm>
            <a:prstGeom prst="ellipse">
              <a:avLst/>
            </a:prstGeom>
            <a:solidFill>
              <a:srgbClr val="2445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/>
            </a:p>
          </p:txBody>
        </p:sp>
        <p:sp>
          <p:nvSpPr>
            <p:cNvPr id="24" name="Oval 23"/>
            <p:cNvSpPr>
              <a:spLocks noChangeArrowheads="1"/>
            </p:cNvSpPr>
            <p:nvPr/>
          </p:nvSpPr>
          <p:spPr bwMode="auto">
            <a:xfrm>
              <a:off x="3051" y="2104"/>
              <a:ext cx="37" cy="29"/>
            </a:xfrm>
            <a:prstGeom prst="ellipse">
              <a:avLst/>
            </a:prstGeom>
            <a:solidFill>
              <a:srgbClr val="2445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/>
            </a:p>
          </p:txBody>
        </p:sp>
        <p:sp>
          <p:nvSpPr>
            <p:cNvPr id="25" name="Oval 24"/>
            <p:cNvSpPr>
              <a:spLocks noChangeArrowheads="1"/>
            </p:cNvSpPr>
            <p:nvPr/>
          </p:nvSpPr>
          <p:spPr bwMode="auto">
            <a:xfrm>
              <a:off x="3163" y="2104"/>
              <a:ext cx="37" cy="29"/>
            </a:xfrm>
            <a:prstGeom prst="ellipse">
              <a:avLst/>
            </a:prstGeom>
            <a:solidFill>
              <a:srgbClr val="2445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/>
            </a:p>
          </p:txBody>
        </p:sp>
        <p:sp>
          <p:nvSpPr>
            <p:cNvPr id="26" name="Oval 25"/>
            <p:cNvSpPr>
              <a:spLocks noChangeArrowheads="1"/>
            </p:cNvSpPr>
            <p:nvPr/>
          </p:nvSpPr>
          <p:spPr bwMode="auto">
            <a:xfrm>
              <a:off x="3276" y="2104"/>
              <a:ext cx="37" cy="29"/>
            </a:xfrm>
            <a:prstGeom prst="ellipse">
              <a:avLst/>
            </a:prstGeom>
            <a:solidFill>
              <a:srgbClr val="2445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/>
            </a:p>
          </p:txBody>
        </p:sp>
        <p:sp>
          <p:nvSpPr>
            <p:cNvPr id="27" name="Oval 26"/>
            <p:cNvSpPr>
              <a:spLocks noChangeArrowheads="1"/>
            </p:cNvSpPr>
            <p:nvPr/>
          </p:nvSpPr>
          <p:spPr bwMode="auto">
            <a:xfrm>
              <a:off x="3389" y="2104"/>
              <a:ext cx="37" cy="29"/>
            </a:xfrm>
            <a:prstGeom prst="ellipse">
              <a:avLst/>
            </a:prstGeom>
            <a:solidFill>
              <a:srgbClr val="2445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/>
            </a:p>
          </p:txBody>
        </p:sp>
        <p:sp>
          <p:nvSpPr>
            <p:cNvPr id="28" name="Oval 27"/>
            <p:cNvSpPr>
              <a:spLocks noChangeArrowheads="1"/>
            </p:cNvSpPr>
            <p:nvPr/>
          </p:nvSpPr>
          <p:spPr bwMode="auto">
            <a:xfrm>
              <a:off x="3445" y="2104"/>
              <a:ext cx="37" cy="29"/>
            </a:xfrm>
            <a:prstGeom prst="ellipse">
              <a:avLst/>
            </a:prstGeom>
            <a:solidFill>
              <a:srgbClr val="2445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/>
            </a:p>
          </p:txBody>
        </p:sp>
        <p:sp>
          <p:nvSpPr>
            <p:cNvPr id="29" name="Oval 28"/>
            <p:cNvSpPr>
              <a:spLocks noChangeArrowheads="1"/>
            </p:cNvSpPr>
            <p:nvPr/>
          </p:nvSpPr>
          <p:spPr bwMode="auto">
            <a:xfrm>
              <a:off x="3558" y="2104"/>
              <a:ext cx="37" cy="29"/>
            </a:xfrm>
            <a:prstGeom prst="ellipse">
              <a:avLst/>
            </a:prstGeom>
            <a:solidFill>
              <a:srgbClr val="2445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/>
            </a:p>
          </p:txBody>
        </p:sp>
        <p:sp>
          <p:nvSpPr>
            <p:cNvPr id="30" name="Oval 29"/>
            <p:cNvSpPr>
              <a:spLocks noChangeArrowheads="1"/>
            </p:cNvSpPr>
            <p:nvPr/>
          </p:nvSpPr>
          <p:spPr bwMode="auto">
            <a:xfrm>
              <a:off x="3615" y="2104"/>
              <a:ext cx="37" cy="29"/>
            </a:xfrm>
            <a:prstGeom prst="ellipse">
              <a:avLst/>
            </a:prstGeom>
            <a:solidFill>
              <a:srgbClr val="2445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/>
            </a:p>
          </p:txBody>
        </p:sp>
        <p:sp>
          <p:nvSpPr>
            <p:cNvPr id="31" name="Oval 30"/>
            <p:cNvSpPr>
              <a:spLocks noChangeArrowheads="1"/>
            </p:cNvSpPr>
            <p:nvPr/>
          </p:nvSpPr>
          <p:spPr bwMode="auto">
            <a:xfrm>
              <a:off x="3671" y="2104"/>
              <a:ext cx="37" cy="29"/>
            </a:xfrm>
            <a:prstGeom prst="ellipse">
              <a:avLst/>
            </a:prstGeom>
            <a:solidFill>
              <a:srgbClr val="2445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/>
            </a:p>
          </p:txBody>
        </p:sp>
        <p:sp>
          <p:nvSpPr>
            <p:cNvPr id="32" name="Oval 31"/>
            <p:cNvSpPr>
              <a:spLocks noChangeArrowheads="1"/>
            </p:cNvSpPr>
            <p:nvPr/>
          </p:nvSpPr>
          <p:spPr bwMode="auto">
            <a:xfrm>
              <a:off x="3727" y="2104"/>
              <a:ext cx="37" cy="29"/>
            </a:xfrm>
            <a:prstGeom prst="ellipse">
              <a:avLst/>
            </a:prstGeom>
            <a:solidFill>
              <a:srgbClr val="2445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/>
            </a:p>
          </p:txBody>
        </p:sp>
        <p:sp>
          <p:nvSpPr>
            <p:cNvPr id="33" name="Oval 32"/>
            <p:cNvSpPr>
              <a:spLocks noChangeArrowheads="1"/>
            </p:cNvSpPr>
            <p:nvPr/>
          </p:nvSpPr>
          <p:spPr bwMode="auto">
            <a:xfrm>
              <a:off x="3784" y="2104"/>
              <a:ext cx="37" cy="29"/>
            </a:xfrm>
            <a:prstGeom prst="ellipse">
              <a:avLst/>
            </a:prstGeom>
            <a:solidFill>
              <a:srgbClr val="2445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/>
            </a:p>
          </p:txBody>
        </p:sp>
        <p:sp>
          <p:nvSpPr>
            <p:cNvPr id="34" name="Oval 33"/>
            <p:cNvSpPr>
              <a:spLocks noChangeArrowheads="1"/>
            </p:cNvSpPr>
            <p:nvPr/>
          </p:nvSpPr>
          <p:spPr bwMode="auto">
            <a:xfrm>
              <a:off x="3840" y="2104"/>
              <a:ext cx="37" cy="29"/>
            </a:xfrm>
            <a:prstGeom prst="ellipse">
              <a:avLst/>
            </a:prstGeom>
            <a:solidFill>
              <a:srgbClr val="2445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/>
            </a:p>
          </p:txBody>
        </p:sp>
        <p:sp>
          <p:nvSpPr>
            <p:cNvPr id="35" name="Oval 34"/>
            <p:cNvSpPr>
              <a:spLocks noChangeArrowheads="1"/>
            </p:cNvSpPr>
            <p:nvPr/>
          </p:nvSpPr>
          <p:spPr bwMode="auto">
            <a:xfrm>
              <a:off x="3897" y="2104"/>
              <a:ext cx="37" cy="29"/>
            </a:xfrm>
            <a:prstGeom prst="ellipse">
              <a:avLst/>
            </a:prstGeom>
            <a:solidFill>
              <a:srgbClr val="2445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/>
            </a:p>
          </p:txBody>
        </p:sp>
        <p:sp>
          <p:nvSpPr>
            <p:cNvPr id="36" name="Oval 35"/>
            <p:cNvSpPr>
              <a:spLocks noChangeArrowheads="1"/>
            </p:cNvSpPr>
            <p:nvPr/>
          </p:nvSpPr>
          <p:spPr bwMode="auto">
            <a:xfrm>
              <a:off x="2092" y="2104"/>
              <a:ext cx="37" cy="29"/>
            </a:xfrm>
            <a:prstGeom prst="ellipse">
              <a:avLst/>
            </a:prstGeom>
            <a:solidFill>
              <a:srgbClr val="2445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/>
            </a:p>
          </p:txBody>
        </p:sp>
        <p:sp>
          <p:nvSpPr>
            <p:cNvPr id="37" name="Oval 36"/>
            <p:cNvSpPr>
              <a:spLocks noChangeArrowheads="1"/>
            </p:cNvSpPr>
            <p:nvPr/>
          </p:nvSpPr>
          <p:spPr bwMode="auto">
            <a:xfrm>
              <a:off x="2205" y="2104"/>
              <a:ext cx="37" cy="29"/>
            </a:xfrm>
            <a:prstGeom prst="ellipse">
              <a:avLst/>
            </a:prstGeom>
            <a:solidFill>
              <a:srgbClr val="2445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/>
            </a:p>
          </p:txBody>
        </p:sp>
        <p:sp>
          <p:nvSpPr>
            <p:cNvPr id="38" name="Oval 37"/>
            <p:cNvSpPr>
              <a:spLocks noChangeArrowheads="1"/>
            </p:cNvSpPr>
            <p:nvPr/>
          </p:nvSpPr>
          <p:spPr bwMode="auto">
            <a:xfrm>
              <a:off x="2318" y="2104"/>
              <a:ext cx="37" cy="29"/>
            </a:xfrm>
            <a:prstGeom prst="ellipse">
              <a:avLst/>
            </a:prstGeom>
            <a:solidFill>
              <a:srgbClr val="2445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/>
            </a:p>
          </p:txBody>
        </p:sp>
        <p:sp>
          <p:nvSpPr>
            <p:cNvPr id="39" name="Oval 38"/>
            <p:cNvSpPr>
              <a:spLocks noChangeArrowheads="1"/>
            </p:cNvSpPr>
            <p:nvPr/>
          </p:nvSpPr>
          <p:spPr bwMode="auto">
            <a:xfrm>
              <a:off x="2430" y="2104"/>
              <a:ext cx="37" cy="29"/>
            </a:xfrm>
            <a:prstGeom prst="ellipse">
              <a:avLst/>
            </a:prstGeom>
            <a:solidFill>
              <a:srgbClr val="2445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/>
            </a:p>
          </p:txBody>
        </p:sp>
        <p:sp>
          <p:nvSpPr>
            <p:cNvPr id="40" name="Oval 39"/>
            <p:cNvSpPr>
              <a:spLocks noChangeArrowheads="1"/>
            </p:cNvSpPr>
            <p:nvPr/>
          </p:nvSpPr>
          <p:spPr bwMode="auto">
            <a:xfrm>
              <a:off x="2543" y="2104"/>
              <a:ext cx="37" cy="29"/>
            </a:xfrm>
            <a:prstGeom prst="ellipse">
              <a:avLst/>
            </a:prstGeom>
            <a:solidFill>
              <a:srgbClr val="2445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/>
            </a:p>
          </p:txBody>
        </p:sp>
        <p:sp>
          <p:nvSpPr>
            <p:cNvPr id="41" name="Oval 40"/>
            <p:cNvSpPr>
              <a:spLocks noChangeArrowheads="1"/>
            </p:cNvSpPr>
            <p:nvPr/>
          </p:nvSpPr>
          <p:spPr bwMode="auto">
            <a:xfrm>
              <a:off x="2600" y="2104"/>
              <a:ext cx="37" cy="29"/>
            </a:xfrm>
            <a:prstGeom prst="ellipse">
              <a:avLst/>
            </a:prstGeom>
            <a:solidFill>
              <a:srgbClr val="2445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/>
            </a:p>
          </p:txBody>
        </p:sp>
        <p:sp>
          <p:nvSpPr>
            <p:cNvPr id="42" name="Oval 41"/>
            <p:cNvSpPr>
              <a:spLocks noChangeArrowheads="1"/>
            </p:cNvSpPr>
            <p:nvPr/>
          </p:nvSpPr>
          <p:spPr bwMode="auto">
            <a:xfrm>
              <a:off x="2712" y="2104"/>
              <a:ext cx="37" cy="29"/>
            </a:xfrm>
            <a:prstGeom prst="ellipse">
              <a:avLst/>
            </a:prstGeom>
            <a:solidFill>
              <a:srgbClr val="2445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/>
            </a:p>
          </p:txBody>
        </p:sp>
        <p:sp>
          <p:nvSpPr>
            <p:cNvPr id="43" name="Oval 42"/>
            <p:cNvSpPr>
              <a:spLocks noChangeArrowheads="1"/>
            </p:cNvSpPr>
            <p:nvPr/>
          </p:nvSpPr>
          <p:spPr bwMode="auto">
            <a:xfrm>
              <a:off x="2881" y="2104"/>
              <a:ext cx="37" cy="29"/>
            </a:xfrm>
            <a:prstGeom prst="ellipse">
              <a:avLst/>
            </a:prstGeom>
            <a:solidFill>
              <a:srgbClr val="2445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/>
            </a:p>
          </p:txBody>
        </p:sp>
        <p:sp>
          <p:nvSpPr>
            <p:cNvPr id="44" name="Oval 43"/>
            <p:cNvSpPr>
              <a:spLocks noChangeArrowheads="1"/>
            </p:cNvSpPr>
            <p:nvPr/>
          </p:nvSpPr>
          <p:spPr bwMode="auto">
            <a:xfrm>
              <a:off x="2994" y="2104"/>
              <a:ext cx="37" cy="29"/>
            </a:xfrm>
            <a:prstGeom prst="ellipse">
              <a:avLst/>
            </a:prstGeom>
            <a:solidFill>
              <a:srgbClr val="2445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/>
            </a:p>
          </p:txBody>
        </p:sp>
        <p:sp>
          <p:nvSpPr>
            <p:cNvPr id="45" name="Oval 44"/>
            <p:cNvSpPr>
              <a:spLocks noChangeArrowheads="1"/>
            </p:cNvSpPr>
            <p:nvPr/>
          </p:nvSpPr>
          <p:spPr bwMode="auto">
            <a:xfrm>
              <a:off x="3107" y="2104"/>
              <a:ext cx="37" cy="29"/>
            </a:xfrm>
            <a:prstGeom prst="ellipse">
              <a:avLst/>
            </a:prstGeom>
            <a:solidFill>
              <a:srgbClr val="2445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/>
            </a:p>
          </p:txBody>
        </p:sp>
        <p:sp>
          <p:nvSpPr>
            <p:cNvPr id="46" name="Oval 45"/>
            <p:cNvSpPr>
              <a:spLocks noChangeArrowheads="1"/>
            </p:cNvSpPr>
            <p:nvPr/>
          </p:nvSpPr>
          <p:spPr bwMode="auto">
            <a:xfrm>
              <a:off x="3220" y="2104"/>
              <a:ext cx="37" cy="29"/>
            </a:xfrm>
            <a:prstGeom prst="ellipse">
              <a:avLst/>
            </a:prstGeom>
            <a:solidFill>
              <a:srgbClr val="2445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/>
            </a:p>
          </p:txBody>
        </p:sp>
        <p:sp>
          <p:nvSpPr>
            <p:cNvPr id="47" name="Oval 46"/>
            <p:cNvSpPr>
              <a:spLocks noChangeArrowheads="1"/>
            </p:cNvSpPr>
            <p:nvPr/>
          </p:nvSpPr>
          <p:spPr bwMode="auto">
            <a:xfrm>
              <a:off x="3333" y="2104"/>
              <a:ext cx="37" cy="29"/>
            </a:xfrm>
            <a:prstGeom prst="ellipse">
              <a:avLst/>
            </a:prstGeom>
            <a:solidFill>
              <a:srgbClr val="2445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/>
            </a:p>
          </p:txBody>
        </p:sp>
        <p:sp>
          <p:nvSpPr>
            <p:cNvPr id="48" name="Oval 47"/>
            <p:cNvSpPr>
              <a:spLocks noChangeArrowheads="1"/>
            </p:cNvSpPr>
            <p:nvPr/>
          </p:nvSpPr>
          <p:spPr bwMode="auto">
            <a:xfrm>
              <a:off x="3502" y="2104"/>
              <a:ext cx="37" cy="29"/>
            </a:xfrm>
            <a:prstGeom prst="ellipse">
              <a:avLst/>
            </a:prstGeom>
            <a:solidFill>
              <a:srgbClr val="2445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49" name="Group 49"/>
          <p:cNvGrpSpPr>
            <a:grpSpLocks/>
          </p:cNvGrpSpPr>
          <p:nvPr/>
        </p:nvGrpSpPr>
        <p:grpSpPr bwMode="auto">
          <a:xfrm flipV="1">
            <a:off x="4311650" y="2717800"/>
            <a:ext cx="3729038" cy="46038"/>
            <a:chOff x="1585" y="2104"/>
            <a:chExt cx="2349" cy="29"/>
          </a:xfrm>
        </p:grpSpPr>
        <p:sp>
          <p:nvSpPr>
            <p:cNvPr id="50" name="Oval 50"/>
            <p:cNvSpPr>
              <a:spLocks noChangeArrowheads="1"/>
            </p:cNvSpPr>
            <p:nvPr/>
          </p:nvSpPr>
          <p:spPr bwMode="auto">
            <a:xfrm>
              <a:off x="1585" y="2104"/>
              <a:ext cx="37" cy="29"/>
            </a:xfrm>
            <a:prstGeom prst="ellipse">
              <a:avLst/>
            </a:prstGeom>
            <a:solidFill>
              <a:srgbClr val="2445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/>
            </a:p>
          </p:txBody>
        </p:sp>
        <p:sp>
          <p:nvSpPr>
            <p:cNvPr id="51" name="Oval 51"/>
            <p:cNvSpPr>
              <a:spLocks noChangeArrowheads="1"/>
            </p:cNvSpPr>
            <p:nvPr/>
          </p:nvSpPr>
          <p:spPr bwMode="auto">
            <a:xfrm>
              <a:off x="1641" y="2104"/>
              <a:ext cx="37" cy="29"/>
            </a:xfrm>
            <a:prstGeom prst="ellipse">
              <a:avLst/>
            </a:prstGeom>
            <a:solidFill>
              <a:srgbClr val="2445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/>
            </a:p>
          </p:txBody>
        </p:sp>
        <p:sp>
          <p:nvSpPr>
            <p:cNvPr id="52" name="Oval 52"/>
            <p:cNvSpPr>
              <a:spLocks noChangeArrowheads="1"/>
            </p:cNvSpPr>
            <p:nvPr/>
          </p:nvSpPr>
          <p:spPr bwMode="auto">
            <a:xfrm>
              <a:off x="1697" y="2104"/>
              <a:ext cx="37" cy="29"/>
            </a:xfrm>
            <a:prstGeom prst="ellipse">
              <a:avLst/>
            </a:prstGeom>
            <a:solidFill>
              <a:srgbClr val="2445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/>
            </a:p>
          </p:txBody>
        </p:sp>
        <p:sp>
          <p:nvSpPr>
            <p:cNvPr id="53" name="Oval 53"/>
            <p:cNvSpPr>
              <a:spLocks noChangeArrowheads="1"/>
            </p:cNvSpPr>
            <p:nvPr/>
          </p:nvSpPr>
          <p:spPr bwMode="auto">
            <a:xfrm>
              <a:off x="1754" y="2104"/>
              <a:ext cx="37" cy="29"/>
            </a:xfrm>
            <a:prstGeom prst="ellipse">
              <a:avLst/>
            </a:prstGeom>
            <a:solidFill>
              <a:srgbClr val="2445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/>
            </a:p>
          </p:txBody>
        </p:sp>
        <p:sp>
          <p:nvSpPr>
            <p:cNvPr id="54" name="Oval 54"/>
            <p:cNvSpPr>
              <a:spLocks noChangeArrowheads="1"/>
            </p:cNvSpPr>
            <p:nvPr/>
          </p:nvSpPr>
          <p:spPr bwMode="auto">
            <a:xfrm>
              <a:off x="1810" y="2104"/>
              <a:ext cx="37" cy="29"/>
            </a:xfrm>
            <a:prstGeom prst="ellipse">
              <a:avLst/>
            </a:prstGeom>
            <a:solidFill>
              <a:srgbClr val="2445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/>
            </a:p>
          </p:txBody>
        </p:sp>
        <p:sp>
          <p:nvSpPr>
            <p:cNvPr id="55" name="Oval 55"/>
            <p:cNvSpPr>
              <a:spLocks noChangeArrowheads="1"/>
            </p:cNvSpPr>
            <p:nvPr/>
          </p:nvSpPr>
          <p:spPr bwMode="auto">
            <a:xfrm>
              <a:off x="1866" y="2104"/>
              <a:ext cx="37" cy="29"/>
            </a:xfrm>
            <a:prstGeom prst="ellipse">
              <a:avLst/>
            </a:prstGeom>
            <a:solidFill>
              <a:srgbClr val="2445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/>
            </a:p>
          </p:txBody>
        </p:sp>
        <p:sp>
          <p:nvSpPr>
            <p:cNvPr id="56" name="Oval 56"/>
            <p:cNvSpPr>
              <a:spLocks noChangeArrowheads="1"/>
            </p:cNvSpPr>
            <p:nvPr/>
          </p:nvSpPr>
          <p:spPr bwMode="auto">
            <a:xfrm>
              <a:off x="1923" y="2104"/>
              <a:ext cx="37" cy="29"/>
            </a:xfrm>
            <a:prstGeom prst="ellipse">
              <a:avLst/>
            </a:prstGeom>
            <a:solidFill>
              <a:srgbClr val="2445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/>
            </a:p>
          </p:txBody>
        </p:sp>
        <p:sp>
          <p:nvSpPr>
            <p:cNvPr id="57" name="Oval 57"/>
            <p:cNvSpPr>
              <a:spLocks noChangeArrowheads="1"/>
            </p:cNvSpPr>
            <p:nvPr/>
          </p:nvSpPr>
          <p:spPr bwMode="auto">
            <a:xfrm>
              <a:off x="1979" y="2104"/>
              <a:ext cx="37" cy="29"/>
            </a:xfrm>
            <a:prstGeom prst="ellipse">
              <a:avLst/>
            </a:prstGeom>
            <a:solidFill>
              <a:srgbClr val="2445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/>
            </a:p>
          </p:txBody>
        </p:sp>
        <p:sp>
          <p:nvSpPr>
            <p:cNvPr id="58" name="Oval 58"/>
            <p:cNvSpPr>
              <a:spLocks noChangeArrowheads="1"/>
            </p:cNvSpPr>
            <p:nvPr/>
          </p:nvSpPr>
          <p:spPr bwMode="auto">
            <a:xfrm>
              <a:off x="2036" y="2104"/>
              <a:ext cx="37" cy="29"/>
            </a:xfrm>
            <a:prstGeom prst="ellipse">
              <a:avLst/>
            </a:prstGeom>
            <a:solidFill>
              <a:srgbClr val="2445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/>
            </a:p>
          </p:txBody>
        </p:sp>
        <p:sp>
          <p:nvSpPr>
            <p:cNvPr id="59" name="Oval 59"/>
            <p:cNvSpPr>
              <a:spLocks noChangeArrowheads="1"/>
            </p:cNvSpPr>
            <p:nvPr/>
          </p:nvSpPr>
          <p:spPr bwMode="auto">
            <a:xfrm>
              <a:off x="2148" y="2104"/>
              <a:ext cx="37" cy="29"/>
            </a:xfrm>
            <a:prstGeom prst="ellipse">
              <a:avLst/>
            </a:prstGeom>
            <a:solidFill>
              <a:srgbClr val="2445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/>
            </a:p>
          </p:txBody>
        </p:sp>
        <p:sp>
          <p:nvSpPr>
            <p:cNvPr id="60" name="Oval 60"/>
            <p:cNvSpPr>
              <a:spLocks noChangeArrowheads="1"/>
            </p:cNvSpPr>
            <p:nvPr/>
          </p:nvSpPr>
          <p:spPr bwMode="auto">
            <a:xfrm>
              <a:off x="2261" y="2104"/>
              <a:ext cx="37" cy="29"/>
            </a:xfrm>
            <a:prstGeom prst="ellipse">
              <a:avLst/>
            </a:prstGeom>
            <a:solidFill>
              <a:srgbClr val="2445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/>
            </a:p>
          </p:txBody>
        </p:sp>
        <p:sp>
          <p:nvSpPr>
            <p:cNvPr id="61" name="Oval 61"/>
            <p:cNvSpPr>
              <a:spLocks noChangeArrowheads="1"/>
            </p:cNvSpPr>
            <p:nvPr/>
          </p:nvSpPr>
          <p:spPr bwMode="auto">
            <a:xfrm>
              <a:off x="2374" y="2104"/>
              <a:ext cx="37" cy="29"/>
            </a:xfrm>
            <a:prstGeom prst="ellipse">
              <a:avLst/>
            </a:prstGeom>
            <a:solidFill>
              <a:srgbClr val="2445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/>
            </a:p>
          </p:txBody>
        </p:sp>
        <p:sp>
          <p:nvSpPr>
            <p:cNvPr id="62" name="Oval 62"/>
            <p:cNvSpPr>
              <a:spLocks noChangeArrowheads="1"/>
            </p:cNvSpPr>
            <p:nvPr/>
          </p:nvSpPr>
          <p:spPr bwMode="auto">
            <a:xfrm>
              <a:off x="2487" y="2104"/>
              <a:ext cx="37" cy="29"/>
            </a:xfrm>
            <a:prstGeom prst="ellipse">
              <a:avLst/>
            </a:prstGeom>
            <a:solidFill>
              <a:srgbClr val="2445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/>
            </a:p>
          </p:txBody>
        </p:sp>
        <p:sp>
          <p:nvSpPr>
            <p:cNvPr id="63" name="Oval 63"/>
            <p:cNvSpPr>
              <a:spLocks noChangeArrowheads="1"/>
            </p:cNvSpPr>
            <p:nvPr/>
          </p:nvSpPr>
          <p:spPr bwMode="auto">
            <a:xfrm>
              <a:off x="2656" y="2104"/>
              <a:ext cx="37" cy="29"/>
            </a:xfrm>
            <a:prstGeom prst="ellipse">
              <a:avLst/>
            </a:prstGeom>
            <a:solidFill>
              <a:srgbClr val="2445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/>
            </a:p>
          </p:txBody>
        </p:sp>
        <p:sp>
          <p:nvSpPr>
            <p:cNvPr id="64" name="Oval 64"/>
            <p:cNvSpPr>
              <a:spLocks noChangeArrowheads="1"/>
            </p:cNvSpPr>
            <p:nvPr/>
          </p:nvSpPr>
          <p:spPr bwMode="auto">
            <a:xfrm>
              <a:off x="2769" y="2104"/>
              <a:ext cx="37" cy="29"/>
            </a:xfrm>
            <a:prstGeom prst="ellipse">
              <a:avLst/>
            </a:prstGeom>
            <a:solidFill>
              <a:srgbClr val="2445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/>
            </a:p>
          </p:txBody>
        </p:sp>
        <p:sp>
          <p:nvSpPr>
            <p:cNvPr id="65" name="Oval 65"/>
            <p:cNvSpPr>
              <a:spLocks noChangeArrowheads="1"/>
            </p:cNvSpPr>
            <p:nvPr/>
          </p:nvSpPr>
          <p:spPr bwMode="auto">
            <a:xfrm>
              <a:off x="2825" y="2104"/>
              <a:ext cx="37" cy="29"/>
            </a:xfrm>
            <a:prstGeom prst="ellipse">
              <a:avLst/>
            </a:prstGeom>
            <a:solidFill>
              <a:srgbClr val="2445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/>
            </a:p>
          </p:txBody>
        </p:sp>
        <p:sp>
          <p:nvSpPr>
            <p:cNvPr id="66" name="Oval 66"/>
            <p:cNvSpPr>
              <a:spLocks noChangeArrowheads="1"/>
            </p:cNvSpPr>
            <p:nvPr/>
          </p:nvSpPr>
          <p:spPr bwMode="auto">
            <a:xfrm>
              <a:off x="2938" y="2104"/>
              <a:ext cx="37" cy="29"/>
            </a:xfrm>
            <a:prstGeom prst="ellipse">
              <a:avLst/>
            </a:prstGeom>
            <a:solidFill>
              <a:srgbClr val="2445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/>
            </a:p>
          </p:txBody>
        </p:sp>
        <p:sp>
          <p:nvSpPr>
            <p:cNvPr id="67" name="Oval 67"/>
            <p:cNvSpPr>
              <a:spLocks noChangeArrowheads="1"/>
            </p:cNvSpPr>
            <p:nvPr/>
          </p:nvSpPr>
          <p:spPr bwMode="auto">
            <a:xfrm>
              <a:off x="3051" y="2104"/>
              <a:ext cx="37" cy="29"/>
            </a:xfrm>
            <a:prstGeom prst="ellipse">
              <a:avLst/>
            </a:prstGeom>
            <a:solidFill>
              <a:srgbClr val="2445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/>
            </a:p>
          </p:txBody>
        </p:sp>
        <p:sp>
          <p:nvSpPr>
            <p:cNvPr id="68" name="Oval 68"/>
            <p:cNvSpPr>
              <a:spLocks noChangeArrowheads="1"/>
            </p:cNvSpPr>
            <p:nvPr/>
          </p:nvSpPr>
          <p:spPr bwMode="auto">
            <a:xfrm>
              <a:off x="3163" y="2104"/>
              <a:ext cx="37" cy="29"/>
            </a:xfrm>
            <a:prstGeom prst="ellipse">
              <a:avLst/>
            </a:prstGeom>
            <a:solidFill>
              <a:srgbClr val="2445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/>
            </a:p>
          </p:txBody>
        </p:sp>
        <p:sp>
          <p:nvSpPr>
            <p:cNvPr id="69" name="Oval 69"/>
            <p:cNvSpPr>
              <a:spLocks noChangeArrowheads="1"/>
            </p:cNvSpPr>
            <p:nvPr/>
          </p:nvSpPr>
          <p:spPr bwMode="auto">
            <a:xfrm>
              <a:off x="3276" y="2104"/>
              <a:ext cx="37" cy="29"/>
            </a:xfrm>
            <a:prstGeom prst="ellipse">
              <a:avLst/>
            </a:prstGeom>
            <a:solidFill>
              <a:srgbClr val="2445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/>
            </a:p>
          </p:txBody>
        </p:sp>
        <p:sp>
          <p:nvSpPr>
            <p:cNvPr id="70" name="Oval 70"/>
            <p:cNvSpPr>
              <a:spLocks noChangeArrowheads="1"/>
            </p:cNvSpPr>
            <p:nvPr/>
          </p:nvSpPr>
          <p:spPr bwMode="auto">
            <a:xfrm>
              <a:off x="3389" y="2104"/>
              <a:ext cx="37" cy="29"/>
            </a:xfrm>
            <a:prstGeom prst="ellipse">
              <a:avLst/>
            </a:prstGeom>
            <a:solidFill>
              <a:srgbClr val="2445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/>
            </a:p>
          </p:txBody>
        </p:sp>
        <p:sp>
          <p:nvSpPr>
            <p:cNvPr id="71" name="Oval 71"/>
            <p:cNvSpPr>
              <a:spLocks noChangeArrowheads="1"/>
            </p:cNvSpPr>
            <p:nvPr/>
          </p:nvSpPr>
          <p:spPr bwMode="auto">
            <a:xfrm>
              <a:off x="3445" y="2104"/>
              <a:ext cx="37" cy="29"/>
            </a:xfrm>
            <a:prstGeom prst="ellipse">
              <a:avLst/>
            </a:prstGeom>
            <a:solidFill>
              <a:srgbClr val="2445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/>
            </a:p>
          </p:txBody>
        </p:sp>
        <p:sp>
          <p:nvSpPr>
            <p:cNvPr id="72" name="Oval 72"/>
            <p:cNvSpPr>
              <a:spLocks noChangeArrowheads="1"/>
            </p:cNvSpPr>
            <p:nvPr/>
          </p:nvSpPr>
          <p:spPr bwMode="auto">
            <a:xfrm>
              <a:off x="3558" y="2104"/>
              <a:ext cx="37" cy="29"/>
            </a:xfrm>
            <a:prstGeom prst="ellipse">
              <a:avLst/>
            </a:prstGeom>
            <a:solidFill>
              <a:srgbClr val="2445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/>
            </a:p>
          </p:txBody>
        </p:sp>
        <p:sp>
          <p:nvSpPr>
            <p:cNvPr id="73" name="Oval 73"/>
            <p:cNvSpPr>
              <a:spLocks noChangeArrowheads="1"/>
            </p:cNvSpPr>
            <p:nvPr/>
          </p:nvSpPr>
          <p:spPr bwMode="auto">
            <a:xfrm>
              <a:off x="3615" y="2104"/>
              <a:ext cx="37" cy="29"/>
            </a:xfrm>
            <a:prstGeom prst="ellipse">
              <a:avLst/>
            </a:prstGeom>
            <a:solidFill>
              <a:srgbClr val="2445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/>
            </a:p>
          </p:txBody>
        </p:sp>
        <p:sp>
          <p:nvSpPr>
            <p:cNvPr id="74" name="Oval 74"/>
            <p:cNvSpPr>
              <a:spLocks noChangeArrowheads="1"/>
            </p:cNvSpPr>
            <p:nvPr/>
          </p:nvSpPr>
          <p:spPr bwMode="auto">
            <a:xfrm>
              <a:off x="3671" y="2104"/>
              <a:ext cx="37" cy="29"/>
            </a:xfrm>
            <a:prstGeom prst="ellipse">
              <a:avLst/>
            </a:prstGeom>
            <a:solidFill>
              <a:srgbClr val="2445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/>
            </a:p>
          </p:txBody>
        </p:sp>
        <p:sp>
          <p:nvSpPr>
            <p:cNvPr id="75" name="Oval 75"/>
            <p:cNvSpPr>
              <a:spLocks noChangeArrowheads="1"/>
            </p:cNvSpPr>
            <p:nvPr/>
          </p:nvSpPr>
          <p:spPr bwMode="auto">
            <a:xfrm>
              <a:off x="3727" y="2104"/>
              <a:ext cx="37" cy="29"/>
            </a:xfrm>
            <a:prstGeom prst="ellipse">
              <a:avLst/>
            </a:prstGeom>
            <a:solidFill>
              <a:srgbClr val="2445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/>
            </a:p>
          </p:txBody>
        </p:sp>
        <p:sp>
          <p:nvSpPr>
            <p:cNvPr id="76" name="Oval 76"/>
            <p:cNvSpPr>
              <a:spLocks noChangeArrowheads="1"/>
            </p:cNvSpPr>
            <p:nvPr/>
          </p:nvSpPr>
          <p:spPr bwMode="auto">
            <a:xfrm>
              <a:off x="3784" y="2104"/>
              <a:ext cx="37" cy="29"/>
            </a:xfrm>
            <a:prstGeom prst="ellipse">
              <a:avLst/>
            </a:prstGeom>
            <a:solidFill>
              <a:srgbClr val="2445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/>
            </a:p>
          </p:txBody>
        </p:sp>
        <p:sp>
          <p:nvSpPr>
            <p:cNvPr id="77" name="Oval 77"/>
            <p:cNvSpPr>
              <a:spLocks noChangeArrowheads="1"/>
            </p:cNvSpPr>
            <p:nvPr/>
          </p:nvSpPr>
          <p:spPr bwMode="auto">
            <a:xfrm>
              <a:off x="3840" y="2104"/>
              <a:ext cx="37" cy="29"/>
            </a:xfrm>
            <a:prstGeom prst="ellipse">
              <a:avLst/>
            </a:prstGeom>
            <a:solidFill>
              <a:srgbClr val="2445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/>
            </a:p>
          </p:txBody>
        </p:sp>
        <p:sp>
          <p:nvSpPr>
            <p:cNvPr id="78" name="Oval 78"/>
            <p:cNvSpPr>
              <a:spLocks noChangeArrowheads="1"/>
            </p:cNvSpPr>
            <p:nvPr/>
          </p:nvSpPr>
          <p:spPr bwMode="auto">
            <a:xfrm>
              <a:off x="3897" y="2104"/>
              <a:ext cx="37" cy="29"/>
            </a:xfrm>
            <a:prstGeom prst="ellipse">
              <a:avLst/>
            </a:prstGeom>
            <a:solidFill>
              <a:srgbClr val="2445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/>
            </a:p>
          </p:txBody>
        </p:sp>
        <p:sp>
          <p:nvSpPr>
            <p:cNvPr id="79" name="Oval 79"/>
            <p:cNvSpPr>
              <a:spLocks noChangeArrowheads="1"/>
            </p:cNvSpPr>
            <p:nvPr/>
          </p:nvSpPr>
          <p:spPr bwMode="auto">
            <a:xfrm>
              <a:off x="2092" y="2104"/>
              <a:ext cx="37" cy="29"/>
            </a:xfrm>
            <a:prstGeom prst="ellipse">
              <a:avLst/>
            </a:prstGeom>
            <a:solidFill>
              <a:srgbClr val="2445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/>
            </a:p>
          </p:txBody>
        </p:sp>
        <p:sp>
          <p:nvSpPr>
            <p:cNvPr id="80" name="Oval 80"/>
            <p:cNvSpPr>
              <a:spLocks noChangeArrowheads="1"/>
            </p:cNvSpPr>
            <p:nvPr/>
          </p:nvSpPr>
          <p:spPr bwMode="auto">
            <a:xfrm>
              <a:off x="2205" y="2104"/>
              <a:ext cx="37" cy="29"/>
            </a:xfrm>
            <a:prstGeom prst="ellipse">
              <a:avLst/>
            </a:prstGeom>
            <a:solidFill>
              <a:srgbClr val="2445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/>
            </a:p>
          </p:txBody>
        </p:sp>
        <p:sp>
          <p:nvSpPr>
            <p:cNvPr id="81" name="Oval 81"/>
            <p:cNvSpPr>
              <a:spLocks noChangeArrowheads="1"/>
            </p:cNvSpPr>
            <p:nvPr/>
          </p:nvSpPr>
          <p:spPr bwMode="auto">
            <a:xfrm>
              <a:off x="2318" y="2104"/>
              <a:ext cx="37" cy="29"/>
            </a:xfrm>
            <a:prstGeom prst="ellipse">
              <a:avLst/>
            </a:prstGeom>
            <a:solidFill>
              <a:srgbClr val="2445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/>
            </a:p>
          </p:txBody>
        </p:sp>
        <p:sp>
          <p:nvSpPr>
            <p:cNvPr id="82" name="Oval 82"/>
            <p:cNvSpPr>
              <a:spLocks noChangeArrowheads="1"/>
            </p:cNvSpPr>
            <p:nvPr/>
          </p:nvSpPr>
          <p:spPr bwMode="auto">
            <a:xfrm>
              <a:off x="2430" y="2104"/>
              <a:ext cx="37" cy="29"/>
            </a:xfrm>
            <a:prstGeom prst="ellipse">
              <a:avLst/>
            </a:prstGeom>
            <a:solidFill>
              <a:srgbClr val="2445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/>
            </a:p>
          </p:txBody>
        </p:sp>
        <p:sp>
          <p:nvSpPr>
            <p:cNvPr id="83" name="Oval 83"/>
            <p:cNvSpPr>
              <a:spLocks noChangeArrowheads="1"/>
            </p:cNvSpPr>
            <p:nvPr/>
          </p:nvSpPr>
          <p:spPr bwMode="auto">
            <a:xfrm>
              <a:off x="2543" y="2104"/>
              <a:ext cx="37" cy="29"/>
            </a:xfrm>
            <a:prstGeom prst="ellipse">
              <a:avLst/>
            </a:prstGeom>
            <a:solidFill>
              <a:srgbClr val="2445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/>
            </a:p>
          </p:txBody>
        </p:sp>
        <p:sp>
          <p:nvSpPr>
            <p:cNvPr id="84" name="Oval 84"/>
            <p:cNvSpPr>
              <a:spLocks noChangeArrowheads="1"/>
            </p:cNvSpPr>
            <p:nvPr/>
          </p:nvSpPr>
          <p:spPr bwMode="auto">
            <a:xfrm>
              <a:off x="2600" y="2104"/>
              <a:ext cx="37" cy="29"/>
            </a:xfrm>
            <a:prstGeom prst="ellipse">
              <a:avLst/>
            </a:prstGeom>
            <a:solidFill>
              <a:srgbClr val="2445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/>
            </a:p>
          </p:txBody>
        </p:sp>
        <p:sp>
          <p:nvSpPr>
            <p:cNvPr id="85" name="Oval 85"/>
            <p:cNvSpPr>
              <a:spLocks noChangeArrowheads="1"/>
            </p:cNvSpPr>
            <p:nvPr/>
          </p:nvSpPr>
          <p:spPr bwMode="auto">
            <a:xfrm>
              <a:off x="2712" y="2104"/>
              <a:ext cx="37" cy="29"/>
            </a:xfrm>
            <a:prstGeom prst="ellipse">
              <a:avLst/>
            </a:prstGeom>
            <a:solidFill>
              <a:srgbClr val="2445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/>
            </a:p>
          </p:txBody>
        </p:sp>
        <p:sp>
          <p:nvSpPr>
            <p:cNvPr id="86" name="Oval 86"/>
            <p:cNvSpPr>
              <a:spLocks noChangeArrowheads="1"/>
            </p:cNvSpPr>
            <p:nvPr/>
          </p:nvSpPr>
          <p:spPr bwMode="auto">
            <a:xfrm>
              <a:off x="2881" y="2104"/>
              <a:ext cx="37" cy="29"/>
            </a:xfrm>
            <a:prstGeom prst="ellipse">
              <a:avLst/>
            </a:prstGeom>
            <a:solidFill>
              <a:srgbClr val="2445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/>
            </a:p>
          </p:txBody>
        </p:sp>
        <p:sp>
          <p:nvSpPr>
            <p:cNvPr id="87" name="Oval 87"/>
            <p:cNvSpPr>
              <a:spLocks noChangeArrowheads="1"/>
            </p:cNvSpPr>
            <p:nvPr/>
          </p:nvSpPr>
          <p:spPr bwMode="auto">
            <a:xfrm>
              <a:off x="2994" y="2104"/>
              <a:ext cx="37" cy="29"/>
            </a:xfrm>
            <a:prstGeom prst="ellipse">
              <a:avLst/>
            </a:prstGeom>
            <a:solidFill>
              <a:srgbClr val="2445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/>
            </a:p>
          </p:txBody>
        </p:sp>
        <p:sp>
          <p:nvSpPr>
            <p:cNvPr id="88" name="Oval 88"/>
            <p:cNvSpPr>
              <a:spLocks noChangeArrowheads="1"/>
            </p:cNvSpPr>
            <p:nvPr/>
          </p:nvSpPr>
          <p:spPr bwMode="auto">
            <a:xfrm>
              <a:off x="3107" y="2104"/>
              <a:ext cx="37" cy="29"/>
            </a:xfrm>
            <a:prstGeom prst="ellipse">
              <a:avLst/>
            </a:prstGeom>
            <a:solidFill>
              <a:srgbClr val="2445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/>
            </a:p>
          </p:txBody>
        </p:sp>
        <p:sp>
          <p:nvSpPr>
            <p:cNvPr id="89" name="Oval 89"/>
            <p:cNvSpPr>
              <a:spLocks noChangeArrowheads="1"/>
            </p:cNvSpPr>
            <p:nvPr/>
          </p:nvSpPr>
          <p:spPr bwMode="auto">
            <a:xfrm>
              <a:off x="3220" y="2104"/>
              <a:ext cx="37" cy="29"/>
            </a:xfrm>
            <a:prstGeom prst="ellipse">
              <a:avLst/>
            </a:prstGeom>
            <a:solidFill>
              <a:srgbClr val="2445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/>
            </a:p>
          </p:txBody>
        </p:sp>
        <p:sp>
          <p:nvSpPr>
            <p:cNvPr id="90" name="Oval 90"/>
            <p:cNvSpPr>
              <a:spLocks noChangeArrowheads="1"/>
            </p:cNvSpPr>
            <p:nvPr/>
          </p:nvSpPr>
          <p:spPr bwMode="auto">
            <a:xfrm>
              <a:off x="3333" y="2104"/>
              <a:ext cx="37" cy="29"/>
            </a:xfrm>
            <a:prstGeom prst="ellipse">
              <a:avLst/>
            </a:prstGeom>
            <a:solidFill>
              <a:srgbClr val="2445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/>
            </a:p>
          </p:txBody>
        </p:sp>
        <p:sp>
          <p:nvSpPr>
            <p:cNvPr id="91" name="Oval 91"/>
            <p:cNvSpPr>
              <a:spLocks noChangeArrowheads="1"/>
            </p:cNvSpPr>
            <p:nvPr/>
          </p:nvSpPr>
          <p:spPr bwMode="auto">
            <a:xfrm>
              <a:off x="3502" y="2104"/>
              <a:ext cx="37" cy="29"/>
            </a:xfrm>
            <a:prstGeom prst="ellipse">
              <a:avLst/>
            </a:prstGeom>
            <a:solidFill>
              <a:srgbClr val="2445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/>
            </a:p>
          </p:txBody>
        </p:sp>
      </p:grpSp>
      <p:sp>
        <p:nvSpPr>
          <p:cNvPr id="92" name="Arc 98"/>
          <p:cNvSpPr>
            <a:spLocks/>
          </p:cNvSpPr>
          <p:nvPr/>
        </p:nvSpPr>
        <p:spPr bwMode="auto">
          <a:xfrm flipH="1">
            <a:off x="4208463" y="1639888"/>
            <a:ext cx="257175" cy="1101725"/>
          </a:xfrm>
          <a:custGeom>
            <a:avLst/>
            <a:gdLst>
              <a:gd name="T0" fmla="*/ 2147483647 w 43200"/>
              <a:gd name="T1" fmla="*/ 0 h 43200"/>
              <a:gd name="T2" fmla="*/ 2147483647 w 43200"/>
              <a:gd name="T3" fmla="*/ 2147483647 h 43200"/>
              <a:gd name="T4" fmla="*/ 2147483647 w 43200"/>
              <a:gd name="T5" fmla="*/ 2147483647 h 43200"/>
              <a:gd name="T6" fmla="*/ 0 60000 65536"/>
              <a:gd name="T7" fmla="*/ 0 60000 65536"/>
              <a:gd name="T8" fmla="*/ 0 60000 65536"/>
              <a:gd name="T9" fmla="*/ 0 w 43200"/>
              <a:gd name="T10" fmla="*/ 0 h 43200"/>
              <a:gd name="T11" fmla="*/ 43200 w 43200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43200" fill="none" extrusionOk="0">
                <a:moveTo>
                  <a:pt x="21600" y="-1"/>
                </a:move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200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10121"/>
                  <a:pt x="8977" y="648"/>
                  <a:pt x="20438" y="31"/>
                </a:cubicBezTo>
              </a:path>
              <a:path w="43200" h="43200" stroke="0" extrusionOk="0">
                <a:moveTo>
                  <a:pt x="21600" y="-1"/>
                </a:move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200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10121"/>
                  <a:pt x="8977" y="648"/>
                  <a:pt x="20438" y="31"/>
                </a:cubicBezTo>
                <a:lnTo>
                  <a:pt x="21600" y="21600"/>
                </a:lnTo>
                <a:lnTo>
                  <a:pt x="21600" y="-1"/>
                </a:lnTo>
                <a:close/>
              </a:path>
            </a:pathLst>
          </a:custGeom>
          <a:noFill/>
          <a:ln w="19050">
            <a:solidFill>
              <a:srgbClr val="24459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CA"/>
          </a:p>
        </p:txBody>
      </p:sp>
      <p:sp>
        <p:nvSpPr>
          <p:cNvPr id="93" name="Arc 99"/>
          <p:cNvSpPr>
            <a:spLocks/>
          </p:cNvSpPr>
          <p:nvPr/>
        </p:nvSpPr>
        <p:spPr bwMode="auto">
          <a:xfrm flipH="1">
            <a:off x="4300538" y="1646238"/>
            <a:ext cx="257175" cy="1101725"/>
          </a:xfrm>
          <a:custGeom>
            <a:avLst/>
            <a:gdLst>
              <a:gd name="T0" fmla="*/ 2147483647 w 43200"/>
              <a:gd name="T1" fmla="*/ 0 h 43200"/>
              <a:gd name="T2" fmla="*/ 2147483647 w 43200"/>
              <a:gd name="T3" fmla="*/ 2147483647 h 43200"/>
              <a:gd name="T4" fmla="*/ 2147483647 w 43200"/>
              <a:gd name="T5" fmla="*/ 2147483647 h 43200"/>
              <a:gd name="T6" fmla="*/ 0 60000 65536"/>
              <a:gd name="T7" fmla="*/ 0 60000 65536"/>
              <a:gd name="T8" fmla="*/ 0 60000 65536"/>
              <a:gd name="T9" fmla="*/ 0 w 43200"/>
              <a:gd name="T10" fmla="*/ 0 h 43200"/>
              <a:gd name="T11" fmla="*/ 43200 w 43200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43200" fill="none" extrusionOk="0">
                <a:moveTo>
                  <a:pt x="21600" y="-1"/>
                </a:move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200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10121"/>
                  <a:pt x="8977" y="648"/>
                  <a:pt x="20438" y="31"/>
                </a:cubicBezTo>
              </a:path>
              <a:path w="43200" h="43200" stroke="0" extrusionOk="0">
                <a:moveTo>
                  <a:pt x="21600" y="-1"/>
                </a:move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200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10121"/>
                  <a:pt x="8977" y="648"/>
                  <a:pt x="20438" y="31"/>
                </a:cubicBezTo>
                <a:lnTo>
                  <a:pt x="21600" y="21600"/>
                </a:lnTo>
                <a:lnTo>
                  <a:pt x="21600" y="-1"/>
                </a:lnTo>
                <a:close/>
              </a:path>
            </a:pathLst>
          </a:custGeom>
          <a:noFill/>
          <a:ln w="19050">
            <a:solidFill>
              <a:srgbClr val="24459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CA"/>
          </a:p>
        </p:txBody>
      </p:sp>
      <p:sp>
        <p:nvSpPr>
          <p:cNvPr id="94" name="Arc 100"/>
          <p:cNvSpPr>
            <a:spLocks/>
          </p:cNvSpPr>
          <p:nvPr/>
        </p:nvSpPr>
        <p:spPr bwMode="auto">
          <a:xfrm flipH="1">
            <a:off x="4386263" y="1639888"/>
            <a:ext cx="257175" cy="1101725"/>
          </a:xfrm>
          <a:custGeom>
            <a:avLst/>
            <a:gdLst>
              <a:gd name="T0" fmla="*/ 2147483647 w 43200"/>
              <a:gd name="T1" fmla="*/ 0 h 43200"/>
              <a:gd name="T2" fmla="*/ 2147483647 w 43200"/>
              <a:gd name="T3" fmla="*/ 2147483647 h 43200"/>
              <a:gd name="T4" fmla="*/ 2147483647 w 43200"/>
              <a:gd name="T5" fmla="*/ 2147483647 h 43200"/>
              <a:gd name="T6" fmla="*/ 0 60000 65536"/>
              <a:gd name="T7" fmla="*/ 0 60000 65536"/>
              <a:gd name="T8" fmla="*/ 0 60000 65536"/>
              <a:gd name="T9" fmla="*/ 0 w 43200"/>
              <a:gd name="T10" fmla="*/ 0 h 43200"/>
              <a:gd name="T11" fmla="*/ 43200 w 43200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43200" fill="none" extrusionOk="0">
                <a:moveTo>
                  <a:pt x="21600" y="-1"/>
                </a:move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200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10121"/>
                  <a:pt x="8977" y="648"/>
                  <a:pt x="20438" y="31"/>
                </a:cubicBezTo>
              </a:path>
              <a:path w="43200" h="43200" stroke="0" extrusionOk="0">
                <a:moveTo>
                  <a:pt x="21600" y="-1"/>
                </a:move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200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10121"/>
                  <a:pt x="8977" y="648"/>
                  <a:pt x="20438" y="31"/>
                </a:cubicBezTo>
                <a:lnTo>
                  <a:pt x="21600" y="21600"/>
                </a:lnTo>
                <a:lnTo>
                  <a:pt x="21600" y="-1"/>
                </a:lnTo>
                <a:close/>
              </a:path>
            </a:pathLst>
          </a:custGeom>
          <a:noFill/>
          <a:ln w="19050">
            <a:solidFill>
              <a:srgbClr val="24459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CA"/>
          </a:p>
        </p:txBody>
      </p:sp>
      <p:grpSp>
        <p:nvGrpSpPr>
          <p:cNvPr id="95" name="Group 101"/>
          <p:cNvGrpSpPr>
            <a:grpSpLocks/>
          </p:cNvGrpSpPr>
          <p:nvPr/>
        </p:nvGrpSpPr>
        <p:grpSpPr bwMode="auto">
          <a:xfrm>
            <a:off x="4859338" y="1778000"/>
            <a:ext cx="1189037" cy="836613"/>
            <a:chOff x="3199" y="1123"/>
            <a:chExt cx="749" cy="527"/>
          </a:xfrm>
        </p:grpSpPr>
        <p:sp>
          <p:nvSpPr>
            <p:cNvPr id="96" name="Line 102"/>
            <p:cNvSpPr>
              <a:spLocks noChangeShapeType="1"/>
            </p:cNvSpPr>
            <p:nvPr/>
          </p:nvSpPr>
          <p:spPr bwMode="auto">
            <a:xfrm>
              <a:off x="3279" y="1123"/>
              <a:ext cx="591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CA"/>
            </a:p>
          </p:txBody>
        </p:sp>
        <p:sp>
          <p:nvSpPr>
            <p:cNvPr id="97" name="Line 103"/>
            <p:cNvSpPr>
              <a:spLocks noChangeShapeType="1"/>
            </p:cNvSpPr>
            <p:nvPr/>
          </p:nvSpPr>
          <p:spPr bwMode="auto">
            <a:xfrm flipV="1">
              <a:off x="3283" y="1650"/>
              <a:ext cx="583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CA"/>
            </a:p>
          </p:txBody>
        </p:sp>
        <p:sp>
          <p:nvSpPr>
            <p:cNvPr id="98" name="Arc 104"/>
            <p:cNvSpPr>
              <a:spLocks/>
            </p:cNvSpPr>
            <p:nvPr/>
          </p:nvSpPr>
          <p:spPr bwMode="auto">
            <a:xfrm flipH="1">
              <a:off x="3771" y="1123"/>
              <a:ext cx="177" cy="527"/>
            </a:xfrm>
            <a:custGeom>
              <a:avLst/>
              <a:gdLst>
                <a:gd name="T0" fmla="*/ 0 w 43200"/>
                <a:gd name="T1" fmla="*/ 0 h 43200"/>
                <a:gd name="T2" fmla="*/ 0 w 43200"/>
                <a:gd name="T3" fmla="*/ 0 h 43200"/>
                <a:gd name="T4" fmla="*/ 0 w 43200"/>
                <a:gd name="T5" fmla="*/ 0 h 432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43200"/>
                <a:gd name="T11" fmla="*/ 43200 w 432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3200" fill="none" extrusionOk="0">
                  <a:moveTo>
                    <a:pt x="21600" y="-1"/>
                  </a:move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10121"/>
                    <a:pt x="8977" y="648"/>
                    <a:pt x="20438" y="31"/>
                  </a:cubicBezTo>
                </a:path>
                <a:path w="43200" h="43200" stroke="0" extrusionOk="0">
                  <a:moveTo>
                    <a:pt x="21600" y="-1"/>
                  </a:move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10121"/>
                    <a:pt x="8977" y="648"/>
                    <a:pt x="20438" y="31"/>
                  </a:cubicBezTo>
                  <a:lnTo>
                    <a:pt x="21600" y="21600"/>
                  </a:lnTo>
                  <a:lnTo>
                    <a:pt x="21600" y="-1"/>
                  </a:lnTo>
                  <a:close/>
                </a:path>
              </a:pathLst>
            </a:custGeom>
            <a:noFill/>
            <a:ln w="1905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CA"/>
            </a:p>
          </p:txBody>
        </p:sp>
        <p:sp>
          <p:nvSpPr>
            <p:cNvPr id="99" name="Arc 105"/>
            <p:cNvSpPr>
              <a:spLocks/>
            </p:cNvSpPr>
            <p:nvPr/>
          </p:nvSpPr>
          <p:spPr bwMode="auto">
            <a:xfrm flipH="1">
              <a:off x="3199" y="1123"/>
              <a:ext cx="89" cy="527"/>
            </a:xfrm>
            <a:custGeom>
              <a:avLst/>
              <a:gdLst>
                <a:gd name="T0" fmla="*/ 0 w 21600"/>
                <a:gd name="T1" fmla="*/ 0 h 43199"/>
                <a:gd name="T2" fmla="*/ 0 w 21600"/>
                <a:gd name="T3" fmla="*/ 0 h 43199"/>
                <a:gd name="T4" fmla="*/ 0 w 21600"/>
                <a:gd name="T5" fmla="*/ 0 h 43199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199"/>
                <a:gd name="T11" fmla="*/ 21600 w 21600"/>
                <a:gd name="T12" fmla="*/ 43199 h 431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199" fill="none" extrusionOk="0">
                  <a:moveTo>
                    <a:pt x="0" y="-1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484"/>
                    <a:pt x="11999" y="43135"/>
                    <a:pt x="116" y="43199"/>
                  </a:cubicBezTo>
                </a:path>
                <a:path w="21600" h="43199" stroke="0" extrusionOk="0">
                  <a:moveTo>
                    <a:pt x="0" y="-1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484"/>
                    <a:pt x="11999" y="43135"/>
                    <a:pt x="116" y="43199"/>
                  </a:cubicBezTo>
                  <a:lnTo>
                    <a:pt x="0" y="21600"/>
                  </a:lnTo>
                  <a:lnTo>
                    <a:pt x="0" y="-1"/>
                  </a:lnTo>
                  <a:close/>
                </a:path>
              </a:pathLst>
            </a:custGeom>
            <a:noFill/>
            <a:ln w="1905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CA"/>
            </a:p>
          </p:txBody>
        </p:sp>
        <p:sp>
          <p:nvSpPr>
            <p:cNvPr id="100" name="AutoShape 106"/>
            <p:cNvSpPr>
              <a:spLocks noChangeArrowheads="1"/>
            </p:cNvSpPr>
            <p:nvPr/>
          </p:nvSpPr>
          <p:spPr bwMode="auto">
            <a:xfrm>
              <a:off x="3830" y="1259"/>
              <a:ext cx="62" cy="246"/>
            </a:xfrm>
            <a:prstGeom prst="roundRect">
              <a:avLst>
                <a:gd name="adj" fmla="val 32352"/>
              </a:avLst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/>
            </a:p>
          </p:txBody>
        </p:sp>
        <p:sp>
          <p:nvSpPr>
            <p:cNvPr id="101" name="AutoShape 107"/>
            <p:cNvSpPr>
              <a:spLocks noChangeArrowheads="1"/>
            </p:cNvSpPr>
            <p:nvPr/>
          </p:nvSpPr>
          <p:spPr bwMode="auto">
            <a:xfrm>
              <a:off x="3268" y="1259"/>
              <a:ext cx="62" cy="246"/>
            </a:xfrm>
            <a:prstGeom prst="roundRect">
              <a:avLst>
                <a:gd name="adj" fmla="val 32352"/>
              </a:avLst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/>
            </a:p>
          </p:txBody>
        </p:sp>
        <p:sp>
          <p:nvSpPr>
            <p:cNvPr id="102" name="Rectangle 108"/>
            <p:cNvSpPr>
              <a:spLocks noChangeArrowheads="1"/>
            </p:cNvSpPr>
            <p:nvPr/>
          </p:nvSpPr>
          <p:spPr bwMode="auto">
            <a:xfrm>
              <a:off x="3298" y="1231"/>
              <a:ext cx="86" cy="3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/>
            </a:p>
          </p:txBody>
        </p:sp>
        <p:sp>
          <p:nvSpPr>
            <p:cNvPr id="103" name="Line 109"/>
            <p:cNvSpPr>
              <a:spLocks noChangeShapeType="1"/>
            </p:cNvSpPr>
            <p:nvPr/>
          </p:nvSpPr>
          <p:spPr bwMode="auto">
            <a:xfrm flipH="1">
              <a:off x="3292" y="1259"/>
              <a:ext cx="572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CA"/>
            </a:p>
          </p:txBody>
        </p:sp>
        <p:sp>
          <p:nvSpPr>
            <p:cNvPr id="104" name="Line 110"/>
            <p:cNvSpPr>
              <a:spLocks noChangeShapeType="1"/>
            </p:cNvSpPr>
            <p:nvPr/>
          </p:nvSpPr>
          <p:spPr bwMode="auto">
            <a:xfrm flipH="1">
              <a:off x="3296" y="1505"/>
              <a:ext cx="572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CA"/>
            </a:p>
          </p:txBody>
        </p:sp>
      </p:grpSp>
      <p:grpSp>
        <p:nvGrpSpPr>
          <p:cNvPr id="105" name="Group 111"/>
          <p:cNvGrpSpPr>
            <a:grpSpLocks/>
          </p:cNvGrpSpPr>
          <p:nvPr/>
        </p:nvGrpSpPr>
        <p:grpSpPr bwMode="auto">
          <a:xfrm>
            <a:off x="6329363" y="1778000"/>
            <a:ext cx="1189037" cy="836613"/>
            <a:chOff x="4125" y="1123"/>
            <a:chExt cx="749" cy="527"/>
          </a:xfrm>
        </p:grpSpPr>
        <p:sp>
          <p:nvSpPr>
            <p:cNvPr id="106" name="Line 112"/>
            <p:cNvSpPr>
              <a:spLocks noChangeShapeType="1"/>
            </p:cNvSpPr>
            <p:nvPr/>
          </p:nvSpPr>
          <p:spPr bwMode="auto">
            <a:xfrm>
              <a:off x="4205" y="1123"/>
              <a:ext cx="585" cy="0"/>
            </a:xfrm>
            <a:prstGeom prst="line">
              <a:avLst/>
            </a:prstGeom>
            <a:noFill/>
            <a:ln w="19050">
              <a:solidFill>
                <a:srgbClr val="66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CA"/>
            </a:p>
          </p:txBody>
        </p:sp>
        <p:sp>
          <p:nvSpPr>
            <p:cNvPr id="107" name="Line 113"/>
            <p:cNvSpPr>
              <a:spLocks noChangeShapeType="1"/>
            </p:cNvSpPr>
            <p:nvPr/>
          </p:nvSpPr>
          <p:spPr bwMode="auto">
            <a:xfrm flipV="1">
              <a:off x="4205" y="1650"/>
              <a:ext cx="583" cy="0"/>
            </a:xfrm>
            <a:prstGeom prst="line">
              <a:avLst/>
            </a:prstGeom>
            <a:noFill/>
            <a:ln w="19050">
              <a:solidFill>
                <a:srgbClr val="66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CA"/>
            </a:p>
          </p:txBody>
        </p:sp>
        <p:sp>
          <p:nvSpPr>
            <p:cNvPr id="108" name="Arc 114"/>
            <p:cNvSpPr>
              <a:spLocks/>
            </p:cNvSpPr>
            <p:nvPr/>
          </p:nvSpPr>
          <p:spPr bwMode="auto">
            <a:xfrm flipH="1">
              <a:off x="4697" y="1123"/>
              <a:ext cx="177" cy="527"/>
            </a:xfrm>
            <a:custGeom>
              <a:avLst/>
              <a:gdLst>
                <a:gd name="T0" fmla="*/ 0 w 43200"/>
                <a:gd name="T1" fmla="*/ 0 h 43200"/>
                <a:gd name="T2" fmla="*/ 0 w 43200"/>
                <a:gd name="T3" fmla="*/ 0 h 43200"/>
                <a:gd name="T4" fmla="*/ 0 w 43200"/>
                <a:gd name="T5" fmla="*/ 0 h 432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43200"/>
                <a:gd name="T11" fmla="*/ 43200 w 432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3200" fill="none" extrusionOk="0">
                  <a:moveTo>
                    <a:pt x="21600" y="-1"/>
                  </a:move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10121"/>
                    <a:pt x="8977" y="648"/>
                    <a:pt x="20438" y="31"/>
                  </a:cubicBezTo>
                </a:path>
                <a:path w="43200" h="43200" stroke="0" extrusionOk="0">
                  <a:moveTo>
                    <a:pt x="21600" y="-1"/>
                  </a:move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10121"/>
                    <a:pt x="8977" y="648"/>
                    <a:pt x="20438" y="31"/>
                  </a:cubicBezTo>
                  <a:lnTo>
                    <a:pt x="21600" y="21600"/>
                  </a:lnTo>
                  <a:lnTo>
                    <a:pt x="21600" y="-1"/>
                  </a:lnTo>
                  <a:close/>
                </a:path>
              </a:pathLst>
            </a:custGeom>
            <a:noFill/>
            <a:ln w="19050">
              <a:solidFill>
                <a:srgbClr val="66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CA"/>
            </a:p>
          </p:txBody>
        </p:sp>
        <p:sp>
          <p:nvSpPr>
            <p:cNvPr id="109" name="Arc 115"/>
            <p:cNvSpPr>
              <a:spLocks/>
            </p:cNvSpPr>
            <p:nvPr/>
          </p:nvSpPr>
          <p:spPr bwMode="auto">
            <a:xfrm flipH="1">
              <a:off x="4125" y="1123"/>
              <a:ext cx="89" cy="527"/>
            </a:xfrm>
            <a:custGeom>
              <a:avLst/>
              <a:gdLst>
                <a:gd name="T0" fmla="*/ 0 w 21600"/>
                <a:gd name="T1" fmla="*/ 0 h 43199"/>
                <a:gd name="T2" fmla="*/ 0 w 21600"/>
                <a:gd name="T3" fmla="*/ 0 h 43199"/>
                <a:gd name="T4" fmla="*/ 0 w 21600"/>
                <a:gd name="T5" fmla="*/ 0 h 43199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199"/>
                <a:gd name="T11" fmla="*/ 21600 w 21600"/>
                <a:gd name="T12" fmla="*/ 43199 h 431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199" fill="none" extrusionOk="0">
                  <a:moveTo>
                    <a:pt x="0" y="-1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484"/>
                    <a:pt x="11999" y="43135"/>
                    <a:pt x="116" y="43199"/>
                  </a:cubicBezTo>
                </a:path>
                <a:path w="21600" h="43199" stroke="0" extrusionOk="0">
                  <a:moveTo>
                    <a:pt x="0" y="-1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484"/>
                    <a:pt x="11999" y="43135"/>
                    <a:pt x="116" y="43199"/>
                  </a:cubicBezTo>
                  <a:lnTo>
                    <a:pt x="0" y="21600"/>
                  </a:lnTo>
                  <a:lnTo>
                    <a:pt x="0" y="-1"/>
                  </a:lnTo>
                  <a:close/>
                </a:path>
              </a:pathLst>
            </a:custGeom>
            <a:noFill/>
            <a:ln w="19050">
              <a:solidFill>
                <a:srgbClr val="66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CA"/>
            </a:p>
          </p:txBody>
        </p:sp>
        <p:sp>
          <p:nvSpPr>
            <p:cNvPr id="110" name="Line 116"/>
            <p:cNvSpPr>
              <a:spLocks noChangeShapeType="1"/>
            </p:cNvSpPr>
            <p:nvPr/>
          </p:nvSpPr>
          <p:spPr bwMode="auto">
            <a:xfrm>
              <a:off x="4192" y="1222"/>
              <a:ext cx="0" cy="320"/>
            </a:xfrm>
            <a:prstGeom prst="line">
              <a:avLst/>
            </a:prstGeom>
            <a:noFill/>
            <a:ln w="9525">
              <a:solidFill>
                <a:srgbClr val="66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CA"/>
            </a:p>
          </p:txBody>
        </p:sp>
        <p:sp>
          <p:nvSpPr>
            <p:cNvPr id="111" name="Line 117"/>
            <p:cNvSpPr>
              <a:spLocks noChangeShapeType="1"/>
            </p:cNvSpPr>
            <p:nvPr/>
          </p:nvSpPr>
          <p:spPr bwMode="auto">
            <a:xfrm>
              <a:off x="4221" y="1222"/>
              <a:ext cx="0" cy="320"/>
            </a:xfrm>
            <a:prstGeom prst="line">
              <a:avLst/>
            </a:prstGeom>
            <a:noFill/>
            <a:ln w="9525">
              <a:solidFill>
                <a:srgbClr val="66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CA"/>
            </a:p>
          </p:txBody>
        </p:sp>
        <p:sp>
          <p:nvSpPr>
            <p:cNvPr id="112" name="Line 118"/>
            <p:cNvSpPr>
              <a:spLocks noChangeShapeType="1"/>
            </p:cNvSpPr>
            <p:nvPr/>
          </p:nvSpPr>
          <p:spPr bwMode="auto">
            <a:xfrm>
              <a:off x="4250" y="1222"/>
              <a:ext cx="0" cy="320"/>
            </a:xfrm>
            <a:prstGeom prst="line">
              <a:avLst/>
            </a:prstGeom>
            <a:noFill/>
            <a:ln w="9525">
              <a:solidFill>
                <a:srgbClr val="66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CA"/>
            </a:p>
          </p:txBody>
        </p:sp>
        <p:sp>
          <p:nvSpPr>
            <p:cNvPr id="113" name="Line 119"/>
            <p:cNvSpPr>
              <a:spLocks noChangeShapeType="1"/>
            </p:cNvSpPr>
            <p:nvPr/>
          </p:nvSpPr>
          <p:spPr bwMode="auto">
            <a:xfrm>
              <a:off x="4279" y="1222"/>
              <a:ext cx="0" cy="320"/>
            </a:xfrm>
            <a:prstGeom prst="line">
              <a:avLst/>
            </a:prstGeom>
            <a:noFill/>
            <a:ln w="9525">
              <a:solidFill>
                <a:srgbClr val="66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CA"/>
            </a:p>
          </p:txBody>
        </p:sp>
        <p:sp>
          <p:nvSpPr>
            <p:cNvPr id="114" name="Line 120"/>
            <p:cNvSpPr>
              <a:spLocks noChangeShapeType="1"/>
            </p:cNvSpPr>
            <p:nvPr/>
          </p:nvSpPr>
          <p:spPr bwMode="auto">
            <a:xfrm>
              <a:off x="4308" y="1222"/>
              <a:ext cx="0" cy="320"/>
            </a:xfrm>
            <a:prstGeom prst="line">
              <a:avLst/>
            </a:prstGeom>
            <a:noFill/>
            <a:ln w="9525">
              <a:solidFill>
                <a:srgbClr val="66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CA"/>
            </a:p>
          </p:txBody>
        </p:sp>
        <p:sp>
          <p:nvSpPr>
            <p:cNvPr id="115" name="Line 121"/>
            <p:cNvSpPr>
              <a:spLocks noChangeShapeType="1"/>
            </p:cNvSpPr>
            <p:nvPr/>
          </p:nvSpPr>
          <p:spPr bwMode="auto">
            <a:xfrm>
              <a:off x="4337" y="1222"/>
              <a:ext cx="0" cy="320"/>
            </a:xfrm>
            <a:prstGeom prst="line">
              <a:avLst/>
            </a:prstGeom>
            <a:noFill/>
            <a:ln w="9525">
              <a:solidFill>
                <a:srgbClr val="66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CA"/>
            </a:p>
          </p:txBody>
        </p:sp>
        <p:sp>
          <p:nvSpPr>
            <p:cNvPr id="116" name="Line 122"/>
            <p:cNvSpPr>
              <a:spLocks noChangeShapeType="1"/>
            </p:cNvSpPr>
            <p:nvPr/>
          </p:nvSpPr>
          <p:spPr bwMode="auto">
            <a:xfrm>
              <a:off x="4366" y="1222"/>
              <a:ext cx="0" cy="320"/>
            </a:xfrm>
            <a:prstGeom prst="line">
              <a:avLst/>
            </a:prstGeom>
            <a:noFill/>
            <a:ln w="9525">
              <a:solidFill>
                <a:srgbClr val="66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CA"/>
            </a:p>
          </p:txBody>
        </p:sp>
        <p:sp>
          <p:nvSpPr>
            <p:cNvPr id="117" name="Line 123"/>
            <p:cNvSpPr>
              <a:spLocks noChangeShapeType="1"/>
            </p:cNvSpPr>
            <p:nvPr/>
          </p:nvSpPr>
          <p:spPr bwMode="auto">
            <a:xfrm>
              <a:off x="4395" y="1222"/>
              <a:ext cx="0" cy="320"/>
            </a:xfrm>
            <a:prstGeom prst="line">
              <a:avLst/>
            </a:prstGeom>
            <a:noFill/>
            <a:ln w="9525">
              <a:solidFill>
                <a:srgbClr val="66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CA"/>
            </a:p>
          </p:txBody>
        </p:sp>
        <p:sp>
          <p:nvSpPr>
            <p:cNvPr id="118" name="Line 124"/>
            <p:cNvSpPr>
              <a:spLocks noChangeShapeType="1"/>
            </p:cNvSpPr>
            <p:nvPr/>
          </p:nvSpPr>
          <p:spPr bwMode="auto">
            <a:xfrm>
              <a:off x="4425" y="1222"/>
              <a:ext cx="0" cy="320"/>
            </a:xfrm>
            <a:prstGeom prst="line">
              <a:avLst/>
            </a:prstGeom>
            <a:noFill/>
            <a:ln w="9525">
              <a:solidFill>
                <a:srgbClr val="66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CA"/>
            </a:p>
          </p:txBody>
        </p:sp>
        <p:sp>
          <p:nvSpPr>
            <p:cNvPr id="119" name="Line 125"/>
            <p:cNvSpPr>
              <a:spLocks noChangeShapeType="1"/>
            </p:cNvSpPr>
            <p:nvPr/>
          </p:nvSpPr>
          <p:spPr bwMode="auto">
            <a:xfrm>
              <a:off x="4454" y="1222"/>
              <a:ext cx="0" cy="320"/>
            </a:xfrm>
            <a:prstGeom prst="line">
              <a:avLst/>
            </a:prstGeom>
            <a:noFill/>
            <a:ln w="9525">
              <a:solidFill>
                <a:srgbClr val="66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CA"/>
            </a:p>
          </p:txBody>
        </p:sp>
        <p:sp>
          <p:nvSpPr>
            <p:cNvPr id="120" name="Line 126"/>
            <p:cNvSpPr>
              <a:spLocks noChangeShapeType="1"/>
            </p:cNvSpPr>
            <p:nvPr/>
          </p:nvSpPr>
          <p:spPr bwMode="auto">
            <a:xfrm>
              <a:off x="4483" y="1222"/>
              <a:ext cx="0" cy="320"/>
            </a:xfrm>
            <a:prstGeom prst="line">
              <a:avLst/>
            </a:prstGeom>
            <a:noFill/>
            <a:ln w="9525">
              <a:solidFill>
                <a:srgbClr val="66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CA"/>
            </a:p>
          </p:txBody>
        </p:sp>
        <p:sp>
          <p:nvSpPr>
            <p:cNvPr id="121" name="Line 127"/>
            <p:cNvSpPr>
              <a:spLocks noChangeShapeType="1"/>
            </p:cNvSpPr>
            <p:nvPr/>
          </p:nvSpPr>
          <p:spPr bwMode="auto">
            <a:xfrm>
              <a:off x="4512" y="1222"/>
              <a:ext cx="0" cy="320"/>
            </a:xfrm>
            <a:prstGeom prst="line">
              <a:avLst/>
            </a:prstGeom>
            <a:noFill/>
            <a:ln w="9525">
              <a:solidFill>
                <a:srgbClr val="66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CA"/>
            </a:p>
          </p:txBody>
        </p:sp>
        <p:sp>
          <p:nvSpPr>
            <p:cNvPr id="122" name="Line 128"/>
            <p:cNvSpPr>
              <a:spLocks noChangeShapeType="1"/>
            </p:cNvSpPr>
            <p:nvPr/>
          </p:nvSpPr>
          <p:spPr bwMode="auto">
            <a:xfrm>
              <a:off x="4541" y="1222"/>
              <a:ext cx="0" cy="320"/>
            </a:xfrm>
            <a:prstGeom prst="line">
              <a:avLst/>
            </a:prstGeom>
            <a:noFill/>
            <a:ln w="9525">
              <a:solidFill>
                <a:srgbClr val="66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CA"/>
            </a:p>
          </p:txBody>
        </p:sp>
        <p:sp>
          <p:nvSpPr>
            <p:cNvPr id="123" name="Line 129"/>
            <p:cNvSpPr>
              <a:spLocks noChangeShapeType="1"/>
            </p:cNvSpPr>
            <p:nvPr/>
          </p:nvSpPr>
          <p:spPr bwMode="auto">
            <a:xfrm>
              <a:off x="4570" y="1222"/>
              <a:ext cx="0" cy="320"/>
            </a:xfrm>
            <a:prstGeom prst="line">
              <a:avLst/>
            </a:prstGeom>
            <a:noFill/>
            <a:ln w="9525">
              <a:solidFill>
                <a:srgbClr val="66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CA"/>
            </a:p>
          </p:txBody>
        </p:sp>
        <p:sp>
          <p:nvSpPr>
            <p:cNvPr id="124" name="Line 130"/>
            <p:cNvSpPr>
              <a:spLocks noChangeShapeType="1"/>
            </p:cNvSpPr>
            <p:nvPr/>
          </p:nvSpPr>
          <p:spPr bwMode="auto">
            <a:xfrm>
              <a:off x="4599" y="1222"/>
              <a:ext cx="0" cy="320"/>
            </a:xfrm>
            <a:prstGeom prst="line">
              <a:avLst/>
            </a:prstGeom>
            <a:noFill/>
            <a:ln w="9525">
              <a:solidFill>
                <a:srgbClr val="66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CA"/>
            </a:p>
          </p:txBody>
        </p:sp>
        <p:sp>
          <p:nvSpPr>
            <p:cNvPr id="125" name="Line 131"/>
            <p:cNvSpPr>
              <a:spLocks noChangeShapeType="1"/>
            </p:cNvSpPr>
            <p:nvPr/>
          </p:nvSpPr>
          <p:spPr bwMode="auto">
            <a:xfrm>
              <a:off x="4628" y="1222"/>
              <a:ext cx="0" cy="320"/>
            </a:xfrm>
            <a:prstGeom prst="line">
              <a:avLst/>
            </a:prstGeom>
            <a:noFill/>
            <a:ln w="9525">
              <a:solidFill>
                <a:srgbClr val="66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CA"/>
            </a:p>
          </p:txBody>
        </p:sp>
        <p:sp>
          <p:nvSpPr>
            <p:cNvPr id="126" name="Line 132"/>
            <p:cNvSpPr>
              <a:spLocks noChangeShapeType="1"/>
            </p:cNvSpPr>
            <p:nvPr/>
          </p:nvSpPr>
          <p:spPr bwMode="auto">
            <a:xfrm>
              <a:off x="4658" y="1222"/>
              <a:ext cx="0" cy="320"/>
            </a:xfrm>
            <a:prstGeom prst="line">
              <a:avLst/>
            </a:prstGeom>
            <a:noFill/>
            <a:ln w="9525">
              <a:solidFill>
                <a:srgbClr val="66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CA"/>
            </a:p>
          </p:txBody>
        </p:sp>
      </p:grpSp>
      <p:sp>
        <p:nvSpPr>
          <p:cNvPr id="127" name="Text Box 135"/>
          <p:cNvSpPr txBox="1">
            <a:spLocks noChangeArrowheads="1"/>
          </p:cNvSpPr>
          <p:nvPr/>
        </p:nvSpPr>
        <p:spPr bwMode="auto">
          <a:xfrm>
            <a:off x="4267200" y="914400"/>
            <a:ext cx="10636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sz="1600">
                <a:solidFill>
                  <a:srgbClr val="24459C"/>
                </a:solidFill>
              </a:rPr>
              <a:t>10 Gauss</a:t>
            </a:r>
          </a:p>
          <a:p>
            <a:pPr algn="ctr"/>
            <a:r>
              <a:rPr lang="en-US" sz="1600">
                <a:solidFill>
                  <a:srgbClr val="24459C"/>
                </a:solidFill>
              </a:rPr>
              <a:t>solenoid</a:t>
            </a:r>
            <a:endParaRPr lang="en-US" sz="1600"/>
          </a:p>
        </p:txBody>
      </p:sp>
      <p:sp>
        <p:nvSpPr>
          <p:cNvPr id="128" name="Text Box 136"/>
          <p:cNvSpPr txBox="1">
            <a:spLocks noChangeArrowheads="1"/>
          </p:cNvSpPr>
          <p:nvPr/>
        </p:nvSpPr>
        <p:spPr bwMode="auto">
          <a:xfrm>
            <a:off x="4918075" y="2971800"/>
            <a:ext cx="8921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sz="1600">
                <a:solidFill>
                  <a:srgbClr val="CC0000"/>
                </a:solidFill>
              </a:rPr>
              <a:t>RF spin</a:t>
            </a:r>
            <a:br>
              <a:rPr lang="en-US" sz="1600">
                <a:solidFill>
                  <a:srgbClr val="CC0000"/>
                </a:solidFill>
              </a:rPr>
            </a:br>
            <a:r>
              <a:rPr lang="en-US" sz="1600">
                <a:solidFill>
                  <a:srgbClr val="CC0000"/>
                </a:solidFill>
              </a:rPr>
              <a:t>rotator</a:t>
            </a:r>
          </a:p>
        </p:txBody>
      </p:sp>
      <p:sp>
        <p:nvSpPr>
          <p:cNvPr id="129" name="Text Box 137"/>
          <p:cNvSpPr txBox="1">
            <a:spLocks noChangeArrowheads="1"/>
          </p:cNvSpPr>
          <p:nvPr/>
        </p:nvSpPr>
        <p:spPr bwMode="auto">
          <a:xfrm>
            <a:off x="6270625" y="2971800"/>
            <a:ext cx="13144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sz="1600" baseline="30000">
                <a:solidFill>
                  <a:srgbClr val="660066"/>
                </a:solidFill>
              </a:rPr>
              <a:t>3</a:t>
            </a:r>
            <a:r>
              <a:rPr lang="en-US" sz="1600">
                <a:solidFill>
                  <a:srgbClr val="660066"/>
                </a:solidFill>
              </a:rPr>
              <a:t>He target /</a:t>
            </a:r>
          </a:p>
          <a:p>
            <a:pPr algn="ctr"/>
            <a:r>
              <a:rPr lang="en-US" sz="1600">
                <a:solidFill>
                  <a:srgbClr val="660066"/>
                </a:solidFill>
              </a:rPr>
              <a:t>ion chamber</a:t>
            </a:r>
          </a:p>
        </p:txBody>
      </p:sp>
      <p:grpSp>
        <p:nvGrpSpPr>
          <p:cNvPr id="130" name="Group 138"/>
          <p:cNvGrpSpPr>
            <a:grpSpLocks/>
          </p:cNvGrpSpPr>
          <p:nvPr/>
        </p:nvGrpSpPr>
        <p:grpSpPr bwMode="auto">
          <a:xfrm>
            <a:off x="427038" y="1993900"/>
            <a:ext cx="952500" cy="390525"/>
            <a:chOff x="290" y="1289"/>
            <a:chExt cx="600" cy="246"/>
          </a:xfrm>
        </p:grpSpPr>
        <p:sp>
          <p:nvSpPr>
            <p:cNvPr id="131" name="AutoShape 139"/>
            <p:cNvSpPr>
              <a:spLocks noChangeArrowheads="1"/>
            </p:cNvSpPr>
            <p:nvPr/>
          </p:nvSpPr>
          <p:spPr bwMode="auto">
            <a:xfrm>
              <a:off x="828" y="1289"/>
              <a:ext cx="62" cy="246"/>
            </a:xfrm>
            <a:prstGeom prst="roundRect">
              <a:avLst>
                <a:gd name="adj" fmla="val 32352"/>
              </a:avLst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/>
            </a:p>
          </p:txBody>
        </p:sp>
        <p:sp>
          <p:nvSpPr>
            <p:cNvPr id="132" name="Line 140"/>
            <p:cNvSpPr>
              <a:spLocks noChangeShapeType="1"/>
            </p:cNvSpPr>
            <p:nvPr/>
          </p:nvSpPr>
          <p:spPr bwMode="auto">
            <a:xfrm flipH="1">
              <a:off x="290" y="1289"/>
              <a:ext cx="572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CA"/>
            </a:p>
          </p:txBody>
        </p:sp>
        <p:sp>
          <p:nvSpPr>
            <p:cNvPr id="133" name="Line 141"/>
            <p:cNvSpPr>
              <a:spLocks noChangeShapeType="1"/>
            </p:cNvSpPr>
            <p:nvPr/>
          </p:nvSpPr>
          <p:spPr bwMode="auto">
            <a:xfrm flipH="1">
              <a:off x="290" y="1535"/>
              <a:ext cx="572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CA"/>
            </a:p>
          </p:txBody>
        </p:sp>
      </p:grpSp>
      <p:grpSp>
        <p:nvGrpSpPr>
          <p:cNvPr id="134" name="Group 142"/>
          <p:cNvGrpSpPr>
            <a:grpSpLocks/>
          </p:cNvGrpSpPr>
          <p:nvPr/>
        </p:nvGrpSpPr>
        <p:grpSpPr bwMode="auto">
          <a:xfrm>
            <a:off x="2100263" y="1781175"/>
            <a:ext cx="1250950" cy="830263"/>
            <a:chOff x="1076" y="1155"/>
            <a:chExt cx="788" cy="523"/>
          </a:xfrm>
        </p:grpSpPr>
        <p:sp>
          <p:nvSpPr>
            <p:cNvPr id="135" name="Rectangle 143"/>
            <p:cNvSpPr>
              <a:spLocks noChangeArrowheads="1"/>
            </p:cNvSpPr>
            <p:nvPr/>
          </p:nvSpPr>
          <p:spPr bwMode="auto">
            <a:xfrm>
              <a:off x="1077" y="1155"/>
              <a:ext cx="787" cy="523"/>
            </a:xfrm>
            <a:prstGeom prst="rect">
              <a:avLst/>
            </a:prstGeom>
            <a:noFill/>
            <a:ln w="19050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/>
            </a:p>
          </p:txBody>
        </p:sp>
        <p:sp>
          <p:nvSpPr>
            <p:cNvPr id="136" name="Arc 144"/>
            <p:cNvSpPr>
              <a:spLocks/>
            </p:cNvSpPr>
            <p:nvPr/>
          </p:nvSpPr>
          <p:spPr bwMode="auto">
            <a:xfrm>
              <a:off x="1079" y="1272"/>
              <a:ext cx="782" cy="126"/>
            </a:xfrm>
            <a:custGeom>
              <a:avLst/>
              <a:gdLst>
                <a:gd name="T0" fmla="*/ 0 w 29173"/>
                <a:gd name="T1" fmla="*/ 0 h 21600"/>
                <a:gd name="T2" fmla="*/ 0 w 29173"/>
                <a:gd name="T3" fmla="*/ 0 h 21600"/>
                <a:gd name="T4" fmla="*/ 0 w 29173"/>
                <a:gd name="T5" fmla="*/ 0 h 21600"/>
                <a:gd name="T6" fmla="*/ 0 60000 65536"/>
                <a:gd name="T7" fmla="*/ 0 60000 65536"/>
                <a:gd name="T8" fmla="*/ 0 60000 65536"/>
                <a:gd name="T9" fmla="*/ 0 w 29173"/>
                <a:gd name="T10" fmla="*/ 0 h 21600"/>
                <a:gd name="T11" fmla="*/ 29173 w 29173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9173" h="21600" fill="none" extrusionOk="0">
                  <a:moveTo>
                    <a:pt x="-1" y="6147"/>
                  </a:moveTo>
                  <a:cubicBezTo>
                    <a:pt x="4034" y="2206"/>
                    <a:pt x="9451" y="-1"/>
                    <a:pt x="15092" y="-1"/>
                  </a:cubicBezTo>
                  <a:cubicBezTo>
                    <a:pt x="20259" y="-1"/>
                    <a:pt x="25255" y="1852"/>
                    <a:pt x="29173" y="5220"/>
                  </a:cubicBezTo>
                </a:path>
                <a:path w="29173" h="21600" stroke="0" extrusionOk="0">
                  <a:moveTo>
                    <a:pt x="-1" y="6147"/>
                  </a:moveTo>
                  <a:cubicBezTo>
                    <a:pt x="4034" y="2206"/>
                    <a:pt x="9451" y="-1"/>
                    <a:pt x="15092" y="-1"/>
                  </a:cubicBezTo>
                  <a:cubicBezTo>
                    <a:pt x="20259" y="-1"/>
                    <a:pt x="25255" y="1852"/>
                    <a:pt x="29173" y="5220"/>
                  </a:cubicBezTo>
                  <a:lnTo>
                    <a:pt x="15092" y="21600"/>
                  </a:lnTo>
                  <a:lnTo>
                    <a:pt x="-1" y="6147"/>
                  </a:lnTo>
                  <a:close/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CA"/>
            </a:p>
          </p:txBody>
        </p:sp>
        <p:sp>
          <p:nvSpPr>
            <p:cNvPr id="137" name="Arc 145"/>
            <p:cNvSpPr>
              <a:spLocks/>
            </p:cNvSpPr>
            <p:nvPr/>
          </p:nvSpPr>
          <p:spPr bwMode="auto">
            <a:xfrm>
              <a:off x="1079" y="1324"/>
              <a:ext cx="782" cy="126"/>
            </a:xfrm>
            <a:custGeom>
              <a:avLst/>
              <a:gdLst>
                <a:gd name="T0" fmla="*/ 0 w 29173"/>
                <a:gd name="T1" fmla="*/ 0 h 21600"/>
                <a:gd name="T2" fmla="*/ 0 w 29173"/>
                <a:gd name="T3" fmla="*/ 0 h 21600"/>
                <a:gd name="T4" fmla="*/ 0 w 29173"/>
                <a:gd name="T5" fmla="*/ 0 h 21600"/>
                <a:gd name="T6" fmla="*/ 0 60000 65536"/>
                <a:gd name="T7" fmla="*/ 0 60000 65536"/>
                <a:gd name="T8" fmla="*/ 0 60000 65536"/>
                <a:gd name="T9" fmla="*/ 0 w 29173"/>
                <a:gd name="T10" fmla="*/ 0 h 21600"/>
                <a:gd name="T11" fmla="*/ 29173 w 29173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9173" h="21600" fill="none" extrusionOk="0">
                  <a:moveTo>
                    <a:pt x="-1" y="6147"/>
                  </a:moveTo>
                  <a:cubicBezTo>
                    <a:pt x="4034" y="2206"/>
                    <a:pt x="9451" y="-1"/>
                    <a:pt x="15092" y="-1"/>
                  </a:cubicBezTo>
                  <a:cubicBezTo>
                    <a:pt x="20259" y="-1"/>
                    <a:pt x="25255" y="1852"/>
                    <a:pt x="29173" y="5220"/>
                  </a:cubicBezTo>
                </a:path>
                <a:path w="29173" h="21600" stroke="0" extrusionOk="0">
                  <a:moveTo>
                    <a:pt x="-1" y="6147"/>
                  </a:moveTo>
                  <a:cubicBezTo>
                    <a:pt x="4034" y="2206"/>
                    <a:pt x="9451" y="-1"/>
                    <a:pt x="15092" y="-1"/>
                  </a:cubicBezTo>
                  <a:cubicBezTo>
                    <a:pt x="20259" y="-1"/>
                    <a:pt x="25255" y="1852"/>
                    <a:pt x="29173" y="5220"/>
                  </a:cubicBezTo>
                  <a:lnTo>
                    <a:pt x="15092" y="21600"/>
                  </a:lnTo>
                  <a:lnTo>
                    <a:pt x="-1" y="6147"/>
                  </a:lnTo>
                  <a:close/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CA"/>
            </a:p>
          </p:txBody>
        </p:sp>
        <p:sp>
          <p:nvSpPr>
            <p:cNvPr id="138" name="Arc 146"/>
            <p:cNvSpPr>
              <a:spLocks/>
            </p:cNvSpPr>
            <p:nvPr/>
          </p:nvSpPr>
          <p:spPr bwMode="auto">
            <a:xfrm>
              <a:off x="1079" y="1376"/>
              <a:ext cx="782" cy="126"/>
            </a:xfrm>
            <a:custGeom>
              <a:avLst/>
              <a:gdLst>
                <a:gd name="T0" fmla="*/ 0 w 29173"/>
                <a:gd name="T1" fmla="*/ 0 h 21600"/>
                <a:gd name="T2" fmla="*/ 0 w 29173"/>
                <a:gd name="T3" fmla="*/ 0 h 21600"/>
                <a:gd name="T4" fmla="*/ 0 w 29173"/>
                <a:gd name="T5" fmla="*/ 0 h 21600"/>
                <a:gd name="T6" fmla="*/ 0 60000 65536"/>
                <a:gd name="T7" fmla="*/ 0 60000 65536"/>
                <a:gd name="T8" fmla="*/ 0 60000 65536"/>
                <a:gd name="T9" fmla="*/ 0 w 29173"/>
                <a:gd name="T10" fmla="*/ 0 h 21600"/>
                <a:gd name="T11" fmla="*/ 29173 w 29173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9173" h="21600" fill="none" extrusionOk="0">
                  <a:moveTo>
                    <a:pt x="-1" y="6147"/>
                  </a:moveTo>
                  <a:cubicBezTo>
                    <a:pt x="4034" y="2206"/>
                    <a:pt x="9451" y="-1"/>
                    <a:pt x="15092" y="-1"/>
                  </a:cubicBezTo>
                  <a:cubicBezTo>
                    <a:pt x="20259" y="-1"/>
                    <a:pt x="25255" y="1852"/>
                    <a:pt x="29173" y="5220"/>
                  </a:cubicBezTo>
                </a:path>
                <a:path w="29173" h="21600" stroke="0" extrusionOk="0">
                  <a:moveTo>
                    <a:pt x="-1" y="6147"/>
                  </a:moveTo>
                  <a:cubicBezTo>
                    <a:pt x="4034" y="2206"/>
                    <a:pt x="9451" y="-1"/>
                    <a:pt x="15092" y="-1"/>
                  </a:cubicBezTo>
                  <a:cubicBezTo>
                    <a:pt x="20259" y="-1"/>
                    <a:pt x="25255" y="1852"/>
                    <a:pt x="29173" y="5220"/>
                  </a:cubicBezTo>
                  <a:lnTo>
                    <a:pt x="15092" y="21600"/>
                  </a:lnTo>
                  <a:lnTo>
                    <a:pt x="-1" y="6147"/>
                  </a:lnTo>
                  <a:close/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CA"/>
            </a:p>
          </p:txBody>
        </p:sp>
        <p:sp>
          <p:nvSpPr>
            <p:cNvPr id="139" name="Arc 147"/>
            <p:cNvSpPr>
              <a:spLocks/>
            </p:cNvSpPr>
            <p:nvPr/>
          </p:nvSpPr>
          <p:spPr bwMode="auto">
            <a:xfrm>
              <a:off x="1079" y="1428"/>
              <a:ext cx="782" cy="126"/>
            </a:xfrm>
            <a:custGeom>
              <a:avLst/>
              <a:gdLst>
                <a:gd name="T0" fmla="*/ 0 w 29173"/>
                <a:gd name="T1" fmla="*/ 0 h 21600"/>
                <a:gd name="T2" fmla="*/ 0 w 29173"/>
                <a:gd name="T3" fmla="*/ 0 h 21600"/>
                <a:gd name="T4" fmla="*/ 0 w 29173"/>
                <a:gd name="T5" fmla="*/ 0 h 21600"/>
                <a:gd name="T6" fmla="*/ 0 60000 65536"/>
                <a:gd name="T7" fmla="*/ 0 60000 65536"/>
                <a:gd name="T8" fmla="*/ 0 60000 65536"/>
                <a:gd name="T9" fmla="*/ 0 w 29173"/>
                <a:gd name="T10" fmla="*/ 0 h 21600"/>
                <a:gd name="T11" fmla="*/ 29173 w 29173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9173" h="21600" fill="none" extrusionOk="0">
                  <a:moveTo>
                    <a:pt x="-1" y="6147"/>
                  </a:moveTo>
                  <a:cubicBezTo>
                    <a:pt x="4034" y="2206"/>
                    <a:pt x="9451" y="-1"/>
                    <a:pt x="15092" y="-1"/>
                  </a:cubicBezTo>
                  <a:cubicBezTo>
                    <a:pt x="20259" y="-1"/>
                    <a:pt x="25255" y="1852"/>
                    <a:pt x="29173" y="5220"/>
                  </a:cubicBezTo>
                </a:path>
                <a:path w="29173" h="21600" stroke="0" extrusionOk="0">
                  <a:moveTo>
                    <a:pt x="-1" y="6147"/>
                  </a:moveTo>
                  <a:cubicBezTo>
                    <a:pt x="4034" y="2206"/>
                    <a:pt x="9451" y="-1"/>
                    <a:pt x="15092" y="-1"/>
                  </a:cubicBezTo>
                  <a:cubicBezTo>
                    <a:pt x="20259" y="-1"/>
                    <a:pt x="25255" y="1852"/>
                    <a:pt x="29173" y="5220"/>
                  </a:cubicBezTo>
                  <a:lnTo>
                    <a:pt x="15092" y="21600"/>
                  </a:lnTo>
                  <a:lnTo>
                    <a:pt x="-1" y="6147"/>
                  </a:lnTo>
                  <a:close/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CA"/>
            </a:p>
          </p:txBody>
        </p:sp>
        <p:sp>
          <p:nvSpPr>
            <p:cNvPr id="140" name="Arc 148"/>
            <p:cNvSpPr>
              <a:spLocks/>
            </p:cNvSpPr>
            <p:nvPr/>
          </p:nvSpPr>
          <p:spPr bwMode="auto">
            <a:xfrm>
              <a:off x="1079" y="1480"/>
              <a:ext cx="782" cy="126"/>
            </a:xfrm>
            <a:custGeom>
              <a:avLst/>
              <a:gdLst>
                <a:gd name="T0" fmla="*/ 0 w 29173"/>
                <a:gd name="T1" fmla="*/ 0 h 21600"/>
                <a:gd name="T2" fmla="*/ 0 w 29173"/>
                <a:gd name="T3" fmla="*/ 0 h 21600"/>
                <a:gd name="T4" fmla="*/ 0 w 29173"/>
                <a:gd name="T5" fmla="*/ 0 h 21600"/>
                <a:gd name="T6" fmla="*/ 0 60000 65536"/>
                <a:gd name="T7" fmla="*/ 0 60000 65536"/>
                <a:gd name="T8" fmla="*/ 0 60000 65536"/>
                <a:gd name="T9" fmla="*/ 0 w 29173"/>
                <a:gd name="T10" fmla="*/ 0 h 21600"/>
                <a:gd name="T11" fmla="*/ 29173 w 29173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9173" h="21600" fill="none" extrusionOk="0">
                  <a:moveTo>
                    <a:pt x="-1" y="6147"/>
                  </a:moveTo>
                  <a:cubicBezTo>
                    <a:pt x="4034" y="2206"/>
                    <a:pt x="9451" y="-1"/>
                    <a:pt x="15092" y="-1"/>
                  </a:cubicBezTo>
                  <a:cubicBezTo>
                    <a:pt x="20259" y="-1"/>
                    <a:pt x="25255" y="1852"/>
                    <a:pt x="29173" y="5220"/>
                  </a:cubicBezTo>
                </a:path>
                <a:path w="29173" h="21600" stroke="0" extrusionOk="0">
                  <a:moveTo>
                    <a:pt x="-1" y="6147"/>
                  </a:moveTo>
                  <a:cubicBezTo>
                    <a:pt x="4034" y="2206"/>
                    <a:pt x="9451" y="-1"/>
                    <a:pt x="15092" y="-1"/>
                  </a:cubicBezTo>
                  <a:cubicBezTo>
                    <a:pt x="20259" y="-1"/>
                    <a:pt x="25255" y="1852"/>
                    <a:pt x="29173" y="5220"/>
                  </a:cubicBezTo>
                  <a:lnTo>
                    <a:pt x="15092" y="21600"/>
                  </a:lnTo>
                  <a:lnTo>
                    <a:pt x="-1" y="6147"/>
                  </a:lnTo>
                  <a:close/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CA"/>
            </a:p>
          </p:txBody>
        </p:sp>
        <p:sp>
          <p:nvSpPr>
            <p:cNvPr id="141" name="Arc 149"/>
            <p:cNvSpPr>
              <a:spLocks/>
            </p:cNvSpPr>
            <p:nvPr/>
          </p:nvSpPr>
          <p:spPr bwMode="auto">
            <a:xfrm>
              <a:off x="1079" y="1531"/>
              <a:ext cx="782" cy="126"/>
            </a:xfrm>
            <a:custGeom>
              <a:avLst/>
              <a:gdLst>
                <a:gd name="T0" fmla="*/ 0 w 29173"/>
                <a:gd name="T1" fmla="*/ 0 h 21600"/>
                <a:gd name="T2" fmla="*/ 0 w 29173"/>
                <a:gd name="T3" fmla="*/ 0 h 21600"/>
                <a:gd name="T4" fmla="*/ 0 w 29173"/>
                <a:gd name="T5" fmla="*/ 0 h 21600"/>
                <a:gd name="T6" fmla="*/ 0 60000 65536"/>
                <a:gd name="T7" fmla="*/ 0 60000 65536"/>
                <a:gd name="T8" fmla="*/ 0 60000 65536"/>
                <a:gd name="T9" fmla="*/ 0 w 29173"/>
                <a:gd name="T10" fmla="*/ 0 h 21600"/>
                <a:gd name="T11" fmla="*/ 29173 w 29173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9173" h="21600" fill="none" extrusionOk="0">
                  <a:moveTo>
                    <a:pt x="-1" y="6147"/>
                  </a:moveTo>
                  <a:cubicBezTo>
                    <a:pt x="4034" y="2206"/>
                    <a:pt x="9451" y="-1"/>
                    <a:pt x="15092" y="-1"/>
                  </a:cubicBezTo>
                  <a:cubicBezTo>
                    <a:pt x="20259" y="-1"/>
                    <a:pt x="25255" y="1852"/>
                    <a:pt x="29173" y="5220"/>
                  </a:cubicBezTo>
                </a:path>
                <a:path w="29173" h="21600" stroke="0" extrusionOk="0">
                  <a:moveTo>
                    <a:pt x="-1" y="6147"/>
                  </a:moveTo>
                  <a:cubicBezTo>
                    <a:pt x="4034" y="2206"/>
                    <a:pt x="9451" y="-1"/>
                    <a:pt x="15092" y="-1"/>
                  </a:cubicBezTo>
                  <a:cubicBezTo>
                    <a:pt x="20259" y="-1"/>
                    <a:pt x="25255" y="1852"/>
                    <a:pt x="29173" y="5220"/>
                  </a:cubicBezTo>
                  <a:lnTo>
                    <a:pt x="15092" y="21600"/>
                  </a:lnTo>
                  <a:lnTo>
                    <a:pt x="-1" y="6147"/>
                  </a:lnTo>
                  <a:close/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CA"/>
            </a:p>
          </p:txBody>
        </p:sp>
        <p:sp>
          <p:nvSpPr>
            <p:cNvPr id="142" name="Line 150"/>
            <p:cNvSpPr>
              <a:spLocks noChangeShapeType="1"/>
            </p:cNvSpPr>
            <p:nvPr/>
          </p:nvSpPr>
          <p:spPr bwMode="auto">
            <a:xfrm>
              <a:off x="1076" y="1215"/>
              <a:ext cx="788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CA"/>
            </a:p>
          </p:txBody>
        </p:sp>
        <p:sp>
          <p:nvSpPr>
            <p:cNvPr id="143" name="Line 151"/>
            <p:cNvSpPr>
              <a:spLocks noChangeShapeType="1"/>
            </p:cNvSpPr>
            <p:nvPr/>
          </p:nvSpPr>
          <p:spPr bwMode="auto">
            <a:xfrm>
              <a:off x="1076" y="1618"/>
              <a:ext cx="788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CA"/>
            </a:p>
          </p:txBody>
        </p:sp>
      </p:grpSp>
      <p:sp>
        <p:nvSpPr>
          <p:cNvPr id="144" name="Text Box 153"/>
          <p:cNvSpPr txBox="1">
            <a:spLocks noChangeArrowheads="1"/>
          </p:cNvSpPr>
          <p:nvPr/>
        </p:nvSpPr>
        <p:spPr bwMode="auto">
          <a:xfrm>
            <a:off x="304800" y="914400"/>
            <a:ext cx="14398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sz="1600">
                <a:solidFill>
                  <a:srgbClr val="CC0000"/>
                </a:solidFill>
              </a:rPr>
              <a:t>FnPB cold</a:t>
            </a:r>
          </a:p>
          <a:p>
            <a:pPr algn="ctr"/>
            <a:r>
              <a:rPr lang="en-US" sz="1600">
                <a:solidFill>
                  <a:srgbClr val="CC0000"/>
                </a:solidFill>
              </a:rPr>
              <a:t>neutron guide</a:t>
            </a:r>
          </a:p>
        </p:txBody>
      </p:sp>
      <p:grpSp>
        <p:nvGrpSpPr>
          <p:cNvPr id="145" name="Group 154"/>
          <p:cNvGrpSpPr>
            <a:grpSpLocks/>
          </p:cNvGrpSpPr>
          <p:nvPr/>
        </p:nvGrpSpPr>
        <p:grpSpPr bwMode="auto">
          <a:xfrm>
            <a:off x="1538288" y="1863725"/>
            <a:ext cx="417512" cy="646113"/>
            <a:chOff x="950" y="1207"/>
            <a:chExt cx="263" cy="407"/>
          </a:xfrm>
        </p:grpSpPr>
        <p:grpSp>
          <p:nvGrpSpPr>
            <p:cNvPr id="146" name="Group 155"/>
            <p:cNvGrpSpPr>
              <a:grpSpLocks/>
            </p:cNvGrpSpPr>
            <p:nvPr/>
          </p:nvGrpSpPr>
          <p:grpSpPr bwMode="auto">
            <a:xfrm>
              <a:off x="1015" y="1207"/>
              <a:ext cx="132" cy="405"/>
              <a:chOff x="696" y="1207"/>
              <a:chExt cx="451" cy="405"/>
            </a:xfrm>
          </p:grpSpPr>
          <p:sp>
            <p:nvSpPr>
              <p:cNvPr id="149" name="Line 156"/>
              <p:cNvSpPr>
                <a:spLocks noChangeAspect="1" noChangeShapeType="1"/>
              </p:cNvSpPr>
              <p:nvPr/>
            </p:nvSpPr>
            <p:spPr bwMode="auto">
              <a:xfrm>
                <a:off x="696" y="1207"/>
                <a:ext cx="451" cy="0"/>
              </a:xfrm>
              <a:prstGeom prst="line">
                <a:avLst/>
              </a:prstGeom>
              <a:noFill/>
              <a:ln w="19050">
                <a:solidFill>
                  <a:srgbClr val="66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CA"/>
              </a:p>
            </p:txBody>
          </p:sp>
          <p:sp>
            <p:nvSpPr>
              <p:cNvPr id="150" name="Line 157"/>
              <p:cNvSpPr>
                <a:spLocks noChangeAspect="1" noChangeShapeType="1"/>
              </p:cNvSpPr>
              <p:nvPr/>
            </p:nvSpPr>
            <p:spPr bwMode="auto">
              <a:xfrm flipV="1">
                <a:off x="696" y="1612"/>
                <a:ext cx="451" cy="0"/>
              </a:xfrm>
              <a:prstGeom prst="line">
                <a:avLst/>
              </a:prstGeom>
              <a:noFill/>
              <a:ln w="19050">
                <a:solidFill>
                  <a:srgbClr val="66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CA"/>
              </a:p>
            </p:txBody>
          </p:sp>
        </p:grpSp>
        <p:sp>
          <p:nvSpPr>
            <p:cNvPr id="147" name="Arc 158"/>
            <p:cNvSpPr>
              <a:spLocks noChangeAspect="1"/>
            </p:cNvSpPr>
            <p:nvPr/>
          </p:nvSpPr>
          <p:spPr bwMode="auto">
            <a:xfrm flipH="1">
              <a:off x="1076" y="1207"/>
              <a:ext cx="137" cy="407"/>
            </a:xfrm>
            <a:custGeom>
              <a:avLst/>
              <a:gdLst>
                <a:gd name="T0" fmla="*/ 0 w 43200"/>
                <a:gd name="T1" fmla="*/ 0 h 43200"/>
                <a:gd name="T2" fmla="*/ 0 w 43200"/>
                <a:gd name="T3" fmla="*/ 0 h 43200"/>
                <a:gd name="T4" fmla="*/ 0 w 43200"/>
                <a:gd name="T5" fmla="*/ 0 h 432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43200"/>
                <a:gd name="T11" fmla="*/ 43200 w 432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3200" fill="none" extrusionOk="0">
                  <a:moveTo>
                    <a:pt x="21600" y="-1"/>
                  </a:move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10121"/>
                    <a:pt x="8977" y="648"/>
                    <a:pt x="20438" y="31"/>
                  </a:cubicBezTo>
                </a:path>
                <a:path w="43200" h="43200" stroke="0" extrusionOk="0">
                  <a:moveTo>
                    <a:pt x="21600" y="-1"/>
                  </a:move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10121"/>
                    <a:pt x="8977" y="648"/>
                    <a:pt x="20438" y="31"/>
                  </a:cubicBezTo>
                  <a:lnTo>
                    <a:pt x="21600" y="21600"/>
                  </a:lnTo>
                  <a:lnTo>
                    <a:pt x="21600" y="-1"/>
                  </a:lnTo>
                  <a:close/>
                </a:path>
              </a:pathLst>
            </a:custGeom>
            <a:noFill/>
            <a:ln w="19050">
              <a:solidFill>
                <a:srgbClr val="66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CA"/>
            </a:p>
          </p:txBody>
        </p:sp>
        <p:sp>
          <p:nvSpPr>
            <p:cNvPr id="148" name="Arc 159"/>
            <p:cNvSpPr>
              <a:spLocks noChangeAspect="1"/>
            </p:cNvSpPr>
            <p:nvPr/>
          </p:nvSpPr>
          <p:spPr bwMode="auto">
            <a:xfrm flipH="1">
              <a:off x="950" y="1207"/>
              <a:ext cx="69" cy="407"/>
            </a:xfrm>
            <a:custGeom>
              <a:avLst/>
              <a:gdLst>
                <a:gd name="T0" fmla="*/ 0 w 21600"/>
                <a:gd name="T1" fmla="*/ 0 h 43199"/>
                <a:gd name="T2" fmla="*/ 0 w 21600"/>
                <a:gd name="T3" fmla="*/ 0 h 43199"/>
                <a:gd name="T4" fmla="*/ 0 w 21600"/>
                <a:gd name="T5" fmla="*/ 0 h 43199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199"/>
                <a:gd name="T11" fmla="*/ 21600 w 21600"/>
                <a:gd name="T12" fmla="*/ 43199 h 431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199" fill="none" extrusionOk="0">
                  <a:moveTo>
                    <a:pt x="0" y="-1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484"/>
                    <a:pt x="11999" y="43135"/>
                    <a:pt x="116" y="43199"/>
                  </a:cubicBezTo>
                </a:path>
                <a:path w="21600" h="43199" stroke="0" extrusionOk="0">
                  <a:moveTo>
                    <a:pt x="0" y="-1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484"/>
                    <a:pt x="11999" y="43135"/>
                    <a:pt x="116" y="43199"/>
                  </a:cubicBezTo>
                  <a:lnTo>
                    <a:pt x="0" y="21600"/>
                  </a:lnTo>
                  <a:lnTo>
                    <a:pt x="0" y="-1"/>
                  </a:lnTo>
                  <a:close/>
                </a:path>
              </a:pathLst>
            </a:custGeom>
            <a:noFill/>
            <a:ln w="19050">
              <a:solidFill>
                <a:srgbClr val="66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CA"/>
            </a:p>
          </p:txBody>
        </p:sp>
      </p:grpSp>
      <p:sp>
        <p:nvSpPr>
          <p:cNvPr id="151" name="Text Box 160"/>
          <p:cNvSpPr txBox="1">
            <a:spLocks noChangeArrowheads="1"/>
          </p:cNvSpPr>
          <p:nvPr/>
        </p:nvSpPr>
        <p:spPr bwMode="auto">
          <a:xfrm>
            <a:off x="1203325" y="2714625"/>
            <a:ext cx="11160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sz="1600" baseline="30000">
                <a:solidFill>
                  <a:srgbClr val="660066"/>
                </a:solidFill>
              </a:rPr>
              <a:t>3</a:t>
            </a:r>
            <a:r>
              <a:rPr lang="en-US" sz="1600">
                <a:solidFill>
                  <a:srgbClr val="660066"/>
                </a:solidFill>
              </a:rPr>
              <a:t>He Beam</a:t>
            </a:r>
          </a:p>
          <a:p>
            <a:pPr algn="ctr"/>
            <a:r>
              <a:rPr lang="en-US" sz="1600">
                <a:solidFill>
                  <a:srgbClr val="660066"/>
                </a:solidFill>
              </a:rPr>
              <a:t>Monitor</a:t>
            </a:r>
          </a:p>
        </p:txBody>
      </p:sp>
      <p:sp>
        <p:nvSpPr>
          <p:cNvPr id="152" name="AutoShape 162"/>
          <p:cNvSpPr>
            <a:spLocks/>
          </p:cNvSpPr>
          <p:nvPr/>
        </p:nvSpPr>
        <p:spPr bwMode="auto">
          <a:xfrm rot="16200000">
            <a:off x="1739900" y="2235200"/>
            <a:ext cx="330200" cy="3022600"/>
          </a:xfrm>
          <a:prstGeom prst="leftBrace">
            <a:avLst>
              <a:gd name="adj1" fmla="val 76282"/>
              <a:gd name="adj2" fmla="val 50000"/>
            </a:avLst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/>
          </a:p>
        </p:txBody>
      </p:sp>
      <p:sp>
        <p:nvSpPr>
          <p:cNvPr id="153" name="Text Box 163"/>
          <p:cNvSpPr txBox="1">
            <a:spLocks noChangeArrowheads="1"/>
          </p:cNvSpPr>
          <p:nvPr/>
        </p:nvSpPr>
        <p:spPr bwMode="auto">
          <a:xfrm>
            <a:off x="1565275" y="3921125"/>
            <a:ext cx="8683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sz="2000">
                <a:solidFill>
                  <a:schemeClr val="accent2"/>
                </a:solidFill>
              </a:rPr>
              <a:t>FNPB</a:t>
            </a:r>
          </a:p>
        </p:txBody>
      </p:sp>
      <p:sp>
        <p:nvSpPr>
          <p:cNvPr id="154" name="AutoShape 164"/>
          <p:cNvSpPr>
            <a:spLocks/>
          </p:cNvSpPr>
          <p:nvPr/>
        </p:nvSpPr>
        <p:spPr bwMode="auto">
          <a:xfrm rot="16200000">
            <a:off x="5808663" y="1458912"/>
            <a:ext cx="330200" cy="4575175"/>
          </a:xfrm>
          <a:prstGeom prst="leftBrace">
            <a:avLst>
              <a:gd name="adj1" fmla="val 115465"/>
              <a:gd name="adj2" fmla="val 50000"/>
            </a:avLst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/>
          </a:p>
        </p:txBody>
      </p:sp>
      <p:sp>
        <p:nvSpPr>
          <p:cNvPr id="155" name="Text Box 165"/>
          <p:cNvSpPr txBox="1">
            <a:spLocks noChangeArrowheads="1"/>
          </p:cNvSpPr>
          <p:nvPr/>
        </p:nvSpPr>
        <p:spPr bwMode="auto">
          <a:xfrm>
            <a:off x="5611813" y="3921125"/>
            <a:ext cx="835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sz="2000">
                <a:solidFill>
                  <a:schemeClr val="accent2"/>
                </a:solidFill>
              </a:rPr>
              <a:t>n-</a:t>
            </a:r>
            <a:r>
              <a:rPr lang="en-US" sz="2000" baseline="30000">
                <a:solidFill>
                  <a:schemeClr val="accent2"/>
                </a:solidFill>
              </a:rPr>
              <a:t>3</a:t>
            </a:r>
            <a:r>
              <a:rPr lang="en-US" sz="2000">
                <a:solidFill>
                  <a:schemeClr val="accent2"/>
                </a:solidFill>
              </a:rPr>
              <a:t>He</a:t>
            </a:r>
          </a:p>
        </p:txBody>
      </p:sp>
      <p:sp>
        <p:nvSpPr>
          <p:cNvPr id="156" name="Rectangle 167"/>
          <p:cNvSpPr txBox="1">
            <a:spLocks noChangeArrowheads="1"/>
          </p:cNvSpPr>
          <p:nvPr/>
        </p:nvSpPr>
        <p:spPr>
          <a:xfrm>
            <a:off x="339725" y="4186388"/>
            <a:ext cx="8382000" cy="21399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60000"/>
              </a:lnSpc>
            </a:pPr>
            <a:r>
              <a:rPr lang="en-US" sz="16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Measure PV spin asymmetry </a:t>
            </a:r>
            <a:r>
              <a:rPr lang="en-US" sz="16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to 2x10</a:t>
            </a:r>
            <a:r>
              <a:rPr lang="en-US" sz="1600" baseline="300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-8</a:t>
            </a:r>
            <a:endParaRPr lang="en-US" sz="1600" dirty="0" smtClean="0">
              <a:latin typeface="Comic Sans MS" panose="030F0702030302020204" pitchFamily="66" charset="0"/>
              <a:ea typeface="ＭＳ Ｐゴシック" panose="020B0600070205080204" pitchFamily="34" charset="-128"/>
            </a:endParaRPr>
          </a:p>
          <a:p>
            <a:pPr>
              <a:lnSpc>
                <a:spcPct val="160000"/>
              </a:lnSpc>
            </a:pPr>
            <a:r>
              <a:rPr lang="en-US" sz="1600" dirty="0">
                <a:latin typeface="Comic Sans MS" panose="030F0702030302020204" pitchFamily="66" charset="0"/>
                <a:ea typeface="ＭＳ Ｐゴシック" panose="020B0600070205080204" pitchFamily="34" charset="-128"/>
              </a:rPr>
              <a:t>L</a:t>
            </a:r>
            <a:r>
              <a:rPr lang="en-US" sz="16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ongitudinal </a:t>
            </a:r>
            <a:r>
              <a:rPr lang="en-US" sz="16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holding field – </a:t>
            </a:r>
            <a:r>
              <a:rPr lang="en-US" sz="16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suppressing </a:t>
            </a:r>
            <a:r>
              <a:rPr lang="en-US" sz="16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PC nuclear </a:t>
            </a:r>
            <a:r>
              <a:rPr lang="en-US" sz="16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asymmetry: 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en-US" sz="1600" dirty="0">
                <a:latin typeface="Comic Sans MS" panose="030F0702030302020204" pitchFamily="66" charset="0"/>
                <a:ea typeface="ＭＳ Ｐゴシック" panose="020B0600070205080204" pitchFamily="34" charset="-128"/>
              </a:rPr>
              <a:t>	</a:t>
            </a:r>
            <a:r>
              <a:rPr lang="en-US" sz="16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(</a:t>
            </a:r>
            <a:r>
              <a:rPr lang="en-US" sz="1600" dirty="0">
                <a:latin typeface="Comic Sans MS" panose="030F0702030302020204" pitchFamily="66" charset="0"/>
                <a:ea typeface="ＭＳ Ｐゴシック" panose="020B0600070205080204" pitchFamily="34" charset="-128"/>
              </a:rPr>
              <a:t>1.7x10</a:t>
            </a:r>
            <a:r>
              <a:rPr lang="en-US" sz="1600" baseline="30000" dirty="0">
                <a:latin typeface="Comic Sans MS" panose="030F0702030302020204" pitchFamily="66" charset="0"/>
                <a:ea typeface="ＭＳ Ｐゴシック" panose="020B0600070205080204" pitchFamily="34" charset="-128"/>
              </a:rPr>
              <a:t>-6</a:t>
            </a:r>
            <a:r>
              <a:rPr lang="en-US" sz="1600" dirty="0">
                <a:latin typeface="Comic Sans MS" panose="030F0702030302020204" pitchFamily="66" charset="0"/>
                <a:ea typeface="ＭＳ Ｐゴシック" panose="020B0600070205080204" pitchFamily="34" charset="-128"/>
              </a:rPr>
              <a:t> </a:t>
            </a:r>
            <a:r>
              <a:rPr lang="en-US" sz="1600" dirty="0" smtClean="0">
                <a:latin typeface="Comic Sans MS" panose="030F0702030302020204" pitchFamily="66" charset="0"/>
                <a:ea typeface="ＭＳ Ｐゴシック" panose="020B0600070205080204" pitchFamily="34" charset="-128"/>
                <a:sym typeface="Symbol" panose="05050102010706020507" pitchFamily="18" charset="2"/>
              </a:rPr>
              <a:t></a:t>
            </a:r>
            <a:r>
              <a:rPr lang="en-US" sz="16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 </a:t>
            </a:r>
            <a:r>
              <a:rPr lang="en-US" sz="1600" dirty="0" err="1" smtClean="0">
                <a:solidFill>
                  <a:srgbClr val="333399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rPr>
              <a:t>s</a:t>
            </a:r>
            <a:r>
              <a:rPr lang="en-US" sz="1600" baseline="-25000" dirty="0" err="1" smtClean="0">
                <a:solidFill>
                  <a:srgbClr val="333399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rPr>
              <a:t>n</a:t>
            </a:r>
            <a:r>
              <a:rPr lang="en-US" sz="1600" baseline="-25000" dirty="0" smtClean="0">
                <a:solidFill>
                  <a:srgbClr val="333399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rPr>
              <a:t> </a:t>
            </a:r>
            <a:r>
              <a:rPr lang="en-US" sz="1600" dirty="0" smtClean="0">
                <a:solidFill>
                  <a:srgbClr val="333399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  <a:sym typeface="Wingdings" panose="05000000000000000000" pitchFamily="2" charset="2"/>
              </a:rPr>
              <a:t></a:t>
            </a:r>
            <a:r>
              <a:rPr lang="en-US" sz="1600" dirty="0" smtClean="0">
                <a:solidFill>
                  <a:srgbClr val="333399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rPr>
              <a:t> </a:t>
            </a:r>
            <a:r>
              <a:rPr lang="en-US" sz="1600" dirty="0" err="1" smtClean="0">
                <a:solidFill>
                  <a:srgbClr val="333399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rPr>
              <a:t>k</a:t>
            </a:r>
            <a:r>
              <a:rPr lang="en-US" sz="1600" baseline="-25000" dirty="0" err="1" smtClean="0">
                <a:solidFill>
                  <a:srgbClr val="333399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rPr>
              <a:t>n</a:t>
            </a:r>
            <a:r>
              <a:rPr lang="en-US" sz="1600" dirty="0" smtClean="0">
                <a:solidFill>
                  <a:srgbClr val="333399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rPr>
              <a:t> x </a:t>
            </a:r>
            <a:r>
              <a:rPr lang="en-US" sz="1600" dirty="0" err="1" smtClean="0">
                <a:solidFill>
                  <a:srgbClr val="333399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rPr>
              <a:t>k</a:t>
            </a:r>
            <a:r>
              <a:rPr lang="en-US" sz="1600" baseline="-25000" dirty="0" err="1" smtClean="0">
                <a:solidFill>
                  <a:srgbClr val="333399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rPr>
              <a:t>p</a:t>
            </a:r>
            <a:r>
              <a:rPr lang="en-US" sz="1600" dirty="0" smtClean="0">
                <a:solidFill>
                  <a:srgbClr val="333399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rPr>
              <a:t> </a:t>
            </a:r>
            <a:r>
              <a:rPr lang="en-US" sz="1600" dirty="0">
                <a:latin typeface="Comic Sans MS" panose="030F0702030302020204" pitchFamily="66" charset="0"/>
                <a:ea typeface="ＭＳ Ｐゴシック" panose="020B0600070205080204" pitchFamily="34" charset="-128"/>
              </a:rPr>
              <a:t>(</a:t>
            </a:r>
            <a:r>
              <a:rPr lang="en-US" sz="1600" dirty="0">
                <a:solidFill>
                  <a:srgbClr val="804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rPr>
              <a:t>Hale</a:t>
            </a:r>
            <a:r>
              <a:rPr lang="en-US" sz="1600" dirty="0">
                <a:latin typeface="Comic Sans MS" panose="030F0702030302020204" pitchFamily="66" charset="0"/>
                <a:ea typeface="ＭＳ Ｐゴシック" panose="020B0600070205080204" pitchFamily="34" charset="-128"/>
              </a:rPr>
              <a:t>) </a:t>
            </a:r>
            <a:r>
              <a:rPr lang="en-US" sz="16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suppressed </a:t>
            </a:r>
            <a:r>
              <a:rPr lang="en-US" sz="16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by two small </a:t>
            </a:r>
            <a:r>
              <a:rPr lang="en-US" sz="16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angles</a:t>
            </a:r>
            <a:endParaRPr lang="en-US" sz="1600" dirty="0" smtClean="0">
              <a:latin typeface="Comic Sans MS" panose="030F0702030302020204" pitchFamily="66" charset="0"/>
              <a:ea typeface="ＭＳ Ｐゴシック" panose="020B0600070205080204" pitchFamily="34" charset="-128"/>
            </a:endParaRPr>
          </a:p>
          <a:p>
            <a:pPr>
              <a:lnSpc>
                <a:spcPct val="160000"/>
              </a:lnSpc>
            </a:pPr>
            <a:r>
              <a:rPr lang="en-US" sz="16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RF spin flipper – negligible spin-dependence of neutron velocity</a:t>
            </a:r>
          </a:p>
          <a:p>
            <a:pPr>
              <a:lnSpc>
                <a:spcPct val="160000"/>
              </a:lnSpc>
            </a:pPr>
            <a:r>
              <a:rPr lang="en-US" sz="1600" baseline="300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3</a:t>
            </a:r>
            <a:r>
              <a:rPr lang="en-US" sz="16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He ion chamber – both target and detector</a:t>
            </a:r>
          </a:p>
        </p:txBody>
      </p:sp>
      <p:grpSp>
        <p:nvGrpSpPr>
          <p:cNvPr id="157" name="Group 156"/>
          <p:cNvGrpSpPr>
            <a:grpSpLocks/>
          </p:cNvGrpSpPr>
          <p:nvPr/>
        </p:nvGrpSpPr>
        <p:grpSpPr bwMode="auto">
          <a:xfrm>
            <a:off x="2513013" y="2043113"/>
            <a:ext cx="96837" cy="312737"/>
            <a:chOff x="3505200" y="1211100"/>
            <a:chExt cx="99710" cy="364506"/>
          </a:xfrm>
        </p:grpSpPr>
        <p:cxnSp>
          <p:nvCxnSpPr>
            <p:cNvPr id="158" name="Straight Arrow Connector 157"/>
            <p:cNvCxnSpPr>
              <a:cxnSpLocks noChangeShapeType="1"/>
            </p:cNvCxnSpPr>
            <p:nvPr/>
          </p:nvCxnSpPr>
          <p:spPr bwMode="auto">
            <a:xfrm flipV="1">
              <a:off x="3550969" y="1211100"/>
              <a:ext cx="0" cy="364506"/>
            </a:xfrm>
            <a:prstGeom prst="straightConnector1">
              <a:avLst/>
            </a:prstGeom>
            <a:noFill/>
            <a:ln w="25400">
              <a:solidFill>
                <a:srgbClr val="3C8C93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9" name="Oval 158"/>
            <p:cNvSpPr/>
            <p:nvPr/>
          </p:nvSpPr>
          <p:spPr>
            <a:xfrm>
              <a:off x="3505200" y="1372074"/>
              <a:ext cx="99710" cy="98066"/>
            </a:xfrm>
            <a:prstGeom prst="ellipse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60" name="Group 162"/>
          <p:cNvGrpSpPr>
            <a:grpSpLocks/>
          </p:cNvGrpSpPr>
          <p:nvPr/>
        </p:nvGrpSpPr>
        <p:grpSpPr bwMode="auto">
          <a:xfrm>
            <a:off x="1560513" y="2043113"/>
            <a:ext cx="95250" cy="312737"/>
            <a:chOff x="3505200" y="1211100"/>
            <a:chExt cx="99710" cy="364506"/>
          </a:xfrm>
        </p:grpSpPr>
        <p:cxnSp>
          <p:nvCxnSpPr>
            <p:cNvPr id="161" name="Straight Arrow Connector 160"/>
            <p:cNvCxnSpPr>
              <a:cxnSpLocks noChangeShapeType="1"/>
            </p:cNvCxnSpPr>
            <p:nvPr/>
          </p:nvCxnSpPr>
          <p:spPr bwMode="auto">
            <a:xfrm flipV="1">
              <a:off x="3551731" y="1211100"/>
              <a:ext cx="0" cy="364506"/>
            </a:xfrm>
            <a:prstGeom prst="straightConnector1">
              <a:avLst/>
            </a:prstGeom>
            <a:noFill/>
            <a:ln w="25400">
              <a:solidFill>
                <a:srgbClr val="3C8C93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2" name="Oval 161"/>
            <p:cNvSpPr/>
            <p:nvPr/>
          </p:nvSpPr>
          <p:spPr>
            <a:xfrm>
              <a:off x="3505200" y="1372074"/>
              <a:ext cx="99710" cy="98066"/>
            </a:xfrm>
            <a:prstGeom prst="ellipse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63" name="Group 171"/>
          <p:cNvGrpSpPr>
            <a:grpSpLocks/>
          </p:cNvGrpSpPr>
          <p:nvPr/>
        </p:nvGrpSpPr>
        <p:grpSpPr bwMode="auto">
          <a:xfrm flipV="1">
            <a:off x="1854200" y="2090738"/>
            <a:ext cx="95250" cy="312737"/>
            <a:chOff x="3505200" y="1211100"/>
            <a:chExt cx="99710" cy="364506"/>
          </a:xfrm>
        </p:grpSpPr>
        <p:cxnSp>
          <p:nvCxnSpPr>
            <p:cNvPr id="164" name="Straight Arrow Connector 163"/>
            <p:cNvCxnSpPr>
              <a:cxnSpLocks noChangeShapeType="1"/>
            </p:cNvCxnSpPr>
            <p:nvPr/>
          </p:nvCxnSpPr>
          <p:spPr bwMode="auto">
            <a:xfrm flipV="1">
              <a:off x="3551731" y="1211100"/>
              <a:ext cx="0" cy="364506"/>
            </a:xfrm>
            <a:prstGeom prst="straightConnector1">
              <a:avLst/>
            </a:prstGeom>
            <a:noFill/>
            <a:ln w="25400">
              <a:solidFill>
                <a:srgbClr val="3C8C93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5" name="Oval 164"/>
            <p:cNvSpPr/>
            <p:nvPr/>
          </p:nvSpPr>
          <p:spPr>
            <a:xfrm>
              <a:off x="3505200" y="1372074"/>
              <a:ext cx="99710" cy="98066"/>
            </a:xfrm>
            <a:prstGeom prst="ellipse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66" name="Group 174"/>
          <p:cNvGrpSpPr>
            <a:grpSpLocks/>
          </p:cNvGrpSpPr>
          <p:nvPr/>
        </p:nvGrpSpPr>
        <p:grpSpPr bwMode="auto">
          <a:xfrm>
            <a:off x="2806700" y="2043113"/>
            <a:ext cx="96838" cy="312737"/>
            <a:chOff x="3505200" y="1211100"/>
            <a:chExt cx="99710" cy="364506"/>
          </a:xfrm>
        </p:grpSpPr>
        <p:cxnSp>
          <p:nvCxnSpPr>
            <p:cNvPr id="167" name="Straight Arrow Connector 166"/>
            <p:cNvCxnSpPr>
              <a:cxnSpLocks noChangeShapeType="1"/>
            </p:cNvCxnSpPr>
            <p:nvPr/>
          </p:nvCxnSpPr>
          <p:spPr bwMode="auto">
            <a:xfrm flipV="1">
              <a:off x="3550968" y="1211100"/>
              <a:ext cx="0" cy="364506"/>
            </a:xfrm>
            <a:prstGeom prst="straightConnector1">
              <a:avLst/>
            </a:prstGeom>
            <a:noFill/>
            <a:ln w="25400">
              <a:solidFill>
                <a:srgbClr val="3C8C93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8" name="Oval 167"/>
            <p:cNvSpPr/>
            <p:nvPr/>
          </p:nvSpPr>
          <p:spPr>
            <a:xfrm>
              <a:off x="3505200" y="1372074"/>
              <a:ext cx="99710" cy="98066"/>
            </a:xfrm>
            <a:prstGeom prst="ellipse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69" name="Group 177"/>
          <p:cNvGrpSpPr>
            <a:grpSpLocks/>
          </p:cNvGrpSpPr>
          <p:nvPr/>
        </p:nvGrpSpPr>
        <p:grpSpPr bwMode="auto">
          <a:xfrm>
            <a:off x="3100388" y="2043113"/>
            <a:ext cx="96837" cy="312737"/>
            <a:chOff x="3505200" y="1211100"/>
            <a:chExt cx="99710" cy="364506"/>
          </a:xfrm>
        </p:grpSpPr>
        <p:cxnSp>
          <p:nvCxnSpPr>
            <p:cNvPr id="170" name="Straight Arrow Connector 169"/>
            <p:cNvCxnSpPr>
              <a:cxnSpLocks noChangeShapeType="1"/>
            </p:cNvCxnSpPr>
            <p:nvPr/>
          </p:nvCxnSpPr>
          <p:spPr bwMode="auto">
            <a:xfrm flipV="1">
              <a:off x="3550969" y="1211100"/>
              <a:ext cx="0" cy="364506"/>
            </a:xfrm>
            <a:prstGeom prst="straightConnector1">
              <a:avLst/>
            </a:prstGeom>
            <a:noFill/>
            <a:ln w="25400">
              <a:solidFill>
                <a:srgbClr val="3C8C93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71" name="Oval 170"/>
            <p:cNvSpPr/>
            <p:nvPr/>
          </p:nvSpPr>
          <p:spPr>
            <a:xfrm>
              <a:off x="3505200" y="1372074"/>
              <a:ext cx="99710" cy="98066"/>
            </a:xfrm>
            <a:prstGeom prst="ellipse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72" name="Group 180"/>
          <p:cNvGrpSpPr>
            <a:grpSpLocks/>
          </p:cNvGrpSpPr>
          <p:nvPr/>
        </p:nvGrpSpPr>
        <p:grpSpPr bwMode="auto">
          <a:xfrm>
            <a:off x="2220913" y="2043113"/>
            <a:ext cx="95250" cy="312737"/>
            <a:chOff x="3505200" y="1211100"/>
            <a:chExt cx="99710" cy="364506"/>
          </a:xfrm>
        </p:grpSpPr>
        <p:cxnSp>
          <p:nvCxnSpPr>
            <p:cNvPr id="173" name="Straight Arrow Connector 172"/>
            <p:cNvCxnSpPr>
              <a:cxnSpLocks noChangeShapeType="1"/>
            </p:cNvCxnSpPr>
            <p:nvPr/>
          </p:nvCxnSpPr>
          <p:spPr bwMode="auto">
            <a:xfrm flipV="1">
              <a:off x="3551731" y="1211100"/>
              <a:ext cx="0" cy="364506"/>
            </a:xfrm>
            <a:prstGeom prst="straightConnector1">
              <a:avLst/>
            </a:prstGeom>
            <a:noFill/>
            <a:ln w="25400">
              <a:solidFill>
                <a:srgbClr val="3C8C93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74" name="Oval 173"/>
            <p:cNvSpPr/>
            <p:nvPr/>
          </p:nvSpPr>
          <p:spPr>
            <a:xfrm>
              <a:off x="3505200" y="1372074"/>
              <a:ext cx="99710" cy="98066"/>
            </a:xfrm>
            <a:prstGeom prst="ellipse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75" name="Group 183"/>
          <p:cNvGrpSpPr>
            <a:grpSpLocks/>
          </p:cNvGrpSpPr>
          <p:nvPr/>
        </p:nvGrpSpPr>
        <p:grpSpPr bwMode="auto">
          <a:xfrm>
            <a:off x="754063" y="2043113"/>
            <a:ext cx="95250" cy="312737"/>
            <a:chOff x="3505200" y="1211100"/>
            <a:chExt cx="99710" cy="364506"/>
          </a:xfrm>
        </p:grpSpPr>
        <p:cxnSp>
          <p:nvCxnSpPr>
            <p:cNvPr id="176" name="Straight Arrow Connector 175"/>
            <p:cNvCxnSpPr>
              <a:cxnSpLocks noChangeShapeType="1"/>
            </p:cNvCxnSpPr>
            <p:nvPr/>
          </p:nvCxnSpPr>
          <p:spPr bwMode="auto">
            <a:xfrm flipV="1">
              <a:off x="3551731" y="1211100"/>
              <a:ext cx="0" cy="364506"/>
            </a:xfrm>
            <a:prstGeom prst="straightConnector1">
              <a:avLst/>
            </a:prstGeom>
            <a:noFill/>
            <a:ln w="25400">
              <a:solidFill>
                <a:srgbClr val="3C8C93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77" name="Oval 176"/>
            <p:cNvSpPr/>
            <p:nvPr/>
          </p:nvSpPr>
          <p:spPr>
            <a:xfrm>
              <a:off x="3505200" y="1372074"/>
              <a:ext cx="99710" cy="98066"/>
            </a:xfrm>
            <a:prstGeom prst="ellipse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78" name="Group 186"/>
          <p:cNvGrpSpPr>
            <a:grpSpLocks/>
          </p:cNvGrpSpPr>
          <p:nvPr/>
        </p:nvGrpSpPr>
        <p:grpSpPr bwMode="auto">
          <a:xfrm flipV="1">
            <a:off x="973138" y="2090738"/>
            <a:ext cx="96837" cy="312737"/>
            <a:chOff x="3505200" y="1211100"/>
            <a:chExt cx="99710" cy="364506"/>
          </a:xfrm>
        </p:grpSpPr>
        <p:cxnSp>
          <p:nvCxnSpPr>
            <p:cNvPr id="179" name="Straight Arrow Connector 178"/>
            <p:cNvCxnSpPr>
              <a:cxnSpLocks noChangeShapeType="1"/>
            </p:cNvCxnSpPr>
            <p:nvPr/>
          </p:nvCxnSpPr>
          <p:spPr bwMode="auto">
            <a:xfrm flipV="1">
              <a:off x="3550969" y="1211100"/>
              <a:ext cx="0" cy="364506"/>
            </a:xfrm>
            <a:prstGeom prst="straightConnector1">
              <a:avLst/>
            </a:prstGeom>
            <a:noFill/>
            <a:ln w="25400">
              <a:solidFill>
                <a:srgbClr val="3C8C93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80" name="Oval 179"/>
            <p:cNvSpPr/>
            <p:nvPr/>
          </p:nvSpPr>
          <p:spPr>
            <a:xfrm>
              <a:off x="3505200" y="1372074"/>
              <a:ext cx="99710" cy="98066"/>
            </a:xfrm>
            <a:prstGeom prst="ellipse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81" name="Group 189"/>
          <p:cNvGrpSpPr>
            <a:grpSpLocks/>
          </p:cNvGrpSpPr>
          <p:nvPr/>
        </p:nvGrpSpPr>
        <p:grpSpPr bwMode="auto">
          <a:xfrm>
            <a:off x="1193800" y="2043113"/>
            <a:ext cx="95250" cy="312737"/>
            <a:chOff x="3505200" y="1211100"/>
            <a:chExt cx="99710" cy="364506"/>
          </a:xfrm>
        </p:grpSpPr>
        <p:cxnSp>
          <p:nvCxnSpPr>
            <p:cNvPr id="182" name="Straight Arrow Connector 181"/>
            <p:cNvCxnSpPr>
              <a:cxnSpLocks noChangeShapeType="1"/>
            </p:cNvCxnSpPr>
            <p:nvPr/>
          </p:nvCxnSpPr>
          <p:spPr bwMode="auto">
            <a:xfrm flipV="1">
              <a:off x="3551731" y="1211100"/>
              <a:ext cx="0" cy="364506"/>
            </a:xfrm>
            <a:prstGeom prst="straightConnector1">
              <a:avLst/>
            </a:prstGeom>
            <a:noFill/>
            <a:ln w="25400">
              <a:solidFill>
                <a:srgbClr val="3C8C93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83" name="Oval 182"/>
            <p:cNvSpPr/>
            <p:nvPr/>
          </p:nvSpPr>
          <p:spPr>
            <a:xfrm>
              <a:off x="3505200" y="1372074"/>
              <a:ext cx="99710" cy="98066"/>
            </a:xfrm>
            <a:prstGeom prst="ellipse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84" name="Group 192"/>
          <p:cNvGrpSpPr>
            <a:grpSpLocks/>
          </p:cNvGrpSpPr>
          <p:nvPr/>
        </p:nvGrpSpPr>
        <p:grpSpPr bwMode="auto">
          <a:xfrm flipV="1">
            <a:off x="533400" y="2090738"/>
            <a:ext cx="96838" cy="312737"/>
            <a:chOff x="3505200" y="1211100"/>
            <a:chExt cx="99710" cy="364506"/>
          </a:xfrm>
        </p:grpSpPr>
        <p:cxnSp>
          <p:nvCxnSpPr>
            <p:cNvPr id="185" name="Straight Arrow Connector 184"/>
            <p:cNvCxnSpPr>
              <a:cxnSpLocks noChangeShapeType="1"/>
            </p:cNvCxnSpPr>
            <p:nvPr/>
          </p:nvCxnSpPr>
          <p:spPr bwMode="auto">
            <a:xfrm flipV="1">
              <a:off x="3550968" y="1211100"/>
              <a:ext cx="0" cy="364506"/>
            </a:xfrm>
            <a:prstGeom prst="straightConnector1">
              <a:avLst/>
            </a:prstGeom>
            <a:noFill/>
            <a:ln w="25400">
              <a:solidFill>
                <a:srgbClr val="3C8C93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86" name="Oval 185"/>
            <p:cNvSpPr/>
            <p:nvPr/>
          </p:nvSpPr>
          <p:spPr>
            <a:xfrm>
              <a:off x="3505200" y="1372074"/>
              <a:ext cx="99710" cy="98066"/>
            </a:xfrm>
            <a:prstGeom prst="ellipse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87" name="Group 195"/>
          <p:cNvGrpSpPr>
            <a:grpSpLocks/>
          </p:cNvGrpSpPr>
          <p:nvPr/>
        </p:nvGrpSpPr>
        <p:grpSpPr bwMode="auto">
          <a:xfrm>
            <a:off x="3394075" y="2043113"/>
            <a:ext cx="96838" cy="312737"/>
            <a:chOff x="3505200" y="1211100"/>
            <a:chExt cx="99710" cy="364506"/>
          </a:xfrm>
        </p:grpSpPr>
        <p:cxnSp>
          <p:nvCxnSpPr>
            <p:cNvPr id="188" name="Straight Arrow Connector 187"/>
            <p:cNvCxnSpPr>
              <a:cxnSpLocks noChangeShapeType="1"/>
            </p:cNvCxnSpPr>
            <p:nvPr/>
          </p:nvCxnSpPr>
          <p:spPr bwMode="auto">
            <a:xfrm flipV="1">
              <a:off x="3550968" y="1211100"/>
              <a:ext cx="0" cy="364506"/>
            </a:xfrm>
            <a:prstGeom prst="straightConnector1">
              <a:avLst/>
            </a:prstGeom>
            <a:noFill/>
            <a:ln w="25400">
              <a:solidFill>
                <a:srgbClr val="3C8C93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89" name="Oval 188"/>
            <p:cNvSpPr/>
            <p:nvPr/>
          </p:nvSpPr>
          <p:spPr>
            <a:xfrm>
              <a:off x="3505200" y="1372074"/>
              <a:ext cx="99710" cy="98066"/>
            </a:xfrm>
            <a:prstGeom prst="ellipse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90" name="Group 198"/>
          <p:cNvGrpSpPr>
            <a:grpSpLocks/>
          </p:cNvGrpSpPr>
          <p:nvPr/>
        </p:nvGrpSpPr>
        <p:grpSpPr bwMode="auto">
          <a:xfrm rot="2700000" flipH="1">
            <a:off x="3694113" y="2052638"/>
            <a:ext cx="95250" cy="311150"/>
            <a:chOff x="3505200" y="1211100"/>
            <a:chExt cx="99710" cy="364506"/>
          </a:xfrm>
        </p:grpSpPr>
        <p:cxnSp>
          <p:nvCxnSpPr>
            <p:cNvPr id="191" name="Straight Arrow Connector 190"/>
            <p:cNvCxnSpPr>
              <a:cxnSpLocks noChangeShapeType="1"/>
            </p:cNvCxnSpPr>
            <p:nvPr/>
          </p:nvCxnSpPr>
          <p:spPr bwMode="auto">
            <a:xfrm flipV="1">
              <a:off x="3555055" y="1211100"/>
              <a:ext cx="0" cy="364506"/>
            </a:xfrm>
            <a:prstGeom prst="straightConnector1">
              <a:avLst/>
            </a:prstGeom>
            <a:noFill/>
            <a:ln w="25400">
              <a:solidFill>
                <a:srgbClr val="3C8C93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2" name="Oval 191"/>
            <p:cNvSpPr/>
            <p:nvPr/>
          </p:nvSpPr>
          <p:spPr>
            <a:xfrm>
              <a:off x="3514014" y="1373658"/>
              <a:ext cx="99710" cy="98566"/>
            </a:xfrm>
            <a:prstGeom prst="ellipse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93" name="Group 201"/>
          <p:cNvGrpSpPr>
            <a:grpSpLocks/>
          </p:cNvGrpSpPr>
          <p:nvPr/>
        </p:nvGrpSpPr>
        <p:grpSpPr bwMode="auto">
          <a:xfrm rot="5400000">
            <a:off x="4039395" y="2047081"/>
            <a:ext cx="87312" cy="352425"/>
            <a:chOff x="3505200" y="1211100"/>
            <a:chExt cx="99710" cy="364506"/>
          </a:xfrm>
        </p:grpSpPr>
        <p:cxnSp>
          <p:nvCxnSpPr>
            <p:cNvPr id="194" name="Straight Arrow Connector 193"/>
            <p:cNvCxnSpPr>
              <a:cxnSpLocks noChangeShapeType="1"/>
            </p:cNvCxnSpPr>
            <p:nvPr/>
          </p:nvCxnSpPr>
          <p:spPr bwMode="auto">
            <a:xfrm flipV="1">
              <a:off x="3536019" y="1225878"/>
              <a:ext cx="0" cy="364506"/>
            </a:xfrm>
            <a:prstGeom prst="straightConnector1">
              <a:avLst/>
            </a:prstGeom>
            <a:noFill/>
            <a:ln w="25400">
              <a:solidFill>
                <a:srgbClr val="3C8C93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5" name="Oval 194"/>
            <p:cNvSpPr/>
            <p:nvPr/>
          </p:nvSpPr>
          <p:spPr>
            <a:xfrm>
              <a:off x="3490697" y="1401563"/>
              <a:ext cx="99710" cy="100158"/>
            </a:xfrm>
            <a:prstGeom prst="ellipse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96" name="Group 204"/>
          <p:cNvGrpSpPr>
            <a:grpSpLocks/>
          </p:cNvGrpSpPr>
          <p:nvPr/>
        </p:nvGrpSpPr>
        <p:grpSpPr bwMode="auto">
          <a:xfrm rot="5400000">
            <a:off x="4479926" y="2047875"/>
            <a:ext cx="87312" cy="350837"/>
            <a:chOff x="3505200" y="1211100"/>
            <a:chExt cx="99710" cy="364506"/>
          </a:xfrm>
        </p:grpSpPr>
        <p:cxnSp>
          <p:nvCxnSpPr>
            <p:cNvPr id="197" name="Straight Arrow Connector 196"/>
            <p:cNvCxnSpPr>
              <a:cxnSpLocks noChangeShapeType="1"/>
            </p:cNvCxnSpPr>
            <p:nvPr/>
          </p:nvCxnSpPr>
          <p:spPr bwMode="auto">
            <a:xfrm flipV="1">
              <a:off x="3536020" y="1225944"/>
              <a:ext cx="0" cy="364507"/>
            </a:xfrm>
            <a:prstGeom prst="straightConnector1">
              <a:avLst/>
            </a:prstGeom>
            <a:noFill/>
            <a:ln w="25400">
              <a:solidFill>
                <a:srgbClr val="3C8C93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8" name="Oval 197"/>
            <p:cNvSpPr/>
            <p:nvPr/>
          </p:nvSpPr>
          <p:spPr>
            <a:xfrm>
              <a:off x="3490697" y="1385932"/>
              <a:ext cx="99710" cy="98961"/>
            </a:xfrm>
            <a:prstGeom prst="ellipse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99" name="Group 198"/>
          <p:cNvGrpSpPr>
            <a:grpSpLocks/>
          </p:cNvGrpSpPr>
          <p:nvPr/>
        </p:nvGrpSpPr>
        <p:grpSpPr bwMode="auto">
          <a:xfrm>
            <a:off x="4787900" y="2043113"/>
            <a:ext cx="2070100" cy="193675"/>
            <a:chOff x="5029200" y="2097128"/>
            <a:chExt cx="2151434" cy="226014"/>
          </a:xfrm>
        </p:grpSpPr>
        <p:grpSp>
          <p:nvGrpSpPr>
            <p:cNvPr id="200" name="Group 216"/>
            <p:cNvGrpSpPr>
              <a:grpSpLocks/>
            </p:cNvGrpSpPr>
            <p:nvPr/>
          </p:nvGrpSpPr>
          <p:grpSpPr bwMode="auto">
            <a:xfrm rot="5400000">
              <a:off x="5161598" y="2084934"/>
              <a:ext cx="99710" cy="364506"/>
              <a:chOff x="3505200" y="1211100"/>
              <a:chExt cx="99710" cy="364506"/>
            </a:xfrm>
          </p:grpSpPr>
          <p:cxnSp>
            <p:nvCxnSpPr>
              <p:cNvPr id="214" name="Straight Arrow Connector 213"/>
              <p:cNvCxnSpPr>
                <a:cxnSpLocks noChangeShapeType="1"/>
              </p:cNvCxnSpPr>
              <p:nvPr/>
            </p:nvCxnSpPr>
            <p:spPr bwMode="auto">
              <a:xfrm flipV="1">
                <a:off x="3536907" y="1217582"/>
                <a:ext cx="0" cy="366272"/>
              </a:xfrm>
              <a:prstGeom prst="straightConnector1">
                <a:avLst/>
              </a:prstGeom>
              <a:noFill/>
              <a:ln w="25400">
                <a:solidFill>
                  <a:srgbClr val="3C8C93"/>
                </a:solidFill>
                <a:round/>
                <a:headEnd/>
                <a:tailEnd type="arrow" w="med" len="med"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15" name="Oval 214"/>
              <p:cNvSpPr/>
              <p:nvPr/>
            </p:nvSpPr>
            <p:spPr>
              <a:xfrm>
                <a:off x="3494298" y="1392469"/>
                <a:ext cx="96334" cy="100643"/>
              </a:xfrm>
              <a:prstGeom prst="ellipse">
                <a:avLst/>
              </a:prstGeom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201" name="Group 219"/>
            <p:cNvGrpSpPr>
              <a:grpSpLocks/>
            </p:cNvGrpSpPr>
            <p:nvPr/>
          </p:nvGrpSpPr>
          <p:grpSpPr bwMode="auto">
            <a:xfrm rot="5400000">
              <a:off x="5618798" y="2084934"/>
              <a:ext cx="99710" cy="364506"/>
              <a:chOff x="3505200" y="1211100"/>
              <a:chExt cx="99710" cy="364506"/>
            </a:xfrm>
          </p:grpSpPr>
          <p:cxnSp>
            <p:nvCxnSpPr>
              <p:cNvPr id="212" name="Straight Arrow Connector 211"/>
              <p:cNvCxnSpPr>
                <a:cxnSpLocks noChangeShapeType="1"/>
              </p:cNvCxnSpPr>
              <p:nvPr/>
            </p:nvCxnSpPr>
            <p:spPr bwMode="auto">
              <a:xfrm flipV="1">
                <a:off x="3536907" y="1217768"/>
                <a:ext cx="0" cy="366272"/>
              </a:xfrm>
              <a:prstGeom prst="straightConnector1">
                <a:avLst/>
              </a:prstGeom>
              <a:noFill/>
              <a:ln w="25400">
                <a:solidFill>
                  <a:srgbClr val="3C8C93"/>
                </a:solidFill>
                <a:round/>
                <a:headEnd/>
                <a:tailEnd type="arrow" w="med" len="med"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13" name="Oval 212"/>
              <p:cNvSpPr/>
              <p:nvPr/>
            </p:nvSpPr>
            <p:spPr>
              <a:xfrm>
                <a:off x="3494297" y="1392655"/>
                <a:ext cx="96334" cy="100642"/>
              </a:xfrm>
              <a:prstGeom prst="ellipse">
                <a:avLst/>
              </a:prstGeom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202" name="Group 222"/>
            <p:cNvGrpSpPr>
              <a:grpSpLocks/>
            </p:cNvGrpSpPr>
            <p:nvPr/>
          </p:nvGrpSpPr>
          <p:grpSpPr bwMode="auto">
            <a:xfrm rot="5400000">
              <a:off x="6075998" y="2084934"/>
              <a:ext cx="99710" cy="364506"/>
              <a:chOff x="3505200" y="1211100"/>
              <a:chExt cx="99710" cy="364506"/>
            </a:xfrm>
          </p:grpSpPr>
          <p:cxnSp>
            <p:nvCxnSpPr>
              <p:cNvPr id="210" name="Straight Arrow Connector 209"/>
              <p:cNvCxnSpPr>
                <a:cxnSpLocks noChangeShapeType="1"/>
              </p:cNvCxnSpPr>
              <p:nvPr/>
            </p:nvCxnSpPr>
            <p:spPr bwMode="auto">
              <a:xfrm flipV="1">
                <a:off x="3536907" y="1226203"/>
                <a:ext cx="0" cy="364621"/>
              </a:xfrm>
              <a:prstGeom prst="straightConnector1">
                <a:avLst/>
              </a:prstGeom>
              <a:noFill/>
              <a:ln w="25400">
                <a:solidFill>
                  <a:srgbClr val="3C8C93"/>
                </a:solidFill>
                <a:round/>
                <a:headEnd/>
                <a:tailEnd type="arrow" w="med" len="med"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11" name="Oval 210"/>
              <p:cNvSpPr/>
              <p:nvPr/>
            </p:nvSpPr>
            <p:spPr>
              <a:xfrm>
                <a:off x="3494297" y="1379641"/>
                <a:ext cx="96334" cy="97343"/>
              </a:xfrm>
              <a:prstGeom prst="ellipse">
                <a:avLst/>
              </a:prstGeom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203" name="Group 227"/>
            <p:cNvGrpSpPr>
              <a:grpSpLocks/>
            </p:cNvGrpSpPr>
            <p:nvPr/>
          </p:nvGrpSpPr>
          <p:grpSpPr bwMode="auto">
            <a:xfrm rot="5400000">
              <a:off x="6533198" y="2084934"/>
              <a:ext cx="99710" cy="364506"/>
              <a:chOff x="3505200" y="1211100"/>
              <a:chExt cx="99710" cy="364506"/>
            </a:xfrm>
          </p:grpSpPr>
          <p:cxnSp>
            <p:nvCxnSpPr>
              <p:cNvPr id="208" name="Straight Arrow Connector 207"/>
              <p:cNvCxnSpPr>
                <a:cxnSpLocks noChangeShapeType="1"/>
              </p:cNvCxnSpPr>
              <p:nvPr/>
            </p:nvCxnSpPr>
            <p:spPr bwMode="auto">
              <a:xfrm flipV="1">
                <a:off x="3536907" y="1226388"/>
                <a:ext cx="0" cy="364622"/>
              </a:xfrm>
              <a:prstGeom prst="straightConnector1">
                <a:avLst/>
              </a:prstGeom>
              <a:noFill/>
              <a:ln w="25400">
                <a:solidFill>
                  <a:srgbClr val="3C8C93"/>
                </a:solidFill>
                <a:round/>
                <a:headEnd/>
                <a:tailEnd type="arrow" w="med" len="med"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09" name="Oval 208"/>
              <p:cNvSpPr/>
              <p:nvPr/>
            </p:nvSpPr>
            <p:spPr>
              <a:xfrm>
                <a:off x="3494298" y="1379827"/>
                <a:ext cx="96334" cy="97342"/>
              </a:xfrm>
              <a:prstGeom prst="ellipse">
                <a:avLst/>
              </a:prstGeom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204" name="Group 10"/>
            <p:cNvGrpSpPr>
              <a:grpSpLocks/>
            </p:cNvGrpSpPr>
            <p:nvPr/>
          </p:nvGrpSpPr>
          <p:grpSpPr bwMode="auto">
            <a:xfrm>
              <a:off x="6801885" y="2097128"/>
              <a:ext cx="378749" cy="226014"/>
              <a:chOff x="6801885" y="2097128"/>
              <a:chExt cx="378749" cy="226014"/>
            </a:xfrm>
          </p:grpSpPr>
          <p:sp>
            <p:nvSpPr>
              <p:cNvPr id="205" name="7-Point Star 204"/>
              <p:cNvSpPr/>
              <p:nvPr/>
            </p:nvSpPr>
            <p:spPr bwMode="auto">
              <a:xfrm>
                <a:off x="6855610" y="2226808"/>
                <a:ext cx="77543" cy="75955"/>
              </a:xfrm>
              <a:prstGeom prst="star7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-108" charset="0"/>
                  <a:ea typeface="ＭＳ Ｐゴシック" pitchFamily="-108" charset="-128"/>
                  <a:cs typeface="ＭＳ Ｐゴシック" pitchFamily="-108" charset="-128"/>
                </a:endParaRPr>
              </a:p>
            </p:txBody>
          </p:sp>
          <p:cxnSp>
            <p:nvCxnSpPr>
              <p:cNvPr id="206" name="Straight Connector 4"/>
              <p:cNvCxnSpPr>
                <a:cxnSpLocks noChangeShapeType="1"/>
              </p:cNvCxnSpPr>
              <p:nvPr/>
            </p:nvCxnSpPr>
            <p:spPr bwMode="auto">
              <a:xfrm flipV="1">
                <a:off x="6928357" y="2097128"/>
                <a:ext cx="252277" cy="14560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7" name="Straight Connector 237"/>
              <p:cNvCxnSpPr>
                <a:cxnSpLocks noChangeShapeType="1"/>
              </p:cNvCxnSpPr>
              <p:nvPr/>
            </p:nvCxnSpPr>
            <p:spPr bwMode="auto">
              <a:xfrm flipV="1">
                <a:off x="6801885" y="2286422"/>
                <a:ext cx="63622" cy="3672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grpSp>
        <p:nvGrpSpPr>
          <p:cNvPr id="216" name="Group 215"/>
          <p:cNvGrpSpPr>
            <a:grpSpLocks/>
          </p:cNvGrpSpPr>
          <p:nvPr/>
        </p:nvGrpSpPr>
        <p:grpSpPr bwMode="auto">
          <a:xfrm>
            <a:off x="4784725" y="2074863"/>
            <a:ext cx="1874838" cy="312737"/>
            <a:chOff x="5029200" y="2397631"/>
            <a:chExt cx="1948234" cy="364506"/>
          </a:xfrm>
        </p:grpSpPr>
        <p:grpSp>
          <p:nvGrpSpPr>
            <p:cNvPr id="217" name="Group 331"/>
            <p:cNvGrpSpPr>
              <a:grpSpLocks/>
            </p:cNvGrpSpPr>
            <p:nvPr/>
          </p:nvGrpSpPr>
          <p:grpSpPr bwMode="auto">
            <a:xfrm rot="5400000">
              <a:off x="5161598" y="2426206"/>
              <a:ext cx="99710" cy="364506"/>
              <a:chOff x="3505200" y="1211100"/>
              <a:chExt cx="99710" cy="364506"/>
            </a:xfrm>
          </p:grpSpPr>
          <p:cxnSp>
            <p:nvCxnSpPr>
              <p:cNvPr id="231" name="Straight Arrow Connector 230"/>
              <p:cNvCxnSpPr>
                <a:cxnSpLocks noChangeShapeType="1"/>
              </p:cNvCxnSpPr>
              <p:nvPr/>
            </p:nvCxnSpPr>
            <p:spPr bwMode="auto">
              <a:xfrm flipV="1">
                <a:off x="3536657" y="1217632"/>
                <a:ext cx="0" cy="366222"/>
              </a:xfrm>
              <a:prstGeom prst="straightConnector1">
                <a:avLst/>
              </a:prstGeom>
              <a:noFill/>
              <a:ln w="25400">
                <a:solidFill>
                  <a:srgbClr val="3C8C93"/>
                </a:solidFill>
                <a:round/>
                <a:headEnd/>
                <a:tailEnd type="arrow" w="med" len="med"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32" name="Oval 231"/>
              <p:cNvSpPr/>
              <p:nvPr/>
            </p:nvSpPr>
            <p:spPr>
              <a:xfrm>
                <a:off x="3490400" y="1392495"/>
                <a:ext cx="98065" cy="100629"/>
              </a:xfrm>
              <a:prstGeom prst="ellipse">
                <a:avLst/>
              </a:prstGeom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218" name="Group 332"/>
            <p:cNvGrpSpPr>
              <a:grpSpLocks/>
            </p:cNvGrpSpPr>
            <p:nvPr/>
          </p:nvGrpSpPr>
          <p:grpSpPr bwMode="auto">
            <a:xfrm>
              <a:off x="5596573" y="2397631"/>
              <a:ext cx="99710" cy="364506"/>
              <a:chOff x="3505200" y="1211100"/>
              <a:chExt cx="99710" cy="364506"/>
            </a:xfrm>
          </p:grpSpPr>
          <p:cxnSp>
            <p:nvCxnSpPr>
              <p:cNvPr id="229" name="Straight Arrow Connector 228"/>
              <p:cNvCxnSpPr>
                <a:cxnSpLocks noChangeShapeType="1"/>
              </p:cNvCxnSpPr>
              <p:nvPr/>
            </p:nvCxnSpPr>
            <p:spPr bwMode="auto">
              <a:xfrm flipV="1">
                <a:off x="3549847" y="1211100"/>
                <a:ext cx="0" cy="364506"/>
              </a:xfrm>
              <a:prstGeom prst="straightConnector1">
                <a:avLst/>
              </a:prstGeom>
              <a:noFill/>
              <a:ln w="25400">
                <a:solidFill>
                  <a:srgbClr val="3C8C93"/>
                </a:solidFill>
                <a:round/>
                <a:headEnd/>
                <a:tailEnd type="arrow" w="med" len="med"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30" name="Oval 229"/>
              <p:cNvSpPr/>
              <p:nvPr/>
            </p:nvSpPr>
            <p:spPr>
              <a:xfrm>
                <a:off x="3505306" y="1372074"/>
                <a:ext cx="98978" cy="98066"/>
              </a:xfrm>
              <a:prstGeom prst="ellipse">
                <a:avLst/>
              </a:prstGeom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219" name="Group 333"/>
            <p:cNvGrpSpPr>
              <a:grpSpLocks/>
            </p:cNvGrpSpPr>
            <p:nvPr/>
          </p:nvGrpSpPr>
          <p:grpSpPr bwMode="auto">
            <a:xfrm rot="-5400000">
              <a:off x="6025198" y="2426206"/>
              <a:ext cx="99710" cy="364506"/>
              <a:chOff x="3505200" y="1211100"/>
              <a:chExt cx="99710" cy="364506"/>
            </a:xfrm>
          </p:grpSpPr>
          <p:cxnSp>
            <p:nvCxnSpPr>
              <p:cNvPr id="227" name="Straight Arrow Connector 226"/>
              <p:cNvCxnSpPr>
                <a:cxnSpLocks noChangeShapeType="1"/>
              </p:cNvCxnSpPr>
              <p:nvPr/>
            </p:nvCxnSpPr>
            <p:spPr bwMode="auto">
              <a:xfrm flipV="1">
                <a:off x="3551250" y="1202017"/>
                <a:ext cx="0" cy="357974"/>
              </a:xfrm>
              <a:prstGeom prst="straightConnector1">
                <a:avLst/>
              </a:prstGeom>
              <a:noFill/>
              <a:ln w="25400">
                <a:solidFill>
                  <a:srgbClr val="3C8C93"/>
                </a:solidFill>
                <a:round/>
                <a:headEnd/>
                <a:tailEnd type="arrow" w="med" len="med"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28" name="Oval 227"/>
              <p:cNvSpPr/>
              <p:nvPr/>
            </p:nvSpPr>
            <p:spPr>
              <a:xfrm>
                <a:off x="3504993" y="1371931"/>
                <a:ext cx="99915" cy="97329"/>
              </a:xfrm>
              <a:prstGeom prst="ellipse">
                <a:avLst/>
              </a:prstGeom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220" name="Group 334"/>
            <p:cNvGrpSpPr>
              <a:grpSpLocks/>
            </p:cNvGrpSpPr>
            <p:nvPr/>
          </p:nvGrpSpPr>
          <p:grpSpPr bwMode="auto">
            <a:xfrm rot="-5400000">
              <a:off x="6482398" y="2426206"/>
              <a:ext cx="99710" cy="364506"/>
              <a:chOff x="3505200" y="1211100"/>
              <a:chExt cx="99710" cy="364506"/>
            </a:xfrm>
          </p:grpSpPr>
          <p:cxnSp>
            <p:nvCxnSpPr>
              <p:cNvPr id="225" name="Straight Arrow Connector 224"/>
              <p:cNvCxnSpPr>
                <a:cxnSpLocks noChangeShapeType="1"/>
              </p:cNvCxnSpPr>
              <p:nvPr/>
            </p:nvCxnSpPr>
            <p:spPr bwMode="auto">
              <a:xfrm flipV="1">
                <a:off x="3551250" y="1196821"/>
                <a:ext cx="0" cy="364573"/>
              </a:xfrm>
              <a:prstGeom prst="straightConnector1">
                <a:avLst/>
              </a:prstGeom>
              <a:noFill/>
              <a:ln w="25400">
                <a:solidFill>
                  <a:srgbClr val="3C8C93"/>
                </a:solidFill>
                <a:round/>
                <a:headEnd/>
                <a:tailEnd type="arrow" w="med" len="med"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26" name="Oval 225"/>
              <p:cNvSpPr/>
              <p:nvPr/>
            </p:nvSpPr>
            <p:spPr>
              <a:xfrm>
                <a:off x="3504993" y="1371683"/>
                <a:ext cx="99915" cy="98979"/>
              </a:xfrm>
              <a:prstGeom prst="ellipse">
                <a:avLst/>
              </a:prstGeom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221" name="Group 335"/>
            <p:cNvGrpSpPr>
              <a:grpSpLocks/>
            </p:cNvGrpSpPr>
            <p:nvPr/>
          </p:nvGrpSpPr>
          <p:grpSpPr bwMode="auto">
            <a:xfrm rot="-9900000">
              <a:off x="6598685" y="2527299"/>
              <a:ext cx="378749" cy="226014"/>
              <a:chOff x="6801885" y="2097128"/>
              <a:chExt cx="378749" cy="226014"/>
            </a:xfrm>
          </p:grpSpPr>
          <p:sp>
            <p:nvSpPr>
              <p:cNvPr id="222" name="7-Point Star 221"/>
              <p:cNvSpPr/>
              <p:nvPr/>
            </p:nvSpPr>
            <p:spPr bwMode="auto">
              <a:xfrm>
                <a:off x="6880969" y="2248526"/>
                <a:ext cx="77533" cy="72161"/>
              </a:xfrm>
              <a:prstGeom prst="star7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-108" charset="0"/>
                  <a:ea typeface="ＭＳ Ｐゴシック" pitchFamily="-108" charset="-128"/>
                  <a:cs typeface="ＭＳ Ｐゴシック" pitchFamily="-108" charset="-128"/>
                </a:endParaRPr>
              </a:p>
            </p:txBody>
          </p:sp>
          <p:cxnSp>
            <p:nvCxnSpPr>
              <p:cNvPr id="223" name="Straight Connector 337"/>
              <p:cNvCxnSpPr>
                <a:cxnSpLocks noChangeShapeType="1"/>
              </p:cNvCxnSpPr>
              <p:nvPr/>
            </p:nvCxnSpPr>
            <p:spPr bwMode="auto">
              <a:xfrm flipV="1">
                <a:off x="6928357" y="2097128"/>
                <a:ext cx="252277" cy="14560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24" name="Straight Connector 338"/>
              <p:cNvCxnSpPr>
                <a:cxnSpLocks noChangeShapeType="1"/>
              </p:cNvCxnSpPr>
              <p:nvPr/>
            </p:nvCxnSpPr>
            <p:spPr bwMode="auto">
              <a:xfrm flipV="1">
                <a:off x="6801885" y="2286422"/>
                <a:ext cx="63622" cy="3672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pic>
        <p:nvPicPr>
          <p:cNvPr id="233" name="Picture 25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990600"/>
            <a:ext cx="3103563" cy="3127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333399"/>
            </a:solidFill>
            <a:miter lim="800000"/>
            <a:headEnd/>
            <a:tailEnd/>
          </a:ln>
        </p:spPr>
      </p:pic>
      <p:sp>
        <p:nvSpPr>
          <p:cNvPr id="234" name="TextBox 233"/>
          <p:cNvSpPr txBox="1"/>
          <p:nvPr/>
        </p:nvSpPr>
        <p:spPr>
          <a:xfrm>
            <a:off x="2785295" y="216883"/>
            <a:ext cx="35734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2800" b="1" i="1" dirty="0" smtClean="0">
                <a:solidFill>
                  <a:prstClr val="black"/>
                </a:solidFill>
                <a:latin typeface="Comic Sans MS" pitchFamily="66" charset="0"/>
              </a:rPr>
              <a:t>Experimental Setup</a:t>
            </a:r>
            <a:endParaRPr lang="en-CA" sz="2800" b="1" i="1" dirty="0">
              <a:solidFill>
                <a:prstClr val="black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5996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8C30F-436C-40C2-9495-4833F1E9A5F5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t>2014-03-08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>
                <a:solidFill>
                  <a:prstClr val="black">
                    <a:tint val="75000"/>
                  </a:prstClr>
                </a:solidFill>
              </a:rPr>
              <a:t>n3He SNS FnPB PRAC Presentation</a:t>
            </a:r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F38AB-0A70-4F5A-A480-CBBB5E6CB2AC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76663" y="198848"/>
            <a:ext cx="3432351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i="1" dirty="0" smtClean="0">
                <a:latin typeface="Comic Sans MS" panose="030F0702030302020204" pitchFamily="66" charset="0"/>
              </a:rPr>
              <a:t>Schedule Overview</a:t>
            </a:r>
            <a:endParaRPr lang="en-US" sz="2800" b="1" i="1" dirty="0" smtClean="0">
              <a:latin typeface="Comic Sans MS" panose="030F0702030302020204" pitchFamily="66" charset="0"/>
            </a:endParaRP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12375" y="915939"/>
            <a:ext cx="8948497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dirty="0" smtClean="0">
                <a:latin typeface="Comic Sans MS" panose="030F0702030302020204" pitchFamily="66" charset="0"/>
              </a:rPr>
              <a:t>Complete component construction / bench testing        </a:t>
            </a:r>
            <a:r>
              <a:rPr lang="en-US" dirty="0" smtClean="0">
                <a:solidFill>
                  <a:srgbClr val="000390"/>
                </a:solidFill>
                <a:latin typeface="Comic Sans MS" panose="030F0702030302020204" pitchFamily="66" charset="0"/>
              </a:rPr>
              <a:t>now   -   May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dirty="0" smtClean="0">
                <a:latin typeface="Comic Sans MS" panose="030F0702030302020204" pitchFamily="66" charset="0"/>
              </a:rPr>
              <a:t>Preassemble </a:t>
            </a:r>
            <a:r>
              <a:rPr lang="en-US" dirty="0">
                <a:latin typeface="Comic Sans MS" panose="030F0702030302020204" pitchFamily="66" charset="0"/>
              </a:rPr>
              <a:t>in staging are                        </a:t>
            </a:r>
            <a:r>
              <a:rPr lang="en-US" dirty="0" smtClean="0">
                <a:latin typeface="Comic Sans MS" panose="030F0702030302020204" pitchFamily="66" charset="0"/>
              </a:rPr>
              <a:t>                    </a:t>
            </a:r>
            <a:r>
              <a:rPr lang="en-US" dirty="0" smtClean="0">
                <a:solidFill>
                  <a:srgbClr val="000390"/>
                </a:solidFill>
                <a:latin typeface="Comic Sans MS" panose="030F0702030302020204" pitchFamily="66" charset="0"/>
              </a:rPr>
              <a:t>May   </a:t>
            </a:r>
            <a:r>
              <a:rPr lang="en-US" dirty="0" smtClean="0">
                <a:solidFill>
                  <a:srgbClr val="000390"/>
                </a:solidFill>
                <a:latin typeface="Comic Sans MS" panose="030F0702030302020204" pitchFamily="66" charset="0"/>
              </a:rPr>
              <a:t>-  </a:t>
            </a:r>
            <a:r>
              <a:rPr lang="en-US" dirty="0" smtClean="0">
                <a:solidFill>
                  <a:srgbClr val="000390"/>
                </a:solidFill>
                <a:latin typeface="Comic Sans MS" panose="030F0702030302020204" pitchFamily="66" charset="0"/>
              </a:rPr>
              <a:t>June</a:t>
            </a:r>
            <a:endParaRPr lang="en-US" dirty="0" smtClean="0">
              <a:solidFill>
                <a:srgbClr val="000390"/>
              </a:solidFill>
              <a:latin typeface="Comic Sans MS" panose="030F0702030302020204" pitchFamily="66" charset="0"/>
            </a:endParaRP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dirty="0" smtClean="0">
                <a:latin typeface="Comic Sans MS" panose="030F0702030302020204" pitchFamily="66" charset="0"/>
              </a:rPr>
              <a:t>Facility summer maintenance break                               </a:t>
            </a:r>
            <a:r>
              <a:rPr lang="en-US" dirty="0" smtClean="0">
                <a:solidFill>
                  <a:srgbClr val="000390"/>
                </a:solidFill>
                <a:latin typeface="Comic Sans MS" panose="030F0702030302020204" pitchFamily="66" charset="0"/>
              </a:rPr>
              <a:t>June-27 </a:t>
            </a:r>
            <a:r>
              <a:rPr lang="en-US" dirty="0" smtClean="0">
                <a:solidFill>
                  <a:srgbClr val="000390"/>
                </a:solidFill>
                <a:latin typeface="Comic Sans MS" panose="030F0702030302020204" pitchFamily="66" charset="0"/>
              </a:rPr>
              <a:t>– </a:t>
            </a:r>
            <a:r>
              <a:rPr lang="en-US" dirty="0" smtClean="0">
                <a:solidFill>
                  <a:srgbClr val="000390"/>
                </a:solidFill>
                <a:latin typeface="Comic Sans MS" panose="030F0702030302020204" pitchFamily="66" charset="0"/>
              </a:rPr>
              <a:t>Aug-15</a:t>
            </a:r>
            <a:endParaRPr lang="en-US" dirty="0" smtClean="0">
              <a:solidFill>
                <a:srgbClr val="000390"/>
              </a:solidFill>
              <a:latin typeface="Comic Sans MS" panose="030F0702030302020204" pitchFamily="66" charset="0"/>
            </a:endParaRP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dirty="0" smtClean="0">
                <a:latin typeface="Comic Sans MS" panose="030F0702030302020204" pitchFamily="66" charset="0"/>
              </a:rPr>
              <a:t>Removal of </a:t>
            </a:r>
            <a:r>
              <a:rPr lang="en-US" dirty="0" err="1" smtClean="0">
                <a:latin typeface="Comic Sans MS" panose="030F0702030302020204" pitchFamily="66" charset="0"/>
              </a:rPr>
              <a:t>NPDGamma</a:t>
            </a:r>
            <a:r>
              <a:rPr lang="en-US" dirty="0" smtClean="0">
                <a:latin typeface="Comic Sans MS" panose="030F0702030302020204" pitchFamily="66" charset="0"/>
              </a:rPr>
              <a:t>                                                  </a:t>
            </a:r>
            <a:r>
              <a:rPr lang="en-US" dirty="0" smtClean="0">
                <a:solidFill>
                  <a:srgbClr val="000390"/>
                </a:solidFill>
                <a:latin typeface="Comic Sans MS" panose="030F0702030302020204" pitchFamily="66" charset="0"/>
              </a:rPr>
              <a:t>June-27 </a:t>
            </a:r>
            <a:r>
              <a:rPr lang="en-US" dirty="0" smtClean="0">
                <a:solidFill>
                  <a:srgbClr val="000390"/>
                </a:solidFill>
                <a:latin typeface="Comic Sans MS" panose="030F0702030302020204" pitchFamily="66" charset="0"/>
              </a:rPr>
              <a:t>– July -</a:t>
            </a:r>
            <a:r>
              <a:rPr lang="en-US" dirty="0" smtClean="0">
                <a:solidFill>
                  <a:srgbClr val="000390"/>
                </a:solidFill>
                <a:latin typeface="Comic Sans MS" panose="030F0702030302020204" pitchFamily="66" charset="0"/>
              </a:rPr>
              <a:t>7</a:t>
            </a:r>
            <a:endParaRPr lang="en-US" dirty="0" smtClean="0">
              <a:solidFill>
                <a:srgbClr val="000390"/>
              </a:solidFill>
              <a:latin typeface="Comic Sans MS" panose="030F0702030302020204" pitchFamily="66" charset="0"/>
            </a:endParaRP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dirty="0" smtClean="0">
                <a:latin typeface="Comic Sans MS" panose="030F0702030302020204" pitchFamily="66" charset="0"/>
              </a:rPr>
              <a:t>Installation of n-3He </a:t>
            </a:r>
            <a:r>
              <a:rPr lang="en-US" dirty="0" smtClean="0">
                <a:latin typeface="Comic Sans MS" panose="030F0702030302020204" pitchFamily="66" charset="0"/>
              </a:rPr>
              <a:t>on</a:t>
            </a:r>
            <a:r>
              <a:rPr lang="en-US" dirty="0" smtClean="0">
                <a:latin typeface="Comic Sans MS" panose="030F0702030302020204" pitchFamily="66" charset="0"/>
              </a:rPr>
              <a:t> </a:t>
            </a:r>
            <a:r>
              <a:rPr lang="en-US" dirty="0" smtClean="0">
                <a:latin typeface="Comic Sans MS" panose="030F0702030302020204" pitchFamily="66" charset="0"/>
              </a:rPr>
              <a:t>beam line                                 </a:t>
            </a:r>
            <a:r>
              <a:rPr lang="en-US" dirty="0" smtClean="0">
                <a:solidFill>
                  <a:srgbClr val="000390"/>
                </a:solidFill>
                <a:latin typeface="Comic Sans MS" panose="030F0702030302020204" pitchFamily="66" charset="0"/>
              </a:rPr>
              <a:t>July-7  </a:t>
            </a:r>
            <a:r>
              <a:rPr lang="en-US" dirty="0" smtClean="0">
                <a:solidFill>
                  <a:srgbClr val="000390"/>
                </a:solidFill>
                <a:latin typeface="Comic Sans MS" panose="030F0702030302020204" pitchFamily="66" charset="0"/>
              </a:rPr>
              <a:t>-  </a:t>
            </a:r>
            <a:r>
              <a:rPr lang="en-US" dirty="0" smtClean="0">
                <a:solidFill>
                  <a:srgbClr val="000390"/>
                </a:solidFill>
                <a:latin typeface="Comic Sans MS" panose="030F0702030302020204" pitchFamily="66" charset="0"/>
              </a:rPr>
              <a:t>Aug-15</a:t>
            </a:r>
            <a:endParaRPr lang="en-US" dirty="0" smtClean="0">
              <a:solidFill>
                <a:srgbClr val="000390"/>
              </a:solidFill>
              <a:latin typeface="Comic Sans MS" panose="030F0702030302020204" pitchFamily="66" charset="0"/>
            </a:endParaRP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dirty="0" smtClean="0">
                <a:latin typeface="Comic Sans MS" panose="030F0702030302020204" pitchFamily="66" charset="0"/>
              </a:rPr>
              <a:t>IRR                                                                                </a:t>
            </a:r>
            <a:r>
              <a:rPr lang="en-US" dirty="0" smtClean="0">
                <a:solidFill>
                  <a:srgbClr val="000390"/>
                </a:solidFill>
                <a:latin typeface="Comic Sans MS" panose="030F0702030302020204" pitchFamily="66" charset="0"/>
              </a:rPr>
              <a:t>August</a:t>
            </a:r>
            <a:endParaRPr lang="en-US" dirty="0" smtClean="0">
              <a:solidFill>
                <a:srgbClr val="000390"/>
              </a:solidFill>
              <a:latin typeface="Comic Sans MS" panose="030F0702030302020204" pitchFamily="66" charset="0"/>
            </a:endParaRP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dirty="0" smtClean="0">
                <a:latin typeface="Comic Sans MS" panose="030F0702030302020204" pitchFamily="66" charset="0"/>
              </a:rPr>
              <a:t>Alignment of the experiment with beam		</a:t>
            </a:r>
            <a:r>
              <a:rPr lang="en-US" dirty="0" smtClean="0">
                <a:latin typeface="Comic Sans MS" panose="030F0702030302020204" pitchFamily="66" charset="0"/>
              </a:rPr>
              <a:t>          </a:t>
            </a:r>
            <a:r>
              <a:rPr lang="en-US" dirty="0" smtClean="0">
                <a:solidFill>
                  <a:srgbClr val="000390"/>
                </a:solidFill>
                <a:latin typeface="Comic Sans MS" panose="030F0702030302020204" pitchFamily="66" charset="0"/>
              </a:rPr>
              <a:t>Sep </a:t>
            </a:r>
            <a:r>
              <a:rPr lang="en-US" dirty="0" smtClean="0">
                <a:solidFill>
                  <a:srgbClr val="000390"/>
                </a:solidFill>
                <a:latin typeface="Comic Sans MS" panose="030F0702030302020204" pitchFamily="66" charset="0"/>
              </a:rPr>
              <a:t>– Oct -</a:t>
            </a:r>
            <a:r>
              <a:rPr lang="en-US" dirty="0" smtClean="0">
                <a:solidFill>
                  <a:srgbClr val="000390"/>
                </a:solidFill>
                <a:latin typeface="Comic Sans MS" panose="030F0702030302020204" pitchFamily="66" charset="0"/>
              </a:rPr>
              <a:t>2014</a:t>
            </a:r>
            <a:endParaRPr lang="en-US" dirty="0" smtClean="0">
              <a:solidFill>
                <a:srgbClr val="000390"/>
              </a:solidFill>
              <a:latin typeface="Comic Sans MS" panose="030F0702030302020204" pitchFamily="66" charset="0"/>
            </a:endParaRP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dirty="0" smtClean="0">
                <a:latin typeface="Comic Sans MS" panose="030F0702030302020204" pitchFamily="66" charset="0"/>
              </a:rPr>
              <a:t>Commissioning; </a:t>
            </a:r>
            <a:r>
              <a:rPr lang="en-US" dirty="0">
                <a:latin typeface="Comic Sans MS" panose="030F0702030302020204" pitchFamily="66" charset="0"/>
              </a:rPr>
              <a:t>	</a:t>
            </a:r>
            <a:r>
              <a:rPr lang="en-US" dirty="0" smtClean="0">
                <a:latin typeface="Comic Sans MS" panose="030F0702030302020204" pitchFamily="66" charset="0"/>
              </a:rPr>
              <a:t>		        </a:t>
            </a:r>
            <a:r>
              <a:rPr lang="en-US" dirty="0" smtClean="0">
                <a:solidFill>
                  <a:srgbClr val="000390"/>
                </a:solidFill>
                <a:latin typeface="Comic Sans MS" panose="030F0702030302020204" pitchFamily="66" charset="0"/>
              </a:rPr>
              <a:t>60 </a:t>
            </a:r>
            <a:r>
              <a:rPr lang="en-US" dirty="0" smtClean="0">
                <a:solidFill>
                  <a:srgbClr val="000390"/>
                </a:solidFill>
                <a:latin typeface="Comic Sans MS" panose="030F0702030302020204" pitchFamily="66" charset="0"/>
              </a:rPr>
              <a:t>days  </a:t>
            </a:r>
            <a:r>
              <a:rPr lang="en-US" dirty="0" smtClean="0">
                <a:solidFill>
                  <a:srgbClr val="000390"/>
                </a:solidFill>
                <a:latin typeface="Comic Sans MS" panose="030F0702030302020204" pitchFamily="66" charset="0"/>
              </a:rPr>
              <a:t> Oct </a:t>
            </a:r>
            <a:r>
              <a:rPr lang="en-US" dirty="0" smtClean="0">
                <a:solidFill>
                  <a:srgbClr val="000390"/>
                </a:solidFill>
                <a:latin typeface="Comic Sans MS" panose="030F0702030302020204" pitchFamily="66" charset="0"/>
              </a:rPr>
              <a:t>– Nov </a:t>
            </a:r>
            <a:r>
              <a:rPr lang="en-US" dirty="0" smtClean="0">
                <a:solidFill>
                  <a:srgbClr val="000390"/>
                </a:solidFill>
                <a:latin typeface="Comic Sans MS" panose="030F0702030302020204" pitchFamily="66" charset="0"/>
              </a:rPr>
              <a:t>- 2014</a:t>
            </a:r>
            <a:endParaRPr lang="en-US" dirty="0" smtClean="0">
              <a:solidFill>
                <a:srgbClr val="000390"/>
              </a:solidFill>
              <a:latin typeface="Comic Sans MS" panose="030F0702030302020204" pitchFamily="66" charset="0"/>
            </a:endParaRP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dirty="0" smtClean="0">
                <a:latin typeface="Comic Sans MS" panose="030F0702030302020204" pitchFamily="66" charset="0"/>
              </a:rPr>
              <a:t>Measurement of PC transverse asymmetry;  </a:t>
            </a:r>
            <a:r>
              <a:rPr lang="en-US" dirty="0" smtClean="0">
                <a:latin typeface="Comic Sans MS" panose="030F0702030302020204" pitchFamily="66" charset="0"/>
              </a:rPr>
              <a:t>  </a:t>
            </a:r>
            <a:r>
              <a:rPr lang="en-US" dirty="0" smtClean="0">
                <a:solidFill>
                  <a:srgbClr val="000390"/>
                </a:solidFill>
                <a:latin typeface="Comic Sans MS" panose="030F0702030302020204" pitchFamily="66" charset="0"/>
              </a:rPr>
              <a:t>15 </a:t>
            </a:r>
            <a:r>
              <a:rPr lang="en-US" dirty="0" smtClean="0">
                <a:solidFill>
                  <a:srgbClr val="000390"/>
                </a:solidFill>
                <a:latin typeface="Comic Sans MS" panose="030F0702030302020204" pitchFamily="66" charset="0"/>
              </a:rPr>
              <a:t>days   </a:t>
            </a:r>
            <a:r>
              <a:rPr lang="en-US" dirty="0" smtClean="0">
                <a:solidFill>
                  <a:srgbClr val="000390"/>
                </a:solidFill>
                <a:latin typeface="Comic Sans MS" panose="030F0702030302020204" pitchFamily="66" charset="0"/>
              </a:rPr>
              <a:t>Dec </a:t>
            </a:r>
            <a:r>
              <a:rPr lang="en-US" dirty="0" smtClean="0">
                <a:solidFill>
                  <a:srgbClr val="000390"/>
                </a:solidFill>
                <a:latin typeface="Comic Sans MS" panose="030F0702030302020204" pitchFamily="66" charset="0"/>
              </a:rPr>
              <a:t>- 2014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dirty="0" smtClean="0">
                <a:latin typeface="Comic Sans MS" panose="030F0702030302020204" pitchFamily="66" charset="0"/>
              </a:rPr>
              <a:t>Facility winter maintenance break                                 </a:t>
            </a:r>
            <a:r>
              <a:rPr lang="en-US" dirty="0" smtClean="0">
                <a:solidFill>
                  <a:srgbClr val="000390"/>
                </a:solidFill>
                <a:latin typeface="Comic Sans MS" panose="030F0702030302020204" pitchFamily="66" charset="0"/>
              </a:rPr>
              <a:t>Dec </a:t>
            </a:r>
            <a:r>
              <a:rPr lang="en-US" dirty="0" smtClean="0">
                <a:solidFill>
                  <a:srgbClr val="000390"/>
                </a:solidFill>
                <a:latin typeface="Comic Sans MS" panose="030F0702030302020204" pitchFamily="66" charset="0"/>
              </a:rPr>
              <a:t>- 2014  - Feb - 2015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dirty="0" smtClean="0">
                <a:latin typeface="Comic Sans MS" panose="030F0702030302020204" pitchFamily="66" charset="0"/>
              </a:rPr>
              <a:t>Measurement of PV longitudinal </a:t>
            </a:r>
            <a:r>
              <a:rPr lang="en-US" dirty="0" smtClean="0">
                <a:latin typeface="Comic Sans MS" panose="030F0702030302020204" pitchFamily="66" charset="0"/>
              </a:rPr>
              <a:t>asymmetry; </a:t>
            </a:r>
            <a:r>
              <a:rPr lang="en-US" dirty="0" smtClean="0">
                <a:solidFill>
                  <a:srgbClr val="000390"/>
                </a:solidFill>
                <a:latin typeface="Comic Sans MS" panose="030F0702030302020204" pitchFamily="66" charset="0"/>
              </a:rPr>
              <a:t>200 </a:t>
            </a:r>
            <a:r>
              <a:rPr lang="en-US" dirty="0" smtClean="0">
                <a:solidFill>
                  <a:srgbClr val="000390"/>
                </a:solidFill>
                <a:latin typeface="Comic Sans MS" panose="030F0702030302020204" pitchFamily="66" charset="0"/>
              </a:rPr>
              <a:t>days  Feb-2015 – Dec- 2015</a:t>
            </a:r>
          </a:p>
          <a:p>
            <a:pPr marL="285750" indent="-285750">
              <a:buFont typeface="Arial"/>
              <a:buChar char="•"/>
            </a:pPr>
            <a:endParaRPr lang="en-US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3461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A801-0613-46D1-AA16-060615DF6583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t>2014-03-05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>
                <a:solidFill>
                  <a:prstClr val="black">
                    <a:tint val="75000"/>
                  </a:prstClr>
                </a:solidFill>
              </a:rPr>
              <a:t>n3He SNS FnPB PRAC Presentation</a:t>
            </a:r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F38AB-0A70-4F5A-A480-CBBB5E6CB2AC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5" descr="NPD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91" r="11041" b="11667"/>
          <a:stretch>
            <a:fillRect/>
          </a:stretch>
        </p:blipFill>
        <p:spPr bwMode="auto">
          <a:xfrm>
            <a:off x="617682" y="827304"/>
            <a:ext cx="7908636" cy="5529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785295" y="216883"/>
            <a:ext cx="35734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2800" b="1" i="1" dirty="0" smtClean="0">
                <a:solidFill>
                  <a:prstClr val="black"/>
                </a:solidFill>
                <a:latin typeface="Comic Sans MS" pitchFamily="66" charset="0"/>
              </a:rPr>
              <a:t>Experimental Setup</a:t>
            </a:r>
            <a:endParaRPr lang="en-CA" sz="2800" b="1" i="1" dirty="0">
              <a:solidFill>
                <a:prstClr val="black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6413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8C30F-436C-40C2-9495-4833F1E9A5F5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t>2014-03-05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>
                <a:solidFill>
                  <a:prstClr val="black">
                    <a:tint val="75000"/>
                  </a:prstClr>
                </a:solidFill>
              </a:rPr>
              <a:t>n3He SNS FnPB PRAC Presentation</a:t>
            </a:r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F38AB-0A70-4F5A-A480-CBBB5E6CB2AC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 descr="n3HeAngleView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65" t="1765" r="12543" b="12334"/>
          <a:stretch>
            <a:fillRect/>
          </a:stretch>
        </p:blipFill>
        <p:spPr bwMode="auto">
          <a:xfrm>
            <a:off x="554181" y="803034"/>
            <a:ext cx="7970302" cy="5486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785295" y="216883"/>
            <a:ext cx="35734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2800" b="1" i="1" dirty="0" smtClean="0">
                <a:solidFill>
                  <a:prstClr val="black"/>
                </a:solidFill>
                <a:latin typeface="Comic Sans MS" pitchFamily="66" charset="0"/>
              </a:rPr>
              <a:t>Experimental Setup</a:t>
            </a:r>
            <a:endParaRPr lang="en-CA" sz="2800" b="1" i="1" dirty="0">
              <a:solidFill>
                <a:prstClr val="black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7294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8C30F-436C-40C2-9495-4833F1E9A5F5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t>2014-03-05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>
                <a:solidFill>
                  <a:prstClr val="black">
                    <a:tint val="75000"/>
                  </a:prstClr>
                </a:solidFill>
              </a:rPr>
              <a:t>n3He SNS FnPB PRAC Presentation</a:t>
            </a:r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F38AB-0A70-4F5A-A480-CBBB5E6CB2AC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202531"/>
            <a:ext cx="8382000" cy="47148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4575" y="216883"/>
            <a:ext cx="81948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2800" b="1" i="1" dirty="0" err="1" smtClean="0">
                <a:solidFill>
                  <a:prstClr val="black"/>
                </a:solidFill>
                <a:latin typeface="Comic Sans MS" pitchFamily="66" charset="0"/>
              </a:rPr>
              <a:t>Unistructure</a:t>
            </a:r>
            <a:r>
              <a:rPr lang="en-CA" sz="2800" b="1" i="1" dirty="0" smtClean="0">
                <a:solidFill>
                  <a:prstClr val="black"/>
                </a:solidFill>
                <a:latin typeface="Comic Sans MS" pitchFamily="66" charset="0"/>
              </a:rPr>
              <a:t> support – preliminary CAD model</a:t>
            </a:r>
            <a:endParaRPr lang="en-CA" sz="2800" b="1" i="1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4114800" y="1295400"/>
            <a:ext cx="16843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dirty="0">
                <a:solidFill>
                  <a:srgbClr val="CCFFCC"/>
                </a:solidFill>
              </a:rPr>
              <a:t>TOP VIEW</a:t>
            </a:r>
          </a:p>
        </p:txBody>
      </p:sp>
    </p:spTree>
    <p:extLst>
      <p:ext uri="{BB962C8B-B14F-4D97-AF65-F5344CB8AC3E}">
        <p14:creationId xmlns:p14="http://schemas.microsoft.com/office/powerpoint/2010/main" val="2911685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8C30F-436C-40C2-9495-4833F1E9A5F5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t>2014-03-05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>
                <a:solidFill>
                  <a:prstClr val="black">
                    <a:tint val="75000"/>
                  </a:prstClr>
                </a:solidFill>
              </a:rPr>
              <a:t>n3He SNS FnPB PRAC Presentation</a:t>
            </a:r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F38AB-0A70-4F5A-A480-CBBB5E6CB2AC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ontent Placeholder 5"/>
          <p:cNvSpPr txBox="1">
            <a:spLocks/>
          </p:cNvSpPr>
          <p:nvPr/>
        </p:nvSpPr>
        <p:spPr>
          <a:xfrm>
            <a:off x="304800" y="893763"/>
            <a:ext cx="8382000" cy="533241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Scope</a:t>
            </a:r>
            <a:endParaRPr lang="en-US" dirty="0" smtClean="0">
              <a:latin typeface="Comic Sans MS" panose="030F0702030302020204" pitchFamily="66" charset="0"/>
              <a:ea typeface="ＭＳ Ｐゴシック" panose="020B0600070205080204" pitchFamily="34" charset="-128"/>
            </a:endParaRPr>
          </a:p>
          <a:p>
            <a:pPr lvl="1"/>
            <a:r>
              <a:rPr lang="en-US" sz="1800" dirty="0" err="1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FnPB</a:t>
            </a:r>
            <a:r>
              <a:rPr lang="en-US" sz="18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 guide, polarizer, beam monitors – stays </a:t>
            </a:r>
            <a:r>
              <a:rPr lang="en-US" sz="1800" dirty="0" smtClean="0">
                <a:solidFill>
                  <a:srgbClr val="00039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rPr>
              <a:t>UNCHANGED</a:t>
            </a:r>
          </a:p>
          <a:p>
            <a:pPr lvl="1"/>
            <a:r>
              <a:rPr lang="en-US" sz="18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PPS remains </a:t>
            </a:r>
            <a:r>
              <a:rPr lang="en-US" sz="1800" dirty="0" smtClean="0">
                <a:solidFill>
                  <a:srgbClr val="00039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rPr>
              <a:t>UNCHANGED</a:t>
            </a:r>
          </a:p>
          <a:p>
            <a:pPr lvl="1"/>
            <a:r>
              <a:rPr lang="en-US" sz="1800" dirty="0" smtClean="0">
                <a:solidFill>
                  <a:srgbClr val="FF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rPr>
              <a:t>Beam profile scanners, </a:t>
            </a:r>
            <a:r>
              <a:rPr lang="en-US" sz="1800" dirty="0" err="1" smtClean="0">
                <a:solidFill>
                  <a:srgbClr val="FF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rPr>
              <a:t>polarimetry</a:t>
            </a:r>
            <a:endParaRPr lang="en-US" sz="1800" dirty="0" smtClean="0">
              <a:solidFill>
                <a:srgbClr val="FF0000"/>
              </a:solidFill>
              <a:latin typeface="Comic Sans MS" panose="030F0702030302020204" pitchFamily="66" charset="0"/>
              <a:ea typeface="ＭＳ Ｐゴシック" panose="020B0600070205080204" pitchFamily="34" charset="-128"/>
            </a:endParaRPr>
          </a:p>
          <a:p>
            <a:r>
              <a:rPr lang="en-US" sz="2000" dirty="0" smtClean="0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rPr>
              <a:t>Status</a:t>
            </a:r>
            <a:endParaRPr lang="en-US" sz="1800" dirty="0" smtClean="0">
              <a:latin typeface="Comic Sans MS" panose="030F0702030302020204" pitchFamily="66" charset="0"/>
              <a:ea typeface="ＭＳ Ｐゴシック" panose="020B0600070205080204" pitchFamily="34" charset="-128"/>
            </a:endParaRPr>
          </a:p>
          <a:p>
            <a:pPr lvl="1"/>
            <a:r>
              <a:rPr lang="en-US" sz="18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All equipment is being used for NPDG experiment</a:t>
            </a:r>
            <a:br>
              <a:rPr lang="en-US" sz="18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</a:br>
            <a:r>
              <a:rPr lang="en-US" sz="18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  except the beam profile scanners</a:t>
            </a:r>
          </a:p>
          <a:p>
            <a:pPr lvl="1"/>
            <a:r>
              <a:rPr lang="en-US" sz="1800" dirty="0" smtClean="0">
                <a:solidFill>
                  <a:srgbClr val="FF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rPr>
              <a:t>XY-scanners in hand and tested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rPr>
              <a:t>Remaining work</a:t>
            </a:r>
            <a:endParaRPr lang="en-US" dirty="0" smtClean="0">
              <a:latin typeface="Comic Sans MS" panose="030F0702030302020204" pitchFamily="66" charset="0"/>
              <a:ea typeface="ＭＳ Ｐゴシック" panose="020B0600070205080204" pitchFamily="34" charset="-128"/>
            </a:endParaRPr>
          </a:p>
          <a:p>
            <a:pPr lvl="1"/>
            <a:r>
              <a:rPr lang="en-US" sz="18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Design shielding and mounts for </a:t>
            </a:r>
            <a:r>
              <a:rPr lang="en-US" sz="1800" dirty="0" err="1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xy</a:t>
            </a:r>
            <a:r>
              <a:rPr lang="en-US" sz="18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-scanner – April</a:t>
            </a:r>
          </a:p>
          <a:p>
            <a:pPr lvl="1"/>
            <a:r>
              <a:rPr lang="en-US" sz="18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Design mount for </a:t>
            </a:r>
            <a:r>
              <a:rPr lang="en-US" sz="1800" baseline="300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3</a:t>
            </a:r>
            <a:r>
              <a:rPr lang="en-US" sz="18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He analyzer (</a:t>
            </a:r>
            <a:r>
              <a:rPr lang="en-US" sz="1800" dirty="0" err="1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polarimetry</a:t>
            </a:r>
            <a:r>
              <a:rPr lang="en-US" sz="18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) – April</a:t>
            </a:r>
          </a:p>
          <a:p>
            <a:pPr lvl="1"/>
            <a:r>
              <a:rPr lang="en-US" sz="18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Modify </a:t>
            </a:r>
            <a:r>
              <a:rPr lang="en-US" sz="1800" dirty="0" err="1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beamline</a:t>
            </a:r>
            <a:r>
              <a:rPr lang="en-US" sz="18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 shielding – April</a:t>
            </a:r>
            <a:endParaRPr lang="en-US" sz="2200" dirty="0" smtClean="0">
              <a:latin typeface="Comic Sans MS" panose="030F0702030302020204" pitchFamily="66" charset="0"/>
              <a:ea typeface="ＭＳ Ｐゴシック" panose="020B0600070205080204" pitchFamily="34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34282" y="216883"/>
            <a:ext cx="16754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2800" b="1" i="1" dirty="0" err="1" smtClean="0">
                <a:solidFill>
                  <a:prstClr val="black"/>
                </a:solidFill>
                <a:latin typeface="Comic Sans MS" pitchFamily="66" charset="0"/>
              </a:rPr>
              <a:t>Beamline</a:t>
            </a:r>
            <a:endParaRPr lang="en-CA" sz="2800" b="1" i="1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6705600" y="1828800"/>
            <a:ext cx="1981200" cy="1323975"/>
          </a:xfrm>
          <a:prstGeom prst="rect">
            <a:avLst/>
          </a:prstGeom>
          <a:noFill/>
          <a:ln w="9525">
            <a:solidFill>
              <a:srgbClr val="804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sz="2000">
                <a:solidFill>
                  <a:srgbClr val="804000"/>
                </a:solidFill>
              </a:rPr>
              <a:t>Chris Hayes,</a:t>
            </a:r>
            <a:br>
              <a:rPr lang="en-US" sz="2000">
                <a:solidFill>
                  <a:srgbClr val="804000"/>
                </a:solidFill>
              </a:rPr>
            </a:br>
            <a:r>
              <a:rPr lang="en-US" sz="2000">
                <a:solidFill>
                  <a:srgbClr val="804000"/>
                </a:solidFill>
              </a:rPr>
              <a:t>Kabir Latiful</a:t>
            </a:r>
            <a:br>
              <a:rPr lang="en-US" sz="2000">
                <a:solidFill>
                  <a:srgbClr val="804000"/>
                </a:solidFill>
              </a:rPr>
            </a:br>
            <a:r>
              <a:rPr lang="en-US" sz="2000">
                <a:solidFill>
                  <a:srgbClr val="804000"/>
                </a:solidFill>
              </a:rPr>
              <a:t>Josh Hamblen</a:t>
            </a:r>
          </a:p>
          <a:p>
            <a:r>
              <a:rPr lang="en-US" sz="2000">
                <a:solidFill>
                  <a:srgbClr val="804000"/>
                </a:solidFill>
              </a:rPr>
              <a:t>Geoff Greene</a:t>
            </a:r>
          </a:p>
        </p:txBody>
      </p:sp>
    </p:spTree>
    <p:extLst>
      <p:ext uri="{BB962C8B-B14F-4D97-AF65-F5344CB8AC3E}">
        <p14:creationId xmlns:p14="http://schemas.microsoft.com/office/powerpoint/2010/main" val="131941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begin{document}&#10;$$ \vec{\mbox{n}} + {}^3\mbox{He} \to \mbox{p} + \mbox{t} + 764~\mbox{keV}$$&#10;\end{document}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119"/>
  <p:tag name="PICTUREFILESIZE" val="3902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7021</TotalTime>
  <Words>1002</Words>
  <Application>Microsoft Office PowerPoint</Application>
  <PresentationFormat>On-screen Show (4:3)</PresentationFormat>
  <Paragraphs>394</Paragraphs>
  <Slides>31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42" baseType="lpstr">
      <vt:lpstr>MS PGothic</vt:lpstr>
      <vt:lpstr>Arial</vt:lpstr>
      <vt:lpstr>Calibri</vt:lpstr>
      <vt:lpstr>Comic Sans MS</vt:lpstr>
      <vt:lpstr>Noteworthy Light</vt:lpstr>
      <vt:lpstr>Symbol</vt:lpstr>
      <vt:lpstr>Times New Roman</vt:lpstr>
      <vt:lpstr>Wingdings</vt:lpstr>
      <vt:lpstr>1_Office Theme</vt:lpstr>
      <vt:lpstr>Equation</vt:lpstr>
      <vt:lpstr>Worksheet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Spin Rotator (Photographs)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n3He Calculations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mgericke</dc:creator>
  <cp:lastModifiedBy>mgericke</cp:lastModifiedBy>
  <cp:revision>62</cp:revision>
  <dcterms:created xsi:type="dcterms:W3CDTF">2014-03-02T17:56:13Z</dcterms:created>
  <dcterms:modified xsi:type="dcterms:W3CDTF">2014-03-09T04:55:17Z</dcterms:modified>
</cp:coreProperties>
</file>