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1" r:id="rId5"/>
    <p:sldId id="260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B-Fields produced by Shim Coils</a:t>
            </a:r>
          </a:p>
        </c:rich>
      </c:tx>
      <c:layout>
        <c:manualLayout>
          <c:xMode val="edge"/>
          <c:yMode val="edge"/>
          <c:x val="0.27174992709244677"/>
          <c:y val="3.16205599204423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889009884402749"/>
          <c:y val="8.9861730594904321E-2"/>
          <c:w val="0.69378734573071987"/>
          <c:h val="0.82291158547022814"/>
        </c:manualLayout>
      </c:layout>
      <c:scatterChart>
        <c:scatterStyle val="smoothMarker"/>
        <c:varyColors val="0"/>
        <c:ser>
          <c:idx val="0"/>
          <c:order val="0"/>
          <c:tx>
            <c:v>Left shim (Bz)</c:v>
          </c:tx>
          <c:marker>
            <c:symbol val="circle"/>
            <c:size val="4"/>
          </c:marker>
          <c:trendline>
            <c:trendlineType val="linear"/>
            <c:dispRSqr val="0"/>
            <c:dispEq val="1"/>
            <c:trendlineLbl>
              <c:layout>
                <c:manualLayout>
                  <c:x val="-6.0561971420239134E-2"/>
                  <c:y val="-5.9848341653095487E-2"/>
                </c:manualLayout>
              </c:layout>
              <c:numFmt formatCode="General" sourceLinked="0"/>
            </c:trendlineLbl>
          </c:trendline>
          <c:xVal>
            <c:numRef>
              <c:f>'EX2'!$F$3:$F$9</c:f>
              <c:numCache>
                <c:formatCode>0.000</c:formatCode>
                <c:ptCount val="7"/>
                <c:pt idx="0">
                  <c:v>0.01</c:v>
                </c:pt>
                <c:pt idx="1">
                  <c:v>0.11</c:v>
                </c:pt>
                <c:pt idx="2">
                  <c:v>0.21</c:v>
                </c:pt>
                <c:pt idx="3">
                  <c:v>0.31</c:v>
                </c:pt>
                <c:pt idx="4">
                  <c:v>0.41</c:v>
                </c:pt>
                <c:pt idx="5">
                  <c:v>0.51100000000000001</c:v>
                </c:pt>
                <c:pt idx="6">
                  <c:v>0.61099999999999999</c:v>
                </c:pt>
              </c:numCache>
            </c:numRef>
          </c:xVal>
          <c:yVal>
            <c:numRef>
              <c:f>'EX2'!$C$3:$C$9</c:f>
              <c:numCache>
                <c:formatCode>General</c:formatCode>
                <c:ptCount val="7"/>
                <c:pt idx="0">
                  <c:v>6.3729999999999995E-2</c:v>
                </c:pt>
                <c:pt idx="1">
                  <c:v>5.3409999999999999E-2</c:v>
                </c:pt>
                <c:pt idx="2">
                  <c:v>4.2770000000000002E-2</c:v>
                </c:pt>
                <c:pt idx="3">
                  <c:v>3.2427999999999998E-2</c:v>
                </c:pt>
                <c:pt idx="4">
                  <c:v>2.2024999999999999E-2</c:v>
                </c:pt>
                <c:pt idx="5">
                  <c:v>1.1285E-2</c:v>
                </c:pt>
                <c:pt idx="6">
                  <c:v>1.1506999999999999E-3</c:v>
                </c:pt>
              </c:numCache>
            </c:numRef>
          </c:yVal>
          <c:smooth val="1"/>
        </c:ser>
        <c:ser>
          <c:idx val="1"/>
          <c:order val="1"/>
          <c:tx>
            <c:v>Back Shim (Bx)</c:v>
          </c:tx>
          <c:marker>
            <c:symbol val="circle"/>
            <c:size val="4"/>
          </c:marker>
          <c:trendline>
            <c:trendlineType val="linear"/>
            <c:dispRSqr val="0"/>
            <c:dispEq val="1"/>
            <c:trendlineLbl>
              <c:layout>
                <c:manualLayout>
                  <c:x val="-5.0325167687372413E-2"/>
                  <c:y val="7.5588492025041656E-3"/>
                </c:manualLayout>
              </c:layout>
              <c:numFmt formatCode="General" sourceLinked="0"/>
            </c:trendlineLbl>
          </c:trendline>
          <c:xVal>
            <c:numRef>
              <c:f>'EX2'!$H$11:$H$16</c:f>
              <c:numCache>
                <c:formatCode>0.000</c:formatCode>
                <c:ptCount val="6"/>
                <c:pt idx="0">
                  <c:v>0.05</c:v>
                </c:pt>
                <c:pt idx="1">
                  <c:v>0.15</c:v>
                </c:pt>
                <c:pt idx="2">
                  <c:v>0.25</c:v>
                </c:pt>
                <c:pt idx="3">
                  <c:v>0.35</c:v>
                </c:pt>
                <c:pt idx="4">
                  <c:v>0.45</c:v>
                </c:pt>
                <c:pt idx="5">
                  <c:v>0.55000000000000004</c:v>
                </c:pt>
              </c:numCache>
            </c:numRef>
          </c:xVal>
          <c:yVal>
            <c:numRef>
              <c:f>'EX2'!$B$11:$B$16</c:f>
              <c:numCache>
                <c:formatCode>General</c:formatCode>
                <c:ptCount val="6"/>
                <c:pt idx="0">
                  <c:v>-1.6250000000000001E-2</c:v>
                </c:pt>
                <c:pt idx="1">
                  <c:v>-1.941E-2</c:v>
                </c:pt>
                <c:pt idx="2">
                  <c:v>-2.249E-2</c:v>
                </c:pt>
                <c:pt idx="3">
                  <c:v>-2.5729999999999999E-2</c:v>
                </c:pt>
                <c:pt idx="4">
                  <c:v>-2.887E-2</c:v>
                </c:pt>
                <c:pt idx="5">
                  <c:v>-3.1980000000000001E-2</c:v>
                </c:pt>
              </c:numCache>
            </c:numRef>
          </c:yVal>
          <c:smooth val="1"/>
        </c:ser>
        <c:ser>
          <c:idx val="2"/>
          <c:order val="2"/>
          <c:tx>
            <c:v>Right Shim (Bz)</c:v>
          </c:tx>
          <c:marker>
            <c:symbol val="circle"/>
            <c:size val="4"/>
          </c:marker>
          <c:trendline>
            <c:trendlineType val="linear"/>
            <c:dispRSqr val="0"/>
            <c:dispEq val="1"/>
            <c:trendlineLbl>
              <c:layout/>
              <c:numFmt formatCode="General" sourceLinked="0"/>
            </c:trendlineLbl>
          </c:trendline>
          <c:xVal>
            <c:numRef>
              <c:f>'EX2'!$G$18:$G$23</c:f>
              <c:numCache>
                <c:formatCode>0.000</c:formatCode>
                <c:ptCount val="6"/>
                <c:pt idx="0">
                  <c:v>0.2</c:v>
                </c:pt>
                <c:pt idx="1">
                  <c:v>0.3</c:v>
                </c:pt>
                <c:pt idx="2">
                  <c:v>0.4</c:v>
                </c:pt>
                <c:pt idx="3">
                  <c:v>0.5</c:v>
                </c:pt>
                <c:pt idx="4">
                  <c:v>0.6</c:v>
                </c:pt>
                <c:pt idx="5">
                  <c:v>0.7</c:v>
                </c:pt>
              </c:numCache>
            </c:numRef>
          </c:xVal>
          <c:yVal>
            <c:numRef>
              <c:f>'EX2'!$C$18:$C$23</c:f>
              <c:numCache>
                <c:formatCode>General</c:formatCode>
                <c:ptCount val="6"/>
                <c:pt idx="0">
                  <c:v>4.5429999999999998E-2</c:v>
                </c:pt>
                <c:pt idx="1">
                  <c:v>3.6220000000000002E-2</c:v>
                </c:pt>
                <c:pt idx="2">
                  <c:v>2.6859999999999998E-2</c:v>
                </c:pt>
                <c:pt idx="3">
                  <c:v>1.7489999999999999E-2</c:v>
                </c:pt>
                <c:pt idx="4">
                  <c:v>7.6299999999999996E-3</c:v>
                </c:pt>
                <c:pt idx="5">
                  <c:v>1.6900000000000001E-3</c:v>
                </c:pt>
              </c:numCache>
            </c:numRef>
          </c:yVal>
          <c:smooth val="1"/>
        </c:ser>
        <c:ser>
          <c:idx val="3"/>
          <c:order val="3"/>
          <c:tx>
            <c:v>Front Shim (Bx)</c:v>
          </c:tx>
          <c:marker>
            <c:symbol val="circle"/>
            <c:size val="4"/>
          </c:marker>
          <c:trendline>
            <c:trendlineType val="linear"/>
            <c:dispRSqr val="0"/>
            <c:dispEq val="1"/>
            <c:trendlineLbl>
              <c:layout>
                <c:manualLayout>
                  <c:x val="-1.7858559346748324E-2"/>
                  <c:y val="1.5001507371179935E-2"/>
                </c:manualLayout>
              </c:layout>
              <c:numFmt formatCode="General" sourceLinked="0"/>
            </c:trendlineLbl>
          </c:trendline>
          <c:xVal>
            <c:numRef>
              <c:f>'EX2'!$I$25:$I$30</c:f>
              <c:numCache>
                <c:formatCode>0.000</c:formatCode>
                <c:ptCount val="6"/>
                <c:pt idx="0">
                  <c:v>0.5</c:v>
                </c:pt>
                <c:pt idx="1">
                  <c:v>0.6</c:v>
                </c:pt>
                <c:pt idx="2">
                  <c:v>0.7</c:v>
                </c:pt>
                <c:pt idx="3">
                  <c:v>0.8</c:v>
                </c:pt>
                <c:pt idx="4">
                  <c:v>0.9</c:v>
                </c:pt>
                <c:pt idx="5">
                  <c:v>1</c:v>
                </c:pt>
              </c:numCache>
            </c:numRef>
          </c:xVal>
          <c:yVal>
            <c:numRef>
              <c:f>'EX2'!$B$25:$B$30</c:f>
              <c:numCache>
                <c:formatCode>General</c:formatCode>
                <c:ptCount val="6"/>
                <c:pt idx="0">
                  <c:v>-3.1300000000000001E-2</c:v>
                </c:pt>
                <c:pt idx="1">
                  <c:v>-3.4660000000000003E-2</c:v>
                </c:pt>
                <c:pt idx="2">
                  <c:v>-3.789E-2</c:v>
                </c:pt>
                <c:pt idx="3">
                  <c:v>-4.1259999999999998E-2</c:v>
                </c:pt>
                <c:pt idx="4">
                  <c:v>-4.4580000000000002E-2</c:v>
                </c:pt>
                <c:pt idx="5">
                  <c:v>-4.7820000000000001E-2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9627520"/>
        <c:axId val="139637888"/>
      </c:scatterChart>
      <c:valAx>
        <c:axId val="139627520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Current (A)</a:t>
                </a:r>
              </a:p>
            </c:rich>
          </c:tx>
          <c:layout/>
          <c:overlay val="0"/>
        </c:title>
        <c:numFmt formatCode="0.000" sourceLinked="1"/>
        <c:majorTickMark val="out"/>
        <c:minorTickMark val="none"/>
        <c:tickLblPos val="nextTo"/>
        <c:crossAx val="139637888"/>
        <c:crosses val="autoZero"/>
        <c:crossBetween val="midCat"/>
      </c:valAx>
      <c:valAx>
        <c:axId val="139637888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B-field (G)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39627520"/>
        <c:crosses val="autoZero"/>
        <c:crossBetween val="midCat"/>
      </c:valAx>
    </c:plotArea>
    <c:legend>
      <c:legendPos val="r"/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Difference</a:t>
            </a:r>
            <a:r>
              <a:rPr lang="en-US" baseline="0"/>
              <a:t> in Bz versus current in Left Shim</a:t>
            </a:r>
            <a:endParaRPr lang="en-US"/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'1021'!$H$1:$H$2</c:f>
              <c:strCache>
                <c:ptCount val="1"/>
                <c:pt idx="0">
                  <c:v>Left shim 0.210</c:v>
                </c:pt>
              </c:strCache>
            </c:strRef>
          </c:tx>
          <c:spPr>
            <a:ln w="28575">
              <a:noFill/>
            </a:ln>
          </c:spPr>
          <c:xVal>
            <c:numRef>
              <c:f>'1021'!$H$2:$H$11</c:f>
              <c:numCache>
                <c:formatCode>0.000</c:formatCode>
                <c:ptCount val="10"/>
                <c:pt idx="0">
                  <c:v>0.21</c:v>
                </c:pt>
                <c:pt idx="1">
                  <c:v>0.11</c:v>
                </c:pt>
                <c:pt idx="2">
                  <c:v>0.193</c:v>
                </c:pt>
                <c:pt idx="3">
                  <c:v>0.22600000000000001</c:v>
                </c:pt>
                <c:pt idx="4">
                  <c:v>0.23599999999999999</c:v>
                </c:pt>
                <c:pt idx="5">
                  <c:v>0.25600000000000001</c:v>
                </c:pt>
                <c:pt idx="6">
                  <c:v>0.246</c:v>
                </c:pt>
                <c:pt idx="7">
                  <c:v>0.25</c:v>
                </c:pt>
                <c:pt idx="8">
                  <c:v>0.253</c:v>
                </c:pt>
                <c:pt idx="9">
                  <c:v>0.252</c:v>
                </c:pt>
              </c:numCache>
            </c:numRef>
          </c:xVal>
          <c:yVal>
            <c:numRef>
              <c:f>'1021'!$G$2:$G$11</c:f>
              <c:numCache>
                <c:formatCode>0.00000</c:formatCode>
                <c:ptCount val="10"/>
                <c:pt idx="0">
                  <c:v>-1.7310000000000002E-2</c:v>
                </c:pt>
                <c:pt idx="1">
                  <c:v>-2.946E-2</c:v>
                </c:pt>
                <c:pt idx="2">
                  <c:v>-2.2957999999999999E-2</c:v>
                </c:pt>
                <c:pt idx="3">
                  <c:v>-9.1639999999999985E-3</c:v>
                </c:pt>
                <c:pt idx="4">
                  <c:v>-6.4790000000000004E-3</c:v>
                </c:pt>
                <c:pt idx="5">
                  <c:v>1.3570000000000006E-3</c:v>
                </c:pt>
                <c:pt idx="6">
                  <c:v>-2.5199999999999997E-3</c:v>
                </c:pt>
                <c:pt idx="7">
                  <c:v>-1.3839999999999981E-3</c:v>
                </c:pt>
                <c:pt idx="8">
                  <c:v>3.220000000000011E-4</c:v>
                </c:pt>
                <c:pt idx="9">
                  <c:v>-6.7599999999999952E-4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3142912"/>
        <c:axId val="5870720"/>
      </c:scatterChart>
      <c:valAx>
        <c:axId val="63142912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Current (A)</a:t>
                </a:r>
              </a:p>
            </c:rich>
          </c:tx>
          <c:layout/>
          <c:overlay val="0"/>
        </c:title>
        <c:numFmt formatCode="0.000" sourceLinked="1"/>
        <c:majorTickMark val="out"/>
        <c:minorTickMark val="none"/>
        <c:tickLblPos val="nextTo"/>
        <c:crossAx val="5870720"/>
        <c:crosses val="autoZero"/>
        <c:crossBetween val="midCat"/>
      </c:valAx>
      <c:valAx>
        <c:axId val="5870720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Bz-Bz' (G)</a:t>
                </a:r>
              </a:p>
            </c:rich>
          </c:tx>
          <c:layout/>
          <c:overlay val="0"/>
        </c:title>
        <c:numFmt formatCode="0.00000" sourceLinked="1"/>
        <c:majorTickMark val="out"/>
        <c:minorTickMark val="none"/>
        <c:tickLblPos val="nextTo"/>
        <c:crossAx val="6314291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Front/Back Shim Coils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0839081779312324"/>
          <c:y val="0.10557215084956484"/>
          <c:w val="0.63135312641991226"/>
          <c:h val="0.85228655891697735"/>
        </c:manualLayout>
      </c:layout>
      <c:scatterChart>
        <c:scatterStyle val="smoothMarker"/>
        <c:varyColors val="0"/>
        <c:ser>
          <c:idx val="0"/>
          <c:order val="0"/>
          <c:tx>
            <c:v>Front Shim (Rev Polarity)</c:v>
          </c:tx>
          <c:trendline>
            <c:trendlineType val="linear"/>
            <c:dispRSqr val="0"/>
            <c:dispEq val="0"/>
          </c:trendline>
          <c:xVal>
            <c:numRef>
              <c:f>'EX2'!$H$35:$H$40</c:f>
              <c:numCache>
                <c:formatCode>0.000</c:formatCode>
                <c:ptCount val="6"/>
                <c:pt idx="0">
                  <c:v>0</c:v>
                </c:pt>
                <c:pt idx="1">
                  <c:v>0.2</c:v>
                </c:pt>
                <c:pt idx="2">
                  <c:v>0.4</c:v>
                </c:pt>
                <c:pt idx="3">
                  <c:v>0.6</c:v>
                </c:pt>
                <c:pt idx="4">
                  <c:v>0.8</c:v>
                </c:pt>
                <c:pt idx="5">
                  <c:v>1</c:v>
                </c:pt>
              </c:numCache>
            </c:numRef>
          </c:xVal>
          <c:yVal>
            <c:numRef>
              <c:f>'EX2'!$B$35:$B$40</c:f>
              <c:numCache>
                <c:formatCode>General</c:formatCode>
                <c:ptCount val="6"/>
                <c:pt idx="0">
                  <c:v>-1.159E-2</c:v>
                </c:pt>
                <c:pt idx="1">
                  <c:v>-5.1815999999999997E-3</c:v>
                </c:pt>
                <c:pt idx="2">
                  <c:v>1.0732700000000001E-3</c:v>
                </c:pt>
                <c:pt idx="3">
                  <c:v>7.3423999999999998E-3</c:v>
                </c:pt>
                <c:pt idx="4">
                  <c:v>1.3688000000000001E-2</c:v>
                </c:pt>
                <c:pt idx="5">
                  <c:v>1.9894999999999999E-2</c:v>
                </c:pt>
              </c:numCache>
            </c:numRef>
          </c:yVal>
          <c:smooth val="1"/>
        </c:ser>
        <c:ser>
          <c:idx val="1"/>
          <c:order val="1"/>
          <c:tx>
            <c:v>Back Shim (Rev Polarity)</c:v>
          </c:tx>
          <c:marker>
            <c:symbol val="circle"/>
            <c:size val="4"/>
          </c:marker>
          <c:xVal>
            <c:numRef>
              <c:f>'EX2'!$I$42:$I$47</c:f>
              <c:numCache>
                <c:formatCode>0.000</c:formatCode>
                <c:ptCount val="6"/>
                <c:pt idx="0">
                  <c:v>0</c:v>
                </c:pt>
                <c:pt idx="1">
                  <c:v>0.2</c:v>
                </c:pt>
                <c:pt idx="2">
                  <c:v>0.4</c:v>
                </c:pt>
                <c:pt idx="3">
                  <c:v>0.6</c:v>
                </c:pt>
                <c:pt idx="4">
                  <c:v>0.8</c:v>
                </c:pt>
                <c:pt idx="5">
                  <c:v>1</c:v>
                </c:pt>
              </c:numCache>
            </c:numRef>
          </c:xVal>
          <c:yVal>
            <c:numRef>
              <c:f>'EX2'!$B$42:$B$47</c:f>
              <c:numCache>
                <c:formatCode>General</c:formatCode>
                <c:ptCount val="6"/>
                <c:pt idx="0">
                  <c:v>-1.159E-2</c:v>
                </c:pt>
                <c:pt idx="1">
                  <c:v>-4.7889999999999999E-3</c:v>
                </c:pt>
                <c:pt idx="2">
                  <c:v>1.8129999999999999E-3</c:v>
                </c:pt>
                <c:pt idx="3">
                  <c:v>8.3795999999999992E-3</c:v>
                </c:pt>
                <c:pt idx="4">
                  <c:v>1.4944000000000001E-2</c:v>
                </c:pt>
                <c:pt idx="5">
                  <c:v>2.1704000000000001E-2</c:v>
                </c:pt>
              </c:numCache>
            </c:numRef>
          </c:yVal>
          <c:smooth val="1"/>
        </c:ser>
        <c:ser>
          <c:idx val="2"/>
          <c:order val="2"/>
          <c:tx>
            <c:v> Front Shim</c:v>
          </c:tx>
          <c:marker>
            <c:symbol val="circle"/>
            <c:size val="4"/>
          </c:marker>
          <c:xVal>
            <c:numRef>
              <c:f>'EX2'!$H$11:$H$16</c:f>
              <c:numCache>
                <c:formatCode>0.000</c:formatCode>
                <c:ptCount val="6"/>
                <c:pt idx="0">
                  <c:v>0.05</c:v>
                </c:pt>
                <c:pt idx="1">
                  <c:v>0.15</c:v>
                </c:pt>
                <c:pt idx="2">
                  <c:v>0.25</c:v>
                </c:pt>
                <c:pt idx="3">
                  <c:v>0.35</c:v>
                </c:pt>
                <c:pt idx="4">
                  <c:v>0.45</c:v>
                </c:pt>
                <c:pt idx="5">
                  <c:v>0.55000000000000004</c:v>
                </c:pt>
              </c:numCache>
            </c:numRef>
          </c:xVal>
          <c:yVal>
            <c:numRef>
              <c:f>'EX2'!$B$11:$B$16</c:f>
              <c:numCache>
                <c:formatCode>General</c:formatCode>
                <c:ptCount val="6"/>
                <c:pt idx="0">
                  <c:v>-1.6250000000000001E-2</c:v>
                </c:pt>
                <c:pt idx="1">
                  <c:v>-1.941E-2</c:v>
                </c:pt>
                <c:pt idx="2">
                  <c:v>-2.249E-2</c:v>
                </c:pt>
                <c:pt idx="3">
                  <c:v>-2.5729999999999999E-2</c:v>
                </c:pt>
                <c:pt idx="4">
                  <c:v>-2.887E-2</c:v>
                </c:pt>
                <c:pt idx="5">
                  <c:v>-3.1980000000000001E-2</c:v>
                </c:pt>
              </c:numCache>
            </c:numRef>
          </c:yVal>
          <c:smooth val="1"/>
        </c:ser>
        <c:ser>
          <c:idx val="3"/>
          <c:order val="3"/>
          <c:tx>
            <c:v> Back Shim</c:v>
          </c:tx>
          <c:marker>
            <c:symbol val="circle"/>
            <c:size val="4"/>
          </c:marker>
          <c:xVal>
            <c:numRef>
              <c:f>'EX2'!$I$25:$I$30</c:f>
              <c:numCache>
                <c:formatCode>0.000</c:formatCode>
                <c:ptCount val="6"/>
                <c:pt idx="0">
                  <c:v>0.5</c:v>
                </c:pt>
                <c:pt idx="1">
                  <c:v>0.6</c:v>
                </c:pt>
                <c:pt idx="2">
                  <c:v>0.7</c:v>
                </c:pt>
                <c:pt idx="3">
                  <c:v>0.8</c:v>
                </c:pt>
                <c:pt idx="4">
                  <c:v>0.9</c:v>
                </c:pt>
                <c:pt idx="5">
                  <c:v>1</c:v>
                </c:pt>
              </c:numCache>
            </c:numRef>
          </c:xVal>
          <c:yVal>
            <c:numRef>
              <c:f>'EX2'!$B$25:$B$30</c:f>
              <c:numCache>
                <c:formatCode>General</c:formatCode>
                <c:ptCount val="6"/>
                <c:pt idx="0">
                  <c:v>-3.1300000000000001E-2</c:v>
                </c:pt>
                <c:pt idx="1">
                  <c:v>-3.4660000000000003E-2</c:v>
                </c:pt>
                <c:pt idx="2">
                  <c:v>-3.789E-2</c:v>
                </c:pt>
                <c:pt idx="3">
                  <c:v>-4.1259999999999998E-2</c:v>
                </c:pt>
                <c:pt idx="4">
                  <c:v>-4.4580000000000002E-2</c:v>
                </c:pt>
                <c:pt idx="5">
                  <c:v>-4.7820000000000001E-2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2568064"/>
        <c:axId val="32604160"/>
      </c:scatterChart>
      <c:valAx>
        <c:axId val="32568064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Current (A)</a:t>
                </a:r>
              </a:p>
            </c:rich>
          </c:tx>
          <c:layout/>
          <c:overlay val="0"/>
        </c:title>
        <c:numFmt formatCode="0.000" sourceLinked="1"/>
        <c:majorTickMark val="out"/>
        <c:minorTickMark val="none"/>
        <c:tickLblPos val="nextTo"/>
        <c:crossAx val="32604160"/>
        <c:crosses val="autoZero"/>
        <c:crossBetween val="midCat"/>
      </c:valAx>
      <c:valAx>
        <c:axId val="32604160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B-Field (G)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2568064"/>
        <c:crosses val="autoZero"/>
        <c:crossBetween val="midCat"/>
      </c:valAx>
    </c:plotArea>
    <c:legend>
      <c:legendPos val="r"/>
      <c:legendEntry>
        <c:idx val="4"/>
        <c:delete val="1"/>
      </c:legendEntry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Bx-Bx'  vs  Current in Back shim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976982174498656"/>
          <c:y val="0.13552996793990676"/>
          <c:w val="0.73345683166678766"/>
          <c:h val="0.78790143843836447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trendlineType val="linear"/>
            <c:dispRSqr val="0"/>
            <c:dispEq val="1"/>
            <c:trendlineLbl>
              <c:layout/>
              <c:numFmt formatCode="General" sourceLinked="0"/>
            </c:trendlineLbl>
          </c:trendline>
          <c:xVal>
            <c:numRef>
              <c:f>'1022'!$J$2:$J$10</c:f>
              <c:numCache>
                <c:formatCode>0.000</c:formatCode>
                <c:ptCount val="9"/>
                <c:pt idx="0">
                  <c:v>0.1</c:v>
                </c:pt>
                <c:pt idx="1">
                  <c:v>0.15</c:v>
                </c:pt>
                <c:pt idx="2">
                  <c:v>0.05</c:v>
                </c:pt>
                <c:pt idx="3">
                  <c:v>7.2999999999999995E-2</c:v>
                </c:pt>
                <c:pt idx="4">
                  <c:v>6.2E-2</c:v>
                </c:pt>
                <c:pt idx="5">
                  <c:v>6.5000000000000002E-2</c:v>
                </c:pt>
                <c:pt idx="6">
                  <c:v>6.8000000000000005E-2</c:v>
                </c:pt>
                <c:pt idx="7">
                  <c:v>6.8000000000000005E-2</c:v>
                </c:pt>
                <c:pt idx="8">
                  <c:v>6.8000000000000005E-2</c:v>
                </c:pt>
              </c:numCache>
            </c:numRef>
          </c:xVal>
          <c:yVal>
            <c:numRef>
              <c:f>'1022'!$F$2:$F$10</c:f>
              <c:numCache>
                <c:formatCode>0.00000</c:formatCode>
                <c:ptCount val="9"/>
                <c:pt idx="0">
                  <c:v>-3.6548999999999991E-3</c:v>
                </c:pt>
                <c:pt idx="1">
                  <c:v>-8.8217E-3</c:v>
                </c:pt>
                <c:pt idx="2">
                  <c:v>2.9844999999999993E-3</c:v>
                </c:pt>
                <c:pt idx="3">
                  <c:v>-2.4188999999999999E-3</c:v>
                </c:pt>
                <c:pt idx="4">
                  <c:v>3.3534000000000003E-3</c:v>
                </c:pt>
                <c:pt idx="5">
                  <c:v>-2.8830000000000001E-3</c:v>
                </c:pt>
                <c:pt idx="6">
                  <c:v>5.3650000000000052E-4</c:v>
                </c:pt>
                <c:pt idx="7">
                  <c:v>-9.6880000000000013E-4</c:v>
                </c:pt>
                <c:pt idx="8">
                  <c:v>-3.0460000000000005E-3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2794880"/>
        <c:axId val="32797056"/>
      </c:scatterChart>
      <c:valAx>
        <c:axId val="32794880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Current (A)</a:t>
                </a:r>
              </a:p>
            </c:rich>
          </c:tx>
          <c:layout/>
          <c:overlay val="0"/>
        </c:title>
        <c:numFmt formatCode="0.000" sourceLinked="1"/>
        <c:majorTickMark val="out"/>
        <c:minorTickMark val="none"/>
        <c:tickLblPos val="nextTo"/>
        <c:crossAx val="32797056"/>
        <c:crosses val="autoZero"/>
        <c:crossBetween val="midCat"/>
      </c:valAx>
      <c:valAx>
        <c:axId val="32797056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Bx -Bx' (G)</a:t>
                </a:r>
              </a:p>
            </c:rich>
          </c:tx>
          <c:layout/>
          <c:overlay val="0"/>
        </c:title>
        <c:numFmt formatCode="0.00000" sourceLinked="1"/>
        <c:majorTickMark val="out"/>
        <c:minorTickMark val="none"/>
        <c:tickLblPos val="nextTo"/>
        <c:crossAx val="32794880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C5AA-510E-40A3-A495-F8AC75238719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65D47-BC14-4D0C-AFD0-0749BA506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745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C5AA-510E-40A3-A495-F8AC75238719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65D47-BC14-4D0C-AFD0-0749BA506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248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C5AA-510E-40A3-A495-F8AC75238719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65D47-BC14-4D0C-AFD0-0749BA506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662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C5AA-510E-40A3-A495-F8AC75238719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65D47-BC14-4D0C-AFD0-0749BA506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503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C5AA-510E-40A3-A495-F8AC75238719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65D47-BC14-4D0C-AFD0-0749BA506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661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C5AA-510E-40A3-A495-F8AC75238719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65D47-BC14-4D0C-AFD0-0749BA506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041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C5AA-510E-40A3-A495-F8AC75238719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65D47-BC14-4D0C-AFD0-0749BA506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53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C5AA-510E-40A3-A495-F8AC75238719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65D47-BC14-4D0C-AFD0-0749BA506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77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C5AA-510E-40A3-A495-F8AC75238719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65D47-BC14-4D0C-AFD0-0749BA506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95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C5AA-510E-40A3-A495-F8AC75238719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65D47-BC14-4D0C-AFD0-0749BA506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285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C5AA-510E-40A3-A495-F8AC75238719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65D47-BC14-4D0C-AFD0-0749BA506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767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FC5AA-510E-40A3-A495-F8AC75238719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65D47-BC14-4D0C-AFD0-0749BA506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945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Alignment of B-Field for n</a:t>
            </a:r>
            <a:r>
              <a:rPr lang="en-US" baseline="30000" dirty="0" smtClean="0"/>
              <a:t>3</a:t>
            </a:r>
            <a:r>
              <a:rPr lang="en-US" dirty="0" smtClean="0"/>
              <a:t>He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Kabir</a:t>
            </a:r>
            <a:r>
              <a:rPr lang="en-US" dirty="0" smtClean="0"/>
              <a:t>, Eric, Chris</a:t>
            </a:r>
          </a:p>
          <a:p>
            <a:endParaRPr lang="en-US" dirty="0"/>
          </a:p>
          <a:p>
            <a:r>
              <a:rPr lang="en-US" dirty="0" smtClean="0"/>
              <a:t>10/20 – 10/22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60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Fields produced by Each Shim Coil</a:t>
            </a:r>
            <a:br>
              <a:rPr lang="en-US" dirty="0" smtClean="0"/>
            </a:br>
            <a:r>
              <a:rPr lang="en-US" dirty="0" smtClean="0"/>
              <a:t>(All other shi</a:t>
            </a:r>
            <a:r>
              <a:rPr lang="en-US" dirty="0"/>
              <a:t>m</a:t>
            </a:r>
            <a:r>
              <a:rPr lang="en-US" dirty="0" smtClean="0"/>
              <a:t> Coils Off)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0614865"/>
              </p:ext>
            </p:extLst>
          </p:nvPr>
        </p:nvGraphicFramePr>
        <p:xfrm>
          <a:off x="1066800" y="1600200"/>
          <a:ext cx="7162800" cy="4819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992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5334000" cy="792162"/>
          </a:xfrm>
        </p:spPr>
        <p:txBody>
          <a:bodyPr/>
          <a:lstStyle/>
          <a:p>
            <a:r>
              <a:rPr lang="en-US" dirty="0" smtClean="0"/>
              <a:t>Alignment of </a:t>
            </a:r>
            <a:r>
              <a:rPr lang="en-US" dirty="0" err="1" smtClean="0"/>
              <a:t>Bz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4510950"/>
              </p:ext>
            </p:extLst>
          </p:nvPr>
        </p:nvGraphicFramePr>
        <p:xfrm>
          <a:off x="2667000" y="990600"/>
          <a:ext cx="6019800" cy="3309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812092"/>
              </p:ext>
            </p:extLst>
          </p:nvPr>
        </p:nvGraphicFramePr>
        <p:xfrm>
          <a:off x="381000" y="4648200"/>
          <a:ext cx="8229600" cy="1916935"/>
        </p:xfrm>
        <a:graphic>
          <a:graphicData uri="http://schemas.openxmlformats.org/drawingml/2006/table">
            <a:tbl>
              <a:tblPr/>
              <a:tblGrid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2644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Item</a:t>
                      </a:r>
                    </a:p>
                  </a:txBody>
                  <a:tcPr marL="8263" marR="8263" marT="82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Bx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Bz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B'x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B'z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dBx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dBz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Left shim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Right Shim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263" marR="8263" marT="82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-0.04812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-0.00607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0.03438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-0.02338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-0.01731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0.210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0.500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263" marR="8263" marT="82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-0.04834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0.01359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0.03634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-0.04305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-0.02946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0.110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0.400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263" marR="8263" marT="82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-0.04157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-0.00361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0.03505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-0.02657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-0.02296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0.193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0.483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8263" marR="8263" marT="82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-0.04115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-0.01104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0.03179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-0.02020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-0.00916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0.226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0.516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8263" marR="8263" marT="82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-0.04111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-0.01206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0.03544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-0.01854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-0.00648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0.236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0.526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8263" marR="8263" marT="82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-0.04110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-0.01608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0.03583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-0.01472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0.00136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0.256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0.546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8263" marR="8263" marT="82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-0.04149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-0.01417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0.03523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-0.01669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-0.00252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0.246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0.536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8263" marR="8263" marT="82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-0.04104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-0.01474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0.03282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-0.01612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-0.00138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0.250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0.540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8263" marR="8263" marT="82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-0.04164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-0.01589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0.03310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-0.01557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0.00032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0.253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0.543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8263" marR="8263" marT="82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-0.04975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-0.01560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0.03364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-0.01628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-0.00068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0.252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0.542</a:t>
                      </a:r>
                    </a:p>
                  </a:txBody>
                  <a:tcPr marL="8263" marR="8263" marT="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991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Reversing Polarity on Shim Coils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4964144"/>
              </p:ext>
            </p:extLst>
          </p:nvPr>
        </p:nvGraphicFramePr>
        <p:xfrm>
          <a:off x="1371600" y="1600200"/>
          <a:ext cx="6781800" cy="4752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5725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Alignment of </a:t>
            </a:r>
            <a:r>
              <a:rPr lang="en-US" dirty="0" err="1" smtClean="0"/>
              <a:t>Bx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182" y="5029200"/>
            <a:ext cx="8790709" cy="1691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2200261"/>
              </p:ext>
            </p:extLst>
          </p:nvPr>
        </p:nvGraphicFramePr>
        <p:xfrm>
          <a:off x="3200400" y="1295400"/>
          <a:ext cx="5257800" cy="3429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2443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2514600"/>
            <a:ext cx="5791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Recommend:</a:t>
            </a:r>
          </a:p>
          <a:p>
            <a:endParaRPr lang="en-US" sz="3200" b="1" dirty="0"/>
          </a:p>
          <a:p>
            <a:r>
              <a:rPr lang="en-US" sz="3200" b="1" dirty="0" smtClean="0"/>
              <a:t>Left </a:t>
            </a:r>
            <a:r>
              <a:rPr lang="en-US" sz="3200" b="1" dirty="0" smtClean="0"/>
              <a:t>shim: 		I= 0.252 A </a:t>
            </a:r>
          </a:p>
          <a:p>
            <a:r>
              <a:rPr lang="en-US" sz="3200" b="1" dirty="0" smtClean="0"/>
              <a:t>Right Shim:   	I= 0.542 A</a:t>
            </a:r>
          </a:p>
          <a:p>
            <a:r>
              <a:rPr lang="en-US" sz="3200" b="1" dirty="0" smtClean="0"/>
              <a:t>Front Shim:	I= 0.068 A</a:t>
            </a:r>
          </a:p>
          <a:p>
            <a:r>
              <a:rPr lang="en-US" sz="3200" b="1" dirty="0" smtClean="0"/>
              <a:t>Back Shim:	I=0.068 A</a:t>
            </a:r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324600" y="1822102"/>
            <a:ext cx="2133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Field at SF:  </a:t>
            </a:r>
            <a:r>
              <a:rPr lang="en-US" sz="2800" b="1" dirty="0" smtClean="0">
                <a:solidFill>
                  <a:srgbClr val="FF0000"/>
                </a:solidFill>
              </a:rPr>
              <a:t>9.149 G                 9.144 G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88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231</Words>
  <Application>Microsoft Office PowerPoint</Application>
  <PresentationFormat>On-screen Show (4:3)</PresentationFormat>
  <Paragraphs>127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Alignment of B-Field for n3He</vt:lpstr>
      <vt:lpstr>Fields produced by Each Shim Coil (All other shim Coils Off)</vt:lpstr>
      <vt:lpstr>Alignment of Bz</vt:lpstr>
      <vt:lpstr>Reversing Polarity on Shim Coils</vt:lpstr>
      <vt:lpstr>Alignment of Bx</vt:lpstr>
      <vt:lpstr>Summary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</dc:creator>
  <cp:lastModifiedBy>Chris</cp:lastModifiedBy>
  <cp:revision>12</cp:revision>
  <dcterms:created xsi:type="dcterms:W3CDTF">2014-10-22T14:19:06Z</dcterms:created>
  <dcterms:modified xsi:type="dcterms:W3CDTF">2014-10-22T19:31:42Z</dcterms:modified>
</cp:coreProperties>
</file>