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19"/>
  </p:notesMasterIdLst>
  <p:sldIdLst>
    <p:sldId id="256" r:id="rId2"/>
    <p:sldId id="287" r:id="rId3"/>
    <p:sldId id="286" r:id="rId4"/>
    <p:sldId id="260" r:id="rId5"/>
    <p:sldId id="270" r:id="rId6"/>
    <p:sldId id="284" r:id="rId7"/>
    <p:sldId id="285" r:id="rId8"/>
    <p:sldId id="277" r:id="rId9"/>
    <p:sldId id="274" r:id="rId10"/>
    <p:sldId id="280" r:id="rId11"/>
    <p:sldId id="271" r:id="rId12"/>
    <p:sldId id="281" r:id="rId13"/>
    <p:sldId id="266" r:id="rId14"/>
    <p:sldId id="268" r:id="rId15"/>
    <p:sldId id="269" r:id="rId16"/>
    <p:sldId id="272" r:id="rId17"/>
    <p:sldId id="28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2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78153" autoAdjust="0"/>
  </p:normalViewPr>
  <p:slideViewPr>
    <p:cSldViewPr>
      <p:cViewPr>
        <p:scale>
          <a:sx n="130" d="100"/>
          <a:sy n="130" d="100"/>
        </p:scale>
        <p:origin x="354" y="15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199B8-26C4-4B4E-A3BF-24BF6D3AC542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D38F3-720C-42AB-A3F3-E7EC4F80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65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D38F3-720C-42AB-A3F3-E7EC4F80F0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14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D38F3-720C-42AB-A3F3-E7EC4F80F02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282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D38F3-720C-42AB-A3F3-E7EC4F80F0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02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D38F3-720C-42AB-A3F3-E7EC4F80F0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62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D38F3-720C-42AB-A3F3-E7EC4F80F0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78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D38F3-720C-42AB-A3F3-E7EC4F80F0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08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D38F3-720C-42AB-A3F3-E7EC4F80F0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00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D38F3-720C-42AB-A3F3-E7EC4F80F0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85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D38F3-720C-42AB-A3F3-E7EC4F80F0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2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D38F3-720C-42AB-A3F3-E7EC4F80F0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68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D38F3-720C-42AB-A3F3-E7EC4F80F0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43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D38F3-720C-42AB-A3F3-E7EC4F80F0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99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D38F3-720C-42AB-A3F3-E7EC4F80F0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21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D38F3-720C-42AB-A3F3-E7EC4F80F0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63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9607-9885-4D3C-8F7E-68C4148396F3}" type="datetime1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F9D0C-B1B3-4F24-ADDC-A8EECDD7D8B0}" type="datetime1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0EBA-0D2F-401F-954D-C743DCF4EDCF}" type="datetime1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56FA-4314-437F-BA04-4BA71468E32E}" type="datetime1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2D83-B7FC-4761-8D53-E0AE11FBD35F}" type="datetime1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944C-F4ED-44F6-BD25-7290183E861A}" type="datetime1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93D4-87DC-487F-975C-D334EE7E00FC}" type="datetime1">
              <a:rPr lang="en-US" smtClean="0"/>
              <a:t>4/14/2014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3316-108C-45A7-B7BA-6EDD94C38ED6}" type="datetime1">
              <a:rPr lang="en-US" smtClean="0"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1CA6-49CC-48DD-9A1C-7B7936162EF2}" type="datetime1">
              <a:rPr lang="en-US" smtClean="0"/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F7F85-64ED-4128-975F-903713F2A028}" type="datetime1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4107-7768-461B-898F-4F6B9FE02489}" type="datetime1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B57C2CB-64F4-4474-BD74-6ABFDC283B93}" type="datetime1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054ED4F-B1E8-4367-A315-FF7F3E503E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143000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cap="none" dirty="0" smtClean="0">
                <a:solidFill>
                  <a:schemeClr val="tx1"/>
                </a:solidFill>
              </a:rPr>
              <a:t>Resonant Frequency Spin Rotator</a:t>
            </a:r>
            <a:br>
              <a:rPr lang="en-US" sz="4000" cap="none" dirty="0" smtClean="0">
                <a:solidFill>
                  <a:schemeClr val="tx1"/>
                </a:solidFill>
              </a:rPr>
            </a:br>
            <a:r>
              <a:rPr lang="en-US" sz="4000" cap="none" dirty="0" smtClean="0">
                <a:solidFill>
                  <a:schemeClr val="tx1"/>
                </a:solidFill>
              </a:rPr>
              <a:t>For the n3He Experiment</a:t>
            </a:r>
            <a:endParaRPr lang="en-US" sz="4000" cap="none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15000"/>
            <a:ext cx="6781800" cy="762000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>
                <a:solidFill>
                  <a:schemeClr val="tx1"/>
                </a:solidFill>
              </a:rPr>
              <a:t>Christopher Hayes</a:t>
            </a:r>
          </a:p>
          <a:p>
            <a:r>
              <a:rPr lang="en-US" b="1" i="1" dirty="0" smtClean="0">
                <a:solidFill>
                  <a:schemeClr val="tx1"/>
                </a:solidFill>
              </a:rPr>
              <a:t>University of Tennessee, Knoxville</a:t>
            </a:r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Chris\Desktop\RFSF Pics\PNG pics\InOut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05200"/>
            <a:ext cx="3516548" cy="177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49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 from CAD Drawings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95663"/>
            <a:ext cx="53308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95663"/>
            <a:ext cx="3579642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49530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360 wires along inner radius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248 wires along outer radius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Coil uses 868 feet of wire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0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Inductance of Cosine-Theta Coils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100" y="2457450"/>
            <a:ext cx="2218789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8947" y="1461735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Theory of a double cosine-theta coil allows for an exact calculation of inductance using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948989"/>
            <a:ext cx="16668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921" y="2448175"/>
            <a:ext cx="1057275" cy="72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368" y="3284936"/>
            <a:ext cx="1772606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64" y="3600107"/>
            <a:ext cx="1720988" cy="85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3765581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CTC:</a:t>
            </a:r>
            <a:endParaRPr lang="en-US" sz="28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93821" y="5569928"/>
            <a:ext cx="1363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DCTC:</a:t>
            </a:r>
            <a:endParaRPr lang="en-US" sz="2800" b="1" i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4800600"/>
            <a:ext cx="845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752" y="5586781"/>
            <a:ext cx="3757612" cy="54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23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Double Cosine-Theta Coil as an RCL Circuit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45987" y="5257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92934"/>
                </a:solidFill>
              </a:rPr>
              <a:t>RFSR</a:t>
            </a:r>
            <a:endParaRPr lang="en-US" dirty="0">
              <a:solidFill>
                <a:srgbClr val="292934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7010400" y="4724400"/>
            <a:ext cx="1524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1764632"/>
            <a:ext cx="4904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292934"/>
                </a:solidFill>
              </a:rPr>
              <a:t>R = 9.11 ohms  L  = 2.01 </a:t>
            </a:r>
            <a:r>
              <a:rPr lang="en-US" sz="2800" i="1" dirty="0" err="1" smtClean="0">
                <a:solidFill>
                  <a:srgbClr val="292934"/>
                </a:solidFill>
              </a:rPr>
              <a:t>mH</a:t>
            </a:r>
            <a:endParaRPr lang="en-US" sz="2800" i="1" dirty="0" smtClean="0">
              <a:solidFill>
                <a:srgbClr val="292934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814" y="1524000"/>
            <a:ext cx="374806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92670"/>
            <a:ext cx="3797968" cy="238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" y="24384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Resonance Testing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Successful B-field Measurements internal and external to the coil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05007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990600"/>
          </a:xfrm>
        </p:spPr>
        <p:txBody>
          <a:bodyPr/>
          <a:lstStyle/>
          <a:p>
            <a:r>
              <a:rPr lang="en-US" dirty="0" smtClean="0"/>
              <a:t>Aluminum Shell For Coils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1676400"/>
            <a:ext cx="4451734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05" y="1676400"/>
            <a:ext cx="4510728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Aluminum Shell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133600"/>
            <a:ext cx="5867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Built by UT Knoxville Machine 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Drum is ¼ inch rolled Aluminum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Two end </a:t>
            </a:r>
            <a:r>
              <a:rPr lang="en-US" b="1" i="1" dirty="0"/>
              <a:t>p</a:t>
            </a:r>
            <a:r>
              <a:rPr lang="en-US" b="1" i="1" dirty="0" smtClean="0"/>
              <a:t>lates are ¼ inch Aluminum 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Square insets on end plates are machined to 0.040 inches for neutron beam.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Designed to be filled with He-4 at one atmosphere to mitigate neutron scattering in the device.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C:\Users\Chris\Pictures\SF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58333"/>
            <a:ext cx="2833688" cy="503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6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657" y="533400"/>
            <a:ext cx="294322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3733800"/>
            <a:ext cx="2603500" cy="271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of Outer Coils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752600"/>
            <a:ext cx="54991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CAD drawings created using  </a:t>
            </a:r>
            <a:r>
              <a:rPr lang="en-US" b="1" i="1" dirty="0" err="1" smtClean="0"/>
              <a:t>AutoDesk</a:t>
            </a:r>
            <a:r>
              <a:rPr lang="en-US" b="1" i="1" dirty="0" smtClean="0"/>
              <a:t> Inventor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Manufactured using 3D print Technology: </a:t>
            </a:r>
            <a:r>
              <a:rPr lang="en-US" b="1" i="1" dirty="0" err="1" smtClean="0"/>
              <a:t>Quickparts</a:t>
            </a:r>
            <a:r>
              <a:rPr lang="en-US" b="1" i="1" dirty="0" smtClean="0"/>
              <a:t>/ </a:t>
            </a:r>
            <a:r>
              <a:rPr lang="en-US" b="1" i="1" dirty="0" err="1" smtClean="0"/>
              <a:t>Proparts</a:t>
            </a:r>
            <a:r>
              <a:rPr lang="en-US" b="1" i="1" dirty="0" smtClean="0"/>
              <a:t> out of Atlanta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Coils manufactured using a laser sintering process in a vat of liquid resin (8 hours)</a:t>
            </a:r>
          </a:p>
          <a:p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Precision manufacture to </a:t>
            </a:r>
            <a:r>
              <a:rPr lang="en-US" b="1" i="1" dirty="0"/>
              <a:t>~</a:t>
            </a:r>
            <a:r>
              <a:rPr lang="en-US" b="1" i="1" dirty="0" smtClean="0"/>
              <a:t>0.1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Complete parts  are  ABS plastic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4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 of Outer Coils</a:t>
            </a:r>
            <a:endParaRPr lang="en-US" dirty="0"/>
          </a:p>
        </p:txBody>
      </p:sp>
      <p:pic>
        <p:nvPicPr>
          <p:cNvPr id="3" name="Picture 2" descr="C:\Users\Chris\Pictures\2014-01-02 001\01021411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858" y="1547722"/>
            <a:ext cx="2734433" cy="486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Chris\Pictures\2014-01-18 001\0118141710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71445"/>
            <a:ext cx="2707744" cy="481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Chris\Pictures\2014-01-16 001\0116141711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" y="1511627"/>
            <a:ext cx="2731282" cy="485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6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1752600"/>
            <a:ext cx="723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Design and Construction is essentially 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Electrical tests are 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Device scheduled for install this summer</a:t>
            </a:r>
            <a:endParaRPr lang="en-US" b="1" i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3505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Special Thanks to: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4648200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Chris Crawford, PhD:  University of Kentucky, Lexington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Leading Expert on Cosine-Theta coils</a:t>
            </a:r>
          </a:p>
          <a:p>
            <a:endParaRPr lang="en-US" i="1" dirty="0"/>
          </a:p>
          <a:p>
            <a:r>
              <a:rPr lang="en-US" b="1" i="1" dirty="0" smtClean="0"/>
              <a:t>Ricky Huff and Alvin Peak: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University of Tennessee machine shop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6" y="533400"/>
            <a:ext cx="8229600" cy="990600"/>
          </a:xfrm>
        </p:spPr>
        <p:txBody>
          <a:bodyPr/>
          <a:lstStyle/>
          <a:p>
            <a:r>
              <a:rPr lang="en-US" dirty="0" smtClean="0"/>
              <a:t>Neutron Scattering on He-3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89711"/>
            <a:ext cx="2986564" cy="25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21005"/>
            <a:ext cx="4957762" cy="52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5071536"/>
            <a:ext cx="3481387" cy="98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3374" y="1990724"/>
            <a:ext cx="58721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Goal is Statistical Observation of Parity Violation in the </a:t>
            </a:r>
            <a:r>
              <a:rPr lang="en-US" b="1" i="1" dirty="0" err="1" smtClean="0"/>
              <a:t>Hadronic</a:t>
            </a:r>
            <a:r>
              <a:rPr lang="en-US" b="1" i="1" dirty="0" smtClean="0"/>
              <a:t> Weak Interaction (HWI)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Observable is        which represents a correlation between the spin of the incoming neutron and the momentum of the outgoing proton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3630890"/>
            <a:ext cx="338605" cy="34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1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of the Experiment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980" y="1904999"/>
            <a:ext cx="5538020" cy="350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1810161"/>
            <a:ext cx="3886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 smtClean="0"/>
              <a:t>Begin with a pulsed source of cold Neutrons (60 Hz)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 smtClean="0"/>
              <a:t>Neutrons spins are aligned in a super mirror polarizer and the longitudinally polarized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 smtClean="0"/>
              <a:t>Flip individual pulses of neutron spins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 smtClean="0"/>
              <a:t>Strike a target filled with He-3 at 1 Atmosphere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6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61" y="395255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Rotating Neutron Spins</a:t>
            </a:r>
            <a:endParaRPr lang="en-US" dirty="0"/>
          </a:p>
        </p:txBody>
      </p:sp>
      <p:sp>
        <p:nvSpPr>
          <p:cNvPr id="169" name="Flowchart: Direct Access Storage 168"/>
          <p:cNvSpPr/>
          <p:nvPr/>
        </p:nvSpPr>
        <p:spPr>
          <a:xfrm>
            <a:off x="2963281" y="3643307"/>
            <a:ext cx="3015193" cy="2399830"/>
          </a:xfrm>
          <a:prstGeom prst="flowChartMagneticDrum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34120" y="4459048"/>
            <a:ext cx="8428880" cy="808815"/>
            <a:chOff x="334120" y="4459048"/>
            <a:chExt cx="8428880" cy="808815"/>
          </a:xfrm>
        </p:grpSpPr>
        <p:grpSp>
          <p:nvGrpSpPr>
            <p:cNvPr id="187" name="Group 186"/>
            <p:cNvGrpSpPr/>
            <p:nvPr/>
          </p:nvGrpSpPr>
          <p:grpSpPr>
            <a:xfrm>
              <a:off x="1342850" y="4616784"/>
              <a:ext cx="756142" cy="514169"/>
              <a:chOff x="919163" y="3962400"/>
              <a:chExt cx="768350" cy="514169"/>
            </a:xfrm>
          </p:grpSpPr>
          <p:cxnSp>
            <p:nvCxnSpPr>
              <p:cNvPr id="171" name="Straight Arrow Connector 170"/>
              <p:cNvCxnSpPr/>
              <p:nvPr/>
            </p:nvCxnSpPr>
            <p:spPr>
              <a:xfrm>
                <a:off x="919163" y="4223220"/>
                <a:ext cx="768350" cy="0"/>
              </a:xfrm>
              <a:prstGeom prst="straightConnector1">
                <a:avLst/>
              </a:prstGeom>
              <a:ln w="476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Arrow Connector 176"/>
              <p:cNvCxnSpPr/>
              <p:nvPr/>
            </p:nvCxnSpPr>
            <p:spPr>
              <a:xfrm>
                <a:off x="919163" y="3962400"/>
                <a:ext cx="768350" cy="0"/>
              </a:xfrm>
              <a:prstGeom prst="straightConnector1">
                <a:avLst/>
              </a:prstGeom>
              <a:ln w="476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Arrow Connector 177"/>
              <p:cNvCxnSpPr/>
              <p:nvPr/>
            </p:nvCxnSpPr>
            <p:spPr>
              <a:xfrm>
                <a:off x="919163" y="4476569"/>
                <a:ext cx="768350" cy="0"/>
              </a:xfrm>
              <a:prstGeom prst="straightConnector1">
                <a:avLst/>
              </a:prstGeom>
              <a:ln w="476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8" name="Group 187"/>
            <p:cNvGrpSpPr/>
            <p:nvPr/>
          </p:nvGrpSpPr>
          <p:grpSpPr>
            <a:xfrm>
              <a:off x="513281" y="4620519"/>
              <a:ext cx="756142" cy="514169"/>
              <a:chOff x="919163" y="3962400"/>
              <a:chExt cx="768350" cy="514169"/>
            </a:xfrm>
          </p:grpSpPr>
          <p:cxnSp>
            <p:nvCxnSpPr>
              <p:cNvPr id="189" name="Straight Arrow Connector 188"/>
              <p:cNvCxnSpPr/>
              <p:nvPr/>
            </p:nvCxnSpPr>
            <p:spPr>
              <a:xfrm>
                <a:off x="919163" y="4223220"/>
                <a:ext cx="768350" cy="0"/>
              </a:xfrm>
              <a:prstGeom prst="straightConnector1">
                <a:avLst/>
              </a:prstGeom>
              <a:ln w="476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Arrow Connector 189"/>
              <p:cNvCxnSpPr/>
              <p:nvPr/>
            </p:nvCxnSpPr>
            <p:spPr>
              <a:xfrm>
                <a:off x="919163" y="3962400"/>
                <a:ext cx="768350" cy="0"/>
              </a:xfrm>
              <a:prstGeom prst="straightConnector1">
                <a:avLst/>
              </a:prstGeom>
              <a:ln w="476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Arrow Connector 190"/>
              <p:cNvCxnSpPr/>
              <p:nvPr/>
            </p:nvCxnSpPr>
            <p:spPr>
              <a:xfrm>
                <a:off x="919163" y="4476569"/>
                <a:ext cx="768350" cy="0"/>
              </a:xfrm>
              <a:prstGeom prst="straightConnector1">
                <a:avLst/>
              </a:prstGeom>
              <a:ln w="476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2" name="Group 191"/>
            <p:cNvGrpSpPr/>
            <p:nvPr/>
          </p:nvGrpSpPr>
          <p:grpSpPr>
            <a:xfrm>
              <a:off x="2167584" y="4616784"/>
              <a:ext cx="756142" cy="514169"/>
              <a:chOff x="919163" y="3962400"/>
              <a:chExt cx="768350" cy="514169"/>
            </a:xfrm>
          </p:grpSpPr>
          <p:cxnSp>
            <p:nvCxnSpPr>
              <p:cNvPr id="193" name="Straight Arrow Connector 192"/>
              <p:cNvCxnSpPr/>
              <p:nvPr/>
            </p:nvCxnSpPr>
            <p:spPr>
              <a:xfrm>
                <a:off x="919163" y="4223220"/>
                <a:ext cx="768350" cy="0"/>
              </a:xfrm>
              <a:prstGeom prst="straightConnector1">
                <a:avLst/>
              </a:prstGeom>
              <a:ln w="476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Arrow Connector 193"/>
              <p:cNvCxnSpPr/>
              <p:nvPr/>
            </p:nvCxnSpPr>
            <p:spPr>
              <a:xfrm>
                <a:off x="919163" y="3962400"/>
                <a:ext cx="768350" cy="0"/>
              </a:xfrm>
              <a:prstGeom prst="straightConnector1">
                <a:avLst/>
              </a:prstGeom>
              <a:ln w="476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Arrow Connector 194"/>
              <p:cNvCxnSpPr/>
              <p:nvPr/>
            </p:nvCxnSpPr>
            <p:spPr>
              <a:xfrm>
                <a:off x="919163" y="4476569"/>
                <a:ext cx="768350" cy="0"/>
              </a:xfrm>
              <a:prstGeom prst="straightConnector1">
                <a:avLst/>
              </a:prstGeom>
              <a:ln w="476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" name="Group 195"/>
            <p:cNvGrpSpPr/>
            <p:nvPr/>
          </p:nvGrpSpPr>
          <p:grpSpPr>
            <a:xfrm rot="19530689">
              <a:off x="3067454" y="4591775"/>
              <a:ext cx="756142" cy="514169"/>
              <a:chOff x="919163" y="3962400"/>
              <a:chExt cx="768350" cy="514169"/>
            </a:xfrm>
          </p:grpSpPr>
          <p:cxnSp>
            <p:nvCxnSpPr>
              <p:cNvPr id="197" name="Straight Arrow Connector 196"/>
              <p:cNvCxnSpPr/>
              <p:nvPr/>
            </p:nvCxnSpPr>
            <p:spPr>
              <a:xfrm>
                <a:off x="919163" y="4223220"/>
                <a:ext cx="768350" cy="0"/>
              </a:xfrm>
              <a:prstGeom prst="straightConnector1">
                <a:avLst/>
              </a:prstGeom>
              <a:ln w="476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Arrow Connector 197"/>
              <p:cNvCxnSpPr/>
              <p:nvPr/>
            </p:nvCxnSpPr>
            <p:spPr>
              <a:xfrm>
                <a:off x="919163" y="3962400"/>
                <a:ext cx="768350" cy="0"/>
              </a:xfrm>
              <a:prstGeom prst="straightConnector1">
                <a:avLst/>
              </a:prstGeom>
              <a:ln w="476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Arrow Connector 198"/>
              <p:cNvCxnSpPr/>
              <p:nvPr/>
            </p:nvCxnSpPr>
            <p:spPr>
              <a:xfrm>
                <a:off x="919163" y="4476569"/>
                <a:ext cx="768350" cy="0"/>
              </a:xfrm>
              <a:prstGeom prst="straightConnector1">
                <a:avLst/>
              </a:prstGeom>
              <a:ln w="476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0" name="Group 199"/>
            <p:cNvGrpSpPr/>
            <p:nvPr/>
          </p:nvGrpSpPr>
          <p:grpSpPr>
            <a:xfrm rot="16200000">
              <a:off x="4033324" y="4590223"/>
              <a:ext cx="768350" cy="505999"/>
              <a:chOff x="919163" y="3962400"/>
              <a:chExt cx="768350" cy="514169"/>
            </a:xfrm>
          </p:grpSpPr>
          <p:cxnSp>
            <p:nvCxnSpPr>
              <p:cNvPr id="201" name="Straight Arrow Connector 200"/>
              <p:cNvCxnSpPr/>
              <p:nvPr/>
            </p:nvCxnSpPr>
            <p:spPr>
              <a:xfrm>
                <a:off x="919163" y="4223220"/>
                <a:ext cx="768350" cy="0"/>
              </a:xfrm>
              <a:prstGeom prst="straightConnector1">
                <a:avLst/>
              </a:prstGeom>
              <a:ln w="476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Arrow Connector 201"/>
              <p:cNvCxnSpPr/>
              <p:nvPr/>
            </p:nvCxnSpPr>
            <p:spPr>
              <a:xfrm>
                <a:off x="919163" y="3962400"/>
                <a:ext cx="768350" cy="0"/>
              </a:xfrm>
              <a:prstGeom prst="straightConnector1">
                <a:avLst/>
              </a:prstGeom>
              <a:ln w="476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Arrow Connector 202"/>
              <p:cNvCxnSpPr/>
              <p:nvPr/>
            </p:nvCxnSpPr>
            <p:spPr>
              <a:xfrm>
                <a:off x="919163" y="4476569"/>
                <a:ext cx="768350" cy="0"/>
              </a:xfrm>
              <a:prstGeom prst="straightConnector1">
                <a:avLst/>
              </a:prstGeom>
              <a:ln w="476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4" name="Group 203"/>
            <p:cNvGrpSpPr/>
            <p:nvPr/>
          </p:nvGrpSpPr>
          <p:grpSpPr>
            <a:xfrm rot="13637176">
              <a:off x="5060172" y="4623088"/>
              <a:ext cx="768350" cy="505999"/>
              <a:chOff x="919163" y="3962400"/>
              <a:chExt cx="768350" cy="514169"/>
            </a:xfrm>
          </p:grpSpPr>
          <p:cxnSp>
            <p:nvCxnSpPr>
              <p:cNvPr id="205" name="Straight Arrow Connector 204"/>
              <p:cNvCxnSpPr/>
              <p:nvPr/>
            </p:nvCxnSpPr>
            <p:spPr>
              <a:xfrm>
                <a:off x="919163" y="4223220"/>
                <a:ext cx="768350" cy="0"/>
              </a:xfrm>
              <a:prstGeom prst="straightConnector1">
                <a:avLst/>
              </a:prstGeom>
              <a:ln w="476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Arrow Connector 205"/>
              <p:cNvCxnSpPr/>
              <p:nvPr/>
            </p:nvCxnSpPr>
            <p:spPr>
              <a:xfrm>
                <a:off x="919163" y="3962400"/>
                <a:ext cx="768350" cy="0"/>
              </a:xfrm>
              <a:prstGeom prst="straightConnector1">
                <a:avLst/>
              </a:prstGeom>
              <a:ln w="476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Arrow Connector 206"/>
              <p:cNvCxnSpPr/>
              <p:nvPr/>
            </p:nvCxnSpPr>
            <p:spPr>
              <a:xfrm>
                <a:off x="919163" y="4476569"/>
                <a:ext cx="768350" cy="0"/>
              </a:xfrm>
              <a:prstGeom prst="straightConnector1">
                <a:avLst/>
              </a:prstGeom>
              <a:ln w="476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8" name="Group 207"/>
            <p:cNvGrpSpPr/>
            <p:nvPr/>
          </p:nvGrpSpPr>
          <p:grpSpPr>
            <a:xfrm rot="10800000">
              <a:off x="6039052" y="4597411"/>
              <a:ext cx="756142" cy="514169"/>
              <a:chOff x="919163" y="3962400"/>
              <a:chExt cx="768350" cy="514169"/>
            </a:xfrm>
          </p:grpSpPr>
          <p:cxnSp>
            <p:nvCxnSpPr>
              <p:cNvPr id="209" name="Straight Arrow Connector 208"/>
              <p:cNvCxnSpPr/>
              <p:nvPr/>
            </p:nvCxnSpPr>
            <p:spPr>
              <a:xfrm>
                <a:off x="919163" y="4223220"/>
                <a:ext cx="768350" cy="0"/>
              </a:xfrm>
              <a:prstGeom prst="straightConnector1">
                <a:avLst/>
              </a:prstGeom>
              <a:ln w="476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Arrow Connector 209"/>
              <p:cNvCxnSpPr/>
              <p:nvPr/>
            </p:nvCxnSpPr>
            <p:spPr>
              <a:xfrm>
                <a:off x="919163" y="3962400"/>
                <a:ext cx="768350" cy="0"/>
              </a:xfrm>
              <a:prstGeom prst="straightConnector1">
                <a:avLst/>
              </a:prstGeom>
              <a:ln w="476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Arrow Connector 210"/>
              <p:cNvCxnSpPr/>
              <p:nvPr/>
            </p:nvCxnSpPr>
            <p:spPr>
              <a:xfrm>
                <a:off x="919163" y="4476569"/>
                <a:ext cx="768350" cy="0"/>
              </a:xfrm>
              <a:prstGeom prst="straightConnector1">
                <a:avLst/>
              </a:prstGeom>
              <a:ln w="476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2" name="Group 211"/>
            <p:cNvGrpSpPr/>
            <p:nvPr/>
          </p:nvGrpSpPr>
          <p:grpSpPr>
            <a:xfrm rot="13637176">
              <a:off x="5066248" y="4630688"/>
              <a:ext cx="768350" cy="505999"/>
              <a:chOff x="919163" y="3962400"/>
              <a:chExt cx="768350" cy="514169"/>
            </a:xfrm>
          </p:grpSpPr>
          <p:cxnSp>
            <p:nvCxnSpPr>
              <p:cNvPr id="213" name="Straight Arrow Connector 212"/>
              <p:cNvCxnSpPr/>
              <p:nvPr/>
            </p:nvCxnSpPr>
            <p:spPr>
              <a:xfrm>
                <a:off x="919163" y="4223220"/>
                <a:ext cx="768350" cy="0"/>
              </a:xfrm>
              <a:prstGeom prst="straightConnector1">
                <a:avLst/>
              </a:prstGeom>
              <a:ln w="476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Arrow Connector 213"/>
              <p:cNvCxnSpPr/>
              <p:nvPr/>
            </p:nvCxnSpPr>
            <p:spPr>
              <a:xfrm>
                <a:off x="919163" y="3962400"/>
                <a:ext cx="768350" cy="0"/>
              </a:xfrm>
              <a:prstGeom prst="straightConnector1">
                <a:avLst/>
              </a:prstGeom>
              <a:ln w="476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Arrow Connector 214"/>
              <p:cNvCxnSpPr/>
              <p:nvPr/>
            </p:nvCxnSpPr>
            <p:spPr>
              <a:xfrm>
                <a:off x="919163" y="4476569"/>
                <a:ext cx="768350" cy="0"/>
              </a:xfrm>
              <a:prstGeom prst="straightConnector1">
                <a:avLst/>
              </a:prstGeom>
              <a:ln w="476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6" name="Group 215"/>
            <p:cNvGrpSpPr/>
            <p:nvPr/>
          </p:nvGrpSpPr>
          <p:grpSpPr>
            <a:xfrm rot="10800000">
              <a:off x="6045128" y="4605011"/>
              <a:ext cx="756142" cy="514169"/>
              <a:chOff x="919163" y="3962400"/>
              <a:chExt cx="768350" cy="514169"/>
            </a:xfrm>
          </p:grpSpPr>
          <p:cxnSp>
            <p:nvCxnSpPr>
              <p:cNvPr id="217" name="Straight Arrow Connector 216"/>
              <p:cNvCxnSpPr/>
              <p:nvPr/>
            </p:nvCxnSpPr>
            <p:spPr>
              <a:xfrm>
                <a:off x="919163" y="4223220"/>
                <a:ext cx="768350" cy="0"/>
              </a:xfrm>
              <a:prstGeom prst="straightConnector1">
                <a:avLst/>
              </a:prstGeom>
              <a:ln w="476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Arrow Connector 217"/>
              <p:cNvCxnSpPr/>
              <p:nvPr/>
            </p:nvCxnSpPr>
            <p:spPr>
              <a:xfrm>
                <a:off x="919163" y="3962400"/>
                <a:ext cx="768350" cy="0"/>
              </a:xfrm>
              <a:prstGeom prst="straightConnector1">
                <a:avLst/>
              </a:prstGeom>
              <a:ln w="476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Arrow Connector 218"/>
              <p:cNvCxnSpPr/>
              <p:nvPr/>
            </p:nvCxnSpPr>
            <p:spPr>
              <a:xfrm>
                <a:off x="919163" y="4476569"/>
                <a:ext cx="768350" cy="0"/>
              </a:xfrm>
              <a:prstGeom prst="straightConnector1">
                <a:avLst/>
              </a:prstGeom>
              <a:ln w="476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0" name="Group 219"/>
            <p:cNvGrpSpPr/>
            <p:nvPr/>
          </p:nvGrpSpPr>
          <p:grpSpPr>
            <a:xfrm rot="10800000">
              <a:off x="6888778" y="4605011"/>
              <a:ext cx="756142" cy="514169"/>
              <a:chOff x="919163" y="3962400"/>
              <a:chExt cx="768350" cy="514169"/>
            </a:xfrm>
          </p:grpSpPr>
          <p:cxnSp>
            <p:nvCxnSpPr>
              <p:cNvPr id="221" name="Straight Arrow Connector 220"/>
              <p:cNvCxnSpPr/>
              <p:nvPr/>
            </p:nvCxnSpPr>
            <p:spPr>
              <a:xfrm>
                <a:off x="919163" y="4223220"/>
                <a:ext cx="768350" cy="0"/>
              </a:xfrm>
              <a:prstGeom prst="straightConnector1">
                <a:avLst/>
              </a:prstGeom>
              <a:ln w="476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Arrow Connector 221"/>
              <p:cNvCxnSpPr/>
              <p:nvPr/>
            </p:nvCxnSpPr>
            <p:spPr>
              <a:xfrm>
                <a:off x="919163" y="3962400"/>
                <a:ext cx="768350" cy="0"/>
              </a:xfrm>
              <a:prstGeom prst="straightConnector1">
                <a:avLst/>
              </a:prstGeom>
              <a:ln w="476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Arrow Connector 222"/>
              <p:cNvCxnSpPr/>
              <p:nvPr/>
            </p:nvCxnSpPr>
            <p:spPr>
              <a:xfrm>
                <a:off x="919163" y="4476569"/>
                <a:ext cx="768350" cy="0"/>
              </a:xfrm>
              <a:prstGeom prst="straightConnector1">
                <a:avLst/>
              </a:prstGeom>
              <a:ln w="476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4" name="Group 223"/>
            <p:cNvGrpSpPr/>
            <p:nvPr/>
          </p:nvGrpSpPr>
          <p:grpSpPr>
            <a:xfrm rot="10800000">
              <a:off x="7711765" y="4606450"/>
              <a:ext cx="756142" cy="514169"/>
              <a:chOff x="919163" y="3962400"/>
              <a:chExt cx="768350" cy="514169"/>
            </a:xfrm>
          </p:grpSpPr>
          <p:cxnSp>
            <p:nvCxnSpPr>
              <p:cNvPr id="225" name="Straight Arrow Connector 224"/>
              <p:cNvCxnSpPr/>
              <p:nvPr/>
            </p:nvCxnSpPr>
            <p:spPr>
              <a:xfrm>
                <a:off x="919163" y="4223220"/>
                <a:ext cx="768350" cy="0"/>
              </a:xfrm>
              <a:prstGeom prst="straightConnector1">
                <a:avLst/>
              </a:prstGeom>
              <a:ln w="476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Arrow Connector 225"/>
              <p:cNvCxnSpPr/>
              <p:nvPr/>
            </p:nvCxnSpPr>
            <p:spPr>
              <a:xfrm>
                <a:off x="919163" y="3962400"/>
                <a:ext cx="768350" cy="0"/>
              </a:xfrm>
              <a:prstGeom prst="straightConnector1">
                <a:avLst/>
              </a:prstGeom>
              <a:ln w="476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Arrow Connector 226"/>
              <p:cNvCxnSpPr/>
              <p:nvPr/>
            </p:nvCxnSpPr>
            <p:spPr>
              <a:xfrm>
                <a:off x="919163" y="4476569"/>
                <a:ext cx="768350" cy="0"/>
              </a:xfrm>
              <a:prstGeom prst="straightConnector1">
                <a:avLst/>
              </a:prstGeom>
              <a:ln w="476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9" name="Straight Connector 228"/>
            <p:cNvCxnSpPr/>
            <p:nvPr/>
          </p:nvCxnSpPr>
          <p:spPr>
            <a:xfrm flipV="1">
              <a:off x="334120" y="4873554"/>
              <a:ext cx="8428880" cy="7785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3" name="TextBox 252"/>
          <p:cNvSpPr txBox="1"/>
          <p:nvPr/>
        </p:nvSpPr>
        <p:spPr>
          <a:xfrm>
            <a:off x="197208" y="2485359"/>
            <a:ext cx="316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grpSp>
        <p:nvGrpSpPr>
          <p:cNvPr id="269" name="Group 268"/>
          <p:cNvGrpSpPr/>
          <p:nvPr/>
        </p:nvGrpSpPr>
        <p:grpSpPr>
          <a:xfrm>
            <a:off x="466224" y="644239"/>
            <a:ext cx="1895976" cy="1859610"/>
            <a:chOff x="816459" y="1912294"/>
            <a:chExt cx="1895976" cy="1859610"/>
          </a:xfrm>
        </p:grpSpPr>
        <p:grpSp>
          <p:nvGrpSpPr>
            <p:cNvPr id="250" name="Group 249"/>
            <p:cNvGrpSpPr/>
            <p:nvPr/>
          </p:nvGrpSpPr>
          <p:grpSpPr>
            <a:xfrm>
              <a:off x="816459" y="2349500"/>
              <a:ext cx="1545741" cy="1422404"/>
              <a:chOff x="685800" y="2333172"/>
              <a:chExt cx="2051734" cy="1781628"/>
            </a:xfrm>
          </p:grpSpPr>
          <p:cxnSp>
            <p:nvCxnSpPr>
              <p:cNvPr id="249" name="Straight Arrow Connector 248"/>
              <p:cNvCxnSpPr/>
              <p:nvPr/>
            </p:nvCxnSpPr>
            <p:spPr>
              <a:xfrm flipH="1">
                <a:off x="685800" y="3570516"/>
                <a:ext cx="767469" cy="544284"/>
              </a:xfrm>
              <a:prstGeom prst="straightConnector1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Arrow Connector 233"/>
              <p:cNvCxnSpPr/>
              <p:nvPr/>
            </p:nvCxnSpPr>
            <p:spPr>
              <a:xfrm>
                <a:off x="1453269" y="3570515"/>
                <a:ext cx="1284265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Arrow Connector 238"/>
              <p:cNvCxnSpPr/>
              <p:nvPr/>
            </p:nvCxnSpPr>
            <p:spPr>
              <a:xfrm flipV="1">
                <a:off x="1453269" y="2333172"/>
                <a:ext cx="0" cy="1237344"/>
              </a:xfrm>
              <a:prstGeom prst="straightConnector1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2" name="TextBox 251"/>
            <p:cNvSpPr txBox="1"/>
            <p:nvPr/>
          </p:nvSpPr>
          <p:spPr>
            <a:xfrm>
              <a:off x="2395782" y="3152696"/>
              <a:ext cx="316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z</a:t>
              </a:r>
              <a:endParaRPr lang="en-US" b="1" dirty="0"/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1236330" y="1912294"/>
              <a:ext cx="316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y</a:t>
              </a:r>
              <a:endParaRPr lang="en-US" b="1" dirty="0"/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355534" y="6176787"/>
            <a:ext cx="8200498" cy="461665"/>
            <a:chOff x="3957986" y="2975566"/>
            <a:chExt cx="3388801" cy="461665"/>
          </a:xfrm>
        </p:grpSpPr>
        <p:cxnSp>
          <p:nvCxnSpPr>
            <p:cNvPr id="256" name="Straight Arrow Connector 255"/>
            <p:cNvCxnSpPr/>
            <p:nvPr/>
          </p:nvCxnSpPr>
          <p:spPr>
            <a:xfrm flipV="1">
              <a:off x="3957986" y="3223996"/>
              <a:ext cx="3388801" cy="3624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8" name="TextBox 257"/>
            <p:cNvSpPr txBox="1"/>
            <p:nvPr/>
          </p:nvSpPr>
          <p:spPr>
            <a:xfrm>
              <a:off x="4862760" y="2975566"/>
              <a:ext cx="16496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/>
                <a:t>Neutron Beam Direction</a:t>
              </a:r>
              <a:endParaRPr lang="en-US" sz="2400" b="1" i="1" dirty="0"/>
            </a:p>
          </p:txBody>
        </p:sp>
      </p:grpSp>
      <p:grpSp>
        <p:nvGrpSpPr>
          <p:cNvPr id="268" name="Group 267"/>
          <p:cNvGrpSpPr/>
          <p:nvPr/>
        </p:nvGrpSpPr>
        <p:grpSpPr>
          <a:xfrm>
            <a:off x="6080508" y="1914099"/>
            <a:ext cx="2179188" cy="1284266"/>
            <a:chOff x="5978474" y="1926398"/>
            <a:chExt cx="2179188" cy="1284266"/>
          </a:xfrm>
        </p:grpSpPr>
        <p:cxnSp>
          <p:nvCxnSpPr>
            <p:cNvPr id="262" name="Straight Arrow Connector 261"/>
            <p:cNvCxnSpPr/>
            <p:nvPr/>
          </p:nvCxnSpPr>
          <p:spPr>
            <a:xfrm flipH="1">
              <a:off x="5978474" y="1926399"/>
              <a:ext cx="941845" cy="642132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Arrow Connector 262"/>
            <p:cNvCxnSpPr/>
            <p:nvPr/>
          </p:nvCxnSpPr>
          <p:spPr>
            <a:xfrm>
              <a:off x="6920320" y="1926398"/>
              <a:ext cx="0" cy="1284266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Arrow Connector 263"/>
            <p:cNvCxnSpPr/>
            <p:nvPr/>
          </p:nvCxnSpPr>
          <p:spPr>
            <a:xfrm>
              <a:off x="6920318" y="1926398"/>
              <a:ext cx="1237344" cy="0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321" y="3330348"/>
            <a:ext cx="378463" cy="31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383" y="1747388"/>
            <a:ext cx="449298" cy="46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831" y="2074149"/>
            <a:ext cx="1956689" cy="48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239" y="2636373"/>
            <a:ext cx="462594" cy="48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" name="TextBox 269"/>
          <p:cNvSpPr txBox="1"/>
          <p:nvPr/>
        </p:nvSpPr>
        <p:spPr>
          <a:xfrm>
            <a:off x="3614442" y="3330348"/>
            <a:ext cx="158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Spin Rotator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29323" y="4087029"/>
            <a:ext cx="2078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Helicity</a:t>
            </a:r>
            <a:r>
              <a:rPr lang="en-US" dirty="0" smtClean="0">
                <a:solidFill>
                  <a:srgbClr val="0070C0"/>
                </a:solidFill>
              </a:rPr>
              <a:t> = +1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227470" y="4052863"/>
            <a:ext cx="2078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Helicity</a:t>
            </a:r>
            <a:r>
              <a:rPr lang="en-US" dirty="0" smtClean="0">
                <a:solidFill>
                  <a:srgbClr val="0070C0"/>
                </a:solidFill>
              </a:rPr>
              <a:t> = -1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8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Cosine-Theta Coil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53143"/>
            <a:ext cx="304713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Chris\Pictures\2014-01-22 001\RFSR-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248602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3801" y="3429000"/>
            <a:ext cx="50431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Produce a constant interior B-field by:</a:t>
            </a:r>
          </a:p>
          <a:p>
            <a:endParaRPr lang="en-US" dirty="0"/>
          </a:p>
          <a:p>
            <a:r>
              <a:rPr lang="en-US" dirty="0" smtClean="0"/>
              <a:t>1.  Wrapping wires longitudinally and parallel to the axis of coil</a:t>
            </a:r>
          </a:p>
          <a:p>
            <a:endParaRPr lang="en-US" dirty="0"/>
          </a:p>
          <a:p>
            <a:r>
              <a:rPr lang="en-US" dirty="0" smtClean="0"/>
              <a:t>2.  Spacing wires in a cosine winding pattern around the perimeter of the coil.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2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4253564" y="4068729"/>
            <a:ext cx="4417996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Fields of a Cosine Theta Coil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057" y="4243137"/>
            <a:ext cx="404020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78587"/>
            <a:ext cx="4267200" cy="212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5529112" y="3171365"/>
            <a:ext cx="1866900" cy="18348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638800" y="4068729"/>
            <a:ext cx="1676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715000" y="3733800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43600" y="3429000"/>
            <a:ext cx="1066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715000" y="4419600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943600" y="4727671"/>
            <a:ext cx="1066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" y="3243620"/>
            <a:ext cx="1552764" cy="37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5" y="3784353"/>
            <a:ext cx="3644464" cy="78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812" y="3704134"/>
            <a:ext cx="49602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Straight Arrow Connector 48"/>
          <p:cNvCxnSpPr/>
          <p:nvPr/>
        </p:nvCxnSpPr>
        <p:spPr>
          <a:xfrm flipV="1">
            <a:off x="6481612" y="3171366"/>
            <a:ext cx="152400" cy="8973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2710614" cy="47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77929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Surface Current Density:</a:t>
            </a:r>
            <a:endParaRPr 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910571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Magnetic analog of electrostatic problem using a charge density glued to the cylinder wall.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97" y="6041895"/>
            <a:ext cx="2243137" cy="36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9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Cosine Theta Coil For n3He Experiment?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2209800"/>
            <a:ext cx="7696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 smtClean="0"/>
              <a:t>Field of a Cosine Theta Coil will not work for the n3He experiment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 smtClean="0"/>
              <a:t>Spin Rotator is placed next to the target chamber  </a:t>
            </a:r>
            <a:endParaRPr lang="en-US" sz="20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/>
              <a:t>External </a:t>
            </a:r>
            <a:r>
              <a:rPr lang="en-US" sz="2000" b="1" i="1" dirty="0" smtClean="0"/>
              <a:t>B-field </a:t>
            </a:r>
            <a:r>
              <a:rPr lang="en-US" sz="2000" b="1" i="1" dirty="0"/>
              <a:t>interferes with delicate </a:t>
            </a:r>
            <a:r>
              <a:rPr lang="en-US" sz="2000" b="1" i="1" dirty="0" smtClean="0"/>
              <a:t>electronics and data acquisition producing uncontrollable false asymmetries</a:t>
            </a:r>
            <a:endParaRPr lang="en-US" sz="20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 smtClean="0"/>
              <a:t>DAQ is Ineffective with an external  B-field</a:t>
            </a:r>
          </a:p>
          <a:p>
            <a:endParaRPr lang="en-US" sz="2000" b="1" i="1" dirty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4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356" y="1828522"/>
            <a:ext cx="5337001" cy="469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Fields </a:t>
            </a:r>
            <a:r>
              <a:rPr lang="en-US" dirty="0" smtClean="0"/>
              <a:t>of a Double Cosine Theta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602" y="1436772"/>
            <a:ext cx="32425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619" y="4005511"/>
            <a:ext cx="292102" cy="29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20" y="4902469"/>
            <a:ext cx="1077482" cy="36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4" y="6191669"/>
            <a:ext cx="1015984" cy="33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2" y="5522260"/>
            <a:ext cx="1828800" cy="34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53" y="4890344"/>
            <a:ext cx="1489293" cy="36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47" y="5522260"/>
            <a:ext cx="1346205" cy="38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468457" y="4433331"/>
            <a:ext cx="2770543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703291" y="4876800"/>
            <a:ext cx="2230909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105400" y="3056300"/>
            <a:ext cx="160020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776537" y="3499845"/>
            <a:ext cx="2230960" cy="535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105400" y="5257800"/>
            <a:ext cx="144780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468457" y="3973427"/>
            <a:ext cx="2770543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47" y="6141696"/>
            <a:ext cx="1093747" cy="3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>
            <a:off x="2057400" y="4572000"/>
            <a:ext cx="0" cy="2057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838200" y="4572000"/>
            <a:ext cx="25166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6200" y="2603979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Two Concentric Cosine theta coils</a:t>
            </a: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Currents flow in opposite directions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297" y="1627272"/>
            <a:ext cx="2429754" cy="42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733" y="1817772"/>
            <a:ext cx="2803937" cy="44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3699052" y="2056762"/>
            <a:ext cx="1253948" cy="9995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162800" y="2259027"/>
            <a:ext cx="762000" cy="5603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3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Pictures of the Double Cosine Theta Coil</a:t>
            </a:r>
            <a:endParaRPr lang="en-US" dirty="0"/>
          </a:p>
        </p:txBody>
      </p:sp>
      <p:pic>
        <p:nvPicPr>
          <p:cNvPr id="1026" name="Picture 2" descr="C:\Users\Chris\Pictures\RFSR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21510"/>
            <a:ext cx="2743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hris\Pictures\2014-01-22 002\01221414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3009" y="588100"/>
            <a:ext cx="2657337" cy="472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876800"/>
            <a:ext cx="502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Coil has a length of about 16.0 inches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Coil has outer diameter of about 16.5 inches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Inner cylinder constructed from PVC pipe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Outer coils made of plastic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ED4F-B1E8-4367-A315-FF7F3E503E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2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1807</TotalTime>
  <Words>532</Words>
  <Application>Microsoft Office PowerPoint</Application>
  <PresentationFormat>On-screen Show (4:3)</PresentationFormat>
  <Paragraphs>133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Clarity</vt:lpstr>
      <vt:lpstr>Resonant Frequency Spin Rotator For the n3He Experiment</vt:lpstr>
      <vt:lpstr>Neutron Scattering on He-3</vt:lpstr>
      <vt:lpstr>Details of the Experiment</vt:lpstr>
      <vt:lpstr>Rotating Neutron Spins</vt:lpstr>
      <vt:lpstr>Cosine-Theta Coil</vt:lpstr>
      <vt:lpstr>Fields of a Cosine Theta Coil</vt:lpstr>
      <vt:lpstr>Cosine Theta Coil For n3He Experiment?</vt:lpstr>
      <vt:lpstr>Fields of a Double Cosine Theta</vt:lpstr>
      <vt:lpstr>Pictures of the Double Cosine Theta Coil</vt:lpstr>
      <vt:lpstr>Pictures from CAD Drawings</vt:lpstr>
      <vt:lpstr>Inductance of Cosine-Theta Coils</vt:lpstr>
      <vt:lpstr>Double Cosine-Theta Coil as an RCL Circuit</vt:lpstr>
      <vt:lpstr>Aluminum Shell For Coils</vt:lpstr>
      <vt:lpstr>Aluminum Shell</vt:lpstr>
      <vt:lpstr>Details of Outer Coils</vt:lpstr>
      <vt:lpstr>Pictures of Outer Coils</vt:lpstr>
      <vt:lpstr>Summary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Resonant Frequency Spin Rotator For the n3He Experiment</dc:title>
  <dc:creator>Chris</dc:creator>
  <cp:lastModifiedBy>Chris</cp:lastModifiedBy>
  <cp:revision>132</cp:revision>
  <dcterms:created xsi:type="dcterms:W3CDTF">2014-03-14T14:28:50Z</dcterms:created>
  <dcterms:modified xsi:type="dcterms:W3CDTF">2014-04-14T15:57:16Z</dcterms:modified>
</cp:coreProperties>
</file>