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89" r:id="rId3"/>
    <p:sldId id="288" r:id="rId4"/>
    <p:sldId id="327" r:id="rId5"/>
    <p:sldId id="282" r:id="rId6"/>
    <p:sldId id="319" r:id="rId7"/>
    <p:sldId id="320" r:id="rId8"/>
    <p:sldId id="328" r:id="rId9"/>
    <p:sldId id="318" r:id="rId10"/>
    <p:sldId id="339" r:id="rId11"/>
    <p:sldId id="329" r:id="rId12"/>
    <p:sldId id="330" r:id="rId13"/>
    <p:sldId id="331" r:id="rId14"/>
    <p:sldId id="332" r:id="rId15"/>
    <p:sldId id="347" r:id="rId16"/>
    <p:sldId id="336" r:id="rId17"/>
    <p:sldId id="345" r:id="rId18"/>
    <p:sldId id="262" r:id="rId19"/>
    <p:sldId id="293" r:id="rId20"/>
    <p:sldId id="292" r:id="rId21"/>
    <p:sldId id="291" r:id="rId22"/>
    <p:sldId id="309" r:id="rId23"/>
    <p:sldId id="310" r:id="rId24"/>
    <p:sldId id="311" r:id="rId25"/>
    <p:sldId id="301" r:id="rId26"/>
    <p:sldId id="302" r:id="rId27"/>
    <p:sldId id="268" r:id="rId28"/>
    <p:sldId id="338" r:id="rId29"/>
    <p:sldId id="283" r:id="rId30"/>
    <p:sldId id="344" r:id="rId31"/>
    <p:sldId id="314" r:id="rId32"/>
    <p:sldId id="322" r:id="rId33"/>
    <p:sldId id="325" r:id="rId34"/>
    <p:sldId id="277" r:id="rId35"/>
    <p:sldId id="346" r:id="rId36"/>
    <p:sldId id="307" r:id="rId37"/>
    <p:sldId id="31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299"/>
    <a:srgbClr val="36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968" autoAdjust="0"/>
  </p:normalViewPr>
  <p:slideViewPr>
    <p:cSldViewPr>
      <p:cViewPr>
        <p:scale>
          <a:sx n="70" d="100"/>
          <a:sy n="70" d="100"/>
        </p:scale>
        <p:origin x="-138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Field Measurements at the End of the Spin Flipper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Location 2</c:v>
          </c:tx>
          <c:marker>
            <c:symbol val="circle"/>
            <c:size val="4"/>
          </c:marker>
          <c:xVal>
            <c:numRef>
              <c:f>Length!$D$1:$D$15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Length!$E$1:$E$15</c:f>
              <c:numCache>
                <c:formatCode>General</c:formatCode>
                <c:ptCount val="15"/>
                <c:pt idx="0">
                  <c:v>2E-3</c:v>
                </c:pt>
                <c:pt idx="1">
                  <c:v>4.0000000000000001E-3</c:v>
                </c:pt>
                <c:pt idx="2">
                  <c:v>6.0000000000000001E-3</c:v>
                </c:pt>
                <c:pt idx="3">
                  <c:v>5.0999999999999997E-2</c:v>
                </c:pt>
                <c:pt idx="4">
                  <c:v>0.217</c:v>
                </c:pt>
                <c:pt idx="5">
                  <c:v>0.216</c:v>
                </c:pt>
                <c:pt idx="6">
                  <c:v>0.216</c:v>
                </c:pt>
                <c:pt idx="7">
                  <c:v>0.216</c:v>
                </c:pt>
                <c:pt idx="8">
                  <c:v>0.216</c:v>
                </c:pt>
                <c:pt idx="9">
                  <c:v>0.214</c:v>
                </c:pt>
                <c:pt idx="10">
                  <c:v>0.214</c:v>
                </c:pt>
                <c:pt idx="11">
                  <c:v>0.216</c:v>
                </c:pt>
                <c:pt idx="12">
                  <c:v>0.216</c:v>
                </c:pt>
                <c:pt idx="13">
                  <c:v>0.216</c:v>
                </c:pt>
                <c:pt idx="14">
                  <c:v>0.216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542528"/>
        <c:axId val="187593856"/>
      </c:scatterChart>
      <c:valAx>
        <c:axId val="1875425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593856"/>
        <c:crosses val="autoZero"/>
        <c:crossBetween val="midCat"/>
      </c:valAx>
      <c:valAx>
        <c:axId val="1875938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5425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Field Measurements at the End of the Spin Flipper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circle"/>
            <c:size val="4"/>
          </c:marker>
          <c:xVal>
            <c:numRef>
              <c:f>Length!$A$1:$A$15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Length!$B$1:$B$15</c:f>
              <c:numCache>
                <c:formatCode>General</c:formatCode>
                <c:ptCount val="15"/>
                <c:pt idx="0">
                  <c:v>2E-3</c:v>
                </c:pt>
                <c:pt idx="1">
                  <c:v>4.0000000000000001E-3</c:v>
                </c:pt>
                <c:pt idx="2">
                  <c:v>4.0000000000000001E-3</c:v>
                </c:pt>
                <c:pt idx="3">
                  <c:v>6.5000000000000002E-2</c:v>
                </c:pt>
                <c:pt idx="4">
                  <c:v>0.216</c:v>
                </c:pt>
                <c:pt idx="5">
                  <c:v>0.217</c:v>
                </c:pt>
                <c:pt idx="6">
                  <c:v>0.217</c:v>
                </c:pt>
                <c:pt idx="7">
                  <c:v>0.216</c:v>
                </c:pt>
                <c:pt idx="8">
                  <c:v>0.216</c:v>
                </c:pt>
                <c:pt idx="9">
                  <c:v>0.216</c:v>
                </c:pt>
                <c:pt idx="10">
                  <c:v>0.216</c:v>
                </c:pt>
                <c:pt idx="11">
                  <c:v>0.216</c:v>
                </c:pt>
                <c:pt idx="12">
                  <c:v>0.216</c:v>
                </c:pt>
                <c:pt idx="13">
                  <c:v>0.216</c:v>
                </c:pt>
                <c:pt idx="14">
                  <c:v>0.216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488576"/>
        <c:axId val="192490496"/>
      </c:scatterChart>
      <c:valAx>
        <c:axId val="1924885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2490496"/>
        <c:crosses val="autoZero"/>
        <c:crossBetween val="midCat"/>
      </c:valAx>
      <c:valAx>
        <c:axId val="1924904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24885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696E0-8C55-46C9-B93B-CCB21823F6EE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14C02-303F-402A-B816-492BB34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0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6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4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3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67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8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19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94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82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228600" indent="-228600">
              <a:buAutoNum type="alphaUcPeriod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2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6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65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8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8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3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7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53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8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89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74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03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4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9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7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18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5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6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6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8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4C02-303F-402A-B816-492BB3434E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7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4B6E-38C7-49B2-8CCB-22C0745BD0D1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11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8E2A-2823-4C25-B994-8AD72E22CCC8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1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3901-9749-4C64-8900-0D2BCE567219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1B9-EE57-4DB9-85B1-2BE14B4B24D3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42EB-A979-4519-8E0F-0193AC28D6BF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2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810-AA48-4942-BF43-E7C94BEDA162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E037-E003-41CF-9DC7-1D972FB23BAD}" type="datetime1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1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344B-2B18-4313-9176-D9D12684134E}" type="datetime1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0FDD-6ADC-468E-9371-0AE0B3BAAEB7}" type="datetime1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7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D6C6-243C-4E75-B803-761C910640DC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1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23AE-DEBE-45FA-B43B-6F85CBED3BB1}" type="datetime1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5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A747EC-07CD-497A-A849-56A843B637D0}" type="datetime1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054ED4F-B1E8-4367-A315-FF7F3E503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7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37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jpe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cap="none" dirty="0" smtClean="0"/>
              <a:t>n</a:t>
            </a:r>
            <a:r>
              <a:rPr lang="en-US" sz="5300" cap="none" baseline="30000" dirty="0" smtClean="0"/>
              <a:t>3</a:t>
            </a:r>
            <a:r>
              <a:rPr lang="en-US" sz="5300" cap="none" dirty="0" smtClean="0"/>
              <a:t>He Experiment:</a:t>
            </a:r>
            <a:r>
              <a:rPr lang="en-US" sz="3600" cap="none" dirty="0" smtClean="0"/>
              <a:t/>
            </a:r>
            <a:br>
              <a:rPr lang="en-US" sz="3600" cap="none" dirty="0" smtClean="0"/>
            </a:br>
            <a:r>
              <a:rPr lang="en-US" sz="3600" cap="none" dirty="0" smtClean="0"/>
              <a:t>Spin Flipper </a:t>
            </a:r>
            <a:br>
              <a:rPr lang="en-US" sz="3600" cap="none" dirty="0" smtClean="0"/>
            </a:br>
            <a:r>
              <a:rPr lang="en-US" sz="3600" cap="none" dirty="0" smtClean="0"/>
              <a:t>and </a:t>
            </a:r>
            <a:br>
              <a:rPr lang="en-US" sz="3600" cap="none" dirty="0" smtClean="0"/>
            </a:br>
            <a:r>
              <a:rPr lang="en-US" sz="3600" cap="none" dirty="0" smtClean="0"/>
              <a:t>Neutron </a:t>
            </a:r>
            <a:r>
              <a:rPr lang="en-US" sz="3600" cap="none" dirty="0" err="1" smtClean="0"/>
              <a:t>Polarimetry</a:t>
            </a:r>
            <a:endParaRPr lang="en-US" sz="3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/>
          <a:p>
            <a:r>
              <a:rPr lang="en-US" dirty="0" smtClean="0"/>
              <a:t>Christopher Hayes</a:t>
            </a:r>
          </a:p>
          <a:p>
            <a:r>
              <a:rPr lang="en-US" dirty="0" smtClean="0"/>
              <a:t>November 13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696200" y="2413782"/>
            <a:ext cx="304800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78" y="609600"/>
            <a:ext cx="8229600" cy="990600"/>
          </a:xfrm>
        </p:spPr>
        <p:txBody>
          <a:bodyPr/>
          <a:lstStyle/>
          <a:p>
            <a:r>
              <a:rPr lang="en-US" dirty="0" smtClean="0"/>
              <a:t>Requirements for a Spin Flipper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985" y="22098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We want to build  device that:</a:t>
            </a:r>
          </a:p>
          <a:p>
            <a:endParaRPr lang="en-US" b="1" i="1" dirty="0" smtClean="0"/>
          </a:p>
          <a:p>
            <a:pPr marL="342900" indent="-342900">
              <a:buFont typeface="+mj-lt"/>
              <a:buAutoNum type="alphaUcPeriod"/>
            </a:pPr>
            <a:r>
              <a:rPr lang="en-US" b="1" i="1" dirty="0"/>
              <a:t>Must have a self-contained </a:t>
            </a:r>
            <a:r>
              <a:rPr lang="en-US" b="1" i="1" dirty="0" smtClean="0"/>
              <a:t>uniform B-field </a:t>
            </a:r>
            <a:r>
              <a:rPr lang="en-US" b="1" i="1" dirty="0"/>
              <a:t>which will not interfere with the function of the target chamber,  delicate DAQ electronics, or any other aspect of the experiment which can produce a false asymmetry.</a:t>
            </a:r>
          </a:p>
          <a:p>
            <a:pPr marL="342900" indent="-342900">
              <a:buFont typeface="+mj-lt"/>
              <a:buAutoNum type="alphaUcPeriod"/>
            </a:pPr>
            <a:endParaRPr lang="en-US" b="1" i="1" dirty="0"/>
          </a:p>
          <a:p>
            <a:pPr marL="342900" indent="-342900">
              <a:buFont typeface="+mj-lt"/>
              <a:buAutoNum type="alphaUcPeriod"/>
            </a:pPr>
            <a:r>
              <a:rPr lang="en-US" b="1" i="1" dirty="0" smtClean="0"/>
              <a:t>Uses Spin Magnetic Resonance (SMR) to flip spins of all neutrons in the chopped beam (2.5 – 6.5A) with an efficiency approaching 100%.</a:t>
            </a:r>
          </a:p>
          <a:p>
            <a:pPr marL="342900" indent="-342900">
              <a:buFont typeface="+mj-lt"/>
              <a:buAutoNum type="alphaUcPeriod"/>
            </a:pPr>
            <a:endParaRPr lang="en-US" b="1" i="1" dirty="0"/>
          </a:p>
          <a:p>
            <a:pPr marL="342900" indent="-342900">
              <a:buFont typeface="+mj-lt"/>
              <a:buAutoNum type="alphaUcPeriod"/>
            </a:pPr>
            <a:r>
              <a:rPr lang="en-US" b="1" i="1" dirty="0" smtClean="0"/>
              <a:t>Exists in a compact space and does not alter/interfere with  the neutron beam.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705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74" y="3341687"/>
            <a:ext cx="3745746" cy="341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a Cosine Theta Coil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45" y="1039654"/>
            <a:ext cx="1642421" cy="16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hris\Pictures\2014-01-22 001\RFSR-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530066"/>
            <a:ext cx="2822704" cy="50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95" y="1844522"/>
            <a:ext cx="2710614" cy="4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16382" y="1487430"/>
            <a:ext cx="355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292934"/>
                </a:solidFill>
              </a:rPr>
              <a:t>Surface Current Density:</a:t>
            </a:r>
            <a:endParaRPr lang="en-US" sz="2000" b="1" i="1" dirty="0">
              <a:solidFill>
                <a:srgbClr val="292934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172200" y="2207453"/>
            <a:ext cx="1143000" cy="22841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5" y="4711377"/>
            <a:ext cx="2138681" cy="75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5" y="5471252"/>
            <a:ext cx="208547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0" y="3783698"/>
            <a:ext cx="441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292934"/>
                </a:solidFill>
              </a:rPr>
              <a:t>Fields  determined  using  theory </a:t>
            </a:r>
          </a:p>
          <a:p>
            <a:r>
              <a:rPr lang="en-US" sz="2000" b="1" i="1" dirty="0" smtClean="0">
                <a:solidFill>
                  <a:srgbClr val="292934"/>
                </a:solidFill>
              </a:rPr>
              <a:t>of a magnetic scalar potential:</a:t>
            </a:r>
            <a:endParaRPr lang="en-US" sz="2000" b="1" i="1" dirty="0">
              <a:solidFill>
                <a:srgbClr val="29293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817" y="2564451"/>
            <a:ext cx="598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292934"/>
                </a:solidFill>
              </a:rPr>
              <a:t>Wires on end caps routed along </a:t>
            </a:r>
            <a:r>
              <a:rPr lang="en-US" sz="2000" b="1" i="1" dirty="0" err="1" smtClean="0">
                <a:solidFill>
                  <a:srgbClr val="292934"/>
                </a:solidFill>
              </a:rPr>
              <a:t>equi</a:t>
            </a:r>
            <a:r>
              <a:rPr lang="en-US" sz="2000" b="1" i="1" dirty="0" smtClean="0">
                <a:solidFill>
                  <a:srgbClr val="292934"/>
                </a:solidFill>
              </a:rPr>
              <a:t>-potentials</a:t>
            </a:r>
            <a:endParaRPr lang="en-US" sz="2000" b="1" i="1" dirty="0">
              <a:solidFill>
                <a:srgbClr val="292934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11824" y="3048000"/>
            <a:ext cx="922176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2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253564" y="4068729"/>
            <a:ext cx="44179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Fields of a Cosine Theta Coil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57" y="4243137"/>
            <a:ext cx="404020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90" y="1941164"/>
            <a:ext cx="4267200" cy="21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529112" y="3171365"/>
            <a:ext cx="1866900" cy="1834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8800" y="4068729"/>
            <a:ext cx="1676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15000" y="37338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43600" y="3429000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44196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43600" y="4727671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2" y="2606724"/>
            <a:ext cx="1552764" cy="37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1366"/>
            <a:ext cx="3644464" cy="7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12" y="3704134"/>
            <a:ext cx="49602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V="1">
            <a:off x="6481612" y="3171366"/>
            <a:ext cx="152400" cy="897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676" y="4419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92934"/>
                </a:solidFill>
              </a:rPr>
              <a:t>Magnetic analog of electrostatic problem using a charge density glued to the cylinder wall.</a:t>
            </a:r>
            <a:endParaRPr lang="en-US" b="1" i="1" dirty="0">
              <a:solidFill>
                <a:srgbClr val="2929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2" y="5562600"/>
            <a:ext cx="2243137" cy="36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17623"/>
            <a:ext cx="4536491" cy="414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of a Double Cosine-Theta Coil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096130"/>
            <a:ext cx="2856273" cy="4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1020" y="1905000"/>
            <a:ext cx="4533649" cy="6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6064" y="2920077"/>
            <a:ext cx="1047750" cy="3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1" y="4875229"/>
            <a:ext cx="2356261" cy="3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2" y="3521871"/>
            <a:ext cx="2733677" cy="40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139084" y="3747042"/>
            <a:ext cx="1981200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825" y="3747042"/>
            <a:ext cx="1557271" cy="3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4116" y="1629449"/>
            <a:ext cx="4968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92934"/>
                </a:solidFill>
              </a:rPr>
              <a:t>Two Concentric Cosine theta coils</a:t>
            </a:r>
            <a:endParaRPr lang="en-US" b="1" i="1" dirty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92934"/>
                </a:solidFill>
              </a:rPr>
              <a:t>Currents flow in opposite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92934"/>
                </a:solidFill>
              </a:rPr>
              <a:t>Approximation of infinite coil still valid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47060" y="5097844"/>
            <a:ext cx="1544710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856"/>
            <a:ext cx="1642421" cy="16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9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98" y="609600"/>
            <a:ext cx="8229600" cy="990600"/>
          </a:xfrm>
        </p:spPr>
        <p:txBody>
          <a:bodyPr/>
          <a:lstStyle/>
          <a:p>
            <a:r>
              <a:rPr lang="en-US" dirty="0" smtClean="0"/>
              <a:t>Fields of a Double Cosine Theta Coil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74" y="1981200"/>
            <a:ext cx="4974890" cy="469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70" y="1688484"/>
            <a:ext cx="3242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7" y="4180559"/>
            <a:ext cx="292102" cy="29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22" y="2354016"/>
            <a:ext cx="3775881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6301" y="2378757"/>
            <a:ext cx="3278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2934"/>
                </a:solidFill>
              </a:rPr>
              <a:t>--A way to produce a self-contained magnetic field that doesn’t interfere with anything else.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" y="4902469"/>
            <a:ext cx="1077482" cy="36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4" y="6191669"/>
            <a:ext cx="1015984" cy="3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" y="5522260"/>
            <a:ext cx="1828800" cy="3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53" y="4890344"/>
            <a:ext cx="1489293" cy="36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47" y="5522260"/>
            <a:ext cx="1346205" cy="3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47" y="6141696"/>
            <a:ext cx="1093747" cy="3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838200" y="4572000"/>
            <a:ext cx="2516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57400" y="4572000"/>
            <a:ext cx="0" cy="205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78" y="1954687"/>
            <a:ext cx="89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530601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514608" y="2384444"/>
            <a:ext cx="838200" cy="8216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9200" y="2070918"/>
            <a:ext cx="585253" cy="908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Magnetic Resonance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90" y="914400"/>
            <a:ext cx="1839507" cy="173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33099"/>
            <a:ext cx="553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2934"/>
                </a:solidFill>
              </a:rPr>
              <a:t>Drive the Spin Flipper at the </a:t>
            </a:r>
            <a:r>
              <a:rPr lang="en-US" b="1" i="1" dirty="0" err="1" smtClean="0">
                <a:solidFill>
                  <a:srgbClr val="292934"/>
                </a:solidFill>
              </a:rPr>
              <a:t>Larmor</a:t>
            </a:r>
            <a:r>
              <a:rPr lang="en-US" b="1" i="1" dirty="0" smtClean="0">
                <a:solidFill>
                  <a:srgbClr val="292934"/>
                </a:solidFill>
              </a:rPr>
              <a:t> frequency of neutrons in the 10 Gauss B-field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00" y="2887686"/>
            <a:ext cx="2828292" cy="36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43" y="1932219"/>
            <a:ext cx="1715932" cy="49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93" y="4623043"/>
            <a:ext cx="2217811" cy="9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33" y="4425861"/>
            <a:ext cx="1415363" cy="6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896333" y="3982542"/>
            <a:ext cx="1618267" cy="696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9143" y="3963915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99515" y="3532724"/>
            <a:ext cx="1600200" cy="8623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Spin Flipper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06256" y="3418003"/>
            <a:ext cx="381000" cy="762000"/>
            <a:chOff x="1104900" y="1866900"/>
            <a:chExt cx="381000" cy="762000"/>
          </a:xfrm>
        </p:grpSpPr>
        <p:sp>
          <p:nvSpPr>
            <p:cNvPr id="16" name="Oval 15"/>
            <p:cNvSpPr/>
            <p:nvPr/>
          </p:nvSpPr>
          <p:spPr>
            <a:xfrm>
              <a:off x="1104900" y="2247900"/>
              <a:ext cx="381000" cy="381000"/>
            </a:xfrm>
            <a:prstGeom prst="ellipse">
              <a:avLst/>
            </a:prstGeom>
            <a:solidFill>
              <a:srgbClr val="93A2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N</a:t>
              </a:r>
            </a:p>
          </p:txBody>
        </p:sp>
        <p:cxnSp>
          <p:nvCxnSpPr>
            <p:cNvPr id="17" name="Straight Arrow Connector 16"/>
            <p:cNvCxnSpPr>
              <a:stCxn id="16" idx="0"/>
            </p:cNvCxnSpPr>
            <p:nvPr/>
          </p:nvCxnSpPr>
          <p:spPr>
            <a:xfrm flipV="1">
              <a:off x="1295400" y="1866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/>
          <p:nvPr/>
        </p:nvCxnSpPr>
        <p:spPr>
          <a:xfrm>
            <a:off x="6282892" y="3989503"/>
            <a:ext cx="1413308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10800000">
            <a:off x="6687705" y="3781727"/>
            <a:ext cx="381000" cy="762000"/>
            <a:chOff x="1104900" y="1866900"/>
            <a:chExt cx="381000" cy="762000"/>
          </a:xfrm>
        </p:grpSpPr>
        <p:sp>
          <p:nvSpPr>
            <p:cNvPr id="20" name="Oval 19"/>
            <p:cNvSpPr/>
            <p:nvPr/>
          </p:nvSpPr>
          <p:spPr>
            <a:xfrm>
              <a:off x="1104900" y="2247900"/>
              <a:ext cx="381000" cy="381000"/>
            </a:xfrm>
            <a:prstGeom prst="ellipse">
              <a:avLst/>
            </a:prstGeom>
            <a:solidFill>
              <a:srgbClr val="93A2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N</a:t>
              </a:r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V="1">
              <a:off x="1295400" y="1866900"/>
              <a:ext cx="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23146" y="5956164"/>
            <a:ext cx="677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92934"/>
                </a:solidFill>
              </a:rPr>
              <a:t>Perturbed field inside the spin flipper rotates the state </a:t>
            </a:r>
            <a:r>
              <a:rPr lang="en-US" b="1" i="1" dirty="0" err="1" smtClean="0">
                <a:solidFill>
                  <a:srgbClr val="292934"/>
                </a:solidFill>
              </a:rPr>
              <a:t>ket</a:t>
            </a:r>
            <a:endParaRPr lang="en-US" b="1" i="1" dirty="0">
              <a:solidFill>
                <a:srgbClr val="292934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57" y="831070"/>
            <a:ext cx="2009644" cy="18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43" y="2853306"/>
            <a:ext cx="1190625" cy="3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92" y="2882422"/>
            <a:ext cx="1190625" cy="3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35035"/>
            <a:ext cx="805355" cy="49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08" y="4854470"/>
            <a:ext cx="1187675" cy="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4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Flipping Neutrons with a Wavelength Spectrum 2.5 – 6.5 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04" y="2793928"/>
            <a:ext cx="351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92934"/>
                </a:solidFill>
              </a:rPr>
              <a:t>To flip all neutrons in the beam, add a 1/t time dependence to envelope</a:t>
            </a:r>
            <a:endParaRPr lang="en-US" b="1" i="1" dirty="0">
              <a:solidFill>
                <a:srgbClr val="29293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93" y="1828051"/>
            <a:ext cx="281463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74440" y="2382736"/>
            <a:ext cx="4540799" cy="4151769"/>
            <a:chOff x="3520026" y="1936904"/>
            <a:chExt cx="5495213" cy="4597602"/>
          </a:xfrm>
        </p:grpSpPr>
        <p:pic>
          <p:nvPicPr>
            <p:cNvPr id="3" name="Picture 2" descr="C:\Users\Chris\Desktop\Spin Flipper Design\RF-I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026" y="2055900"/>
              <a:ext cx="5152081" cy="447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107" y="4295203"/>
              <a:ext cx="343132" cy="33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36904"/>
              <a:ext cx="82296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4" y="3789235"/>
            <a:ext cx="2666191" cy="8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276600" y="3585070"/>
            <a:ext cx="298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2934"/>
                </a:solidFill>
              </a:rPr>
              <a:t>B oscillates ~500 times within each envelope</a:t>
            </a:r>
            <a:endParaRPr lang="en-US" b="1" i="1" dirty="0">
              <a:solidFill>
                <a:srgbClr val="29293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2371"/>
            <a:ext cx="1980509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404" y="17715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92934"/>
                </a:solidFill>
              </a:rPr>
              <a:t>Energy of neutrons in the beam is function of TOF with well defined arrival times </a:t>
            </a:r>
          </a:p>
        </p:txBody>
      </p:sp>
    </p:spTree>
    <p:extLst>
      <p:ext uri="{BB962C8B-B14F-4D97-AF65-F5344CB8AC3E}">
        <p14:creationId xmlns:p14="http://schemas.microsoft.com/office/powerpoint/2010/main" val="24944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Cosine Theta Coil as a Resonant Circuit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96200" y="44989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RFSR</a:t>
            </a:r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543800" y="4372435"/>
            <a:ext cx="152400" cy="1265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67400" y="5203123"/>
            <a:ext cx="2137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292934"/>
                </a:solidFill>
              </a:rPr>
              <a:t>R = 9.11 ohms  </a:t>
            </a:r>
          </a:p>
          <a:p>
            <a:r>
              <a:rPr lang="en-US" sz="2000" i="1" dirty="0" smtClean="0">
                <a:solidFill>
                  <a:srgbClr val="292934"/>
                </a:solidFill>
              </a:rPr>
              <a:t> L = 2.01 </a:t>
            </a:r>
            <a:r>
              <a:rPr lang="en-US" sz="2000" i="1" dirty="0" err="1" smtClean="0">
                <a:solidFill>
                  <a:srgbClr val="292934"/>
                </a:solidFill>
              </a:rPr>
              <a:t>mH</a:t>
            </a:r>
            <a:endParaRPr lang="en-US" sz="2000" i="1" dirty="0">
              <a:solidFill>
                <a:srgbClr val="292934"/>
              </a:solidFill>
            </a:endParaRPr>
          </a:p>
          <a:p>
            <a:r>
              <a:rPr lang="en-US" sz="2000" i="1" dirty="0" smtClean="0">
                <a:solidFill>
                  <a:srgbClr val="292934"/>
                </a:solidFill>
              </a:rPr>
              <a:t>C = 17.70 </a:t>
            </a:r>
            <a:r>
              <a:rPr lang="en-US" sz="2000" i="1" dirty="0" err="1" smtClean="0">
                <a:solidFill>
                  <a:srgbClr val="292934"/>
                </a:solidFill>
              </a:rPr>
              <a:t>nF</a:t>
            </a:r>
            <a:endParaRPr lang="en-US" sz="2000" i="1" dirty="0">
              <a:solidFill>
                <a:srgbClr val="29293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13" y="1197508"/>
            <a:ext cx="374806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5107" y="3352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>
              <a:solidFill>
                <a:srgbClr val="29293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C:\Users\Chris\Desktop\Polarimetry\res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3" y="3275549"/>
            <a:ext cx="4021423" cy="27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43000" y="6218786"/>
            <a:ext cx="362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292934"/>
                </a:solidFill>
              </a:rPr>
              <a:t>f = 26.655 +/- 0.005 kHz </a:t>
            </a:r>
            <a:endParaRPr lang="en-US" sz="2400" b="1" i="1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646" y="1859424"/>
            <a:ext cx="406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Choose capacitor so that the circuit resonance at the </a:t>
            </a:r>
            <a:r>
              <a:rPr lang="en-US" b="1" dirty="0" err="1" smtClean="0"/>
              <a:t>Larmor</a:t>
            </a:r>
            <a:r>
              <a:rPr lang="en-US" b="1" dirty="0" smtClean="0"/>
              <a:t> Frequency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99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2349690"/>
            <a:ext cx="323018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r>
              <a:rPr lang="en-US" dirty="0" smtClean="0"/>
              <a:t>Spin Flipper for the n</a:t>
            </a:r>
            <a:r>
              <a:rPr lang="en-US" baseline="30000" dirty="0" smtClean="0"/>
              <a:t>3</a:t>
            </a:r>
            <a:r>
              <a:rPr lang="en-US" dirty="0" smtClean="0"/>
              <a:t>He Experiment</a:t>
            </a:r>
            <a:endParaRPr lang="en-US" dirty="0"/>
          </a:p>
        </p:txBody>
      </p:sp>
      <p:pic>
        <p:nvPicPr>
          <p:cNvPr id="6" name="Picture 2" descr="C:\Users\Chris\Pictures\SF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6146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C:\Users\Chris\Pictures\2014-09-10\3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2"/>
            <a:ext cx="2614612" cy="46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Inner Cylinder</a:t>
            </a:r>
            <a:endParaRPr lang="en-US" dirty="0"/>
          </a:p>
        </p:txBody>
      </p:sp>
      <p:pic>
        <p:nvPicPr>
          <p:cNvPr id="1026" name="Picture 2" descr="C:\Users\Chris\Pictures\2014-01-13 001\0113140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5288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Pictures\RFSR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0297"/>
            <a:ext cx="25288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hris\Pictures\2014-01-22 001\RFSR-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4860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Scattering on He-3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89711"/>
            <a:ext cx="2986564" cy="25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0529"/>
            <a:ext cx="4957762" cy="52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513" y="1730529"/>
            <a:ext cx="5872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b="1" i="1" dirty="0" smtClean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92934"/>
                </a:solidFill>
              </a:rPr>
              <a:t>Goal is Statistical Observation of Parity Violation in the </a:t>
            </a:r>
            <a:r>
              <a:rPr lang="en-US" b="1" i="1" dirty="0" err="1" smtClean="0">
                <a:solidFill>
                  <a:srgbClr val="292934"/>
                </a:solidFill>
              </a:rPr>
              <a:t>Hadronic</a:t>
            </a:r>
            <a:r>
              <a:rPr lang="en-US" b="1" i="1" dirty="0" smtClean="0">
                <a:solidFill>
                  <a:srgbClr val="292934"/>
                </a:solidFill>
              </a:rPr>
              <a:t> Weak Interaction (HWI)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2929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92934"/>
                </a:solidFill>
              </a:rPr>
              <a:t>Observable is        which represents a correlation between the spin of the incoming neutron and the momentum of the outgoing proton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7" y="4375738"/>
            <a:ext cx="3481387" cy="98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65" y="3389711"/>
            <a:ext cx="338605" cy="3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955496"/>
            <a:ext cx="2146276" cy="4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09800" y="5832100"/>
            <a:ext cx="4528287" cy="577980"/>
            <a:chOff x="2209800" y="5832100"/>
            <a:chExt cx="4528287" cy="5779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967" y="5832100"/>
              <a:ext cx="1862138" cy="54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24" y="5912377"/>
              <a:ext cx="1846238" cy="4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09800" y="5853950"/>
              <a:ext cx="4528287" cy="5561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9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Outer Coils</a:t>
            </a:r>
            <a:endParaRPr lang="en-US" dirty="0"/>
          </a:p>
        </p:txBody>
      </p:sp>
      <p:pic>
        <p:nvPicPr>
          <p:cNvPr id="4" name="Picture 3" descr="C:\Users\Chris\Pictures\2014-01-18 001\011814171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71445"/>
            <a:ext cx="2707744" cy="48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hris\Pictures\2014-01-16 001\011614171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" y="1511627"/>
            <a:ext cx="2731282" cy="48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 descr="C:\Users\Chris\Pictures\RFSR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1445"/>
            <a:ext cx="2707744" cy="48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7" y="533400"/>
            <a:ext cx="29432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733800"/>
            <a:ext cx="2603500" cy="271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Outer Coils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5499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CAD drawings created using  </a:t>
            </a:r>
            <a:r>
              <a:rPr lang="en-US" b="1" i="1" dirty="0" err="1" smtClean="0"/>
              <a:t>AutoDesk</a:t>
            </a:r>
            <a:r>
              <a:rPr lang="en-US" b="1" i="1" dirty="0" smtClean="0"/>
              <a:t> Inventor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Manufactured using 3D print Technology: </a:t>
            </a:r>
            <a:r>
              <a:rPr lang="en-US" b="1" i="1" dirty="0" err="1" smtClean="0"/>
              <a:t>Quickparts</a:t>
            </a:r>
            <a:r>
              <a:rPr lang="en-US" b="1" i="1" dirty="0" smtClean="0"/>
              <a:t>/ </a:t>
            </a:r>
            <a:r>
              <a:rPr lang="en-US" b="1" i="1" dirty="0" err="1" smtClean="0"/>
              <a:t>Proparts</a:t>
            </a:r>
            <a:r>
              <a:rPr lang="en-US" b="1" i="1" dirty="0" smtClean="0"/>
              <a:t> out of Atlanta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Coils extruded using SLA laser curing of a liquid resin (8 hours)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Precision manufacture to </a:t>
            </a:r>
            <a:r>
              <a:rPr lang="en-US" b="1" i="1" dirty="0"/>
              <a:t>~</a:t>
            </a:r>
            <a:r>
              <a:rPr lang="en-US" b="1" i="1" dirty="0" smtClean="0"/>
              <a:t>0.1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Completed parts were a plastic </a:t>
            </a:r>
          </a:p>
          <a:p>
            <a:r>
              <a:rPr lang="en-US" b="1" i="1" dirty="0" smtClean="0"/>
              <a:t>     replica of the CAD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2548"/>
            <a:ext cx="8229600" cy="990600"/>
          </a:xfrm>
        </p:spPr>
        <p:txBody>
          <a:bodyPr/>
          <a:lstStyle/>
          <a:p>
            <a:r>
              <a:rPr lang="en-US" dirty="0" smtClean="0"/>
              <a:t>Aluminum Shell/Housing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2" descr="C:\Users\Chris\Pictures\zzzz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00259"/>
            <a:ext cx="227171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676400"/>
            <a:ext cx="3048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Shell Made by UT machine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Shell is ¼ inch Aluminum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Feed thru holes  are used to fill interior with </a:t>
            </a:r>
            <a:r>
              <a:rPr lang="en-US" sz="2000" b="1" i="1" baseline="30000" dirty="0" smtClean="0"/>
              <a:t>4</a:t>
            </a:r>
            <a:r>
              <a:rPr lang="en-US" sz="2000" b="1" i="1" dirty="0" smtClean="0"/>
              <a:t>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Housing holds two capacitors in parallel: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C:\Users\Chris\Pictures\2014-03-20 001\0320141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2545"/>
            <a:ext cx="2701367" cy="48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simulations for a Double Cosine-Theta Coil</a:t>
            </a:r>
            <a:endParaRPr lang="en-US" dirty="0"/>
          </a:p>
        </p:txBody>
      </p:sp>
      <p:pic>
        <p:nvPicPr>
          <p:cNvPr id="1026" name="Picture 2" descr="C:\Users\Chris\Desktop\Spin Flipper Design\Coil Simulations\2xcosplo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11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Desktop\Spin Flipper Design\Coil Simulations\2ycospl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20119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546355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X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5466967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</a:t>
            </a:r>
            <a:r>
              <a:rPr lang="en-US" sz="3200" b="1" baseline="-25000" dirty="0" smtClean="0"/>
              <a:t>y</a:t>
            </a:r>
            <a:endParaRPr lang="en-US" sz="3200" b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38862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9657" y="3352800"/>
            <a:ext cx="3429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71800" y="4191000"/>
            <a:ext cx="266700" cy="5675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63286" y="4456563"/>
            <a:ext cx="0" cy="4361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14600" y="1791837"/>
            <a:ext cx="14478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Measurements on the Spin Flipper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30979"/>
              </p:ext>
            </p:extLst>
          </p:nvPr>
        </p:nvGraphicFramePr>
        <p:xfrm>
          <a:off x="4572000" y="3886200"/>
          <a:ext cx="425767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728401"/>
              </p:ext>
            </p:extLst>
          </p:nvPr>
        </p:nvGraphicFramePr>
        <p:xfrm>
          <a:off x="4495800" y="1295400"/>
          <a:ext cx="4267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49627"/>
            <a:ext cx="1143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86586"/>
            <a:ext cx="1143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Chris\Pictures\2014-09-10\1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1572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Curve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14172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9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Neutron </a:t>
            </a:r>
            <a:r>
              <a:rPr lang="en-US" dirty="0" err="1" smtClean="0"/>
              <a:t>Polarimetry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958443"/>
            <a:ext cx="832172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 smtClean="0"/>
          </a:p>
          <a:p>
            <a:endParaRPr lang="en-US" sz="2400" b="1" i="1" dirty="0" smtClean="0"/>
          </a:p>
          <a:p>
            <a:r>
              <a:rPr lang="en-US" sz="2400" b="1" i="1" dirty="0" smtClean="0"/>
              <a:t>Essential Part of the n</a:t>
            </a:r>
            <a:r>
              <a:rPr lang="en-US" sz="2400" b="1" i="1" baseline="30000" dirty="0" smtClean="0"/>
              <a:t>3</a:t>
            </a:r>
            <a:r>
              <a:rPr lang="en-US" sz="2400" b="1" i="1" dirty="0" smtClean="0"/>
              <a:t>He experiment: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r>
              <a:rPr lang="en-US" sz="2400" b="1" i="1" dirty="0" smtClean="0"/>
              <a:t>             </a:t>
            </a:r>
          </a:p>
          <a:p>
            <a:r>
              <a:rPr lang="en-US" sz="2400" b="1" i="1" dirty="0"/>
              <a:t>	</a:t>
            </a:r>
            <a:r>
              <a:rPr lang="en-US" sz="2400" b="1" i="1" dirty="0" smtClean="0"/>
              <a:t>……….  Polarization of Neutron Beam ~95%</a:t>
            </a:r>
          </a:p>
          <a:p>
            <a:endParaRPr lang="en-US" sz="2400" b="1" i="1" dirty="0" smtClean="0"/>
          </a:p>
          <a:p>
            <a:r>
              <a:rPr lang="en-US" sz="2400" b="1" i="1" dirty="0"/>
              <a:t>	</a:t>
            </a:r>
            <a:r>
              <a:rPr lang="en-US" sz="2400" b="1" i="1" dirty="0" smtClean="0"/>
              <a:t>……..  Spin Flipper Efficiency ~100%</a:t>
            </a:r>
          </a:p>
          <a:p>
            <a:endParaRPr lang="en-US" sz="2400" b="1" i="1" dirty="0" smtClean="0"/>
          </a:p>
          <a:p>
            <a:r>
              <a:rPr lang="en-US" dirty="0" smtClean="0"/>
              <a:t>                         </a:t>
            </a:r>
          </a:p>
          <a:p>
            <a:endParaRPr lang="en-US" sz="2400" b="1" i="1" dirty="0"/>
          </a:p>
          <a:p>
            <a:endParaRPr lang="en-US" sz="2400" b="1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472" y="2400300"/>
            <a:ext cx="115711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8" y="3876135"/>
            <a:ext cx="870613" cy="5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9490"/>
            <a:ext cx="968652" cy="56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306185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23866" y="2514600"/>
            <a:ext cx="5943600" cy="312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451"/>
            <a:ext cx="8229600" cy="990600"/>
          </a:xfrm>
        </p:spPr>
        <p:txBody>
          <a:bodyPr/>
          <a:lstStyle/>
          <a:p>
            <a:r>
              <a:rPr lang="en-US" dirty="0" err="1" smtClean="0"/>
              <a:t>Polarimetry</a:t>
            </a:r>
            <a:r>
              <a:rPr lang="en-US" dirty="0" smtClean="0"/>
              <a:t> on a Beam of Neutrons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74006" y="3486460"/>
            <a:ext cx="14478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Ion Chamber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8261" y="3505200"/>
            <a:ext cx="1569493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Spin Flipper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382000" y="2971800"/>
            <a:ext cx="0" cy="23199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968388" y="2971798"/>
            <a:ext cx="0" cy="23199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086600" y="2971799"/>
            <a:ext cx="0" cy="23199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91000" y="2971799"/>
            <a:ext cx="0" cy="23199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37137" y="3615067"/>
            <a:ext cx="1184846" cy="914727"/>
            <a:chOff x="304800" y="2167155"/>
            <a:chExt cx="1219200" cy="719345"/>
          </a:xfrm>
        </p:grpSpPr>
        <p:sp>
          <p:nvSpPr>
            <p:cNvPr id="30" name="Flowchart: Direct Access Storage 29"/>
            <p:cNvSpPr/>
            <p:nvPr/>
          </p:nvSpPr>
          <p:spPr>
            <a:xfrm>
              <a:off x="304800" y="2167155"/>
              <a:ext cx="1219200" cy="719345"/>
            </a:xfrm>
            <a:prstGeom prst="flowChartMagneticDrum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352" y="2339192"/>
              <a:ext cx="1188648" cy="290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Analyzer</a:t>
              </a:r>
              <a:endParaRPr lang="en-US" dirty="0"/>
            </a:p>
          </p:txBody>
        </p:sp>
      </p:grpSp>
      <p:sp>
        <p:nvSpPr>
          <p:cNvPr id="5" name="Cube 4"/>
          <p:cNvSpPr/>
          <p:nvPr/>
        </p:nvSpPr>
        <p:spPr>
          <a:xfrm>
            <a:off x="5723432" y="3685745"/>
            <a:ext cx="1143000" cy="773373"/>
          </a:xfrm>
          <a:prstGeom prst="cub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Beam</a:t>
            </a:r>
          </a:p>
          <a:p>
            <a:pPr algn="ctr"/>
            <a:r>
              <a:rPr lang="en-US" sz="1600" dirty="0" smtClean="0"/>
              <a:t>Monitor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>
            <a:off x="452651" y="3694921"/>
            <a:ext cx="1833349" cy="76419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Neutrons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5526206" y="1524000"/>
            <a:ext cx="1447800" cy="2170921"/>
            <a:chOff x="5526206" y="1524000"/>
            <a:chExt cx="1447800" cy="2170921"/>
          </a:xfrm>
        </p:grpSpPr>
        <p:sp>
          <p:nvSpPr>
            <p:cNvPr id="6" name="Rounded Rectangle 5"/>
            <p:cNvSpPr/>
            <p:nvPr/>
          </p:nvSpPr>
          <p:spPr>
            <a:xfrm>
              <a:off x="5526206" y="1524000"/>
              <a:ext cx="1447800" cy="76200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Computer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35806" y="2286000"/>
              <a:ext cx="0" cy="14089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2"/>
            </p:cNvCxnSpPr>
            <p:nvPr/>
          </p:nvCxnSpPr>
          <p:spPr>
            <a:xfrm>
              <a:off x="6250106" y="2286000"/>
              <a:ext cx="0" cy="13997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62131" y="2286000"/>
              <a:ext cx="0" cy="13997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5562600" y="2971800"/>
            <a:ext cx="0" cy="23199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a </a:t>
            </a:r>
            <a:r>
              <a:rPr lang="en-US" baseline="30000" dirty="0" smtClean="0"/>
              <a:t>3</a:t>
            </a:r>
            <a:r>
              <a:rPr lang="en-US" dirty="0" smtClean="0"/>
              <a:t>He Cell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9" name="Picture 2" descr="C:\Users\Chris\Pictures\zzzcell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13" y="457200"/>
            <a:ext cx="20145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40112" y="3624889"/>
            <a:ext cx="201453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 </a:t>
            </a:r>
            <a:r>
              <a:rPr lang="en-US" sz="2000" b="1" i="1" dirty="0" err="1" smtClean="0">
                <a:solidFill>
                  <a:srgbClr val="00B0F0"/>
                </a:solidFill>
              </a:rPr>
              <a:t>Hedy</a:t>
            </a:r>
            <a:r>
              <a:rPr lang="en-US" sz="2000" b="1" i="1" dirty="0" smtClean="0">
                <a:solidFill>
                  <a:srgbClr val="00B0F0"/>
                </a:solidFill>
              </a:rPr>
              <a:t> </a:t>
            </a:r>
            <a:r>
              <a:rPr lang="en-US" sz="2000" b="1" i="1" dirty="0" err="1" smtClean="0">
                <a:solidFill>
                  <a:srgbClr val="00B0F0"/>
                </a:solidFill>
              </a:rPr>
              <a:t>Lamarr</a:t>
            </a:r>
            <a:endParaRPr lang="en-US" sz="2000" b="1" i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326" y="2861289"/>
            <a:ext cx="57769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Filled with: </a:t>
            </a:r>
            <a:r>
              <a:rPr lang="en-US" b="1" i="1" baseline="30000" dirty="0" smtClean="0"/>
              <a:t>3</a:t>
            </a:r>
            <a:r>
              <a:rPr lang="en-US" b="1" i="1" dirty="0" smtClean="0"/>
              <a:t>He, N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, </a:t>
            </a:r>
            <a:r>
              <a:rPr lang="en-US" b="1" i="1" dirty="0" err="1" smtClean="0"/>
              <a:t>Rb</a:t>
            </a:r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Individual </a:t>
            </a:r>
            <a:r>
              <a:rPr lang="en-US" b="1" i="1" baseline="30000" dirty="0" smtClean="0"/>
              <a:t>3</a:t>
            </a:r>
            <a:r>
              <a:rPr lang="en-US" b="1" i="1" dirty="0" smtClean="0"/>
              <a:t>He nuclei can be polarized thru Spin Exchange Optical Pumping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79" y="5902048"/>
            <a:ext cx="2988018" cy="79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29" y="6034444"/>
            <a:ext cx="1877883" cy="52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6326" y="4242428"/>
            <a:ext cx="3455585" cy="1379697"/>
            <a:chOff x="202015" y="5263144"/>
            <a:chExt cx="3455585" cy="137969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61" y="5950293"/>
              <a:ext cx="1546330" cy="3430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15" y="5632626"/>
              <a:ext cx="1673429" cy="31766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62" y="6279984"/>
              <a:ext cx="1403829" cy="33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77" y="5278236"/>
              <a:ext cx="3321397" cy="35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02015" y="5263144"/>
              <a:ext cx="3455585" cy="13796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49866" y="4370775"/>
            <a:ext cx="2894134" cy="834186"/>
            <a:chOff x="6049679" y="5573913"/>
            <a:chExt cx="2894134" cy="834186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7413" y="5742958"/>
              <a:ext cx="1676400" cy="57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679" y="5573913"/>
              <a:ext cx="1578749" cy="83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6" name="Straight Arrow Connector 25"/>
          <p:cNvCxnSpPr/>
          <p:nvPr/>
        </p:nvCxnSpPr>
        <p:spPr>
          <a:xfrm>
            <a:off x="6501858" y="5113930"/>
            <a:ext cx="0" cy="920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/>
          <p:cNvGrpSpPr/>
          <p:nvPr/>
        </p:nvGrpSpPr>
        <p:grpSpPr>
          <a:xfrm>
            <a:off x="371286" y="1579103"/>
            <a:ext cx="5680496" cy="1059032"/>
            <a:chOff x="470243" y="5551473"/>
            <a:chExt cx="5680496" cy="1059032"/>
          </a:xfrm>
        </p:grpSpPr>
        <p:grpSp>
          <p:nvGrpSpPr>
            <p:cNvPr id="22" name="Group 21"/>
            <p:cNvGrpSpPr/>
            <p:nvPr/>
          </p:nvGrpSpPr>
          <p:grpSpPr>
            <a:xfrm>
              <a:off x="470243" y="5575549"/>
              <a:ext cx="865286" cy="838987"/>
              <a:chOff x="1104900" y="1676400"/>
              <a:chExt cx="1714500" cy="16002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104900" y="1866900"/>
                <a:ext cx="381000" cy="762000"/>
                <a:chOff x="1104900" y="1866900"/>
                <a:chExt cx="381000" cy="7620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104900" y="2247900"/>
                  <a:ext cx="381000" cy="381000"/>
                </a:xfrm>
                <a:prstGeom prst="ellipse">
                  <a:avLst/>
                </a:prstGeom>
                <a:solidFill>
                  <a:srgbClr val="93A2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N</a:t>
                  </a:r>
                </a:p>
              </p:txBody>
            </p:sp>
            <p:cxnSp>
              <p:nvCxnSpPr>
                <p:cNvPr id="36" name="Straight Arrow Connector 35"/>
                <p:cNvCxnSpPr>
                  <a:stCxn id="35" idx="0"/>
                </p:cNvCxnSpPr>
                <p:nvPr/>
              </p:nvCxnSpPr>
              <p:spPr>
                <a:xfrm flipV="1">
                  <a:off x="1295400" y="1866900"/>
                  <a:ext cx="0" cy="381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2057400" y="1676400"/>
                <a:ext cx="762000" cy="1600200"/>
                <a:chOff x="2971800" y="1676400"/>
                <a:chExt cx="762000" cy="16002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352800" y="2438400"/>
                  <a:ext cx="381000" cy="381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</a:t>
                  </a:r>
                  <a:endParaRPr lang="en-US" dirty="0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3352800" y="1676400"/>
                  <a:ext cx="381000" cy="762000"/>
                  <a:chOff x="3352800" y="1676400"/>
                  <a:chExt cx="381000" cy="762000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3352800" y="2057400"/>
                    <a:ext cx="381000" cy="381000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P</a:t>
                    </a:r>
                    <a:endParaRPr lang="en-US" dirty="0"/>
                  </a:p>
                </p:txBody>
              </p:sp>
              <p:cxnSp>
                <p:nvCxnSpPr>
                  <p:cNvPr id="34" name="Straight Arrow Connector 33"/>
                  <p:cNvCxnSpPr>
                    <a:stCxn id="33" idx="0"/>
                  </p:cNvCxnSpPr>
                  <p:nvPr/>
                </p:nvCxnSpPr>
                <p:spPr>
                  <a:xfrm flipV="1">
                    <a:off x="3543300" y="1676400"/>
                    <a:ext cx="0" cy="381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Arrow Connector 28"/>
                <p:cNvCxnSpPr>
                  <a:stCxn id="25" idx="4"/>
                </p:cNvCxnSpPr>
                <p:nvPr/>
              </p:nvCxnSpPr>
              <p:spPr>
                <a:xfrm>
                  <a:off x="3543300" y="2819400"/>
                  <a:ext cx="0" cy="4572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29"/>
                <p:cNvGrpSpPr/>
                <p:nvPr/>
              </p:nvGrpSpPr>
              <p:grpSpPr>
                <a:xfrm rot="10800000">
                  <a:off x="2971800" y="2247900"/>
                  <a:ext cx="381000" cy="762000"/>
                  <a:chOff x="1104900" y="1866900"/>
                  <a:chExt cx="381000" cy="762000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1104900" y="2247900"/>
                    <a:ext cx="381000" cy="381000"/>
                  </a:xfrm>
                  <a:prstGeom prst="ellipse">
                    <a:avLst/>
                  </a:prstGeom>
                  <a:solidFill>
                    <a:srgbClr val="93A2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N</a:t>
                    </a:r>
                  </a:p>
                </p:txBody>
              </p:sp>
              <p:cxnSp>
                <p:nvCxnSpPr>
                  <p:cNvPr id="32" name="Straight Arrow Connector 31"/>
                  <p:cNvCxnSpPr>
                    <a:stCxn id="31" idx="0"/>
                  </p:cNvCxnSpPr>
                  <p:nvPr/>
                </p:nvCxnSpPr>
                <p:spPr>
                  <a:xfrm flipV="1">
                    <a:off x="1295400" y="1866900"/>
                    <a:ext cx="0" cy="381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7" name="Group 36"/>
            <p:cNvGrpSpPr/>
            <p:nvPr/>
          </p:nvGrpSpPr>
          <p:grpSpPr>
            <a:xfrm>
              <a:off x="3624564" y="5671638"/>
              <a:ext cx="921925" cy="838987"/>
              <a:chOff x="647701" y="4359891"/>
              <a:chExt cx="1714499" cy="16002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47701" y="4533900"/>
                <a:ext cx="381000" cy="762000"/>
                <a:chOff x="1104900" y="1866900"/>
                <a:chExt cx="381000" cy="762000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1104900" y="2247900"/>
                  <a:ext cx="381000" cy="381000"/>
                </a:xfrm>
                <a:prstGeom prst="ellipse">
                  <a:avLst/>
                </a:prstGeom>
                <a:solidFill>
                  <a:srgbClr val="93A2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N</a:t>
                  </a:r>
                </a:p>
              </p:txBody>
            </p:sp>
            <p:cxnSp>
              <p:nvCxnSpPr>
                <p:cNvPr id="49" name="Straight Arrow Connector 48"/>
                <p:cNvCxnSpPr>
                  <a:stCxn id="48" idx="0"/>
                </p:cNvCxnSpPr>
                <p:nvPr/>
              </p:nvCxnSpPr>
              <p:spPr>
                <a:xfrm flipV="1">
                  <a:off x="1295400" y="1866900"/>
                  <a:ext cx="0" cy="381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1600199" y="4359891"/>
                <a:ext cx="762001" cy="1600200"/>
                <a:chOff x="2971799" y="4343400"/>
                <a:chExt cx="762001" cy="16002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3352800" y="5105400"/>
                  <a:ext cx="381000" cy="381000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</a:t>
                  </a:r>
                  <a:endParaRPr lang="en-US" dirty="0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3352800" y="4343400"/>
                  <a:ext cx="381000" cy="762000"/>
                  <a:chOff x="3352800" y="1676400"/>
                  <a:chExt cx="381000" cy="762000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3352800" y="2057400"/>
                    <a:ext cx="381000" cy="381000"/>
                  </a:xfrm>
                  <a:prstGeom prst="ellips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P</a:t>
                    </a:r>
                    <a:endParaRPr lang="en-US" dirty="0"/>
                  </a:p>
                </p:txBody>
              </p:sp>
              <p:cxnSp>
                <p:nvCxnSpPr>
                  <p:cNvPr id="47" name="Straight Arrow Connector 46"/>
                  <p:cNvCxnSpPr>
                    <a:stCxn id="46" idx="0"/>
                  </p:cNvCxnSpPr>
                  <p:nvPr/>
                </p:nvCxnSpPr>
                <p:spPr>
                  <a:xfrm flipV="1">
                    <a:off x="3543300" y="1676400"/>
                    <a:ext cx="0" cy="381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Arrow Connector 41"/>
                <p:cNvCxnSpPr>
                  <a:stCxn id="40" idx="4"/>
                </p:cNvCxnSpPr>
                <p:nvPr/>
              </p:nvCxnSpPr>
              <p:spPr>
                <a:xfrm>
                  <a:off x="3543300" y="5486400"/>
                  <a:ext cx="0" cy="4572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2"/>
                <p:cNvGrpSpPr/>
                <p:nvPr/>
              </p:nvGrpSpPr>
              <p:grpSpPr>
                <a:xfrm>
                  <a:off x="2971799" y="4533901"/>
                  <a:ext cx="381000" cy="762000"/>
                  <a:chOff x="1104900" y="1866900"/>
                  <a:chExt cx="381000" cy="762000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1104900" y="2247900"/>
                    <a:ext cx="381000" cy="381000"/>
                  </a:xfrm>
                  <a:prstGeom prst="ellipse">
                    <a:avLst/>
                  </a:prstGeom>
                  <a:solidFill>
                    <a:srgbClr val="93A299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N</a:t>
                    </a:r>
                  </a:p>
                </p:txBody>
              </p:sp>
              <p:cxnSp>
                <p:nvCxnSpPr>
                  <p:cNvPr id="45" name="Straight Arrow Connector 44"/>
                  <p:cNvCxnSpPr>
                    <a:stCxn id="44" idx="0"/>
                  </p:cNvCxnSpPr>
                  <p:nvPr/>
                </p:nvCxnSpPr>
                <p:spPr>
                  <a:xfrm flipV="1">
                    <a:off x="1295400" y="1866900"/>
                    <a:ext cx="0" cy="3810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336" y="5804589"/>
              <a:ext cx="3524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985" y="5816410"/>
              <a:ext cx="972754" cy="44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8" name="Straight Connector 2047"/>
            <p:cNvCxnSpPr/>
            <p:nvPr/>
          </p:nvCxnSpPr>
          <p:spPr>
            <a:xfrm>
              <a:off x="3011183" y="5551473"/>
              <a:ext cx="0" cy="1059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87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616355" y="3471090"/>
            <a:ext cx="3429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55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Spin Exchange Optical Pumping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77953" y="2423068"/>
            <a:ext cx="1524000" cy="1219200"/>
            <a:chOff x="3733800" y="2590800"/>
            <a:chExt cx="1524000" cy="1219200"/>
          </a:xfrm>
        </p:grpSpPr>
        <p:sp>
          <p:nvSpPr>
            <p:cNvPr id="5" name="Rectangle 4"/>
            <p:cNvSpPr/>
            <p:nvPr/>
          </p:nvSpPr>
          <p:spPr>
            <a:xfrm>
              <a:off x="3733800" y="2590800"/>
              <a:ext cx="1524000" cy="12192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irect Access Storage 3"/>
            <p:cNvSpPr/>
            <p:nvPr/>
          </p:nvSpPr>
          <p:spPr>
            <a:xfrm>
              <a:off x="3945624" y="2863198"/>
              <a:ext cx="1100351" cy="598203"/>
            </a:xfrm>
            <a:prstGeom prst="flowChartMagneticDrum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aseline="30000" dirty="0" smtClean="0"/>
                <a:t>3</a:t>
              </a:r>
              <a:r>
                <a:rPr lang="en-US" sz="1400" dirty="0" smtClean="0"/>
                <a:t>HeC</a:t>
              </a:r>
              <a:r>
                <a:rPr lang="en-US" dirty="0" smtClean="0"/>
                <a:t>ell</a:t>
              </a:r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4593609" y="1725896"/>
            <a:ext cx="3429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860" y="2434465"/>
            <a:ext cx="1371600" cy="1196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Laser</a:t>
            </a:r>
          </a:p>
          <a:p>
            <a:pPr algn="ctr"/>
            <a:r>
              <a:rPr lang="en-US" dirty="0" smtClean="0"/>
              <a:t>(795nm)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581400" y="2800609"/>
            <a:ext cx="1600200" cy="430459"/>
            <a:chOff x="3581400" y="2800609"/>
            <a:chExt cx="1600200" cy="430459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581400" y="2800609"/>
              <a:ext cx="1600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81400" y="3009874"/>
              <a:ext cx="1600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581400" y="3231068"/>
              <a:ext cx="1600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696200" y="22384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7101953" y="2423068"/>
            <a:ext cx="594247" cy="184666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4419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baseline="30000" dirty="0" smtClean="0"/>
              <a:t>3</a:t>
            </a:r>
            <a:r>
              <a:rPr lang="en-US" b="1" i="1" dirty="0" smtClean="0"/>
              <a:t>He placed in a 10 Gauss external field and heated to 195 C to vaporize </a:t>
            </a:r>
            <a:r>
              <a:rPr lang="en-US" b="1" i="1" dirty="0" err="1" smtClean="0"/>
              <a:t>Rb</a:t>
            </a:r>
            <a:r>
              <a:rPr lang="en-US" b="1" i="1" dirty="0" smtClean="0"/>
              <a:t>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Laser light interacts with vaporized </a:t>
            </a:r>
            <a:r>
              <a:rPr lang="en-US" b="1" i="1" dirty="0" err="1" smtClean="0"/>
              <a:t>Rb</a:t>
            </a:r>
            <a:r>
              <a:rPr lang="en-US" b="1" i="1" dirty="0" smtClean="0"/>
              <a:t> allowing it to transfer polarization to </a:t>
            </a:r>
            <a:r>
              <a:rPr lang="en-US" b="1" i="1" baseline="30000" dirty="0" smtClean="0"/>
              <a:t>3</a:t>
            </a:r>
            <a:r>
              <a:rPr lang="en-US" b="1" i="1" dirty="0" smtClean="0"/>
              <a:t>He nuclei thru hyperfine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Cell polarizes overnight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20604" y="2779337"/>
            <a:ext cx="800100" cy="430459"/>
            <a:chOff x="3581400" y="2800609"/>
            <a:chExt cx="1600200" cy="430459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3581400" y="2800609"/>
              <a:ext cx="1600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581400" y="3009874"/>
              <a:ext cx="1600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581400" y="3231068"/>
              <a:ext cx="1600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3162300" y="2434465"/>
            <a:ext cx="228600" cy="134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674410" y="1600200"/>
            <a:ext cx="205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 wave plate</a:t>
            </a:r>
            <a:endParaRPr lang="en-US" dirty="0"/>
          </a:p>
        </p:txBody>
      </p:sp>
      <p:cxnSp>
        <p:nvCxnSpPr>
          <p:cNvPr id="41" name="Straight Arrow Connector 40"/>
          <p:cNvCxnSpPr>
            <a:endCxn id="37" idx="0"/>
          </p:cNvCxnSpPr>
          <p:nvPr/>
        </p:nvCxnSpPr>
        <p:spPr>
          <a:xfrm>
            <a:off x="2819400" y="1960097"/>
            <a:ext cx="457200" cy="474368"/>
          </a:xfrm>
          <a:prstGeom prst="straightConnector1">
            <a:avLst/>
          </a:prstGeom>
          <a:ln w="28575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10258" y="1846030"/>
            <a:ext cx="205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Helmholtz coils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Beam Thru </a:t>
            </a:r>
            <a:r>
              <a:rPr lang="en-US" dirty="0" err="1" smtClean="0"/>
              <a:t>Unpolarized</a:t>
            </a:r>
            <a:r>
              <a:rPr lang="en-US" dirty="0" smtClean="0"/>
              <a:t> Cell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82" y="1360712"/>
            <a:ext cx="4114800" cy="283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13" y="1360712"/>
            <a:ext cx="4133084" cy="282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3" y="5237327"/>
            <a:ext cx="3267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92" y="5356035"/>
            <a:ext cx="2400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116952" y="5603685"/>
            <a:ext cx="7712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Flowchart: Direct Access Storage 10"/>
          <p:cNvSpPr/>
          <p:nvPr/>
        </p:nvSpPr>
        <p:spPr>
          <a:xfrm>
            <a:off x="3919718" y="4469735"/>
            <a:ext cx="1143000" cy="767592"/>
          </a:xfrm>
          <a:prstGeom prst="flowChartMagneticDrum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30000" dirty="0" smtClean="0"/>
              <a:t>3</a:t>
            </a:r>
            <a:r>
              <a:rPr lang="en-US" sz="1400" dirty="0" smtClean="0"/>
              <a:t>HeC</a:t>
            </a:r>
            <a:r>
              <a:rPr lang="en-US" dirty="0" smtClean="0"/>
              <a:t>ell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349391" y="4737358"/>
            <a:ext cx="1320484" cy="38379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172200" y="4661633"/>
            <a:ext cx="1320484" cy="38379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of the Weak </a:t>
            </a:r>
            <a:r>
              <a:rPr lang="en-US" dirty="0" err="1" smtClean="0"/>
              <a:t>Hadronic</a:t>
            </a:r>
            <a:r>
              <a:rPr lang="en-US" dirty="0" smtClean="0"/>
              <a:t> Interaction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79164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7526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HWI described by the Meson Exchange </a:t>
            </a:r>
            <a:r>
              <a:rPr lang="en-US" b="1" i="1" dirty="0"/>
              <a:t>M</a:t>
            </a:r>
            <a:r>
              <a:rPr lang="en-US" b="1" i="1" dirty="0" smtClean="0"/>
              <a:t>odel.</a:t>
            </a:r>
          </a:p>
          <a:p>
            <a:endParaRPr lang="en-US" b="1" i="1" dirty="0" smtClean="0"/>
          </a:p>
          <a:p>
            <a:r>
              <a:rPr lang="en-US" b="1" i="1" dirty="0" smtClean="0"/>
              <a:t>Theory requires 6 coupling constants which must be measured experimentally.</a:t>
            </a:r>
          </a:p>
          <a:p>
            <a:endParaRPr lang="en-US" b="1" i="1" dirty="0"/>
          </a:p>
          <a:p>
            <a:r>
              <a:rPr lang="en-US" b="1" i="1" dirty="0" smtClean="0"/>
              <a:t>Only three of 6 terms are significant for n3he.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91074"/>
            <a:ext cx="7581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14418"/>
            <a:ext cx="51339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09" y="5693699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For n</a:t>
            </a:r>
            <a:r>
              <a:rPr lang="en-US" b="1" i="1" baseline="30000" dirty="0" smtClean="0"/>
              <a:t>3</a:t>
            </a:r>
            <a:r>
              <a:rPr lang="en-US" b="1" i="1" dirty="0" smtClean="0"/>
              <a:t>He Experiment: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4791074"/>
            <a:ext cx="381000" cy="542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4791074"/>
            <a:ext cx="381000" cy="542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4791074"/>
            <a:ext cx="381000" cy="542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0" y="4791074"/>
            <a:ext cx="381000" cy="542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3200" y="4791074"/>
            <a:ext cx="381000" cy="542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96200" y="4791074"/>
            <a:ext cx="381000" cy="542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0194" y="6171417"/>
            <a:ext cx="183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+ small terms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309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Transmissions thru a </a:t>
            </a:r>
            <a:r>
              <a:rPr lang="en-US" dirty="0"/>
              <a:t>P</a:t>
            </a:r>
            <a:r>
              <a:rPr lang="en-US" dirty="0" smtClean="0"/>
              <a:t>olarized Cell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60258" y="1728525"/>
            <a:ext cx="2847261" cy="877102"/>
            <a:chOff x="502118" y="1715003"/>
            <a:chExt cx="2847261" cy="877102"/>
          </a:xfrm>
        </p:grpSpPr>
        <p:sp>
          <p:nvSpPr>
            <p:cNvPr id="13" name="Flowchart: Direct Access Storage 12"/>
            <p:cNvSpPr/>
            <p:nvPr/>
          </p:nvSpPr>
          <p:spPr>
            <a:xfrm>
              <a:off x="1621476" y="1941756"/>
              <a:ext cx="620495" cy="450640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02118" y="2054415"/>
              <a:ext cx="580762" cy="22531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781561" y="1742044"/>
              <a:ext cx="0" cy="85006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950003" y="1739540"/>
              <a:ext cx="0" cy="85006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36129" y="1742044"/>
              <a:ext cx="0" cy="85006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Arrow 17"/>
            <p:cNvSpPr/>
            <p:nvPr/>
          </p:nvSpPr>
          <p:spPr>
            <a:xfrm>
              <a:off x="2768617" y="2054415"/>
              <a:ext cx="580762" cy="22531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3058998" y="1715003"/>
              <a:ext cx="0" cy="850061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60258" y="4234077"/>
            <a:ext cx="2762168" cy="838330"/>
            <a:chOff x="1023400" y="4565968"/>
            <a:chExt cx="2447610" cy="620708"/>
          </a:xfrm>
        </p:grpSpPr>
        <p:sp>
          <p:nvSpPr>
            <p:cNvPr id="21" name="Flowchart: Direct Access Storage 20"/>
            <p:cNvSpPr/>
            <p:nvPr/>
          </p:nvSpPr>
          <p:spPr>
            <a:xfrm>
              <a:off x="1985641" y="4710982"/>
              <a:ext cx="533400" cy="323165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023400" y="4791773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123256" y="4567764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268055" y="4565968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428056" y="4567764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Arrow 25"/>
            <p:cNvSpPr/>
            <p:nvPr/>
          </p:nvSpPr>
          <p:spPr>
            <a:xfrm>
              <a:off x="2971766" y="4791773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2766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1242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2192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11737" y="5432385"/>
            <a:ext cx="2847261" cy="887884"/>
            <a:chOff x="5738677" y="4546576"/>
            <a:chExt cx="2447610" cy="645261"/>
          </a:xfrm>
        </p:grpSpPr>
        <p:sp>
          <p:nvSpPr>
            <p:cNvPr id="31" name="Flowchart: Direct Access Storage 30"/>
            <p:cNvSpPr/>
            <p:nvPr/>
          </p:nvSpPr>
          <p:spPr>
            <a:xfrm>
              <a:off x="6700918" y="4691590"/>
              <a:ext cx="533400" cy="323165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6838533" y="4548372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6983332" y="4546576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7143333" y="4548372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ight Arrow 34"/>
            <p:cNvSpPr/>
            <p:nvPr/>
          </p:nvSpPr>
          <p:spPr>
            <a:xfrm>
              <a:off x="7687043" y="4772381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738677" y="4759067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0800000" flipV="1">
              <a:off x="5988299" y="4548372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0800000" flipV="1">
              <a:off x="7952789" y="4582237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848600" y="4567764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568073" y="4987724"/>
            <a:ext cx="5360654" cy="545012"/>
            <a:chOff x="5674430" y="4243479"/>
            <a:chExt cx="6594692" cy="61826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4430" y="4302441"/>
              <a:ext cx="755348" cy="4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243479"/>
              <a:ext cx="5792122" cy="61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4573398" y="1897257"/>
            <a:ext cx="4083171" cy="474805"/>
            <a:chOff x="4455670" y="2937663"/>
            <a:chExt cx="4083171" cy="4748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041" y="2937663"/>
              <a:ext cx="3352800" cy="467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670" y="2957127"/>
              <a:ext cx="707625" cy="45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6" name="Straight Connector 45"/>
          <p:cNvCxnSpPr/>
          <p:nvPr/>
        </p:nvCxnSpPr>
        <p:spPr>
          <a:xfrm>
            <a:off x="260258" y="3886200"/>
            <a:ext cx="85789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573398" y="2921239"/>
            <a:ext cx="2741803" cy="454828"/>
            <a:chOff x="4573398" y="2803810"/>
            <a:chExt cx="2741803" cy="45482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398" y="2859255"/>
              <a:ext cx="836802" cy="39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1" y="2803810"/>
              <a:ext cx="1905000" cy="454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577206" y="3039101"/>
            <a:ext cx="389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Analyzing Power of the </a:t>
            </a:r>
            <a:r>
              <a:rPr lang="en-US" b="1" i="1" baseline="30000" dirty="0" smtClean="0"/>
              <a:t>3</a:t>
            </a:r>
            <a:r>
              <a:rPr lang="en-US" b="1" i="1" dirty="0" smtClean="0"/>
              <a:t>He cell: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557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Polarimetry</a:t>
            </a:r>
            <a:r>
              <a:rPr lang="en-US" dirty="0" smtClean="0"/>
              <a:t> with a Spin Flipper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8336" y="1752600"/>
            <a:ext cx="7618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Final element for doing neutron </a:t>
            </a:r>
            <a:r>
              <a:rPr lang="en-US" sz="2000" b="1" i="1" dirty="0" err="1" smtClean="0"/>
              <a:t>polarimetry</a:t>
            </a:r>
            <a:r>
              <a:rPr lang="en-US" sz="2000" b="1" i="1" dirty="0" smtClean="0"/>
              <a:t> is to introduce the Spin Flipper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Spin flipper flips individual SNS pulses at 60 Hz  </a:t>
            </a:r>
            <a:endParaRPr lang="en-US" sz="2000" b="1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210800" y="3135443"/>
            <a:ext cx="499244" cy="609600"/>
            <a:chOff x="5416127" y="3745741"/>
            <a:chExt cx="499244" cy="609600"/>
          </a:xfrm>
        </p:grpSpPr>
        <p:sp>
          <p:nvSpPr>
            <p:cNvPr id="11" name="Right Arrow 10"/>
            <p:cNvSpPr/>
            <p:nvPr/>
          </p:nvSpPr>
          <p:spPr>
            <a:xfrm>
              <a:off x="5416127" y="3960438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720961" y="3745741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568561" y="3745741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757628" y="4046840"/>
            <a:ext cx="1926892" cy="2075001"/>
            <a:chOff x="4853483" y="3350140"/>
            <a:chExt cx="1127556" cy="1425260"/>
          </a:xfrm>
        </p:grpSpPr>
        <p:sp>
          <p:nvSpPr>
            <p:cNvPr id="6" name="Flowchart: Direct Access Storage 5"/>
            <p:cNvSpPr/>
            <p:nvPr/>
          </p:nvSpPr>
          <p:spPr>
            <a:xfrm>
              <a:off x="4853483" y="3688190"/>
              <a:ext cx="1127556" cy="753348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144388" y="3354327"/>
              <a:ext cx="0" cy="142107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450479" y="3350140"/>
              <a:ext cx="0" cy="142107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788706" y="3354327"/>
              <a:ext cx="0" cy="142107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272708" y="3978828"/>
            <a:ext cx="1636089" cy="2120536"/>
            <a:chOff x="2819400" y="3230053"/>
            <a:chExt cx="1255089" cy="1541679"/>
          </a:xfrm>
        </p:grpSpPr>
        <p:sp>
          <p:nvSpPr>
            <p:cNvPr id="7" name="Right Arrow 6"/>
            <p:cNvSpPr/>
            <p:nvPr/>
          </p:nvSpPr>
          <p:spPr>
            <a:xfrm>
              <a:off x="2819400" y="3876527"/>
              <a:ext cx="1255089" cy="37667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Neutrons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432063" y="3230053"/>
              <a:ext cx="14883" cy="1541679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233912" y="4500902"/>
            <a:ext cx="1674885" cy="12523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Spin Flipper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33911" y="4516520"/>
            <a:ext cx="1674885" cy="12367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Spin Flipper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9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Beam Polarization with the Spin Flipper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601200" y="2873536"/>
            <a:ext cx="2447610" cy="620708"/>
            <a:chOff x="1023400" y="4565968"/>
            <a:chExt cx="2447610" cy="620708"/>
          </a:xfrm>
        </p:grpSpPr>
        <p:sp>
          <p:nvSpPr>
            <p:cNvPr id="21" name="Flowchart: Direct Access Storage 20"/>
            <p:cNvSpPr/>
            <p:nvPr/>
          </p:nvSpPr>
          <p:spPr>
            <a:xfrm>
              <a:off x="1985641" y="4710982"/>
              <a:ext cx="533400" cy="323165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023400" y="4791773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123256" y="4567764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268055" y="4565968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428056" y="4567764"/>
              <a:ext cx="0" cy="6096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Arrow 25"/>
            <p:cNvSpPr/>
            <p:nvPr/>
          </p:nvSpPr>
          <p:spPr>
            <a:xfrm>
              <a:off x="2971766" y="4791773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32766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1242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2192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178" y="4514566"/>
            <a:ext cx="1885950" cy="4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6" y="2634545"/>
            <a:ext cx="1290754" cy="7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08" y="1729357"/>
            <a:ext cx="1382971" cy="78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37416"/>
            <a:ext cx="4374937" cy="897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37804" y="1866040"/>
            <a:ext cx="3754679" cy="2591660"/>
            <a:chOff x="537804" y="1866040"/>
            <a:chExt cx="3754679" cy="2591660"/>
          </a:xfrm>
        </p:grpSpPr>
        <p:grpSp>
          <p:nvGrpSpPr>
            <p:cNvPr id="16" name="Group 15"/>
            <p:cNvGrpSpPr/>
            <p:nvPr/>
          </p:nvGrpSpPr>
          <p:grpSpPr>
            <a:xfrm>
              <a:off x="2369841" y="2913087"/>
              <a:ext cx="533400" cy="611396"/>
              <a:chOff x="1985641" y="4565968"/>
              <a:chExt cx="533400" cy="611396"/>
            </a:xfrm>
          </p:grpSpPr>
          <p:sp>
            <p:nvSpPr>
              <p:cNvPr id="5" name="Flowchart: Direct Access Storage 4"/>
              <p:cNvSpPr/>
              <p:nvPr/>
            </p:nvSpPr>
            <p:spPr>
              <a:xfrm>
                <a:off x="1985641" y="4710982"/>
                <a:ext cx="533400" cy="323165"/>
              </a:xfrm>
              <a:prstGeom prst="flowChartMagneticDrum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2123256" y="4567764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2268055" y="4565968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2428056" y="4567764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1358248" y="2911552"/>
              <a:ext cx="605159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37804" y="1866040"/>
              <a:ext cx="2365437" cy="623817"/>
              <a:chOff x="524156" y="3117944"/>
              <a:chExt cx="2365437" cy="62381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344601" y="3183890"/>
                <a:ext cx="605159" cy="533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SF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24156" y="3132161"/>
                <a:ext cx="499244" cy="609600"/>
                <a:chOff x="2971766" y="4577076"/>
                <a:chExt cx="499244" cy="609600"/>
              </a:xfrm>
            </p:grpSpPr>
            <p:sp>
              <p:nvSpPr>
                <p:cNvPr id="38" name="Right Arrow 37"/>
                <p:cNvSpPr/>
                <p:nvPr/>
              </p:nvSpPr>
              <p:spPr>
                <a:xfrm>
                  <a:off x="2971766" y="4791773"/>
                  <a:ext cx="499244" cy="161582"/>
                </a:xfrm>
                <a:prstGeom prst="rightArrow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3276600" y="4577076"/>
                  <a:ext cx="0" cy="60960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V="1">
                  <a:off x="3124200" y="4577076"/>
                  <a:ext cx="0" cy="609600"/>
                </a:xfrm>
                <a:prstGeom prst="straightConnector1">
                  <a:avLst/>
                </a:prstGeom>
                <a:ln w="28575">
                  <a:solidFill>
                    <a:srgbClr val="00B0F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2356193" y="3117944"/>
                <a:ext cx="533400" cy="611396"/>
                <a:chOff x="1985641" y="4565968"/>
                <a:chExt cx="533400" cy="611396"/>
              </a:xfrm>
            </p:grpSpPr>
            <p:sp>
              <p:nvSpPr>
                <p:cNvPr id="42" name="Flowchart: Direct Access Storage 41"/>
                <p:cNvSpPr/>
                <p:nvPr/>
              </p:nvSpPr>
              <p:spPr>
                <a:xfrm>
                  <a:off x="1985641" y="4710982"/>
                  <a:ext cx="533400" cy="323165"/>
                </a:xfrm>
                <a:prstGeom prst="flowChartMagneticDrum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123256" y="4567764"/>
                  <a:ext cx="0" cy="60960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2268055" y="4565968"/>
                  <a:ext cx="0" cy="60960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flipV="1">
                  <a:off x="2428056" y="4567764"/>
                  <a:ext cx="0" cy="60960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Group 45"/>
            <p:cNvGrpSpPr/>
            <p:nvPr/>
          </p:nvGrpSpPr>
          <p:grpSpPr>
            <a:xfrm>
              <a:off x="537804" y="2842506"/>
              <a:ext cx="499244" cy="609600"/>
              <a:chOff x="2971766" y="4577076"/>
              <a:chExt cx="499244" cy="609600"/>
            </a:xfrm>
          </p:grpSpPr>
          <p:sp>
            <p:nvSpPr>
              <p:cNvPr id="47" name="Right Arrow 46"/>
              <p:cNvSpPr/>
              <p:nvPr/>
            </p:nvSpPr>
            <p:spPr>
              <a:xfrm>
                <a:off x="2971766" y="4791773"/>
                <a:ext cx="499244" cy="16158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3276600" y="4577076"/>
                <a:ext cx="0" cy="6096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3124200" y="4577076"/>
                <a:ext cx="0" cy="6096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549177" y="3848100"/>
              <a:ext cx="499244" cy="609600"/>
              <a:chOff x="2971766" y="4577076"/>
              <a:chExt cx="499244" cy="609600"/>
            </a:xfrm>
          </p:grpSpPr>
          <p:sp>
            <p:nvSpPr>
              <p:cNvPr id="10" name="Right Arrow 9"/>
              <p:cNvSpPr/>
              <p:nvPr/>
            </p:nvSpPr>
            <p:spPr>
              <a:xfrm>
                <a:off x="2971766" y="4791773"/>
                <a:ext cx="499244" cy="16158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276600" y="4577076"/>
                <a:ext cx="0" cy="6096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3124200" y="4577076"/>
                <a:ext cx="0" cy="6096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1369623" y="3886200"/>
              <a:ext cx="605159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SF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Flowchart: Direct Access Storage 32"/>
            <p:cNvSpPr/>
            <p:nvPr/>
          </p:nvSpPr>
          <p:spPr>
            <a:xfrm>
              <a:off x="2361988" y="3991317"/>
              <a:ext cx="533400" cy="323165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743" y="2967196"/>
              <a:ext cx="664742" cy="45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319" y="1960581"/>
              <a:ext cx="814164" cy="47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933655"/>
              <a:ext cx="706441" cy="419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3276600" y="1866040"/>
              <a:ext cx="0" cy="24874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cygwin64\home\Chris\basestar\n3he\zzzzz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48100"/>
            <a:ext cx="4343399" cy="29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Spin Flipper Efficiency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1" name="Picture 2" descr="C:\Users\Chris\Pictures\072314145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16945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2159"/>
            <a:ext cx="1803535" cy="7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90841"/>
            <a:ext cx="1940232" cy="85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83922" y="1371600"/>
            <a:ext cx="3483773" cy="1681438"/>
            <a:chOff x="283922" y="1371600"/>
            <a:chExt cx="3483773" cy="1681438"/>
          </a:xfrm>
        </p:grpSpPr>
        <p:sp>
          <p:nvSpPr>
            <p:cNvPr id="10" name="Rectangle 9"/>
            <p:cNvSpPr/>
            <p:nvPr/>
          </p:nvSpPr>
          <p:spPr>
            <a:xfrm>
              <a:off x="1127344" y="1585959"/>
              <a:ext cx="610415" cy="533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SF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3922" y="1547859"/>
              <a:ext cx="503580" cy="609600"/>
              <a:chOff x="2971766" y="4577076"/>
              <a:chExt cx="499244" cy="609600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2971766" y="4791773"/>
                <a:ext cx="499244" cy="16158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276600" y="4577076"/>
                <a:ext cx="0" cy="6096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3124200" y="4577076"/>
                <a:ext cx="0" cy="6096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2289004" y="1521592"/>
              <a:ext cx="538033" cy="611396"/>
              <a:chOff x="1985641" y="4565968"/>
              <a:chExt cx="533400" cy="611396"/>
            </a:xfrm>
          </p:grpSpPr>
          <p:sp>
            <p:nvSpPr>
              <p:cNvPr id="16" name="Flowchart: Direct Access Storage 15"/>
              <p:cNvSpPr/>
              <p:nvPr/>
            </p:nvSpPr>
            <p:spPr>
              <a:xfrm>
                <a:off x="1985641" y="4710982"/>
                <a:ext cx="533400" cy="323165"/>
              </a:xfrm>
              <a:prstGeom prst="flowChartMagneticDrum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123256" y="4567764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2268055" y="4565968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2428056" y="4567764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2270682" y="2441642"/>
              <a:ext cx="538033" cy="611396"/>
              <a:chOff x="1985641" y="4565968"/>
              <a:chExt cx="533400" cy="611396"/>
            </a:xfrm>
          </p:grpSpPr>
          <p:sp>
            <p:nvSpPr>
              <p:cNvPr id="5" name="Flowchart: Direct Access Storage 4"/>
              <p:cNvSpPr/>
              <p:nvPr/>
            </p:nvSpPr>
            <p:spPr>
              <a:xfrm>
                <a:off x="1985641" y="4710982"/>
                <a:ext cx="533400" cy="323165"/>
              </a:xfrm>
              <a:prstGeom prst="flowChartMagneticDrum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2123256" y="4567764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2268055" y="4565968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2428056" y="4567764"/>
                <a:ext cx="0" cy="6096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1111492" y="2433762"/>
              <a:ext cx="610415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SF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3922" y="2364716"/>
              <a:ext cx="503580" cy="609600"/>
              <a:chOff x="2971766" y="4577076"/>
              <a:chExt cx="499244" cy="609600"/>
            </a:xfrm>
          </p:grpSpPr>
          <p:sp>
            <p:nvSpPr>
              <p:cNvPr id="21" name="Right Arrow 20"/>
              <p:cNvSpPr/>
              <p:nvPr/>
            </p:nvSpPr>
            <p:spPr>
              <a:xfrm>
                <a:off x="2971766" y="4791773"/>
                <a:ext cx="499244" cy="16158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3276600" y="4577076"/>
                <a:ext cx="0" cy="6096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124200" y="4577076"/>
                <a:ext cx="0" cy="60960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623" y="2526311"/>
              <a:ext cx="370072" cy="44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832" y="1623216"/>
              <a:ext cx="370072" cy="44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>
              <a:off x="3276600" y="1371600"/>
              <a:ext cx="0" cy="153822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3" y="5771917"/>
            <a:ext cx="2412898" cy="8014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Flowchart: Direct Access Storage 69"/>
          <p:cNvSpPr/>
          <p:nvPr/>
        </p:nvSpPr>
        <p:spPr>
          <a:xfrm>
            <a:off x="2210182" y="4732622"/>
            <a:ext cx="533400" cy="323165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irect Access Storage 27"/>
          <p:cNvSpPr/>
          <p:nvPr/>
        </p:nvSpPr>
        <p:spPr>
          <a:xfrm>
            <a:off x="2215869" y="3579527"/>
            <a:ext cx="533400" cy="323165"/>
          </a:xfrm>
          <a:prstGeom prst="flowChartMagneticDru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64212" y="3512509"/>
            <a:ext cx="605159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43767" y="3460780"/>
            <a:ext cx="499244" cy="609600"/>
            <a:chOff x="2971766" y="4577076"/>
            <a:chExt cx="499244" cy="609600"/>
          </a:xfrm>
        </p:grpSpPr>
        <p:sp>
          <p:nvSpPr>
            <p:cNvPr id="39" name="Right Arrow 38"/>
            <p:cNvSpPr/>
            <p:nvPr/>
          </p:nvSpPr>
          <p:spPr>
            <a:xfrm>
              <a:off x="2971766" y="4791773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32766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31242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1959528" y="3247140"/>
            <a:ext cx="1034707" cy="98434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2810" y="4654142"/>
            <a:ext cx="605159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22366" y="4560408"/>
            <a:ext cx="499244" cy="609600"/>
            <a:chOff x="2971766" y="4577076"/>
            <a:chExt cx="499244" cy="609600"/>
          </a:xfrm>
        </p:grpSpPr>
        <p:sp>
          <p:nvSpPr>
            <p:cNvPr id="34" name="Right Arrow 33"/>
            <p:cNvSpPr/>
            <p:nvPr/>
          </p:nvSpPr>
          <p:spPr>
            <a:xfrm>
              <a:off x="2971766" y="4791773"/>
              <a:ext cx="499244" cy="16158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32766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124200" y="4577076"/>
              <a:ext cx="0" cy="60960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/>
          <p:cNvSpPr/>
          <p:nvPr/>
        </p:nvSpPr>
        <p:spPr>
          <a:xfrm>
            <a:off x="1959527" y="4388508"/>
            <a:ext cx="1034707" cy="98434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09" y="3505223"/>
            <a:ext cx="717371" cy="46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35" y="4675273"/>
            <a:ext cx="717371" cy="46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3250442" y="3264096"/>
            <a:ext cx="0" cy="203738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324660" y="3579527"/>
            <a:ext cx="304440" cy="637307"/>
            <a:chOff x="2363324" y="3436310"/>
            <a:chExt cx="304440" cy="637307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2667764" y="3436310"/>
              <a:ext cx="0" cy="6340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2506382" y="3439547"/>
              <a:ext cx="0" cy="6340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2363324" y="3436310"/>
              <a:ext cx="0" cy="6340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2315498" y="4718937"/>
            <a:ext cx="304440" cy="637307"/>
            <a:chOff x="2363324" y="3436310"/>
            <a:chExt cx="304440" cy="637307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667764" y="3436310"/>
              <a:ext cx="0" cy="6340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2506382" y="3439547"/>
              <a:ext cx="0" cy="6340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63324" y="3436310"/>
              <a:ext cx="0" cy="6340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" descr="C:\cygwin64\home\Chris\basestar\n3he\rfsff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31" y="3266940"/>
            <a:ext cx="4713537" cy="31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B</a:t>
            </a:r>
            <a:r>
              <a:rPr lang="en-US" baseline="-25000" dirty="0" smtClean="0"/>
              <a:t>o</a:t>
            </a:r>
            <a:r>
              <a:rPr lang="en-US" dirty="0" smtClean="0"/>
              <a:t> to the Spin Flipper</a:t>
            </a:r>
            <a:endParaRPr lang="en-US" dirty="0"/>
          </a:p>
        </p:txBody>
      </p:sp>
      <p:pic>
        <p:nvPicPr>
          <p:cNvPr id="4098" name="Picture 2" descr="C:\cygwin64\home\Chris\basestar\n3he\SF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40502"/>
            <a:ext cx="3852620" cy="26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800" y="3323345"/>
            <a:ext cx="4267200" cy="4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698" y="1295400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Perform separate measurements of SFR while varying the value of B</a:t>
            </a:r>
            <a:r>
              <a:rPr lang="en-US" sz="2000" b="1" i="1" baseline="-25000" dirty="0" smtClean="0"/>
              <a:t>o</a:t>
            </a:r>
            <a:r>
              <a:rPr lang="en-US" sz="2000" b="1" i="1" dirty="0" smtClean="0"/>
              <a:t> near maximum</a:t>
            </a:r>
            <a:endParaRPr lang="en-US" sz="2000" b="1" i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Find a least squares parabolic fit to acquired SFR data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Adjust  B</a:t>
            </a:r>
            <a:r>
              <a:rPr lang="en-US" sz="2000" b="1" i="1" baseline="-25000" dirty="0" smtClean="0"/>
              <a:t>o  </a:t>
            </a:r>
            <a:r>
              <a:rPr lang="en-US" sz="2000" b="1" i="1" dirty="0" smtClean="0"/>
              <a:t>to optimal setting</a:t>
            </a:r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7" name="Picture 2" descr="C:\cygwin64\home\Chris\basestar\n3he\SFR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7326"/>
            <a:ext cx="3893592" cy="26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19798"/>
            <a:ext cx="3276600" cy="52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 since May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Completed all aspects of the design, construction, and testing of the Spin Flipper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Completed design and construction of the 4-Jaw collimator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Completed design of the V-Block/Sled alignment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Completed design of two XY scanner mounts for location of Beam Centroid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Major contributor to the design/construction/implementation of the alignment laser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Major role in completing alignment of  B-field in the cave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Presentations on the spin flipper for APS and ACNS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4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</a:t>
            </a:r>
            <a:r>
              <a:rPr lang="en-US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r>
              <a:rPr lang="en-US" dirty="0" err="1" smtClean="0"/>
              <a:t>Polarimetry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Nov-Dec 2014:        	</a:t>
            </a:r>
            <a:r>
              <a:rPr lang="en-US" sz="2400" dirty="0" err="1" smtClean="0"/>
              <a:t>Polarimetry</a:t>
            </a:r>
            <a:r>
              <a:rPr lang="en-US" sz="2400" dirty="0" smtClean="0"/>
              <a:t> 1 (</a:t>
            </a:r>
            <a:r>
              <a:rPr lang="en-US" sz="2400" dirty="0"/>
              <a:t>P</a:t>
            </a:r>
            <a:r>
              <a:rPr lang="en-US" sz="2400" dirty="0" smtClean="0"/>
              <a:t>reliminary 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Beam Down: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		Dec 22</a:t>
            </a:r>
            <a:r>
              <a:rPr lang="en-US" sz="2400" baseline="30000" dirty="0" smtClean="0">
                <a:solidFill>
                  <a:srgbClr val="FF0000"/>
                </a:solidFill>
              </a:rPr>
              <a:t>nd</a:t>
            </a:r>
            <a:r>
              <a:rPr lang="en-US" sz="2400" dirty="0" smtClean="0">
                <a:solidFill>
                  <a:srgbClr val="FF0000"/>
                </a:solidFill>
              </a:rPr>
              <a:t> 2014 – Feb 6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>
                <a:solidFill>
                  <a:srgbClr val="FF0000"/>
                </a:solidFill>
              </a:rPr>
              <a:t>,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Feb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2015:  		</a:t>
            </a:r>
            <a:r>
              <a:rPr lang="en-US" sz="2400" dirty="0" err="1" smtClean="0"/>
              <a:t>Polarimetry</a:t>
            </a:r>
            <a:r>
              <a:rPr lang="en-US" sz="2400" dirty="0" smtClean="0"/>
              <a:t> 2 (Pre-production)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Jun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2015: </a:t>
            </a:r>
            <a:r>
              <a:rPr lang="en-US" sz="2400" dirty="0"/>
              <a:t> </a:t>
            </a:r>
            <a:r>
              <a:rPr lang="en-US" sz="2400" dirty="0" smtClean="0"/>
              <a:t> 		</a:t>
            </a:r>
            <a:r>
              <a:rPr lang="en-US" sz="2400" dirty="0" err="1" smtClean="0"/>
              <a:t>Polarimetry</a:t>
            </a:r>
            <a:r>
              <a:rPr lang="en-US" sz="2400" dirty="0" smtClean="0"/>
              <a:t> 3 (Intermediate)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Beam Down:		June 22, 2015 – Aug 8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>
                <a:solidFill>
                  <a:srgbClr val="FF0000"/>
                </a:solidFill>
              </a:rPr>
              <a:t>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Aug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2015: 		</a:t>
            </a:r>
            <a:r>
              <a:rPr lang="en-US" sz="2400" dirty="0" err="1" smtClean="0"/>
              <a:t>Polarimetry</a:t>
            </a:r>
            <a:r>
              <a:rPr lang="en-US" sz="2400" dirty="0" smtClean="0"/>
              <a:t> 4 (Pre-production)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Dec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2015: 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dirty="0" err="1" smtClean="0"/>
              <a:t>Polarimetry</a:t>
            </a:r>
            <a:r>
              <a:rPr lang="en-US" sz="2400" dirty="0" smtClean="0"/>
              <a:t> 5 (Final)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4343400" cy="990600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He Collaboration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4220"/>
            <a:ext cx="8077200" cy="419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34" y="304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Neutron Beam at the SNS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0535" y="14478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SNS designed to provide high intensity 60 Hz pulses of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Source of neutrons is  a 60 Hz </a:t>
            </a:r>
          </a:p>
          <a:p>
            <a:r>
              <a:rPr lang="en-US" b="1" i="1" dirty="0" smtClean="0"/>
              <a:t>    1 megawatt proton beam 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colliding with a liquid Mercury    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2 x10</a:t>
            </a:r>
            <a:r>
              <a:rPr lang="en-US" b="1" i="1" baseline="30000" dirty="0" smtClean="0"/>
              <a:t>10</a:t>
            </a:r>
            <a:r>
              <a:rPr lang="en-US" b="1" i="1" dirty="0" smtClean="0"/>
              <a:t> neutrons per second entering FNPB 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63645" y="1776735"/>
            <a:ext cx="317955" cy="2516301"/>
          </a:xfrm>
          <a:prstGeom prst="rect">
            <a:avLst/>
          </a:prstGeom>
          <a:solidFill>
            <a:srgbClr val="93A2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47535" y="592272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Beam</a:t>
            </a:r>
          </a:p>
          <a:p>
            <a:pPr algn="ctr"/>
            <a:r>
              <a:rPr lang="en-US" b="1" i="1" dirty="0" smtClean="0"/>
              <a:t>Choppers</a:t>
            </a:r>
            <a:endParaRPr lang="en-US" b="1" i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40201" y="5013960"/>
            <a:ext cx="6564923" cy="1386840"/>
            <a:chOff x="1219200" y="5013960"/>
            <a:chExt cx="6564923" cy="1386840"/>
          </a:xfrm>
        </p:grpSpPr>
        <p:sp>
          <p:nvSpPr>
            <p:cNvPr id="16" name="Rectangle 15"/>
            <p:cNvSpPr/>
            <p:nvPr/>
          </p:nvSpPr>
          <p:spPr>
            <a:xfrm>
              <a:off x="2667000" y="5029200"/>
              <a:ext cx="152400" cy="1371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57663" y="5013960"/>
              <a:ext cx="152400" cy="1371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19200" y="5437449"/>
              <a:ext cx="1295399" cy="476399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Neutrons</a:t>
              </a:r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048000" y="5437449"/>
              <a:ext cx="2590800" cy="42262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Neutrons</a:t>
              </a: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107723" y="5500023"/>
              <a:ext cx="1676400" cy="2974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Neutrons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4914900" y="6270958"/>
              <a:ext cx="823713" cy="86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819400" y="6279609"/>
              <a:ext cx="876300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391400" y="54579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To n</a:t>
            </a:r>
            <a:r>
              <a:rPr lang="en-US" b="1" i="1" baseline="30000" dirty="0" smtClean="0"/>
              <a:t>3</a:t>
            </a:r>
            <a:r>
              <a:rPr lang="en-US" b="1" i="1" dirty="0" smtClean="0"/>
              <a:t>He</a:t>
            </a:r>
            <a:endParaRPr lang="en-US" b="1" i="1" dirty="0"/>
          </a:p>
        </p:txBody>
      </p:sp>
      <p:sp>
        <p:nvSpPr>
          <p:cNvPr id="22" name="Rectangle 21"/>
          <p:cNvSpPr/>
          <p:nvPr/>
        </p:nvSpPr>
        <p:spPr>
          <a:xfrm>
            <a:off x="5791200" y="1776735"/>
            <a:ext cx="2743200" cy="2516302"/>
          </a:xfrm>
          <a:prstGeom prst="rect">
            <a:avLst/>
          </a:prstGeom>
          <a:solidFill>
            <a:srgbClr val="93A2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487"/>
            <a:ext cx="8229600" cy="990600"/>
          </a:xfrm>
        </p:spPr>
        <p:txBody>
          <a:bodyPr/>
          <a:lstStyle/>
          <a:p>
            <a:r>
              <a:rPr lang="en-US" dirty="0" smtClean="0"/>
              <a:t>Schematic of the n</a:t>
            </a:r>
            <a:r>
              <a:rPr lang="en-US" baseline="30000" dirty="0" smtClean="0"/>
              <a:t>3</a:t>
            </a:r>
            <a:r>
              <a:rPr lang="en-US" dirty="0" smtClean="0"/>
              <a:t>He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" y="1483816"/>
            <a:ext cx="8610600" cy="4154984"/>
            <a:chOff x="76200" y="1483816"/>
            <a:chExt cx="8610600" cy="4154984"/>
          </a:xfrm>
        </p:grpSpPr>
        <p:sp>
          <p:nvSpPr>
            <p:cNvPr id="6" name="Rectangle 5"/>
            <p:cNvSpPr/>
            <p:nvPr/>
          </p:nvSpPr>
          <p:spPr>
            <a:xfrm>
              <a:off x="76200" y="3962400"/>
              <a:ext cx="1066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Neutron Guide</a:t>
              </a:r>
              <a:endParaRPr lang="en-US" sz="10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0491" y="3771900"/>
              <a:ext cx="762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7" idx="3"/>
            </p:cNvCxnSpPr>
            <p:nvPr/>
          </p:nvCxnSpPr>
          <p:spPr>
            <a:xfrm flipV="1">
              <a:off x="1226691" y="4074938"/>
              <a:ext cx="5707509" cy="1762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371600" y="3503438"/>
              <a:ext cx="1143000" cy="113653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Super Mirror Polarizer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0000" y="1981200"/>
              <a:ext cx="346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Collimator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0" y="1997965"/>
              <a:ext cx="346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Collimator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2514600"/>
              <a:ext cx="5943600" cy="3124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82770" y="3496968"/>
              <a:ext cx="1447800" cy="1143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He-3</a:t>
              </a:r>
            </a:p>
            <a:p>
              <a:pPr algn="ctr"/>
              <a:r>
                <a:rPr lang="en-US" dirty="0" smtClean="0"/>
                <a:t>Ion Chamber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2200" y="3496968"/>
              <a:ext cx="171450" cy="1143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0400" y="5181600"/>
              <a:ext cx="48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Uniform External Magnetic Field (~10 G)</a:t>
              </a:r>
              <a:endParaRPr lang="en-US" b="1" i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8382000" y="2971800"/>
              <a:ext cx="0" cy="231998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562600" y="2971800"/>
              <a:ext cx="0" cy="231998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968388" y="2971798"/>
              <a:ext cx="0" cy="231998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7086600" y="2971799"/>
              <a:ext cx="0" cy="231998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953000" y="2286000"/>
              <a:ext cx="1219200" cy="1371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6472451" y="1483816"/>
              <a:ext cx="1528549" cy="698815"/>
            </a:xfrm>
            <a:prstGeom prst="round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DAQ</a:t>
              </a:r>
            </a:p>
            <a:p>
              <a:pPr algn="ctr"/>
              <a:r>
                <a:rPr lang="en-US" dirty="0" smtClean="0"/>
                <a:t>Computer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620000" y="2182631"/>
              <a:ext cx="0" cy="13208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86600" y="2182631"/>
              <a:ext cx="0" cy="1314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25436" y="2182631"/>
              <a:ext cx="0" cy="13208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81800" y="2182631"/>
              <a:ext cx="0" cy="13143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009900" y="3506579"/>
              <a:ext cx="1600200" cy="1143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RFSR</a:t>
              </a:r>
            </a:p>
            <a:p>
              <a:pPr algn="ctr"/>
              <a:r>
                <a:rPr lang="en-US" dirty="0"/>
                <a:t>(</a:t>
              </a:r>
              <a:r>
                <a:rPr lang="en-US" dirty="0" smtClean="0"/>
                <a:t>Spin Flipper)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4191000" y="2971799"/>
              <a:ext cx="0" cy="231998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0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Chamber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4" y="1600200"/>
            <a:ext cx="4096605" cy="30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66800" y="5029200"/>
            <a:ext cx="4305868" cy="1719604"/>
            <a:chOff x="2057400" y="4764880"/>
            <a:chExt cx="4305868" cy="1719604"/>
          </a:xfrm>
        </p:grpSpPr>
        <p:sp>
          <p:nvSpPr>
            <p:cNvPr id="12" name="TextBox 11"/>
            <p:cNvSpPr txBox="1"/>
            <p:nvPr/>
          </p:nvSpPr>
          <p:spPr>
            <a:xfrm>
              <a:off x="2057400" y="4764880"/>
              <a:ext cx="4229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Frame stack holds alternating planes of high voltage and signal wires</a:t>
              </a:r>
              <a:endParaRPr lang="en-US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3600" y="5561154"/>
              <a:ext cx="4229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i="1" dirty="0" smtClean="0"/>
                <a:t>17 High Voltage Wire Planes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i="1" dirty="0" smtClean="0"/>
                <a:t>16 Signal Wire Planes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i="1" dirty="0" smtClean="0"/>
                <a:t>144 Signal Wires Total</a:t>
              </a:r>
            </a:p>
          </p:txBody>
        </p:sp>
      </p:grpSp>
      <p:pic>
        <p:nvPicPr>
          <p:cNvPr id="1026" name="Picture 2" descr="IonChamber-assembled top side no shie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43340"/>
            <a:ext cx="2990850" cy="422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022" y="5257800"/>
            <a:ext cx="3505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Chamber</a:t>
            </a:r>
            <a:br>
              <a:rPr lang="en-US" dirty="0" smtClean="0"/>
            </a:br>
            <a:r>
              <a:rPr lang="en-US" dirty="0" smtClean="0"/>
              <a:t>with Mount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8226" y="787576"/>
            <a:ext cx="33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Four Pre-Amplifier boxes connected to the Ion chamber</a:t>
            </a:r>
            <a:endParaRPr lang="en-US" b="1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35" y="537188"/>
            <a:ext cx="5440775" cy="418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hris\AppData\Local\Microsoft\Windows\Temporary Internet Files\Content.IE5\IF7LKVG4\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6" y="2447499"/>
            <a:ext cx="3041690" cy="40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743200" y="1251238"/>
            <a:ext cx="1524000" cy="2932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90800" y="1397867"/>
            <a:ext cx="1676400" cy="10405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14" y="237058"/>
            <a:ext cx="475483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Currents in Wire Planes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7861"/>
            <a:ext cx="3557587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28183"/>
            <a:ext cx="614741" cy="45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11123"/>
            <a:ext cx="614741" cy="45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07247"/>
            <a:ext cx="614741" cy="45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48" y="1665735"/>
            <a:ext cx="614741" cy="45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2438400" y="1707247"/>
            <a:ext cx="0" cy="4693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81400" y="1665735"/>
            <a:ext cx="0" cy="4693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4400" y="1665735"/>
            <a:ext cx="0" cy="4693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91200" y="1692462"/>
            <a:ext cx="0" cy="4693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4000" y="3924299"/>
            <a:ext cx="6096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286975"/>
            <a:ext cx="590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38200" y="3206353"/>
            <a:ext cx="457200" cy="1435893"/>
            <a:chOff x="838200" y="2438400"/>
            <a:chExt cx="457200" cy="1435893"/>
          </a:xfrm>
        </p:grpSpPr>
        <p:sp>
          <p:nvSpPr>
            <p:cNvPr id="10" name="Oval 9"/>
            <p:cNvSpPr/>
            <p:nvPr/>
          </p:nvSpPr>
          <p:spPr>
            <a:xfrm>
              <a:off x="838200" y="3429000"/>
              <a:ext cx="457200" cy="4452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1066800" y="2438400"/>
              <a:ext cx="0" cy="990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6" y="2720578"/>
            <a:ext cx="733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4637697"/>
            <a:ext cx="733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49" y="1677108"/>
            <a:ext cx="615265" cy="45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7750"/>
            <a:ext cx="615265" cy="45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42968"/>
            <a:ext cx="615265" cy="45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48" y="1674833"/>
            <a:ext cx="615265" cy="455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733800" y="2720578"/>
            <a:ext cx="1403445" cy="2916649"/>
            <a:chOff x="7239000" y="2720578"/>
            <a:chExt cx="1403445" cy="2916649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084" y="3167657"/>
              <a:ext cx="5905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105" y="4642246"/>
              <a:ext cx="5905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7239000" y="2720578"/>
              <a:ext cx="1403445" cy="89415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270845" y="4609717"/>
              <a:ext cx="1371600" cy="102751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45" y="501436"/>
            <a:ext cx="3056014" cy="8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58" y="405502"/>
            <a:ext cx="3226201" cy="9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2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Jaw Collimator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9728"/>
            <a:ext cx="4156638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Doors covered with Li-6 and Cd which absorbs 99% of beam</a:t>
            </a:r>
          </a:p>
          <a:p>
            <a:endParaRPr lang="en-US" b="1" i="1" dirty="0"/>
          </a:p>
          <a:p>
            <a:r>
              <a:rPr lang="en-US" b="1" i="1" dirty="0" smtClean="0"/>
              <a:t>Adjustable doors can transmit a beam of any height and width</a:t>
            </a:r>
            <a:endParaRPr lang="en-US" b="1" i="1" dirty="0"/>
          </a:p>
        </p:txBody>
      </p:sp>
      <p:pic>
        <p:nvPicPr>
          <p:cNvPr id="2051" name="Picture 3" descr="C:\Users\Chris\Pictures\2014-09-10\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64" y="508225"/>
            <a:ext cx="1300802" cy="231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2" y="3631525"/>
            <a:ext cx="4279437" cy="29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7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7211</TotalTime>
  <Words>1068</Words>
  <Application>Microsoft Office PowerPoint</Application>
  <PresentationFormat>On-screen Show (4:3)</PresentationFormat>
  <Paragraphs>335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1_Clarity</vt:lpstr>
      <vt:lpstr>n3He Experiment: Spin Flipper  and  Neutron Polarimetry</vt:lpstr>
      <vt:lpstr>Neutron Scattering on He-3</vt:lpstr>
      <vt:lpstr>Theory of the Weak Hadronic Interaction</vt:lpstr>
      <vt:lpstr>Neutron Beam at the SNS</vt:lpstr>
      <vt:lpstr>Schematic of the n3He Experiment</vt:lpstr>
      <vt:lpstr>Ion Chamber</vt:lpstr>
      <vt:lpstr>Ion Chamber with Mount</vt:lpstr>
      <vt:lpstr>Currents in Wire Planes </vt:lpstr>
      <vt:lpstr>Four Jaw Collimator</vt:lpstr>
      <vt:lpstr>Requirements for a Spin Flipper</vt:lpstr>
      <vt:lpstr>Design of a Cosine Theta Coil</vt:lpstr>
      <vt:lpstr>Fields of a Cosine Theta Coil</vt:lpstr>
      <vt:lpstr>Design of a Double Cosine-Theta Coil</vt:lpstr>
      <vt:lpstr>Fields of a Double Cosine Theta Coil</vt:lpstr>
      <vt:lpstr>Spin Magnetic Resonance</vt:lpstr>
      <vt:lpstr>Flipping Neutrons with a Wavelength Spectrum 2.5 – 6.5 A</vt:lpstr>
      <vt:lpstr>Double Cosine Theta Coil as a Resonant Circuit</vt:lpstr>
      <vt:lpstr>Spin Flipper for the n3He Experiment</vt:lpstr>
      <vt:lpstr>Pictures of Inner Cylinder</vt:lpstr>
      <vt:lpstr>Pictures of Outer Coils</vt:lpstr>
      <vt:lpstr>Details of Outer Coils</vt:lpstr>
      <vt:lpstr>Aluminum Shell/Housing</vt:lpstr>
      <vt:lpstr>Field simulations for a Double Cosine-Theta Coil</vt:lpstr>
      <vt:lpstr>Field Measurements on the Spin Flipper</vt:lpstr>
      <vt:lpstr>Neutron Polarimetry</vt:lpstr>
      <vt:lpstr>Polarimetry on a Beam of Neutrons</vt:lpstr>
      <vt:lpstr>Properties of a 3He Cell</vt:lpstr>
      <vt:lpstr>Spin Exchange Optical Pumping </vt:lpstr>
      <vt:lpstr>Unpolarized Beam Thru Unpolarized Cell</vt:lpstr>
      <vt:lpstr>Transmissions thru a Polarized Cell</vt:lpstr>
      <vt:lpstr>Polarimetry with a Spin Flipper</vt:lpstr>
      <vt:lpstr>Measuring Beam Polarization with the Spin Flipper</vt:lpstr>
      <vt:lpstr>Measuring Spin Flipper Efficiency</vt:lpstr>
      <vt:lpstr>Tuning Bo to the Spin Flipper</vt:lpstr>
      <vt:lpstr>Accomplishments since May 2013</vt:lpstr>
      <vt:lpstr>Plan for n3He Polarimetry Measurements</vt:lpstr>
      <vt:lpstr>n3He Collaboration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404</cp:revision>
  <dcterms:created xsi:type="dcterms:W3CDTF">2014-06-30T16:50:48Z</dcterms:created>
  <dcterms:modified xsi:type="dcterms:W3CDTF">2014-11-13T16:37:08Z</dcterms:modified>
</cp:coreProperties>
</file>