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9" r:id="rId3"/>
    <p:sldId id="260" r:id="rId4"/>
    <p:sldId id="272" r:id="rId5"/>
    <p:sldId id="273" r:id="rId6"/>
    <p:sldId id="274" r:id="rId7"/>
    <p:sldId id="275" r:id="rId8"/>
    <p:sldId id="261" r:id="rId9"/>
    <p:sldId id="262" r:id="rId10"/>
    <p:sldId id="268" r:id="rId11"/>
    <p:sldId id="276" r:id="rId12"/>
    <p:sldId id="277" r:id="rId13"/>
    <p:sldId id="281" r:id="rId14"/>
    <p:sldId id="279" r:id="rId15"/>
    <p:sldId id="28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-413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7287A-80EF-4DFD-9CC0-92F483898841}" type="datetimeFigureOut">
              <a:rPr lang="en-US" smtClean="0"/>
              <a:t>7/7/2016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44356D-4A1A-46CB-BDA3-DE1408014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207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92DD6-B623-48DB-B652-3F92151852BF}" type="datetime1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66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46343-07E6-4E86-9833-6F988B28904D}" type="datetime1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10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F9111-BF52-4428-875A-6F60A5B3E4AB}" type="datetime1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690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4F5E-89B9-4E5F-BA7A-275B628484AE}" type="datetime1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994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B0830-F798-4C9E-BB4E-A64A4D19CDB9}" type="datetime1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143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FBA60-01D1-4A13-8E0A-5DC192877420}" type="datetime1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949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04968-7B8C-414A-AE0F-EE5BB1DB8ADB}" type="datetime1">
              <a:rPr lang="en-US" smtClean="0"/>
              <a:t>7/7/2016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3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2D17C-D1C9-485D-9457-FB14D99D5436}" type="datetime1">
              <a:rPr lang="en-US" smtClean="0"/>
              <a:t>7/7/2016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77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21078-1AC9-47F0-9ECA-1D8C1848B981}" type="datetime1">
              <a:rPr lang="en-US" smtClean="0"/>
              <a:t>7/7/2016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782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EAF27-336C-4E53-AACF-11FEEB5DC74A}" type="datetime1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17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4A0D8-C1E0-4667-9B33-CFAE9D2BAE27}" type="datetime1">
              <a:rPr lang="en-US" smtClean="0"/>
              <a:t>7/7/2016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071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63D48-95E1-4FEA-BBC1-F06656398465}" type="datetime1">
              <a:rPr lang="en-US" smtClean="0"/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ADA6C-DB0E-4362-BFB3-8432F5C35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056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olarization Of Neutrons Outside The Primary Pulse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TVC</a:t>
            </a:r>
          </a:p>
          <a:p>
            <a:r>
              <a:rPr lang="en-US" dirty="0" smtClean="0"/>
              <a:t>7/4/2016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25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Polarization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For each tof bin calculate RFSF arrival time (t</a:t>
            </a:r>
            <a:r>
              <a:rPr lang="en-US" baseline="-25000" dirty="0" smtClean="0"/>
              <a:t>a</a:t>
            </a:r>
            <a:r>
              <a:rPr lang="en-US" dirty="0" smtClean="0"/>
              <a:t>) and exit time (</a:t>
            </a:r>
            <a:r>
              <a:rPr lang="en-US" dirty="0" err="1" smtClean="0"/>
              <a:t>t</a:t>
            </a:r>
            <a:r>
              <a:rPr lang="en-US" baseline="-25000" dirty="0" err="1"/>
              <a:t>b</a:t>
            </a:r>
            <a:r>
              <a:rPr lang="en-US" dirty="0" smtClean="0"/>
              <a:t>) .</a:t>
            </a:r>
          </a:p>
          <a:p>
            <a:r>
              <a:rPr lang="en-US" dirty="0" smtClean="0"/>
              <a:t>Calculate integrated </a:t>
            </a:r>
            <a:r>
              <a:rPr lang="en-US" dirty="0" err="1" smtClean="0"/>
              <a:t>Bdt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B</a:t>
            </a:r>
            <a:r>
              <a:rPr lang="en-US" baseline="-25000" dirty="0" err="1" smtClean="0"/>
              <a:t>max</a:t>
            </a:r>
            <a:r>
              <a:rPr lang="en-US" dirty="0" smtClean="0"/>
              <a:t>/</a:t>
            </a:r>
            <a:r>
              <a:rPr lang="en-US" dirty="0" smtClean="0">
                <a:sym typeface="Symbol"/>
              </a:rPr>
              <a:t> )</a:t>
            </a:r>
            <a:r>
              <a:rPr lang="en-US" dirty="0" smtClean="0"/>
              <a:t>log((</a:t>
            </a:r>
            <a:r>
              <a:rPr lang="en-US" dirty="0" smtClean="0">
                <a:sym typeface="Symbol"/>
              </a:rPr>
              <a:t></a:t>
            </a:r>
            <a:r>
              <a:rPr lang="en-US" dirty="0" smtClean="0"/>
              <a:t>*</a:t>
            </a:r>
            <a:r>
              <a:rPr lang="en-US" dirty="0" err="1" smtClean="0"/>
              <a:t>t</a:t>
            </a:r>
            <a:r>
              <a:rPr lang="en-US" baseline="-25000" dirty="0" err="1" smtClean="0"/>
              <a:t>b</a:t>
            </a:r>
            <a:r>
              <a:rPr lang="en-US" dirty="0" smtClean="0"/>
              <a:t> + 1)/(</a:t>
            </a:r>
            <a:r>
              <a:rPr lang="en-US" dirty="0" smtClean="0">
                <a:sym typeface="Symbol"/>
              </a:rPr>
              <a:t></a:t>
            </a:r>
            <a:r>
              <a:rPr lang="en-US" dirty="0" smtClean="0"/>
              <a:t>*t</a:t>
            </a:r>
            <a:r>
              <a:rPr lang="en-US" baseline="-25000" dirty="0"/>
              <a:t>a</a:t>
            </a:r>
            <a:r>
              <a:rPr lang="en-US" dirty="0" smtClean="0"/>
              <a:t> +  1)) 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rue when t</a:t>
            </a:r>
            <a:r>
              <a:rPr lang="en-US" baseline="-25000" dirty="0"/>
              <a:t>a</a:t>
            </a:r>
            <a:r>
              <a:rPr lang="en-US" baseline="-25000" dirty="0" smtClean="0"/>
              <a:t> </a:t>
            </a:r>
            <a:r>
              <a:rPr lang="en-US" dirty="0" smtClean="0"/>
              <a:t>and</a:t>
            </a:r>
            <a:r>
              <a:rPr lang="en-US" baseline="-25000" dirty="0" smtClean="0"/>
              <a:t>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b</a:t>
            </a:r>
            <a:r>
              <a:rPr lang="en-US" baseline="-25000" dirty="0" smtClean="0"/>
              <a:t> </a:t>
            </a:r>
            <a:r>
              <a:rPr lang="en-US" dirty="0" smtClean="0"/>
              <a:t>arrive inside same RFSF-on pulse</a:t>
            </a:r>
          </a:p>
          <a:p>
            <a:pPr lvl="2"/>
            <a:r>
              <a:rPr lang="en-US" dirty="0" smtClean="0"/>
              <a:t>Adjust integration limits as needed for other cases</a:t>
            </a:r>
          </a:p>
          <a:p>
            <a:pPr lvl="1"/>
            <a:r>
              <a:rPr lang="en-US" dirty="0" smtClean="0"/>
              <a:t>Do this for both cases (RFSF on/off for primary pulse).</a:t>
            </a:r>
            <a:endParaRPr lang="en-US" dirty="0"/>
          </a:p>
          <a:p>
            <a:r>
              <a:rPr lang="en-US" dirty="0" smtClean="0"/>
              <a:t>Polarization:</a:t>
            </a:r>
          </a:p>
          <a:p>
            <a:pPr lvl="1"/>
            <a:r>
              <a:rPr lang="en-US" dirty="0" smtClean="0"/>
              <a:t>2sin</a:t>
            </a:r>
            <a:r>
              <a:rPr lang="en-US" baseline="30000" dirty="0" smtClean="0"/>
              <a:t>2</a:t>
            </a:r>
            <a:r>
              <a:rPr lang="en-US" dirty="0" smtClean="0"/>
              <a:t>(</a:t>
            </a:r>
            <a:r>
              <a:rPr lang="en-US" dirty="0" smtClean="0">
                <a:sym typeface="Symbol"/>
              </a:rPr>
              <a:t></a:t>
            </a:r>
            <a:r>
              <a:rPr lang="en-US" baseline="-25000" dirty="0" smtClean="0">
                <a:sym typeface="Symbol"/>
              </a:rPr>
              <a:t>n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</a:t>
            </a:r>
            <a:r>
              <a:rPr lang="en-US" dirty="0" err="1" smtClean="0"/>
              <a:t>Bdt</a:t>
            </a:r>
            <a:r>
              <a:rPr lang="en-US" dirty="0" smtClean="0"/>
              <a:t> / </a:t>
            </a:r>
            <a:r>
              <a:rPr lang="en-US" dirty="0" smtClean="0"/>
              <a:t>4</a:t>
            </a:r>
            <a:r>
              <a:rPr lang="en-US" dirty="0" smtClean="0">
                <a:sym typeface="Symbol"/>
              </a:rPr>
              <a:t>)</a:t>
            </a:r>
            <a:r>
              <a:rPr lang="en-US" dirty="0" smtClean="0"/>
              <a:t> </a:t>
            </a:r>
            <a:r>
              <a:rPr lang="en-US" dirty="0" smtClean="0"/>
              <a:t>- 1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00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5" y="361950"/>
            <a:ext cx="5886450" cy="613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19266" y="1474608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Pulse = -1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48054" y="1474608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Pulse = 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54532" y="3880350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Pulse = 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43997" y="3880350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Pulse = 4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251354" y="800105"/>
            <a:ext cx="6263871" cy="5981309"/>
            <a:chOff x="1251354" y="800105"/>
            <a:chExt cx="6263871" cy="5981309"/>
          </a:xfrm>
        </p:grpSpPr>
        <p:sp>
          <p:nvSpPr>
            <p:cNvPr id="9" name="TextBox 8"/>
            <p:cNvSpPr txBox="1"/>
            <p:nvPr/>
          </p:nvSpPr>
          <p:spPr>
            <a:xfrm>
              <a:off x="1251354" y="5194416"/>
              <a:ext cx="461665" cy="1194238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dirty="0" smtClean="0"/>
                <a:t>Polarization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729407" y="6412082"/>
              <a:ext cx="9010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TOF Bin</a:t>
              </a:r>
              <a:endParaRPr lang="en-US" dirty="0"/>
            </a:p>
          </p:txBody>
        </p:sp>
        <p:cxnSp>
          <p:nvCxnSpPr>
            <p:cNvPr id="11" name="Straight Arrow Connector 10"/>
            <p:cNvCxnSpPr>
              <a:stCxn id="10" idx="3"/>
            </p:cNvCxnSpPr>
            <p:nvPr/>
          </p:nvCxnSpPr>
          <p:spPr>
            <a:xfrm>
              <a:off x="2630488" y="6596748"/>
              <a:ext cx="488473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9" idx="0"/>
            </p:cNvCxnSpPr>
            <p:nvPr/>
          </p:nvCxnSpPr>
          <p:spPr>
            <a:xfrm flipV="1">
              <a:off x="1482187" y="800105"/>
              <a:ext cx="0" cy="439431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5052576" y="1911973"/>
            <a:ext cx="1612388" cy="956455"/>
            <a:chOff x="5241694" y="2027781"/>
            <a:chExt cx="1612388" cy="956455"/>
          </a:xfrm>
        </p:grpSpPr>
        <p:grpSp>
          <p:nvGrpSpPr>
            <p:cNvPr id="17" name="Group 16"/>
            <p:cNvGrpSpPr/>
            <p:nvPr/>
          </p:nvGrpSpPr>
          <p:grpSpPr>
            <a:xfrm>
              <a:off x="5241694" y="2027781"/>
              <a:ext cx="1503384" cy="261610"/>
              <a:chOff x="5241694" y="2027781"/>
              <a:chExt cx="1503384" cy="261610"/>
            </a:xfrm>
          </p:grpSpPr>
          <p:sp>
            <p:nvSpPr>
              <p:cNvPr id="16" name="Oval 15"/>
              <p:cNvSpPr/>
              <p:nvPr/>
            </p:nvSpPr>
            <p:spPr>
              <a:xfrm>
                <a:off x="5241694" y="2101213"/>
                <a:ext cx="114747" cy="114747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5486400" y="2027781"/>
                <a:ext cx="125867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RFSF ON; Layer = 0</a:t>
                </a:r>
                <a:endParaRPr lang="en-US" sz="1100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5241694" y="2259396"/>
              <a:ext cx="1575520" cy="261610"/>
              <a:chOff x="5241694" y="2215959"/>
              <a:chExt cx="1575520" cy="261610"/>
            </a:xfrm>
          </p:grpSpPr>
          <p:sp>
            <p:nvSpPr>
              <p:cNvPr id="3" name="Oval 2"/>
              <p:cNvSpPr/>
              <p:nvPr/>
            </p:nvSpPr>
            <p:spPr>
              <a:xfrm>
                <a:off x="5241694" y="2289391"/>
                <a:ext cx="114747" cy="114747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5486400" y="2215959"/>
                <a:ext cx="1330814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RFSF ON; Layer = 15</a:t>
                </a:r>
                <a:endParaRPr lang="en-US" sz="1100" dirty="0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5241694" y="2491011"/>
              <a:ext cx="1540253" cy="261610"/>
              <a:chOff x="5241694" y="2478665"/>
              <a:chExt cx="1540253" cy="261610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5241694" y="2552097"/>
                <a:ext cx="114747" cy="11474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486400" y="2478665"/>
                <a:ext cx="1295547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RFSF OFF; Layer = 0</a:t>
                </a:r>
                <a:endParaRPr lang="en-US" sz="1100" dirty="0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5241694" y="2722626"/>
              <a:ext cx="1612388" cy="261610"/>
              <a:chOff x="5241694" y="2722626"/>
              <a:chExt cx="1612388" cy="261610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5241694" y="2796058"/>
                <a:ext cx="114747" cy="114747"/>
              </a:xfrm>
              <a:prstGeom prst="ellipse">
                <a:avLst/>
              </a:prstGeom>
              <a:solidFill>
                <a:srgbClr val="00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486400" y="2722626"/>
                <a:ext cx="136768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RFSF OFF; Layer = 15</a:t>
                </a:r>
                <a:endParaRPr lang="en-US" sz="1100" dirty="0"/>
              </a:p>
            </p:txBody>
          </p:sp>
        </p:grp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4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/>
          <p:cNvGrpSpPr/>
          <p:nvPr/>
        </p:nvGrpSpPr>
        <p:grpSpPr>
          <a:xfrm>
            <a:off x="685800" y="2163509"/>
            <a:ext cx="5470065" cy="1379764"/>
            <a:chOff x="685800" y="1396093"/>
            <a:chExt cx="5470065" cy="1379764"/>
          </a:xfrm>
        </p:grpSpPr>
        <p:grpSp>
          <p:nvGrpSpPr>
            <p:cNvPr id="27" name="Group 26"/>
            <p:cNvGrpSpPr/>
            <p:nvPr/>
          </p:nvGrpSpPr>
          <p:grpSpPr>
            <a:xfrm>
              <a:off x="685800" y="1396093"/>
              <a:ext cx="5470065" cy="1379764"/>
              <a:chOff x="685800" y="1396093"/>
              <a:chExt cx="5470065" cy="1379764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685800" y="2759529"/>
                <a:ext cx="10940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 flipV="1">
                <a:off x="1779814" y="1396093"/>
                <a:ext cx="0" cy="13634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1779814" y="1401536"/>
                <a:ext cx="10940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flipV="1">
                <a:off x="2873828" y="1401536"/>
                <a:ext cx="0" cy="13634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2871105" y="2770414"/>
                <a:ext cx="10940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flipV="1">
                <a:off x="3965119" y="1406978"/>
                <a:ext cx="0" cy="13634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3965119" y="1412421"/>
                <a:ext cx="10940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V="1">
                <a:off x="5059133" y="1412421"/>
                <a:ext cx="0" cy="13634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5061851" y="2775857"/>
                <a:ext cx="10940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971550" y="1771650"/>
              <a:ext cx="4773638" cy="369332"/>
              <a:chOff x="971550" y="1771650"/>
              <a:chExt cx="4773638" cy="369332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971550" y="1771650"/>
                <a:ext cx="3722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-1</a:t>
                </a:r>
                <a:endParaRPr lang="en-US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142437" y="177165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3242792" y="177165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4343147" y="177165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5443502" y="177165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US" dirty="0"/>
              </a:p>
            </p:txBody>
          </p:sp>
        </p:grpSp>
      </p:grpSp>
      <p:grpSp>
        <p:nvGrpSpPr>
          <p:cNvPr id="49" name="Group 48"/>
          <p:cNvGrpSpPr/>
          <p:nvPr/>
        </p:nvGrpSpPr>
        <p:grpSpPr>
          <a:xfrm>
            <a:off x="702115" y="4746145"/>
            <a:ext cx="5470065" cy="1379764"/>
            <a:chOff x="702115" y="3978729"/>
            <a:chExt cx="5470065" cy="1379764"/>
          </a:xfrm>
        </p:grpSpPr>
        <p:grpSp>
          <p:nvGrpSpPr>
            <p:cNvPr id="28" name="Group 27"/>
            <p:cNvGrpSpPr/>
            <p:nvPr/>
          </p:nvGrpSpPr>
          <p:grpSpPr>
            <a:xfrm flipV="1">
              <a:off x="702115" y="3978729"/>
              <a:ext cx="5470065" cy="1379764"/>
              <a:chOff x="685800" y="1396093"/>
              <a:chExt cx="5470065" cy="1379764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>
                <a:off x="685800" y="2759529"/>
                <a:ext cx="10940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V="1">
                <a:off x="1779814" y="1396093"/>
                <a:ext cx="0" cy="13634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1779814" y="1401536"/>
                <a:ext cx="10940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flipV="1">
                <a:off x="2873828" y="1401536"/>
                <a:ext cx="0" cy="13634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871105" y="2770414"/>
                <a:ext cx="10940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V="1">
                <a:off x="3965119" y="1406978"/>
                <a:ext cx="0" cy="13634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3965119" y="1412421"/>
                <a:ext cx="10940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flipV="1">
                <a:off x="5059133" y="1412421"/>
                <a:ext cx="0" cy="136343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5061851" y="2775857"/>
                <a:ext cx="109401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oup 40"/>
            <p:cNvGrpSpPr/>
            <p:nvPr/>
          </p:nvGrpSpPr>
          <p:grpSpPr>
            <a:xfrm>
              <a:off x="987865" y="4348843"/>
              <a:ext cx="4773638" cy="369332"/>
              <a:chOff x="971550" y="1771650"/>
              <a:chExt cx="4773638" cy="369332"/>
            </a:xfrm>
          </p:grpSpPr>
          <p:sp>
            <p:nvSpPr>
              <p:cNvPr id="42" name="TextBox 41"/>
              <p:cNvSpPr txBox="1"/>
              <p:nvPr/>
            </p:nvSpPr>
            <p:spPr>
              <a:xfrm>
                <a:off x="971550" y="1771650"/>
                <a:ext cx="3722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-1</a:t>
                </a:r>
                <a:endParaRPr lang="en-US" dirty="0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142437" y="177165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0</a:t>
                </a:r>
                <a:endParaRPr lang="en-US" dirty="0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3242792" y="177165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</a:t>
                </a:r>
                <a:endParaRPr lang="en-US" dirty="0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4343147" y="177165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2</a:t>
                </a:r>
                <a:endParaRPr lang="en-US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5443502" y="177165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en-US" dirty="0"/>
              </a:p>
            </p:txBody>
          </p:sp>
        </p:grpSp>
      </p:grpSp>
      <p:sp>
        <p:nvSpPr>
          <p:cNvPr id="50" name="TextBox 49"/>
          <p:cNvSpPr txBox="1"/>
          <p:nvPr/>
        </p:nvSpPr>
        <p:spPr>
          <a:xfrm>
            <a:off x="1760765" y="3545171"/>
            <a:ext cx="1164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RFSF “ON”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1694721" y="6125909"/>
            <a:ext cx="1230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RFSF “OFF”</a:t>
            </a:r>
            <a:endParaRPr lang="en-US" dirty="0"/>
          </a:p>
        </p:txBody>
      </p:sp>
      <p:grpSp>
        <p:nvGrpSpPr>
          <p:cNvPr id="60" name="Group 59"/>
          <p:cNvGrpSpPr/>
          <p:nvPr/>
        </p:nvGrpSpPr>
        <p:grpSpPr>
          <a:xfrm>
            <a:off x="3971455" y="2179837"/>
            <a:ext cx="1087678" cy="1363436"/>
            <a:chOff x="3971455" y="1412421"/>
            <a:chExt cx="1087678" cy="1363436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3981434" y="1412421"/>
              <a:ext cx="1077699" cy="136343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3971455" y="1412421"/>
              <a:ext cx="1077699" cy="136343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3990488" y="4746145"/>
            <a:ext cx="1087678" cy="1363436"/>
            <a:chOff x="3971455" y="1412421"/>
            <a:chExt cx="1087678" cy="1363436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3981434" y="1412421"/>
              <a:ext cx="1077699" cy="136343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>
              <a:off x="3971455" y="1412421"/>
              <a:ext cx="1077699" cy="136343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/>
          <p:cNvGrpSpPr/>
          <p:nvPr/>
        </p:nvGrpSpPr>
        <p:grpSpPr>
          <a:xfrm>
            <a:off x="1592036" y="3012594"/>
            <a:ext cx="4459509" cy="457200"/>
            <a:chOff x="1592036" y="2245178"/>
            <a:chExt cx="4459509" cy="457200"/>
          </a:xfrm>
        </p:grpSpPr>
        <p:sp>
          <p:nvSpPr>
            <p:cNvPr id="53" name="Oval 52"/>
            <p:cNvSpPr/>
            <p:nvPr/>
          </p:nvSpPr>
          <p:spPr>
            <a:xfrm>
              <a:off x="1592036" y="2245178"/>
              <a:ext cx="138793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1881873" y="2245178"/>
              <a:ext cx="9144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2985407" y="2245178"/>
              <a:ext cx="138793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3253466" y="2245178"/>
              <a:ext cx="64008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5146220" y="2245178"/>
              <a:ext cx="36576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>
              <a:off x="5594345" y="2245178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8" name="TextBox 67"/>
          <p:cNvSpPr txBox="1"/>
          <p:nvPr/>
        </p:nvSpPr>
        <p:spPr>
          <a:xfrm>
            <a:off x="36483" y="1863369"/>
            <a:ext cx="2672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Leading edge all hits RFSF when it is OFF (P = -1)</a:t>
            </a:r>
            <a:endParaRPr lang="en-US" sz="1000" dirty="0"/>
          </a:p>
        </p:txBody>
      </p:sp>
      <p:sp>
        <p:nvSpPr>
          <p:cNvPr id="69" name="TextBox 68"/>
          <p:cNvSpPr txBox="1"/>
          <p:nvPr/>
        </p:nvSpPr>
        <p:spPr>
          <a:xfrm>
            <a:off x="795381" y="1617147"/>
            <a:ext cx="26212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Primary pulse all hits RFSF when it is ON (P = 1)</a:t>
            </a:r>
            <a:endParaRPr lang="en-US" sz="1000" dirty="0"/>
          </a:p>
        </p:txBody>
      </p:sp>
      <p:sp>
        <p:nvSpPr>
          <p:cNvPr id="70" name="TextBox 69"/>
          <p:cNvSpPr txBox="1"/>
          <p:nvPr/>
        </p:nvSpPr>
        <p:spPr>
          <a:xfrm>
            <a:off x="2796273" y="1370926"/>
            <a:ext cx="54874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First few bins of trailing edge were in RFSF when it was ON (beam more compressed upstream) (P ~ 1)</a:t>
            </a:r>
            <a:endParaRPr lang="en-US" sz="1000" dirty="0"/>
          </a:p>
        </p:txBody>
      </p:sp>
      <p:sp>
        <p:nvSpPr>
          <p:cNvPr id="71" name="TextBox 70"/>
          <p:cNvSpPr txBox="1"/>
          <p:nvPr/>
        </p:nvSpPr>
        <p:spPr>
          <a:xfrm>
            <a:off x="3366179" y="1625472"/>
            <a:ext cx="32768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The rest of the trailing edge hits RFSF when it is OFF (P = -1)</a:t>
            </a:r>
            <a:endParaRPr lang="en-US" sz="1000" dirty="0"/>
          </a:p>
        </p:txBody>
      </p:sp>
      <p:sp>
        <p:nvSpPr>
          <p:cNvPr id="73" name="TextBox 72"/>
          <p:cNvSpPr txBox="1"/>
          <p:nvPr/>
        </p:nvSpPr>
        <p:spPr>
          <a:xfrm>
            <a:off x="3617502" y="1863368"/>
            <a:ext cx="55851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First portion of wraparound pulse in RFSF when it was ON (beam more compressed upstream) (|P| &lt;&gt; 1)</a:t>
            </a:r>
            <a:endParaRPr lang="en-US" sz="1000" dirty="0"/>
          </a:p>
        </p:txBody>
      </p:sp>
      <p:sp>
        <p:nvSpPr>
          <p:cNvPr id="74" name="TextBox 73"/>
          <p:cNvSpPr txBox="1"/>
          <p:nvPr/>
        </p:nvSpPr>
        <p:spPr>
          <a:xfrm>
            <a:off x="5549239" y="2250253"/>
            <a:ext cx="35734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The rest of the wraparound pulse hits RFSF when it is OFF (P = -1)</a:t>
            </a:r>
            <a:endParaRPr lang="en-US" sz="1000" dirty="0"/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1592036" y="2152285"/>
            <a:ext cx="0" cy="756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H="1">
            <a:off x="2460438" y="1863368"/>
            <a:ext cx="335835" cy="11492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endCxn id="55" idx="0"/>
          </p:cNvCxnSpPr>
          <p:nvPr/>
        </p:nvCxnSpPr>
        <p:spPr>
          <a:xfrm flipH="1">
            <a:off x="3054804" y="1617147"/>
            <a:ext cx="379623" cy="13954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>
            <a:endCxn id="64" idx="0"/>
          </p:cNvCxnSpPr>
          <p:nvPr/>
        </p:nvCxnSpPr>
        <p:spPr>
          <a:xfrm>
            <a:off x="3544478" y="1871693"/>
            <a:ext cx="29028" cy="11409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endCxn id="65" idx="0"/>
          </p:cNvCxnSpPr>
          <p:nvPr/>
        </p:nvCxnSpPr>
        <p:spPr>
          <a:xfrm flipH="1">
            <a:off x="5329100" y="2109589"/>
            <a:ext cx="182880" cy="9030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H="1">
            <a:off x="6051545" y="2437981"/>
            <a:ext cx="357228" cy="574613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Group 90"/>
          <p:cNvGrpSpPr/>
          <p:nvPr/>
        </p:nvGrpSpPr>
        <p:grpSpPr>
          <a:xfrm>
            <a:off x="1592036" y="5652381"/>
            <a:ext cx="4459509" cy="457200"/>
            <a:chOff x="1592036" y="2245178"/>
            <a:chExt cx="4459509" cy="457200"/>
          </a:xfrm>
        </p:grpSpPr>
        <p:sp>
          <p:nvSpPr>
            <p:cNvPr id="92" name="Oval 91"/>
            <p:cNvSpPr/>
            <p:nvPr/>
          </p:nvSpPr>
          <p:spPr>
            <a:xfrm>
              <a:off x="1592036" y="2245178"/>
              <a:ext cx="138793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1881873" y="2245178"/>
              <a:ext cx="9144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2985407" y="2245178"/>
              <a:ext cx="138793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3253466" y="2245178"/>
              <a:ext cx="64008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5146220" y="2245178"/>
              <a:ext cx="36576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5594345" y="2245178"/>
              <a:ext cx="457200" cy="457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48933" y="4474173"/>
            <a:ext cx="27815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Leading edge all hits RFSF when it is ON (|P| &lt;&gt; 1)</a:t>
            </a:r>
            <a:endParaRPr lang="en-US" sz="1000" dirty="0"/>
          </a:p>
        </p:txBody>
      </p:sp>
      <p:sp>
        <p:nvSpPr>
          <p:cNvPr id="99" name="TextBox 98"/>
          <p:cNvSpPr txBox="1"/>
          <p:nvPr/>
        </p:nvSpPr>
        <p:spPr>
          <a:xfrm>
            <a:off x="807831" y="4227951"/>
            <a:ext cx="26949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Primary pulse all hits RFSF when it is OFF (P = -1)</a:t>
            </a:r>
            <a:endParaRPr lang="en-US" sz="1000" dirty="0"/>
          </a:p>
        </p:txBody>
      </p:sp>
      <p:sp>
        <p:nvSpPr>
          <p:cNvPr id="100" name="TextBox 99"/>
          <p:cNvSpPr txBox="1"/>
          <p:nvPr/>
        </p:nvSpPr>
        <p:spPr>
          <a:xfrm>
            <a:off x="2808723" y="3981730"/>
            <a:ext cx="55611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First few bins of trailing edge were in RFSF when it was OFF (beam more compressed upstream) (P ~ -1)</a:t>
            </a:r>
            <a:endParaRPr lang="en-US" sz="1000" dirty="0"/>
          </a:p>
        </p:txBody>
      </p:sp>
      <p:sp>
        <p:nvSpPr>
          <p:cNvPr id="101" name="TextBox 100"/>
          <p:cNvSpPr txBox="1"/>
          <p:nvPr/>
        </p:nvSpPr>
        <p:spPr>
          <a:xfrm>
            <a:off x="3378629" y="4236276"/>
            <a:ext cx="33858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The rest of the trailing edge hits RFSF when it is ON (|P| &lt;&gt; 1)</a:t>
            </a:r>
            <a:endParaRPr lang="en-US" sz="1000" dirty="0"/>
          </a:p>
        </p:txBody>
      </p:sp>
      <p:sp>
        <p:nvSpPr>
          <p:cNvPr id="102" name="TextBox 101"/>
          <p:cNvSpPr txBox="1"/>
          <p:nvPr/>
        </p:nvSpPr>
        <p:spPr>
          <a:xfrm>
            <a:off x="3629952" y="4474172"/>
            <a:ext cx="55146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First portion of wraparound pulse in RFSF when it was OFF (beam more compressed upstream) (P = -1)</a:t>
            </a:r>
            <a:endParaRPr lang="en-US" sz="1000" dirty="0"/>
          </a:p>
        </p:txBody>
      </p:sp>
      <p:sp>
        <p:nvSpPr>
          <p:cNvPr id="103" name="TextBox 102"/>
          <p:cNvSpPr txBox="1"/>
          <p:nvPr/>
        </p:nvSpPr>
        <p:spPr>
          <a:xfrm>
            <a:off x="5561689" y="4861057"/>
            <a:ext cx="36824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The rest of the wraparound pulse hits RFSF when it is ON (|P| &lt;&gt; 1)</a:t>
            </a:r>
            <a:endParaRPr lang="en-US" sz="1000" dirty="0"/>
          </a:p>
        </p:txBody>
      </p:sp>
      <p:cxnSp>
        <p:nvCxnSpPr>
          <p:cNvPr id="104" name="Straight Arrow Connector 103"/>
          <p:cNvCxnSpPr>
            <a:stCxn id="98" idx="2"/>
          </p:cNvCxnSpPr>
          <p:nvPr/>
        </p:nvCxnSpPr>
        <p:spPr>
          <a:xfrm>
            <a:off x="1439699" y="4720394"/>
            <a:ext cx="213771" cy="8886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flipH="1">
            <a:off x="2472888" y="4474172"/>
            <a:ext cx="335835" cy="11492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flipH="1">
            <a:off x="3067254" y="4227951"/>
            <a:ext cx="379623" cy="13954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>
            <a:off x="3556928" y="4482497"/>
            <a:ext cx="29028" cy="11409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flipH="1">
            <a:off x="5341550" y="4720393"/>
            <a:ext cx="182880" cy="9030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flipH="1">
            <a:off x="6063995" y="5048785"/>
            <a:ext cx="357228" cy="574613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Understanding the Pattern on the Previous Page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9515" y="2967335"/>
            <a:ext cx="738497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|</a:t>
            </a:r>
            <a:r>
              <a:rPr lang="en-US" dirty="0" err="1" smtClean="0"/>
              <a:t>P</a:t>
            </a:r>
            <a:r>
              <a:rPr lang="en-US" baseline="30000" dirty="0" err="1" smtClean="0"/>
              <a:t>ON</a:t>
            </a:r>
            <a:r>
              <a:rPr lang="en-US" baseline="-25000" dirty="0" err="1" smtClean="0"/>
              <a:t>t</a:t>
            </a:r>
            <a:r>
              <a:rPr lang="en-US" dirty="0" smtClean="0"/>
              <a:t>| = |</a:t>
            </a:r>
            <a:r>
              <a:rPr lang="en-US" dirty="0" err="1" smtClean="0"/>
              <a:t>Y</a:t>
            </a:r>
            <a:r>
              <a:rPr lang="en-US" baseline="-25000" dirty="0" err="1" smtClean="0"/>
              <a:t>t,pulse</a:t>
            </a:r>
            <a:r>
              <a:rPr lang="en-US" baseline="-25000" dirty="0" smtClean="0"/>
              <a:t>=0</a:t>
            </a:r>
            <a:r>
              <a:rPr lang="en-US" dirty="0" smtClean="0"/>
              <a:t>P</a:t>
            </a:r>
            <a:r>
              <a:rPr lang="en-US" baseline="30000" dirty="0" smtClean="0"/>
              <a:t>ON</a:t>
            </a:r>
            <a:r>
              <a:rPr lang="en-US" baseline="-25000" dirty="0" smtClean="0"/>
              <a:t>t,pulse=0</a:t>
            </a:r>
            <a:r>
              <a:rPr lang="en-US" dirty="0" smtClean="0"/>
              <a:t> + </a:t>
            </a:r>
            <a:r>
              <a:rPr lang="en-US" dirty="0" smtClean="0">
                <a:sym typeface="Symbol"/>
              </a:rPr>
              <a:t></a:t>
            </a:r>
            <a:r>
              <a:rPr lang="en-US" baseline="-25000" dirty="0" smtClean="0">
                <a:sym typeface="Symbol"/>
              </a:rPr>
              <a:t>pulse=-1,1,3 </a:t>
            </a:r>
            <a:r>
              <a:rPr lang="en-US" dirty="0" err="1" smtClean="0">
                <a:sym typeface="Symbol"/>
              </a:rPr>
              <a:t>Y</a:t>
            </a:r>
            <a:r>
              <a:rPr lang="en-US" baseline="-25000" dirty="0" err="1" smtClean="0">
                <a:sym typeface="Symbol"/>
              </a:rPr>
              <a:t>t,pulse</a:t>
            </a:r>
            <a:r>
              <a:rPr lang="en-US" dirty="0" err="1" smtClean="0">
                <a:sym typeface="Symbol"/>
              </a:rPr>
              <a:t>P</a:t>
            </a:r>
            <a:r>
              <a:rPr lang="en-US" baseline="30000" dirty="0" err="1" smtClean="0">
                <a:sym typeface="Symbol"/>
              </a:rPr>
              <a:t>OFF</a:t>
            </a:r>
            <a:r>
              <a:rPr lang="en-US" baseline="-25000" dirty="0" err="1" smtClean="0">
                <a:sym typeface="Symbol"/>
              </a:rPr>
              <a:t>t,pulse</a:t>
            </a:r>
            <a:r>
              <a:rPr lang="en-US" dirty="0" smtClean="0">
                <a:sym typeface="Symbol"/>
              </a:rPr>
              <a:t>| / </a:t>
            </a:r>
            <a:r>
              <a:rPr lang="en-US" baseline="-25000" dirty="0" smtClean="0">
                <a:sym typeface="Symbol"/>
              </a:rPr>
              <a:t>pulse=-1,0,1,3 </a:t>
            </a:r>
            <a:r>
              <a:rPr lang="en-US" dirty="0" err="1" smtClean="0">
                <a:sym typeface="Symbol"/>
              </a:rPr>
              <a:t>Y</a:t>
            </a:r>
            <a:r>
              <a:rPr lang="en-US" baseline="-25000" dirty="0" err="1" smtClean="0">
                <a:sym typeface="Symbol"/>
              </a:rPr>
              <a:t>t,pulse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|</a:t>
            </a:r>
            <a:r>
              <a:rPr lang="en-US" dirty="0" err="1" smtClean="0"/>
              <a:t>P</a:t>
            </a:r>
            <a:r>
              <a:rPr lang="en-US" baseline="30000" dirty="0" err="1" smtClean="0"/>
              <a:t>OFF</a:t>
            </a:r>
            <a:r>
              <a:rPr lang="en-US" baseline="-25000" dirty="0" err="1" smtClean="0"/>
              <a:t>t</a:t>
            </a:r>
            <a:r>
              <a:rPr lang="en-US" dirty="0" smtClean="0"/>
              <a:t>| = |</a:t>
            </a:r>
            <a:r>
              <a:rPr lang="en-US" dirty="0" err="1" smtClean="0"/>
              <a:t>Y</a:t>
            </a:r>
            <a:r>
              <a:rPr lang="en-US" baseline="-25000" dirty="0" err="1" smtClean="0"/>
              <a:t>t,pulse</a:t>
            </a:r>
            <a:r>
              <a:rPr lang="en-US" baseline="-25000" dirty="0" smtClean="0"/>
              <a:t>=0</a:t>
            </a:r>
            <a:r>
              <a:rPr lang="en-US" dirty="0" smtClean="0"/>
              <a:t>P</a:t>
            </a:r>
            <a:r>
              <a:rPr lang="en-US" baseline="30000" dirty="0" smtClean="0"/>
              <a:t>OFF</a:t>
            </a:r>
            <a:r>
              <a:rPr lang="en-US" baseline="-25000" dirty="0" smtClean="0"/>
              <a:t>t,pulse=0</a:t>
            </a:r>
            <a:r>
              <a:rPr lang="en-US" dirty="0" smtClean="0"/>
              <a:t> + </a:t>
            </a:r>
            <a:r>
              <a:rPr lang="en-US" dirty="0" smtClean="0">
                <a:sym typeface="Symbol"/>
              </a:rPr>
              <a:t></a:t>
            </a:r>
            <a:r>
              <a:rPr lang="en-US" baseline="-25000" dirty="0" smtClean="0">
                <a:sym typeface="Symbol"/>
              </a:rPr>
              <a:t>pulse=-1,1,3 </a:t>
            </a:r>
            <a:r>
              <a:rPr lang="en-US" dirty="0" err="1" smtClean="0">
                <a:sym typeface="Symbol"/>
              </a:rPr>
              <a:t>Y</a:t>
            </a:r>
            <a:r>
              <a:rPr lang="en-US" baseline="-25000" dirty="0" err="1" smtClean="0">
                <a:sym typeface="Symbol"/>
              </a:rPr>
              <a:t>t,pulse</a:t>
            </a:r>
            <a:r>
              <a:rPr lang="en-US" dirty="0" err="1" smtClean="0">
                <a:sym typeface="Symbol"/>
              </a:rPr>
              <a:t>P</a:t>
            </a:r>
            <a:r>
              <a:rPr lang="en-US" baseline="30000" dirty="0" err="1" smtClean="0">
                <a:sym typeface="Symbol"/>
              </a:rPr>
              <a:t>ON</a:t>
            </a:r>
            <a:r>
              <a:rPr lang="en-US" baseline="-25000" dirty="0" err="1" smtClean="0">
                <a:sym typeface="Symbol"/>
              </a:rPr>
              <a:t>t,pulse</a:t>
            </a:r>
            <a:r>
              <a:rPr lang="en-US" dirty="0" smtClean="0">
                <a:sym typeface="Symbol"/>
              </a:rPr>
              <a:t>| / </a:t>
            </a:r>
            <a:r>
              <a:rPr lang="en-US" baseline="-25000" dirty="0" smtClean="0">
                <a:sym typeface="Symbol"/>
              </a:rPr>
              <a:t>pulse=-1,0,1,3 </a:t>
            </a:r>
            <a:r>
              <a:rPr lang="en-US" dirty="0" err="1" smtClean="0">
                <a:sym typeface="Symbol"/>
              </a:rPr>
              <a:t>Y</a:t>
            </a:r>
            <a:r>
              <a:rPr lang="en-US" baseline="-25000" dirty="0" err="1" smtClean="0">
                <a:sym typeface="Symbol"/>
              </a:rPr>
              <a:t>t,pulse</a:t>
            </a:r>
            <a:r>
              <a:rPr lang="en-US" dirty="0" smtClean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Polarization vs.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62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5" y="361950"/>
            <a:ext cx="5886450" cy="613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5" y="361950"/>
            <a:ext cx="5886450" cy="613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1251354" y="800106"/>
            <a:ext cx="6263871" cy="5981308"/>
            <a:chOff x="1251354" y="800106"/>
            <a:chExt cx="6263871" cy="5981308"/>
          </a:xfrm>
        </p:grpSpPr>
        <p:sp>
          <p:nvSpPr>
            <p:cNvPr id="5" name="TextBox 4"/>
            <p:cNvSpPr txBox="1"/>
            <p:nvPr/>
          </p:nvSpPr>
          <p:spPr>
            <a:xfrm>
              <a:off x="1251354" y="4982820"/>
              <a:ext cx="461665" cy="1405834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dirty="0" smtClean="0"/>
                <a:t>|Polarization|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729407" y="6412082"/>
              <a:ext cx="9010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TOF Bin</a:t>
              </a:r>
              <a:endParaRPr lang="en-US" dirty="0"/>
            </a:p>
          </p:txBody>
        </p:sp>
        <p:cxnSp>
          <p:nvCxnSpPr>
            <p:cNvPr id="7" name="Straight Arrow Connector 6"/>
            <p:cNvCxnSpPr>
              <a:stCxn id="6" idx="3"/>
            </p:cNvCxnSpPr>
            <p:nvPr/>
          </p:nvCxnSpPr>
          <p:spPr>
            <a:xfrm>
              <a:off x="2630488" y="6596748"/>
              <a:ext cx="488473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5" idx="0"/>
            </p:cNvCxnSpPr>
            <p:nvPr/>
          </p:nvCxnSpPr>
          <p:spPr>
            <a:xfrm flipV="1">
              <a:off x="1482187" y="800106"/>
              <a:ext cx="0" cy="418271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5174929" y="2128590"/>
            <a:ext cx="1657272" cy="956455"/>
            <a:chOff x="5241694" y="2027781"/>
            <a:chExt cx="1657272" cy="956455"/>
          </a:xfrm>
        </p:grpSpPr>
        <p:grpSp>
          <p:nvGrpSpPr>
            <p:cNvPr id="10" name="Group 9"/>
            <p:cNvGrpSpPr/>
            <p:nvPr/>
          </p:nvGrpSpPr>
          <p:grpSpPr>
            <a:xfrm>
              <a:off x="5241694" y="2027781"/>
              <a:ext cx="1503384" cy="261610"/>
              <a:chOff x="5241694" y="2027781"/>
              <a:chExt cx="1503384" cy="261610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5241694" y="2101213"/>
                <a:ext cx="114747" cy="114747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5486400" y="2027781"/>
                <a:ext cx="125867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RFSF ON; Layer = 0</a:t>
                </a:r>
                <a:endParaRPr lang="en-US" sz="11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5241694" y="2259396"/>
              <a:ext cx="1620404" cy="261610"/>
              <a:chOff x="5241694" y="2215959"/>
              <a:chExt cx="1620404" cy="261610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5241694" y="2289391"/>
                <a:ext cx="114747" cy="114747"/>
              </a:xfrm>
              <a:prstGeom prst="ellipse">
                <a:avLst/>
              </a:prstGeom>
              <a:solidFill>
                <a:srgbClr val="0000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486400" y="2215959"/>
                <a:ext cx="137569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RFSF ON; n/</a:t>
                </a:r>
                <a:r>
                  <a:rPr lang="en-US" sz="1100" dirty="0" err="1" smtClean="0"/>
                  <a:t>incl</a:t>
                </a:r>
                <a:r>
                  <a:rPr lang="en-US" sz="1100" dirty="0" smtClean="0"/>
                  <a:t> W.A.</a:t>
                </a:r>
                <a:endParaRPr lang="en-US" sz="11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5241694" y="2491011"/>
              <a:ext cx="951951" cy="261610"/>
              <a:chOff x="5241694" y="2478665"/>
              <a:chExt cx="951951" cy="261610"/>
            </a:xfrm>
          </p:grpSpPr>
          <p:sp>
            <p:nvSpPr>
              <p:cNvPr id="16" name="Oval 15"/>
              <p:cNvSpPr/>
              <p:nvPr/>
            </p:nvSpPr>
            <p:spPr>
              <a:xfrm>
                <a:off x="5241694" y="2552097"/>
                <a:ext cx="114747" cy="114747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486400" y="2478665"/>
                <a:ext cx="70724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RFSF OFF</a:t>
                </a:r>
                <a:endParaRPr lang="en-US" sz="11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5241694" y="2722626"/>
              <a:ext cx="1657272" cy="261610"/>
              <a:chOff x="5241694" y="2722626"/>
              <a:chExt cx="1657272" cy="261610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5241694" y="2796058"/>
                <a:ext cx="114747" cy="114747"/>
              </a:xfrm>
              <a:prstGeom prst="ellipse">
                <a:avLst/>
              </a:prstGeom>
              <a:solidFill>
                <a:srgbClr val="00FF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486400" y="2722626"/>
                <a:ext cx="1412566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RFSF OFF; n/</a:t>
                </a:r>
                <a:r>
                  <a:rPr lang="en-US" sz="1100" dirty="0" err="1" smtClean="0"/>
                  <a:t>incl</a:t>
                </a:r>
                <a:r>
                  <a:rPr lang="en-US" sz="1100" dirty="0" smtClean="0"/>
                  <a:t> W.A.</a:t>
                </a:r>
                <a:endParaRPr lang="en-US" sz="1100" dirty="0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2294165" y="883227"/>
            <a:ext cx="19757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Wire = 0; Layer = 0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4852381" y="945821"/>
            <a:ext cx="19757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Wire = 4; Layer = 0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294165" y="3523014"/>
            <a:ext cx="19757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Wire = 0; Layer = 15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4852381" y="3523014"/>
            <a:ext cx="19757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Wire = 4; Layer = 15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3282043" y="361950"/>
            <a:ext cx="2460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Polarization vs. Time Bin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9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5" y="361950"/>
            <a:ext cx="5886450" cy="613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82043" y="361950"/>
            <a:ext cx="2093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Polarization vs. Wire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2880876" y="3667248"/>
            <a:ext cx="114747" cy="11474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125582" y="3593816"/>
            <a:ext cx="6703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RFSF ON</a:t>
            </a:r>
            <a:endParaRPr lang="en-US" sz="1100" dirty="0"/>
          </a:p>
        </p:txBody>
      </p:sp>
      <p:sp>
        <p:nvSpPr>
          <p:cNvPr id="12" name="Oval 11"/>
          <p:cNvSpPr/>
          <p:nvPr/>
        </p:nvSpPr>
        <p:spPr>
          <a:xfrm>
            <a:off x="2880876" y="3877394"/>
            <a:ext cx="114747" cy="11474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125582" y="3803962"/>
            <a:ext cx="7072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RFSF OFF</a:t>
            </a:r>
            <a:endParaRPr lang="en-US" sz="1100" dirty="0"/>
          </a:p>
        </p:txBody>
      </p:sp>
      <p:sp>
        <p:nvSpPr>
          <p:cNvPr id="14" name="TextBox 13"/>
          <p:cNvSpPr txBox="1"/>
          <p:nvPr/>
        </p:nvSpPr>
        <p:spPr>
          <a:xfrm>
            <a:off x="2659253" y="4733933"/>
            <a:ext cx="32814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|P</a:t>
            </a:r>
            <a:r>
              <a:rPr lang="en-US" baseline="30000" dirty="0" smtClean="0"/>
              <a:t>ON</a:t>
            </a:r>
            <a:r>
              <a:rPr lang="en-US" dirty="0" smtClean="0"/>
              <a:t>| = </a:t>
            </a:r>
            <a:r>
              <a:rPr lang="en-US" dirty="0" smtClean="0">
                <a:sym typeface="Symbol"/>
              </a:rPr>
              <a:t></a:t>
            </a:r>
            <a:r>
              <a:rPr lang="en-US" baseline="-25000" dirty="0" smtClean="0">
                <a:sym typeface="Symbol"/>
              </a:rPr>
              <a:t>t=3-45 </a:t>
            </a:r>
            <a:r>
              <a:rPr lang="en-US" dirty="0" err="1" smtClean="0">
                <a:sym typeface="Symbol"/>
              </a:rPr>
              <a:t>Y</a:t>
            </a:r>
            <a:r>
              <a:rPr lang="en-US" baseline="-25000" dirty="0" err="1" smtClean="0">
                <a:sym typeface="Symbol"/>
              </a:rPr>
              <a:t>t</a:t>
            </a:r>
            <a:r>
              <a:rPr lang="en-US" dirty="0" err="1" smtClean="0">
                <a:sym typeface="Symbol"/>
              </a:rPr>
              <a:t>|P</a:t>
            </a:r>
            <a:r>
              <a:rPr lang="en-US" baseline="30000" dirty="0" err="1" smtClean="0">
                <a:sym typeface="Symbol"/>
              </a:rPr>
              <a:t>ON</a:t>
            </a:r>
            <a:r>
              <a:rPr lang="en-US" baseline="-25000" dirty="0" err="1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| / </a:t>
            </a:r>
            <a:r>
              <a:rPr lang="en-US" baseline="-25000" dirty="0" smtClean="0">
                <a:sym typeface="Symbol"/>
              </a:rPr>
              <a:t>t=3-45 </a:t>
            </a:r>
            <a:r>
              <a:rPr lang="en-US" dirty="0" err="1" smtClean="0">
                <a:sym typeface="Symbol"/>
              </a:rPr>
              <a:t>Y</a:t>
            </a:r>
            <a:r>
              <a:rPr lang="en-US" baseline="-25000" dirty="0" err="1" smtClean="0">
                <a:sym typeface="Symbol"/>
              </a:rPr>
              <a:t>t</a:t>
            </a:r>
            <a:endParaRPr lang="en-US" dirty="0" smtClean="0"/>
          </a:p>
          <a:p>
            <a:r>
              <a:rPr lang="en-US" dirty="0" smtClean="0"/>
              <a:t>|P</a:t>
            </a:r>
            <a:r>
              <a:rPr lang="en-US" baseline="30000" dirty="0" smtClean="0"/>
              <a:t>OFF</a:t>
            </a:r>
            <a:r>
              <a:rPr lang="en-US" dirty="0" smtClean="0"/>
              <a:t>| = </a:t>
            </a:r>
            <a:r>
              <a:rPr lang="en-US" dirty="0" smtClean="0">
                <a:sym typeface="Symbol"/>
              </a:rPr>
              <a:t></a:t>
            </a:r>
            <a:r>
              <a:rPr lang="en-US" baseline="-25000" dirty="0" smtClean="0">
                <a:sym typeface="Symbol"/>
              </a:rPr>
              <a:t>t=3-45 </a:t>
            </a:r>
            <a:r>
              <a:rPr lang="en-US" dirty="0" err="1" smtClean="0">
                <a:sym typeface="Symbol"/>
              </a:rPr>
              <a:t>Y</a:t>
            </a:r>
            <a:r>
              <a:rPr lang="en-US" baseline="-25000" dirty="0" err="1" smtClean="0">
                <a:sym typeface="Symbol"/>
              </a:rPr>
              <a:t>t</a:t>
            </a:r>
            <a:r>
              <a:rPr lang="en-US" dirty="0" err="1" smtClean="0">
                <a:sym typeface="Symbol"/>
              </a:rPr>
              <a:t>|P</a:t>
            </a:r>
            <a:r>
              <a:rPr lang="en-US" baseline="30000" dirty="0" err="1" smtClean="0">
                <a:sym typeface="Symbol"/>
              </a:rPr>
              <a:t>OFF</a:t>
            </a:r>
            <a:r>
              <a:rPr lang="en-US" baseline="-25000" dirty="0" err="1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| / </a:t>
            </a:r>
            <a:r>
              <a:rPr lang="en-US" baseline="-25000" dirty="0" smtClean="0">
                <a:sym typeface="Symbol"/>
              </a:rPr>
              <a:t>t=3-45 </a:t>
            </a:r>
            <a:r>
              <a:rPr lang="en-US" dirty="0" err="1" smtClean="0">
                <a:sym typeface="Symbol"/>
              </a:rPr>
              <a:t>Y</a:t>
            </a:r>
            <a:r>
              <a:rPr lang="en-US" baseline="-25000" dirty="0" err="1" smtClean="0">
                <a:sym typeface="Symbol"/>
              </a:rPr>
              <a:t>t</a:t>
            </a:r>
            <a:endParaRPr lang="en-US" dirty="0" smtClean="0"/>
          </a:p>
        </p:txBody>
      </p:sp>
      <p:grpSp>
        <p:nvGrpSpPr>
          <p:cNvPr id="15" name="Group 14"/>
          <p:cNvGrpSpPr/>
          <p:nvPr/>
        </p:nvGrpSpPr>
        <p:grpSpPr>
          <a:xfrm>
            <a:off x="1251354" y="800106"/>
            <a:ext cx="6263871" cy="5981308"/>
            <a:chOff x="1251354" y="800106"/>
            <a:chExt cx="6263871" cy="5981308"/>
          </a:xfrm>
        </p:grpSpPr>
        <p:sp>
          <p:nvSpPr>
            <p:cNvPr id="16" name="TextBox 15"/>
            <p:cNvSpPr txBox="1"/>
            <p:nvPr/>
          </p:nvSpPr>
          <p:spPr>
            <a:xfrm>
              <a:off x="1251354" y="4982820"/>
              <a:ext cx="461665" cy="1405834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dirty="0" smtClean="0"/>
                <a:t>|Polarization|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729407" y="6412082"/>
              <a:ext cx="1200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Wire Index</a:t>
              </a:r>
              <a:endParaRPr lang="en-US" dirty="0"/>
            </a:p>
          </p:txBody>
        </p:sp>
        <p:cxnSp>
          <p:nvCxnSpPr>
            <p:cNvPr id="18" name="Straight Arrow Connector 17"/>
            <p:cNvCxnSpPr>
              <a:stCxn id="17" idx="3"/>
            </p:cNvCxnSpPr>
            <p:nvPr/>
          </p:nvCxnSpPr>
          <p:spPr>
            <a:xfrm>
              <a:off x="2930313" y="6596748"/>
              <a:ext cx="458491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6" idx="0"/>
            </p:cNvCxnSpPr>
            <p:nvPr/>
          </p:nvCxnSpPr>
          <p:spPr>
            <a:xfrm flipV="1">
              <a:off x="1482187" y="800106"/>
              <a:ext cx="0" cy="418271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17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Generate “Negative Image Pulse”</a:t>
            </a:r>
          </a:p>
          <a:p>
            <a:pPr lvl="1"/>
            <a:r>
              <a:rPr lang="en-US" dirty="0" smtClean="0"/>
              <a:t>TOF bin has 1-to-1 correspondence w/ neutron velocity.</a:t>
            </a:r>
          </a:p>
          <a:p>
            <a:r>
              <a:rPr lang="en-US" dirty="0" smtClean="0"/>
              <a:t>Back-propagate to find entry and exit time at RFSF.</a:t>
            </a:r>
          </a:p>
          <a:p>
            <a:r>
              <a:rPr lang="en-US" dirty="0" smtClean="0"/>
              <a:t>Use idealized RFSF pulse to determine neutron spin phase angle and polarization.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22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Negative-image Pulse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162300" cy="4525963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Use only 600-pulse sequences w/o irregular dropped pulse.</a:t>
            </a:r>
          </a:p>
          <a:p>
            <a:r>
              <a:rPr lang="en-US" dirty="0" smtClean="0"/>
              <a:t>Sum yield from every pulse (N*600).</a:t>
            </a:r>
          </a:p>
          <a:p>
            <a:r>
              <a:rPr lang="en-US" dirty="0" smtClean="0"/>
              <a:t>Normalize by N*599 to get perfect pulse.</a:t>
            </a:r>
          </a:p>
          <a:p>
            <a:r>
              <a:rPr lang="en-US" dirty="0" smtClean="0"/>
              <a:t>Subtract pulse train from perfect pulse to get negative-image pulse (more-or-less equivalent to single-pulse data).</a:t>
            </a:r>
          </a:p>
          <a:p>
            <a:r>
              <a:rPr lang="en-US" dirty="0" smtClean="0"/>
              <a:t>Note: because of the systematic intensity and spectral changes this procedure gives offsets that are visible near the back/edge of chamber.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3" t="11180" r="8252" b="6987"/>
          <a:stretch/>
        </p:blipFill>
        <p:spPr bwMode="auto">
          <a:xfrm>
            <a:off x="3790950" y="1352550"/>
            <a:ext cx="5229225" cy="501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60117" y="1482744"/>
            <a:ext cx="461665" cy="120116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 smtClean="0"/>
              <a:t>Yield (Volts)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91250" y="2400300"/>
            <a:ext cx="1716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Wire=0; Layer=0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458075" y="6372225"/>
            <a:ext cx="1468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Pulse*49+itof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81600" y="4843462"/>
            <a:ext cx="3573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Black points are from primary pulse.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06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5" y="361950"/>
            <a:ext cx="5886450" cy="613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2754533" y="361950"/>
            <a:ext cx="3614954" cy="3985704"/>
            <a:chOff x="2754533" y="361950"/>
            <a:chExt cx="3614954" cy="3985704"/>
          </a:xfrm>
        </p:grpSpPr>
        <p:grpSp>
          <p:nvGrpSpPr>
            <p:cNvPr id="8" name="Group 7"/>
            <p:cNvGrpSpPr/>
            <p:nvPr/>
          </p:nvGrpSpPr>
          <p:grpSpPr>
            <a:xfrm>
              <a:off x="2754533" y="2478815"/>
              <a:ext cx="3614954" cy="1868839"/>
              <a:chOff x="2754533" y="2478815"/>
              <a:chExt cx="3614954" cy="1868839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2754533" y="2478815"/>
                <a:ext cx="3614954" cy="369332"/>
                <a:chOff x="2726871" y="2478815"/>
                <a:chExt cx="3614954" cy="369332"/>
              </a:xfrm>
            </p:grpSpPr>
            <p:sp>
              <p:nvSpPr>
                <p:cNvPr id="2" name="TextBox 1"/>
                <p:cNvSpPr txBox="1"/>
                <p:nvPr/>
              </p:nvSpPr>
              <p:spPr>
                <a:xfrm>
                  <a:off x="2726871" y="2478815"/>
                  <a:ext cx="109196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Pulse = -1</a:t>
                  </a:r>
                  <a:endParaRPr lang="en-US" dirty="0"/>
                </a:p>
              </p:txBody>
            </p:sp>
            <p:sp>
              <p:nvSpPr>
                <p:cNvPr id="4" name="TextBox 3"/>
                <p:cNvSpPr txBox="1"/>
                <p:nvPr/>
              </p:nvSpPr>
              <p:spPr>
                <a:xfrm>
                  <a:off x="5320392" y="2478815"/>
                  <a:ext cx="10214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Pulse = 0</a:t>
                  </a:r>
                  <a:endParaRPr lang="en-US" dirty="0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2754533" y="3978322"/>
                <a:ext cx="3614954" cy="369332"/>
                <a:chOff x="2782196" y="3978322"/>
                <a:chExt cx="3614954" cy="369332"/>
              </a:xfrm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2782196" y="3978322"/>
                  <a:ext cx="10214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Pulse = </a:t>
                  </a:r>
                  <a:r>
                    <a:rPr lang="en-US" dirty="0" smtClean="0"/>
                    <a:t>1</a:t>
                  </a:r>
                  <a:endParaRPr lang="en-US" dirty="0"/>
                </a:p>
              </p:txBody>
            </p:sp>
            <p:sp>
              <p:nvSpPr>
                <p:cNvPr id="6" name="TextBox 5"/>
                <p:cNvSpPr txBox="1"/>
                <p:nvPr/>
              </p:nvSpPr>
              <p:spPr>
                <a:xfrm>
                  <a:off x="5375717" y="3978322"/>
                  <a:ext cx="10214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Pulse = </a:t>
                  </a:r>
                  <a:r>
                    <a:rPr lang="en-US" dirty="0"/>
                    <a:t>3</a:t>
                  </a:r>
                  <a:endParaRPr lang="en-US" dirty="0"/>
                </a:p>
              </p:txBody>
            </p:sp>
          </p:grpSp>
        </p:grpSp>
        <p:sp>
          <p:nvSpPr>
            <p:cNvPr id="9" name="TextBox 8"/>
            <p:cNvSpPr txBox="1"/>
            <p:nvPr/>
          </p:nvSpPr>
          <p:spPr>
            <a:xfrm>
              <a:off x="3610294" y="361950"/>
              <a:ext cx="1923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Wire = 0, Layer = 0</a:t>
              </a:r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251354" y="800100"/>
            <a:ext cx="6263871" cy="5981314"/>
            <a:chOff x="1251354" y="800100"/>
            <a:chExt cx="6263871" cy="5981314"/>
          </a:xfrm>
        </p:grpSpPr>
        <p:sp>
          <p:nvSpPr>
            <p:cNvPr id="11" name="TextBox 10"/>
            <p:cNvSpPr txBox="1"/>
            <p:nvPr/>
          </p:nvSpPr>
          <p:spPr>
            <a:xfrm>
              <a:off x="1251354" y="5046748"/>
              <a:ext cx="461665" cy="1341906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dirty="0" smtClean="0"/>
                <a:t>Relative Yield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729407" y="6412082"/>
              <a:ext cx="9010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TOF Bin</a:t>
              </a:r>
              <a:endParaRPr lang="en-US" dirty="0"/>
            </a:p>
          </p:txBody>
        </p:sp>
        <p:cxnSp>
          <p:nvCxnSpPr>
            <p:cNvPr id="14" name="Straight Arrow Connector 13"/>
            <p:cNvCxnSpPr>
              <a:stCxn id="12" idx="3"/>
            </p:cNvCxnSpPr>
            <p:nvPr/>
          </p:nvCxnSpPr>
          <p:spPr>
            <a:xfrm>
              <a:off x="2630488" y="6596748"/>
              <a:ext cx="488473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11" idx="0"/>
            </p:cNvCxnSpPr>
            <p:nvPr/>
          </p:nvCxnSpPr>
          <p:spPr>
            <a:xfrm flipV="1">
              <a:off x="1482187" y="800100"/>
              <a:ext cx="0" cy="424664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5" y="361950"/>
            <a:ext cx="5886450" cy="613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2754533" y="361950"/>
            <a:ext cx="3614954" cy="3985704"/>
            <a:chOff x="2754533" y="361950"/>
            <a:chExt cx="3614954" cy="3985704"/>
          </a:xfrm>
        </p:grpSpPr>
        <p:grpSp>
          <p:nvGrpSpPr>
            <p:cNvPr id="4" name="Group 3"/>
            <p:cNvGrpSpPr/>
            <p:nvPr/>
          </p:nvGrpSpPr>
          <p:grpSpPr>
            <a:xfrm>
              <a:off x="2754533" y="2478815"/>
              <a:ext cx="3614954" cy="1868839"/>
              <a:chOff x="2754533" y="2478815"/>
              <a:chExt cx="3614954" cy="1868839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2754533" y="2478815"/>
                <a:ext cx="3614954" cy="369332"/>
                <a:chOff x="2726871" y="2478815"/>
                <a:chExt cx="3614954" cy="369332"/>
              </a:xfrm>
            </p:grpSpPr>
            <p:sp>
              <p:nvSpPr>
                <p:cNvPr id="10" name="TextBox 9"/>
                <p:cNvSpPr txBox="1"/>
                <p:nvPr/>
              </p:nvSpPr>
              <p:spPr>
                <a:xfrm>
                  <a:off x="2726871" y="2478815"/>
                  <a:ext cx="109196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Pulse = -1</a:t>
                  </a:r>
                  <a:endParaRPr lang="en-US" dirty="0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5320392" y="2478815"/>
                  <a:ext cx="10214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Pulse = 0</a:t>
                  </a:r>
                  <a:endParaRPr lang="en-US" dirty="0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2754533" y="3978322"/>
                <a:ext cx="3614954" cy="369332"/>
                <a:chOff x="2782196" y="3978322"/>
                <a:chExt cx="3614954" cy="369332"/>
              </a:xfrm>
            </p:grpSpPr>
            <p:sp>
              <p:nvSpPr>
                <p:cNvPr id="8" name="TextBox 7"/>
                <p:cNvSpPr txBox="1"/>
                <p:nvPr/>
              </p:nvSpPr>
              <p:spPr>
                <a:xfrm>
                  <a:off x="2782196" y="3978322"/>
                  <a:ext cx="10214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Pulse = </a:t>
                  </a:r>
                  <a:r>
                    <a:rPr lang="en-US" dirty="0" smtClean="0"/>
                    <a:t>1</a:t>
                  </a:r>
                  <a:endParaRPr lang="en-US" dirty="0"/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5375717" y="3978322"/>
                  <a:ext cx="10214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Pulse = </a:t>
                  </a:r>
                  <a:r>
                    <a:rPr lang="en-US" dirty="0"/>
                    <a:t>3</a:t>
                  </a:r>
                  <a:endParaRPr lang="en-US" dirty="0"/>
                </a:p>
              </p:txBody>
            </p:sp>
          </p:grpSp>
        </p:grpSp>
        <p:sp>
          <p:nvSpPr>
            <p:cNvPr id="5" name="TextBox 4"/>
            <p:cNvSpPr txBox="1"/>
            <p:nvPr/>
          </p:nvSpPr>
          <p:spPr>
            <a:xfrm>
              <a:off x="3610294" y="361950"/>
              <a:ext cx="19234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Wire = 4, Layer = 0</a:t>
              </a:r>
              <a:endParaRPr lang="en-US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251354" y="800100"/>
            <a:ext cx="6263871" cy="5981314"/>
            <a:chOff x="1251354" y="800100"/>
            <a:chExt cx="6263871" cy="5981314"/>
          </a:xfrm>
        </p:grpSpPr>
        <p:sp>
          <p:nvSpPr>
            <p:cNvPr id="13" name="TextBox 12"/>
            <p:cNvSpPr txBox="1"/>
            <p:nvPr/>
          </p:nvSpPr>
          <p:spPr>
            <a:xfrm>
              <a:off x="1251354" y="5046748"/>
              <a:ext cx="461665" cy="1341906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dirty="0" smtClean="0"/>
                <a:t>Relative Yield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729407" y="6412082"/>
              <a:ext cx="9010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TOF Bin</a:t>
              </a:r>
              <a:endParaRPr lang="en-US" dirty="0"/>
            </a:p>
          </p:txBody>
        </p:sp>
        <p:cxnSp>
          <p:nvCxnSpPr>
            <p:cNvPr id="15" name="Straight Arrow Connector 14"/>
            <p:cNvCxnSpPr>
              <a:stCxn id="14" idx="3"/>
            </p:cNvCxnSpPr>
            <p:nvPr/>
          </p:nvCxnSpPr>
          <p:spPr>
            <a:xfrm>
              <a:off x="2630488" y="6596748"/>
              <a:ext cx="488473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13" idx="0"/>
            </p:cNvCxnSpPr>
            <p:nvPr/>
          </p:nvCxnSpPr>
          <p:spPr>
            <a:xfrm flipV="1">
              <a:off x="1482187" y="800100"/>
              <a:ext cx="0" cy="424664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82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5" y="361950"/>
            <a:ext cx="5886450" cy="613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2754533" y="361950"/>
            <a:ext cx="3614954" cy="3985704"/>
            <a:chOff x="2754533" y="361950"/>
            <a:chExt cx="3614954" cy="3985704"/>
          </a:xfrm>
        </p:grpSpPr>
        <p:grpSp>
          <p:nvGrpSpPr>
            <p:cNvPr id="4" name="Group 3"/>
            <p:cNvGrpSpPr/>
            <p:nvPr/>
          </p:nvGrpSpPr>
          <p:grpSpPr>
            <a:xfrm>
              <a:off x="2754533" y="2478815"/>
              <a:ext cx="3614954" cy="1868839"/>
              <a:chOff x="2754533" y="2478815"/>
              <a:chExt cx="3614954" cy="1868839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2754533" y="2478815"/>
                <a:ext cx="3614954" cy="369332"/>
                <a:chOff x="2726871" y="2478815"/>
                <a:chExt cx="3614954" cy="369332"/>
              </a:xfrm>
            </p:grpSpPr>
            <p:sp>
              <p:nvSpPr>
                <p:cNvPr id="10" name="TextBox 9"/>
                <p:cNvSpPr txBox="1"/>
                <p:nvPr/>
              </p:nvSpPr>
              <p:spPr>
                <a:xfrm>
                  <a:off x="2726871" y="2478815"/>
                  <a:ext cx="109196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Pulse = -1</a:t>
                  </a:r>
                  <a:endParaRPr lang="en-US" dirty="0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5320392" y="2478815"/>
                  <a:ext cx="10214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Pulse = 0</a:t>
                  </a:r>
                  <a:endParaRPr lang="en-US" dirty="0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2754533" y="3978322"/>
                <a:ext cx="3614954" cy="369332"/>
                <a:chOff x="2782196" y="3978322"/>
                <a:chExt cx="3614954" cy="369332"/>
              </a:xfrm>
            </p:grpSpPr>
            <p:sp>
              <p:nvSpPr>
                <p:cNvPr id="8" name="TextBox 7"/>
                <p:cNvSpPr txBox="1"/>
                <p:nvPr/>
              </p:nvSpPr>
              <p:spPr>
                <a:xfrm>
                  <a:off x="2782196" y="3978322"/>
                  <a:ext cx="10214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Pulse = </a:t>
                  </a:r>
                  <a:r>
                    <a:rPr lang="en-US" dirty="0" smtClean="0"/>
                    <a:t>1</a:t>
                  </a:r>
                  <a:endParaRPr lang="en-US" dirty="0"/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5375717" y="3978322"/>
                  <a:ext cx="10214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Pulse = </a:t>
                  </a:r>
                  <a:r>
                    <a:rPr lang="en-US" dirty="0" smtClean="0"/>
                    <a:t>3</a:t>
                  </a:r>
                  <a:endParaRPr lang="en-US" dirty="0"/>
                </a:p>
              </p:txBody>
            </p:sp>
          </p:grpSp>
        </p:grpSp>
        <p:sp>
          <p:nvSpPr>
            <p:cNvPr id="5" name="TextBox 4"/>
            <p:cNvSpPr txBox="1"/>
            <p:nvPr/>
          </p:nvSpPr>
          <p:spPr>
            <a:xfrm>
              <a:off x="3610294" y="361950"/>
              <a:ext cx="20404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Wire = 0, Layer = 15</a:t>
              </a:r>
              <a:endParaRPr lang="en-US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390862" y="4353352"/>
            <a:ext cx="19546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Notice: much bigger trailing edge.</a:t>
            </a:r>
            <a:endParaRPr lang="en-US" sz="1000" dirty="0"/>
          </a:p>
        </p:txBody>
      </p:sp>
      <p:cxnSp>
        <p:nvCxnSpPr>
          <p:cNvPr id="13" name="Straight Arrow Connector 12"/>
          <p:cNvCxnSpPr>
            <a:stCxn id="2" idx="2"/>
          </p:cNvCxnSpPr>
          <p:nvPr/>
        </p:nvCxnSpPr>
        <p:spPr>
          <a:xfrm flipH="1">
            <a:off x="2824843" y="4599573"/>
            <a:ext cx="543337" cy="6010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029274" y="4353352"/>
            <a:ext cx="17993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Notice: shape weirdness (small wraparound at back of chamber + spectral/intensity changes).</a:t>
            </a:r>
            <a:endParaRPr lang="en-US" sz="1050" dirty="0"/>
          </a:p>
        </p:txBody>
      </p:sp>
      <p:cxnSp>
        <p:nvCxnSpPr>
          <p:cNvPr id="17" name="Straight Arrow Connector 16"/>
          <p:cNvCxnSpPr>
            <a:stCxn id="14" idx="2"/>
          </p:cNvCxnSpPr>
          <p:nvPr/>
        </p:nvCxnSpPr>
        <p:spPr>
          <a:xfrm flipH="1">
            <a:off x="5650724" y="5092016"/>
            <a:ext cx="278233" cy="3021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1251354" y="800100"/>
            <a:ext cx="6263871" cy="5981314"/>
            <a:chOff x="1251354" y="800100"/>
            <a:chExt cx="6263871" cy="5981314"/>
          </a:xfrm>
        </p:grpSpPr>
        <p:sp>
          <p:nvSpPr>
            <p:cNvPr id="20" name="TextBox 19"/>
            <p:cNvSpPr txBox="1"/>
            <p:nvPr/>
          </p:nvSpPr>
          <p:spPr>
            <a:xfrm>
              <a:off x="1251354" y="5046748"/>
              <a:ext cx="461665" cy="1341906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dirty="0" smtClean="0"/>
                <a:t>Relative Yield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729407" y="6412082"/>
              <a:ext cx="9010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TOF Bin</a:t>
              </a:r>
              <a:endParaRPr lang="en-US" dirty="0"/>
            </a:p>
          </p:txBody>
        </p:sp>
        <p:cxnSp>
          <p:nvCxnSpPr>
            <p:cNvPr id="22" name="Straight Arrow Connector 21"/>
            <p:cNvCxnSpPr>
              <a:stCxn id="21" idx="3"/>
            </p:cNvCxnSpPr>
            <p:nvPr/>
          </p:nvCxnSpPr>
          <p:spPr>
            <a:xfrm>
              <a:off x="2630488" y="6596748"/>
              <a:ext cx="488473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20" idx="0"/>
            </p:cNvCxnSpPr>
            <p:nvPr/>
          </p:nvCxnSpPr>
          <p:spPr>
            <a:xfrm flipV="1">
              <a:off x="1482187" y="800100"/>
              <a:ext cx="0" cy="424664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4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5" y="361950"/>
            <a:ext cx="5886450" cy="613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2754533" y="361950"/>
            <a:ext cx="3614954" cy="3985704"/>
            <a:chOff x="2754533" y="361950"/>
            <a:chExt cx="3614954" cy="3985704"/>
          </a:xfrm>
        </p:grpSpPr>
        <p:grpSp>
          <p:nvGrpSpPr>
            <p:cNvPr id="4" name="Group 3"/>
            <p:cNvGrpSpPr/>
            <p:nvPr/>
          </p:nvGrpSpPr>
          <p:grpSpPr>
            <a:xfrm>
              <a:off x="2754533" y="2772719"/>
              <a:ext cx="3614954" cy="1574935"/>
              <a:chOff x="2754533" y="2772719"/>
              <a:chExt cx="3614954" cy="1574935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2754533" y="2772719"/>
                <a:ext cx="3614954" cy="369332"/>
                <a:chOff x="2726871" y="2772719"/>
                <a:chExt cx="3614954" cy="369332"/>
              </a:xfrm>
            </p:grpSpPr>
            <p:sp>
              <p:nvSpPr>
                <p:cNvPr id="10" name="TextBox 9"/>
                <p:cNvSpPr txBox="1"/>
                <p:nvPr/>
              </p:nvSpPr>
              <p:spPr>
                <a:xfrm>
                  <a:off x="2726871" y="2772719"/>
                  <a:ext cx="109196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Pulse = -1</a:t>
                  </a:r>
                  <a:endParaRPr lang="en-US" dirty="0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5320392" y="2772719"/>
                  <a:ext cx="10214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Pulse = 0</a:t>
                  </a:r>
                  <a:endParaRPr lang="en-US" dirty="0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2754533" y="3978322"/>
                <a:ext cx="3614954" cy="369332"/>
                <a:chOff x="2782196" y="3978322"/>
                <a:chExt cx="3614954" cy="369332"/>
              </a:xfrm>
            </p:grpSpPr>
            <p:sp>
              <p:nvSpPr>
                <p:cNvPr id="8" name="TextBox 7"/>
                <p:cNvSpPr txBox="1"/>
                <p:nvPr/>
              </p:nvSpPr>
              <p:spPr>
                <a:xfrm>
                  <a:off x="2782196" y="3978322"/>
                  <a:ext cx="10214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Pulse = </a:t>
                  </a:r>
                  <a:r>
                    <a:rPr lang="en-US" dirty="0" smtClean="0"/>
                    <a:t>1</a:t>
                  </a:r>
                  <a:endParaRPr lang="en-US" dirty="0"/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5375717" y="3978322"/>
                  <a:ext cx="102143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Pulse = </a:t>
                  </a:r>
                  <a:r>
                    <a:rPr lang="en-US" dirty="0" smtClean="0"/>
                    <a:t>3</a:t>
                  </a:r>
                  <a:endParaRPr lang="en-US" dirty="0"/>
                </a:p>
              </p:txBody>
            </p:sp>
          </p:grpSp>
        </p:grpSp>
        <p:sp>
          <p:nvSpPr>
            <p:cNvPr id="5" name="TextBox 4"/>
            <p:cNvSpPr txBox="1"/>
            <p:nvPr/>
          </p:nvSpPr>
          <p:spPr>
            <a:xfrm>
              <a:off x="3610294" y="361950"/>
              <a:ext cx="20404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Wire = 4, Layer = 15</a:t>
              </a:r>
              <a:endParaRPr lang="en-US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251354" y="800100"/>
            <a:ext cx="6263871" cy="5981314"/>
            <a:chOff x="1251354" y="800100"/>
            <a:chExt cx="6263871" cy="5981314"/>
          </a:xfrm>
        </p:grpSpPr>
        <p:sp>
          <p:nvSpPr>
            <p:cNvPr id="13" name="TextBox 12"/>
            <p:cNvSpPr txBox="1"/>
            <p:nvPr/>
          </p:nvSpPr>
          <p:spPr>
            <a:xfrm>
              <a:off x="1251354" y="5046748"/>
              <a:ext cx="461665" cy="1341906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dirty="0" smtClean="0"/>
                <a:t>Relative Yield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729407" y="6412082"/>
              <a:ext cx="9010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TOF Bin</a:t>
              </a:r>
              <a:endParaRPr lang="en-US" dirty="0"/>
            </a:p>
          </p:txBody>
        </p:sp>
        <p:cxnSp>
          <p:nvCxnSpPr>
            <p:cNvPr id="15" name="Straight Arrow Connector 14"/>
            <p:cNvCxnSpPr>
              <a:stCxn id="14" idx="3"/>
            </p:cNvCxnSpPr>
            <p:nvPr/>
          </p:nvCxnSpPr>
          <p:spPr>
            <a:xfrm>
              <a:off x="2630488" y="6596748"/>
              <a:ext cx="488473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13" idx="0"/>
            </p:cNvCxnSpPr>
            <p:nvPr/>
          </p:nvCxnSpPr>
          <p:spPr>
            <a:xfrm flipV="1">
              <a:off x="1482187" y="800100"/>
              <a:ext cx="0" cy="424664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3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Beamline Geometry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745689" y="3295650"/>
            <a:ext cx="7652623" cy="1726168"/>
            <a:chOff x="1285875" y="3295650"/>
            <a:chExt cx="7652623" cy="1726168"/>
          </a:xfrm>
        </p:grpSpPr>
        <p:grpSp>
          <p:nvGrpSpPr>
            <p:cNvPr id="17" name="Group 16"/>
            <p:cNvGrpSpPr/>
            <p:nvPr/>
          </p:nvGrpSpPr>
          <p:grpSpPr>
            <a:xfrm>
              <a:off x="5434648" y="3295650"/>
              <a:ext cx="1974900" cy="1657350"/>
              <a:chOff x="4486275" y="3295650"/>
              <a:chExt cx="1974900" cy="1657350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4486275" y="3295650"/>
                <a:ext cx="0" cy="165735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/>
              <p:cNvSpPr txBox="1"/>
              <p:nvPr/>
            </p:nvSpPr>
            <p:spPr>
              <a:xfrm>
                <a:off x="4486275" y="3295650"/>
                <a:ext cx="19749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RFSF entry window</a:t>
                </a:r>
                <a:endParaRPr lang="en-US" dirty="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2974034" y="3295650"/>
              <a:ext cx="1973938" cy="1726168"/>
              <a:chOff x="2343150" y="3341132"/>
              <a:chExt cx="1973938" cy="1726168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3019425" y="3341132"/>
                <a:ext cx="12976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</a:t>
                </a:r>
                <a:r>
                  <a:rPr lang="en-US" baseline="30000" dirty="0" smtClean="0"/>
                  <a:t>st</a:t>
                </a:r>
                <a:r>
                  <a:rPr lang="en-US" dirty="0" smtClean="0"/>
                  <a:t> </a:t>
                </a:r>
                <a:r>
                  <a:rPr lang="en-US" dirty="0"/>
                  <a:t>l</a:t>
                </a:r>
                <a:r>
                  <a:rPr lang="en-US" dirty="0" smtClean="0"/>
                  <a:t>ead wall</a:t>
                </a:r>
                <a:endParaRPr lang="en-US" dirty="0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343150" y="3341132"/>
                <a:ext cx="676275" cy="1726168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7896225" y="3295650"/>
              <a:ext cx="1042273" cy="1657350"/>
              <a:chOff x="6162675" y="3295650"/>
              <a:chExt cx="1042273" cy="1657350"/>
            </a:xfrm>
          </p:grpSpPr>
          <p:cxnSp>
            <p:nvCxnSpPr>
              <p:cNvPr id="10" name="Straight Connector 9"/>
              <p:cNvCxnSpPr/>
              <p:nvPr/>
            </p:nvCxnSpPr>
            <p:spPr>
              <a:xfrm>
                <a:off x="6162675" y="3295650"/>
                <a:ext cx="0" cy="165735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6162675" y="3295650"/>
                <a:ext cx="10422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Chamber</a:t>
                </a:r>
                <a:endParaRPr lang="en-US" dirty="0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1285875" y="3295650"/>
              <a:ext cx="1201483" cy="1657350"/>
              <a:chOff x="1285875" y="3295650"/>
              <a:chExt cx="1201483" cy="165735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1285875" y="3295650"/>
                <a:ext cx="0" cy="1657350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/>
              <p:cNvSpPr txBox="1"/>
              <p:nvPr/>
            </p:nvSpPr>
            <p:spPr>
              <a:xfrm>
                <a:off x="1285875" y="3295650"/>
                <a:ext cx="12014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Moderator</a:t>
                </a:r>
                <a:endParaRPr lang="en-US" dirty="0"/>
              </a:p>
            </p:txBody>
          </p:sp>
        </p:grpSp>
      </p:grpSp>
      <p:cxnSp>
        <p:nvCxnSpPr>
          <p:cNvPr id="23" name="Straight Arrow Connector 22"/>
          <p:cNvCxnSpPr/>
          <p:nvPr/>
        </p:nvCxnSpPr>
        <p:spPr>
          <a:xfrm>
            <a:off x="745689" y="4305300"/>
            <a:ext cx="2364434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110123" y="4629150"/>
            <a:ext cx="1784339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3110123" y="4876800"/>
            <a:ext cx="4245916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49283" y="4305300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20-1/4”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768020" y="4555093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56-3/4”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228725" y="3974068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627.2”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11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Idealized RFSF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B(t) =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max</a:t>
            </a:r>
            <a:r>
              <a:rPr lang="en-US" dirty="0" smtClean="0"/>
              <a:t>/(1+</a:t>
            </a:r>
            <a:r>
              <a:rPr lang="en-US" dirty="0" smtClean="0">
                <a:sym typeface="Symbol"/>
              </a:rPr>
              <a:t>t)</a:t>
            </a:r>
          </a:p>
          <a:p>
            <a:r>
              <a:rPr lang="en-US" dirty="0" smtClean="0">
                <a:sym typeface="Symbol"/>
              </a:rPr>
              <a:t>Infinitely fast ramp.</a:t>
            </a:r>
          </a:p>
          <a:p>
            <a:r>
              <a:rPr lang="en-US" dirty="0" err="1" smtClean="0">
                <a:sym typeface="Symbol"/>
              </a:rPr>
              <a:t>B</a:t>
            </a:r>
            <a:r>
              <a:rPr lang="en-US" baseline="-25000" dirty="0" err="1" smtClean="0">
                <a:sym typeface="Symbol"/>
              </a:rPr>
              <a:t>max</a:t>
            </a:r>
            <a:r>
              <a:rPr lang="en-US" dirty="0" smtClean="0">
                <a:sym typeface="Symbol"/>
              </a:rPr>
              <a:t> chosen to optimize polarization for =2.5A.</a:t>
            </a:r>
          </a:p>
          <a:p>
            <a:pPr lvl="1"/>
            <a:r>
              <a:rPr lang="en-US" dirty="0" smtClean="0">
                <a:sym typeface="Symbol"/>
              </a:rPr>
              <a:t>1.37 G</a:t>
            </a:r>
          </a:p>
          <a:p>
            <a:r>
              <a:rPr lang="en-US" dirty="0" smtClean="0"/>
              <a:t>B(1/60) chosen to optimize polarization for neutrons that enter RFSF 1/60 seconds later</a:t>
            </a:r>
          </a:p>
          <a:p>
            <a:pPr lvl="1"/>
            <a:r>
              <a:rPr lang="en-US" dirty="0" smtClean="0">
                <a:sym typeface="Symbol"/>
              </a:rPr>
              <a:t>=6.5A</a:t>
            </a:r>
          </a:p>
          <a:p>
            <a:r>
              <a:rPr lang="en-US" dirty="0" smtClean="0">
                <a:sym typeface="Symbol"/>
              </a:rPr>
              <a:t>=60*(</a:t>
            </a:r>
            <a:r>
              <a:rPr lang="en-US" dirty="0" err="1" smtClean="0">
                <a:sym typeface="Symbol"/>
              </a:rPr>
              <a:t>B</a:t>
            </a:r>
            <a:r>
              <a:rPr lang="en-US" baseline="-25000" dirty="0" err="1" smtClean="0">
                <a:sym typeface="Symbol"/>
              </a:rPr>
              <a:t>max</a:t>
            </a:r>
            <a:r>
              <a:rPr lang="en-US" dirty="0" smtClean="0">
                <a:sym typeface="Symbol"/>
              </a:rPr>
              <a:t>/</a:t>
            </a:r>
            <a:r>
              <a:rPr lang="en-US" dirty="0" err="1" smtClean="0">
                <a:sym typeface="Symbol"/>
              </a:rPr>
              <a:t>B</a:t>
            </a:r>
            <a:r>
              <a:rPr lang="en-US" baseline="-25000" dirty="0" err="1" smtClean="0">
                <a:sym typeface="Symbol"/>
              </a:rPr>
              <a:t>min</a:t>
            </a:r>
            <a:r>
              <a:rPr lang="en-US" dirty="0" smtClean="0">
                <a:sym typeface="Symbol"/>
              </a:rPr>
              <a:t> – 1)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473"/>
          <a:stretch/>
        </p:blipFill>
        <p:spPr bwMode="auto">
          <a:xfrm>
            <a:off x="5038726" y="1857890"/>
            <a:ext cx="3429000" cy="2467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498165" y="4391025"/>
            <a:ext cx="9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</a:t>
            </a:r>
            <a:r>
              <a:rPr lang="en-US" baseline="-25000" dirty="0" err="1" smtClean="0"/>
              <a:t>RFSF</a:t>
            </a:r>
            <a:r>
              <a:rPr lang="en-US" dirty="0" smtClean="0"/>
              <a:t>(</a:t>
            </a:r>
            <a:r>
              <a:rPr lang="en-US" dirty="0" err="1" smtClean="0"/>
              <a:t>ms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91052" y="2108792"/>
            <a:ext cx="461665" cy="55720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dirty="0" smtClean="0"/>
              <a:t>B (G)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ADA6C-DB0E-4362-BFB3-8432F5C3598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4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4105</TotalTime>
  <Words>854</Words>
  <Application>Microsoft Office PowerPoint</Application>
  <PresentationFormat>On-screen Show (4:3)</PresentationFormat>
  <Paragraphs>146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Polarization Of Neutrons Outside The Primary Pulse</vt:lpstr>
      <vt:lpstr>Algorithm</vt:lpstr>
      <vt:lpstr>Negative-image Pulse</vt:lpstr>
      <vt:lpstr>PowerPoint Presentation</vt:lpstr>
      <vt:lpstr>PowerPoint Presentation</vt:lpstr>
      <vt:lpstr>PowerPoint Presentation</vt:lpstr>
      <vt:lpstr>PowerPoint Presentation</vt:lpstr>
      <vt:lpstr>Beamline Geometry</vt:lpstr>
      <vt:lpstr>Idealized RFSF</vt:lpstr>
      <vt:lpstr>Polarization Calculation</vt:lpstr>
      <vt:lpstr>PowerPoint Presentation</vt:lpstr>
      <vt:lpstr>Understanding the Pattern on the Previous Page</vt:lpstr>
      <vt:lpstr>Polarization vs. Time</vt:lpstr>
      <vt:lpstr>PowerPoint Presentation</vt:lpstr>
      <vt:lpstr>PowerPoint Presentation</vt:lpstr>
    </vt:vector>
  </TitlesOfParts>
  <Company>ORNL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Cianciolo, Vince</dc:creator>
  <cp:lastModifiedBy>Cianciolo, Vince</cp:lastModifiedBy>
  <cp:revision>29</cp:revision>
  <dcterms:created xsi:type="dcterms:W3CDTF">2016-07-04T14:20:45Z</dcterms:created>
  <dcterms:modified xsi:type="dcterms:W3CDTF">2016-07-07T12:42:31Z</dcterms:modified>
</cp:coreProperties>
</file>