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72" r:id="rId5"/>
    <p:sldId id="273" r:id="rId6"/>
    <p:sldId id="274" r:id="rId7"/>
    <p:sldId id="275" r:id="rId8"/>
    <p:sldId id="261" r:id="rId9"/>
    <p:sldId id="262" r:id="rId10"/>
    <p:sldId id="268" r:id="rId11"/>
    <p:sldId id="276" r:id="rId12"/>
    <p:sldId id="277" r:id="rId13"/>
    <p:sldId id="281" r:id="rId14"/>
    <p:sldId id="279" r:id="rId15"/>
    <p:sldId id="280" r:id="rId16"/>
    <p:sldId id="283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1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287A-80EF-4DFD-9CC0-92F483898841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4356D-4A1A-46CB-BDA3-DE140801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DD6-B623-48DB-B652-3F92151852BF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6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6343-07E6-4E86-9833-6F988B28904D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9111-BF52-4428-875A-6F60A5B3E4AB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9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4F5E-89B9-4E5F-BA7A-275B628484AE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9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0830-F798-4C9E-BB4E-A64A4D19CDB9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4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BA60-01D1-4A13-8E0A-5DC192877420}" type="datetime1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4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04968-7B8C-414A-AE0F-EE5BB1DB8ADB}" type="datetime1">
              <a:rPr lang="en-US" smtClean="0"/>
              <a:t>7/13/2016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17C-D1C9-485D-9457-FB14D99D5436}" type="datetime1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1078-1AC9-47F0-9ECA-1D8C1848B981}" type="datetime1">
              <a:rPr lang="en-US" smtClean="0"/>
              <a:t>7/13/2016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AF27-336C-4E53-AACF-11FEEB5DC74A}" type="datetime1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A0D8-C1E0-4667-9B33-CFAE9D2BAE27}" type="datetime1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7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63D48-95E1-4FEA-BBC1-F06656398465}" type="datetime1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5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olarization Of Neutrons Outside The Primary Pulse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TVC</a:t>
            </a:r>
          </a:p>
          <a:p>
            <a:r>
              <a:rPr lang="en-US" dirty="0" smtClean="0"/>
              <a:t>7/4/2016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each tof bin calculate RFSF arrival time (t</a:t>
            </a:r>
            <a:r>
              <a:rPr lang="en-US" baseline="-25000" dirty="0" smtClean="0"/>
              <a:t>a</a:t>
            </a:r>
            <a:r>
              <a:rPr lang="en-US" dirty="0" smtClean="0"/>
              <a:t>) and exit time (</a:t>
            </a:r>
            <a:r>
              <a:rPr lang="en-US" dirty="0" err="1" smtClean="0"/>
              <a:t>t</a:t>
            </a:r>
            <a:r>
              <a:rPr lang="en-US" baseline="-25000" dirty="0" err="1"/>
              <a:t>b</a:t>
            </a:r>
            <a:r>
              <a:rPr lang="en-US" dirty="0" smtClean="0"/>
              <a:t>) .</a:t>
            </a:r>
          </a:p>
          <a:p>
            <a:r>
              <a:rPr lang="en-US" dirty="0" smtClean="0"/>
              <a:t>Calculate integrated </a:t>
            </a:r>
            <a:r>
              <a:rPr lang="en-US" dirty="0" err="1" smtClean="0"/>
              <a:t>Bdt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dirty="0" smtClean="0">
                <a:sym typeface="Symbol"/>
              </a:rPr>
              <a:t> )</a:t>
            </a:r>
            <a:r>
              <a:rPr lang="en-US" dirty="0" smtClean="0"/>
              <a:t>log((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</a:t>
            </a:r>
            <a:r>
              <a:rPr lang="en-US" dirty="0" smtClean="0"/>
              <a:t> + 1)/(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*t</a:t>
            </a:r>
            <a:r>
              <a:rPr lang="en-US" baseline="-25000" dirty="0"/>
              <a:t>a</a:t>
            </a:r>
            <a:r>
              <a:rPr lang="en-US" dirty="0" smtClean="0"/>
              <a:t> +  1))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rue when t</a:t>
            </a:r>
            <a:r>
              <a:rPr lang="en-US" baseline="-25000" dirty="0"/>
              <a:t>a</a:t>
            </a:r>
            <a:r>
              <a:rPr lang="en-US" baseline="-25000" dirty="0" smtClean="0"/>
              <a:t> </a:t>
            </a:r>
            <a:r>
              <a:rPr lang="en-US" dirty="0" smtClean="0"/>
              <a:t>and</a:t>
            </a:r>
            <a:r>
              <a:rPr lang="en-US" baseline="-25000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 </a:t>
            </a:r>
            <a:r>
              <a:rPr lang="en-US" dirty="0" smtClean="0"/>
              <a:t>arrive inside same RFSF-on pulse</a:t>
            </a:r>
          </a:p>
          <a:p>
            <a:pPr lvl="2"/>
            <a:r>
              <a:rPr lang="en-US" dirty="0" smtClean="0"/>
              <a:t>Adjust integration limits as needed for other cases</a:t>
            </a:r>
          </a:p>
          <a:p>
            <a:pPr lvl="1"/>
            <a:r>
              <a:rPr lang="en-US" dirty="0" smtClean="0"/>
              <a:t>Do this for both cases (RFSF on/off for primary pulse).</a:t>
            </a:r>
            <a:endParaRPr lang="en-US" dirty="0"/>
          </a:p>
          <a:p>
            <a:r>
              <a:rPr lang="en-US" dirty="0" smtClean="0"/>
              <a:t>Polarization:</a:t>
            </a:r>
          </a:p>
          <a:p>
            <a:pPr lvl="1"/>
            <a:r>
              <a:rPr lang="en-US" dirty="0" smtClean="0"/>
              <a:t>2sin</a:t>
            </a:r>
            <a:r>
              <a:rPr lang="en-US" baseline="3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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</a:t>
            </a:r>
            <a:r>
              <a:rPr lang="en-US" dirty="0" err="1" smtClean="0"/>
              <a:t>Bdt</a:t>
            </a:r>
            <a:r>
              <a:rPr lang="en-US" dirty="0" smtClean="0"/>
              <a:t> / 4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 - 1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19266" y="147460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-1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48054" y="147460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4532" y="388035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43997" y="388035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4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51354" y="800105"/>
            <a:ext cx="6263871" cy="5981309"/>
            <a:chOff x="1251354" y="800105"/>
            <a:chExt cx="6263871" cy="5981309"/>
          </a:xfrm>
        </p:grpSpPr>
        <p:sp>
          <p:nvSpPr>
            <p:cNvPr id="9" name="TextBox 8"/>
            <p:cNvSpPr txBox="1"/>
            <p:nvPr/>
          </p:nvSpPr>
          <p:spPr>
            <a:xfrm>
              <a:off x="1251354" y="5194416"/>
              <a:ext cx="461665" cy="1194238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Polarization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10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9" idx="0"/>
            </p:cNvCxnSpPr>
            <p:nvPr/>
          </p:nvCxnSpPr>
          <p:spPr>
            <a:xfrm flipV="1">
              <a:off x="1482187" y="800105"/>
              <a:ext cx="0" cy="43943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052576" y="1911973"/>
            <a:ext cx="1612388" cy="956455"/>
            <a:chOff x="5241694" y="2027781"/>
            <a:chExt cx="1612388" cy="956455"/>
          </a:xfrm>
        </p:grpSpPr>
        <p:grpSp>
          <p:nvGrpSpPr>
            <p:cNvPr id="17" name="Group 16"/>
            <p:cNvGrpSpPr/>
            <p:nvPr/>
          </p:nvGrpSpPr>
          <p:grpSpPr>
            <a:xfrm>
              <a:off x="5241694" y="2027781"/>
              <a:ext cx="1503384" cy="261610"/>
              <a:chOff x="5241694" y="2027781"/>
              <a:chExt cx="1503384" cy="26161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241694" y="2101213"/>
                <a:ext cx="114747" cy="11474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486400" y="2027781"/>
                <a:ext cx="125867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0</a:t>
                </a:r>
                <a:endParaRPr lang="en-US" sz="11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241694" y="2259396"/>
              <a:ext cx="1575520" cy="261610"/>
              <a:chOff x="5241694" y="2215959"/>
              <a:chExt cx="1575520" cy="261610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5241694" y="2289391"/>
                <a:ext cx="114747" cy="11474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486400" y="2215959"/>
                <a:ext cx="133081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15</a:t>
                </a:r>
                <a:endParaRPr lang="en-US" sz="11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241694" y="2491011"/>
              <a:ext cx="1540253" cy="261610"/>
              <a:chOff x="5241694" y="2478665"/>
              <a:chExt cx="1540253" cy="26161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241694" y="2552097"/>
                <a:ext cx="114747" cy="1147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86400" y="2478665"/>
                <a:ext cx="129554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Layer = 0</a:t>
                </a:r>
                <a:endParaRPr lang="en-US" sz="11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241694" y="2722626"/>
              <a:ext cx="1612388" cy="261610"/>
              <a:chOff x="5241694" y="2722626"/>
              <a:chExt cx="1612388" cy="26161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241694" y="2796058"/>
                <a:ext cx="114747" cy="114747"/>
              </a:xfrm>
              <a:prstGeom prst="ellipse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86400" y="2722626"/>
                <a:ext cx="136768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Layer = 15</a:t>
                </a:r>
                <a:endParaRPr lang="en-US" sz="1100" dirty="0"/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685800" y="2163509"/>
            <a:ext cx="5470065" cy="1379764"/>
            <a:chOff x="685800" y="1396093"/>
            <a:chExt cx="5470065" cy="1379764"/>
          </a:xfrm>
        </p:grpSpPr>
        <p:grpSp>
          <p:nvGrpSpPr>
            <p:cNvPr id="27" name="Group 26"/>
            <p:cNvGrpSpPr/>
            <p:nvPr/>
          </p:nvGrpSpPr>
          <p:grpSpPr>
            <a:xfrm>
              <a:off x="685800" y="1396093"/>
              <a:ext cx="5470065" cy="1379764"/>
              <a:chOff x="685800" y="1396093"/>
              <a:chExt cx="5470065" cy="137976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85800" y="2759529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1779814" y="1396093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779814" y="1401536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2873828" y="1401536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871105" y="2770414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3965119" y="1406978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965119" y="1412421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5059133" y="1412421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061851" y="2775857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971550" y="1771650"/>
              <a:ext cx="4773638" cy="369332"/>
              <a:chOff x="971550" y="1771650"/>
              <a:chExt cx="4773638" cy="369332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71550" y="1771650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-1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14243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24279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34314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4350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702115" y="4746145"/>
            <a:ext cx="5470065" cy="1379764"/>
            <a:chOff x="702115" y="3978729"/>
            <a:chExt cx="5470065" cy="1379764"/>
          </a:xfrm>
        </p:grpSpPr>
        <p:grpSp>
          <p:nvGrpSpPr>
            <p:cNvPr id="28" name="Group 27"/>
            <p:cNvGrpSpPr/>
            <p:nvPr/>
          </p:nvGrpSpPr>
          <p:grpSpPr>
            <a:xfrm flipV="1">
              <a:off x="702115" y="3978729"/>
              <a:ext cx="5470065" cy="1379764"/>
              <a:chOff x="685800" y="1396093"/>
              <a:chExt cx="5470065" cy="1379764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685800" y="2759529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779814" y="1396093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779814" y="1401536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2873828" y="1401536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71105" y="2770414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3965119" y="1406978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965119" y="1412421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5059133" y="1412421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061851" y="2775857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987865" y="4348843"/>
              <a:ext cx="4773638" cy="369332"/>
              <a:chOff x="971550" y="1771650"/>
              <a:chExt cx="4773638" cy="369332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971550" y="1771650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14243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24279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34314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44350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1760765" y="3545171"/>
            <a:ext cx="1164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RFSF “ON”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694721" y="6125909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RFSF “OFF”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3971455" y="2179837"/>
            <a:ext cx="1087678" cy="1363436"/>
            <a:chOff x="3971455" y="1412421"/>
            <a:chExt cx="1087678" cy="1363436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3981434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971455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990488" y="4746145"/>
            <a:ext cx="1087678" cy="1363436"/>
            <a:chOff x="3971455" y="1412421"/>
            <a:chExt cx="1087678" cy="1363436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3981434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3971455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1592036" y="3012594"/>
            <a:ext cx="4459509" cy="457200"/>
            <a:chOff x="1592036" y="2245178"/>
            <a:chExt cx="4459509" cy="457200"/>
          </a:xfrm>
        </p:grpSpPr>
        <p:sp>
          <p:nvSpPr>
            <p:cNvPr id="53" name="Oval 52"/>
            <p:cNvSpPr/>
            <p:nvPr/>
          </p:nvSpPr>
          <p:spPr>
            <a:xfrm>
              <a:off x="1592036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881873" y="2245178"/>
              <a:ext cx="9144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2985407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253466" y="2245178"/>
              <a:ext cx="64008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146220" y="2245178"/>
              <a:ext cx="36576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594345" y="224517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6483" y="1863369"/>
            <a:ext cx="2672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Leading edge all hits RFSF when it is OFF (P = -1)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95381" y="1617147"/>
            <a:ext cx="2621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Primary pulse all hits RFSF when it is ON (P = 1)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2796273" y="1370926"/>
            <a:ext cx="54874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few bins of trailing edge were in RFSF when it was ON (beam more compressed upstream) (P ~ 1)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366179" y="1625472"/>
            <a:ext cx="3276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trailing edge hits RFSF when it is OFF (P = -1)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3617502" y="1863368"/>
            <a:ext cx="5585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portion of wraparound pulse in RFSF when it was ON (beam more compressed upstream) (|P| &lt;&gt; 1)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5549239" y="2250253"/>
            <a:ext cx="35734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wraparound pulse hits RFSF when it is OFF (P = -1)</a:t>
            </a:r>
            <a:endParaRPr lang="en-US" sz="1000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592036" y="2152285"/>
            <a:ext cx="0" cy="756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2460438" y="1863368"/>
            <a:ext cx="335835" cy="1149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55" idx="0"/>
          </p:cNvCxnSpPr>
          <p:nvPr/>
        </p:nvCxnSpPr>
        <p:spPr>
          <a:xfrm flipH="1">
            <a:off x="3054804" y="1617147"/>
            <a:ext cx="379623" cy="1395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64" idx="0"/>
          </p:cNvCxnSpPr>
          <p:nvPr/>
        </p:nvCxnSpPr>
        <p:spPr>
          <a:xfrm>
            <a:off x="3544478" y="1871693"/>
            <a:ext cx="29028" cy="1140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65" idx="0"/>
          </p:cNvCxnSpPr>
          <p:nvPr/>
        </p:nvCxnSpPr>
        <p:spPr>
          <a:xfrm flipH="1">
            <a:off x="5329100" y="2109589"/>
            <a:ext cx="182880" cy="903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6051545" y="2437981"/>
            <a:ext cx="357228" cy="57461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1592036" y="5652381"/>
            <a:ext cx="4459509" cy="457200"/>
            <a:chOff x="1592036" y="2245178"/>
            <a:chExt cx="4459509" cy="457200"/>
          </a:xfrm>
        </p:grpSpPr>
        <p:sp>
          <p:nvSpPr>
            <p:cNvPr id="92" name="Oval 91"/>
            <p:cNvSpPr/>
            <p:nvPr/>
          </p:nvSpPr>
          <p:spPr>
            <a:xfrm>
              <a:off x="1592036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881873" y="2245178"/>
              <a:ext cx="9144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2985407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253466" y="2245178"/>
              <a:ext cx="64008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146220" y="2245178"/>
              <a:ext cx="36576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594345" y="224517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8933" y="4474173"/>
            <a:ext cx="27815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Leading edge all hits RFSF when it is ON (|P| &lt;&gt; 1)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807831" y="4227951"/>
            <a:ext cx="2694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Primary pulse all hits RFSF when it is OFF (P = -1)</a:t>
            </a:r>
            <a:endParaRPr lang="en-US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2808723" y="3981730"/>
            <a:ext cx="55611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few bins of trailing edge were in RFSF when it was OFF (beam more compressed upstream) (P ~ -1)</a:t>
            </a:r>
            <a:endParaRPr lang="en-US" sz="1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378629" y="4236276"/>
            <a:ext cx="3385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trailing edge hits RFSF when it is ON (|P| &lt;&gt; 1)</a:t>
            </a:r>
            <a:endParaRPr lang="en-US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629952" y="4474172"/>
            <a:ext cx="5514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portion of wraparound pulse in RFSF when it was OFF (beam more compressed upstream) (P = -1)</a:t>
            </a:r>
            <a:endParaRPr lang="en-US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561689" y="4861057"/>
            <a:ext cx="36824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wraparound pulse hits RFSF when it is ON (|P| &lt;&gt; 1)</a:t>
            </a:r>
            <a:endParaRPr lang="en-US" sz="1000" dirty="0"/>
          </a:p>
        </p:txBody>
      </p:sp>
      <p:cxnSp>
        <p:nvCxnSpPr>
          <p:cNvPr id="104" name="Straight Arrow Connector 103"/>
          <p:cNvCxnSpPr>
            <a:stCxn id="98" idx="2"/>
          </p:cNvCxnSpPr>
          <p:nvPr/>
        </p:nvCxnSpPr>
        <p:spPr>
          <a:xfrm>
            <a:off x="1439699" y="4720394"/>
            <a:ext cx="213771" cy="88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2472888" y="4474172"/>
            <a:ext cx="335835" cy="1149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067254" y="4227951"/>
            <a:ext cx="379623" cy="1395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556928" y="4482497"/>
            <a:ext cx="29028" cy="1140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5341550" y="4720393"/>
            <a:ext cx="182880" cy="903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6063995" y="5048785"/>
            <a:ext cx="357228" cy="57461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the Pattern on the Previous Page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515" y="2967335"/>
            <a:ext cx="73849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</a:t>
            </a:r>
            <a:r>
              <a:rPr lang="en-US" dirty="0" err="1" smtClean="0"/>
              <a:t>P</a:t>
            </a:r>
            <a:r>
              <a:rPr lang="en-US" baseline="30000" dirty="0" err="1" smtClean="0"/>
              <a:t>ON</a:t>
            </a:r>
            <a:r>
              <a:rPr lang="en-US" baseline="-25000" dirty="0" err="1" smtClean="0"/>
              <a:t>t</a:t>
            </a:r>
            <a:r>
              <a:rPr lang="en-US" dirty="0" smtClean="0"/>
              <a:t>| = |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t,pulse</a:t>
            </a:r>
            <a:r>
              <a:rPr lang="en-US" baseline="-25000" dirty="0" smtClean="0"/>
              <a:t>=0</a:t>
            </a:r>
            <a:r>
              <a:rPr lang="en-US" dirty="0" smtClean="0"/>
              <a:t>P</a:t>
            </a:r>
            <a:r>
              <a:rPr lang="en-US" baseline="30000" dirty="0" smtClean="0"/>
              <a:t>ON</a:t>
            </a:r>
            <a:r>
              <a:rPr lang="en-US" baseline="-25000" dirty="0" smtClean="0"/>
              <a:t>t,pulse=0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pulse=-1,1,3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30000" dirty="0" err="1" smtClean="0">
                <a:sym typeface="Symbol"/>
              </a:rPr>
              <a:t>OFF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pulse=-1,0,1,3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|</a:t>
            </a:r>
            <a:r>
              <a:rPr lang="en-US" dirty="0" err="1" smtClean="0"/>
              <a:t>P</a:t>
            </a:r>
            <a:r>
              <a:rPr lang="en-US" baseline="30000" dirty="0" err="1" smtClean="0"/>
              <a:t>OFF</a:t>
            </a:r>
            <a:r>
              <a:rPr lang="en-US" baseline="-25000" dirty="0" err="1" smtClean="0"/>
              <a:t>t</a:t>
            </a:r>
            <a:r>
              <a:rPr lang="en-US" dirty="0" smtClean="0"/>
              <a:t>| = |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t,pulse</a:t>
            </a:r>
            <a:r>
              <a:rPr lang="en-US" baseline="-25000" dirty="0" smtClean="0"/>
              <a:t>=0</a:t>
            </a:r>
            <a:r>
              <a:rPr lang="en-US" dirty="0" smtClean="0"/>
              <a:t>P</a:t>
            </a:r>
            <a:r>
              <a:rPr lang="en-US" baseline="30000" dirty="0" smtClean="0"/>
              <a:t>OFF</a:t>
            </a:r>
            <a:r>
              <a:rPr lang="en-US" baseline="-25000" dirty="0" smtClean="0"/>
              <a:t>t,pulse=0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pulse=-1,1,3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30000" dirty="0" err="1" smtClean="0">
                <a:sym typeface="Symbol"/>
              </a:rPr>
              <a:t>ON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pulse=-1,0,1,3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vs.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251354" y="800106"/>
            <a:ext cx="6263871" cy="5981308"/>
            <a:chOff x="1251354" y="800106"/>
            <a:chExt cx="6263871" cy="5981308"/>
          </a:xfrm>
        </p:grpSpPr>
        <p:sp>
          <p:nvSpPr>
            <p:cNvPr id="5" name="TextBox 4"/>
            <p:cNvSpPr txBox="1"/>
            <p:nvPr/>
          </p:nvSpPr>
          <p:spPr>
            <a:xfrm>
              <a:off x="1251354" y="4982820"/>
              <a:ext cx="461665" cy="140583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|Polarization|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5" idx="0"/>
            </p:cNvCxnSpPr>
            <p:nvPr/>
          </p:nvCxnSpPr>
          <p:spPr>
            <a:xfrm flipV="1">
              <a:off x="1482187" y="800106"/>
              <a:ext cx="0" cy="41827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174929" y="2128590"/>
            <a:ext cx="1657272" cy="956455"/>
            <a:chOff x="5241694" y="2027781"/>
            <a:chExt cx="1657272" cy="956455"/>
          </a:xfrm>
        </p:grpSpPr>
        <p:grpSp>
          <p:nvGrpSpPr>
            <p:cNvPr id="10" name="Group 9"/>
            <p:cNvGrpSpPr/>
            <p:nvPr/>
          </p:nvGrpSpPr>
          <p:grpSpPr>
            <a:xfrm>
              <a:off x="5241694" y="2027781"/>
              <a:ext cx="1503384" cy="261610"/>
              <a:chOff x="5241694" y="2027781"/>
              <a:chExt cx="1503384" cy="26161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241694" y="2101213"/>
                <a:ext cx="114747" cy="11474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486400" y="2027781"/>
                <a:ext cx="125867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0</a:t>
                </a:r>
                <a:endParaRPr lang="en-US" sz="11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241694" y="2259396"/>
              <a:ext cx="1620404" cy="261610"/>
              <a:chOff x="5241694" y="2215959"/>
              <a:chExt cx="1620404" cy="26161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5241694" y="2289391"/>
                <a:ext cx="114747" cy="11474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86400" y="2215959"/>
                <a:ext cx="13756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n/</a:t>
                </a:r>
                <a:r>
                  <a:rPr lang="en-US" sz="1100" dirty="0" err="1" smtClean="0"/>
                  <a:t>incl</a:t>
                </a:r>
                <a:r>
                  <a:rPr lang="en-US" sz="1100" dirty="0" smtClean="0"/>
                  <a:t> W.A.</a:t>
                </a:r>
                <a:endParaRPr lang="en-US" sz="11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241694" y="2491011"/>
              <a:ext cx="951951" cy="261610"/>
              <a:chOff x="5241694" y="2478665"/>
              <a:chExt cx="951951" cy="26161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241694" y="2552097"/>
                <a:ext cx="114747" cy="1147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86400" y="2478665"/>
                <a:ext cx="7072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</a:t>
                </a:r>
                <a:endParaRPr lang="en-US" sz="11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241694" y="2722626"/>
              <a:ext cx="1657272" cy="261610"/>
              <a:chOff x="5241694" y="2722626"/>
              <a:chExt cx="1657272" cy="26161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241694" y="2796058"/>
                <a:ext cx="114747" cy="114747"/>
              </a:xfrm>
              <a:prstGeom prst="ellipse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86400" y="2722626"/>
                <a:ext cx="14125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n/</a:t>
                </a:r>
                <a:r>
                  <a:rPr lang="en-US" sz="1100" dirty="0" err="1" smtClean="0"/>
                  <a:t>incl</a:t>
                </a:r>
                <a:r>
                  <a:rPr lang="en-US" sz="1100" dirty="0" smtClean="0"/>
                  <a:t> W.A.</a:t>
                </a:r>
                <a:endParaRPr lang="en-US" sz="1100" dirty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294165" y="883227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0; Layer = 0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52381" y="945821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4; Layer = 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94165" y="3523014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0; Layer = 15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852381" y="3523014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4; Layer = 15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82043" y="361950"/>
            <a:ext cx="246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Polarization vs. Time Bin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9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82043" y="361950"/>
            <a:ext cx="2093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Polarization vs. Wire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084162" y="814815"/>
            <a:ext cx="114747" cy="11474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28868" y="741383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RFSF ON</a:t>
            </a:r>
            <a:endParaRPr lang="en-US" sz="1100" dirty="0"/>
          </a:p>
        </p:txBody>
      </p:sp>
      <p:sp>
        <p:nvSpPr>
          <p:cNvPr id="12" name="Oval 11"/>
          <p:cNvSpPr/>
          <p:nvPr/>
        </p:nvSpPr>
        <p:spPr>
          <a:xfrm>
            <a:off x="4084162" y="1024961"/>
            <a:ext cx="114747" cy="1147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28868" y="951529"/>
            <a:ext cx="7072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RFSF OFF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2667642" y="5035937"/>
            <a:ext cx="3281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|P</a:t>
            </a:r>
            <a:r>
              <a:rPr lang="en-US" baseline="30000" dirty="0" smtClean="0"/>
              <a:t>ON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err="1" smtClean="0">
                <a:sym typeface="Symbol"/>
              </a:rPr>
              <a:t>|P</a:t>
            </a:r>
            <a:r>
              <a:rPr lang="en-US" baseline="30000" dirty="0" err="1" smtClean="0">
                <a:sym typeface="Symbol"/>
              </a:rPr>
              <a:t>ON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endParaRPr lang="en-US" dirty="0" smtClean="0"/>
          </a:p>
          <a:p>
            <a:r>
              <a:rPr lang="en-US" dirty="0" smtClean="0"/>
              <a:t>|P</a:t>
            </a:r>
            <a:r>
              <a:rPr lang="en-US" baseline="30000" dirty="0" smtClean="0"/>
              <a:t>OFF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err="1" smtClean="0">
                <a:sym typeface="Symbol"/>
              </a:rPr>
              <a:t>|P</a:t>
            </a:r>
            <a:r>
              <a:rPr lang="en-US" baseline="30000" dirty="0" err="1" smtClean="0">
                <a:sym typeface="Symbol"/>
              </a:rPr>
              <a:t>OFF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1251354" y="800106"/>
            <a:ext cx="6263871" cy="5981308"/>
            <a:chOff x="1251354" y="800106"/>
            <a:chExt cx="6263871" cy="5981308"/>
          </a:xfrm>
        </p:grpSpPr>
        <p:sp>
          <p:nvSpPr>
            <p:cNvPr id="16" name="TextBox 15"/>
            <p:cNvSpPr txBox="1"/>
            <p:nvPr/>
          </p:nvSpPr>
          <p:spPr>
            <a:xfrm>
              <a:off x="1251354" y="4982820"/>
              <a:ext cx="461665" cy="140583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|Polarization|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29407" y="6412082"/>
              <a:ext cx="1200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Index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7" idx="3"/>
            </p:cNvCxnSpPr>
            <p:nvPr/>
          </p:nvCxnSpPr>
          <p:spPr>
            <a:xfrm>
              <a:off x="2930313" y="6596748"/>
              <a:ext cx="45849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6" idx="0"/>
            </p:cNvCxnSpPr>
            <p:nvPr/>
          </p:nvCxnSpPr>
          <p:spPr>
            <a:xfrm flipV="1">
              <a:off x="1482187" y="800106"/>
              <a:ext cx="0" cy="41827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71463" y="2603764"/>
            <a:ext cx="34149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Polarization of non-primary neutrons is higher for pulses w/ the RFSF OFF. This is because for those pulses the off-primary neutrons (for the most part) hit the RFSF when it is off, so their polarization state doesn’t depend on their velocity. For pulses with the RFSF ON the off-primary neutrons tend to hit the RFSF when it is on, but their velocity isn’t correct so they are not properly polarized.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421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6" t="12866" r="7142" b="5679"/>
          <a:stretch/>
        </p:blipFill>
        <p:spPr bwMode="auto">
          <a:xfrm>
            <a:off x="1069520" y="145828"/>
            <a:ext cx="6931479" cy="6516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22726" y="800106"/>
            <a:ext cx="6892499" cy="5981308"/>
            <a:chOff x="622726" y="800106"/>
            <a:chExt cx="6892499" cy="5981308"/>
          </a:xfrm>
        </p:grpSpPr>
        <p:sp>
          <p:nvSpPr>
            <p:cNvPr id="6" name="TextBox 5"/>
            <p:cNvSpPr txBox="1"/>
            <p:nvPr/>
          </p:nvSpPr>
          <p:spPr>
            <a:xfrm>
              <a:off x="622726" y="4982820"/>
              <a:ext cx="461665" cy="140583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|Polarization|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7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0"/>
            </p:cNvCxnSpPr>
            <p:nvPr/>
          </p:nvCxnSpPr>
          <p:spPr>
            <a:xfrm flipV="1">
              <a:off x="853559" y="800106"/>
              <a:ext cx="0" cy="41827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284361" y="391892"/>
            <a:ext cx="237706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Primary Pulse RFSF=ON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4360" y="3752853"/>
            <a:ext cx="243957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Primary Pulse RFSF=OFF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729407" y="228600"/>
            <a:ext cx="670894" cy="5984421"/>
            <a:chOff x="1729407" y="228600"/>
            <a:chExt cx="670894" cy="598442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400301" y="228600"/>
              <a:ext cx="0" cy="5984421"/>
            </a:xfrm>
            <a:prstGeom prst="line">
              <a:avLst/>
            </a:prstGeom>
            <a:ln w="28575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1729407" y="3282043"/>
              <a:ext cx="670894" cy="0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 flipH="1">
            <a:off x="7261418" y="228600"/>
            <a:ext cx="670894" cy="5984421"/>
            <a:chOff x="1729407" y="228600"/>
            <a:chExt cx="670894" cy="598442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400301" y="228600"/>
              <a:ext cx="0" cy="59844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729407" y="3282043"/>
              <a:ext cx="67089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4212771" y="334736"/>
            <a:ext cx="0" cy="587828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34849" y="334736"/>
            <a:ext cx="0" cy="587828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734849" y="3502479"/>
            <a:ext cx="2477922" cy="0"/>
          </a:xfrm>
          <a:prstGeom prst="straightConnector1">
            <a:avLst/>
          </a:prstGeom>
          <a:ln w="28575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753460" y="4683045"/>
            <a:ext cx="4942274" cy="1153694"/>
            <a:chOff x="4735287" y="4752456"/>
            <a:chExt cx="4942274" cy="1153694"/>
          </a:xfrm>
          <a:solidFill>
            <a:schemeClr val="bg1"/>
          </a:solidFill>
        </p:grpSpPr>
        <p:sp>
          <p:nvSpPr>
            <p:cNvPr id="10" name="Oval 9"/>
            <p:cNvSpPr/>
            <p:nvPr/>
          </p:nvSpPr>
          <p:spPr>
            <a:xfrm>
              <a:off x="4831219" y="4874516"/>
              <a:ext cx="91440" cy="9144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35287" y="4982820"/>
              <a:ext cx="300082" cy="92333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*</a:t>
              </a:r>
            </a:p>
            <a:p>
              <a:r>
                <a:rPr lang="en-US" dirty="0" smtClean="0">
                  <a:solidFill>
                    <a:srgbClr val="00FF00"/>
                  </a:solidFill>
                </a:rPr>
                <a:t>*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*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65758" y="4752456"/>
              <a:ext cx="4711803" cy="107721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Primary Pulse</a:t>
              </a:r>
            </a:p>
            <a:p>
              <a:r>
                <a:rPr lang="en-US" sz="1600" dirty="0" smtClean="0"/>
                <a:t>Leakage from subsequent pulse (shutter closing)</a:t>
              </a:r>
            </a:p>
            <a:p>
              <a:r>
                <a:rPr lang="en-US" sz="1600" dirty="0" smtClean="0"/>
                <a:t>Leakage from previous pulse (shutter opening)</a:t>
              </a:r>
            </a:p>
            <a:p>
              <a:r>
                <a:rPr lang="en-US" sz="1600" dirty="0" smtClean="0"/>
                <a:t>Leakage from four pulses prior (wraparound neutrons)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77257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" t="12866" r="8945" b="6988"/>
          <a:stretch/>
        </p:blipFill>
        <p:spPr bwMode="auto">
          <a:xfrm>
            <a:off x="1183816" y="35798"/>
            <a:ext cx="6817179" cy="648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29407" y="6412082"/>
            <a:ext cx="1200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 Index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2930313" y="6596748"/>
            <a:ext cx="45849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9407" y="3169122"/>
            <a:ext cx="1200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 Index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5554" y="859274"/>
            <a:ext cx="461665" cy="204915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WGT = Y(t=3-45) * g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735554" y="4000550"/>
            <a:ext cx="461665" cy="223073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A/A = 1-(P</a:t>
            </a:r>
            <a:r>
              <a:rPr lang="en-US" baseline="-25000" dirty="0" smtClean="0"/>
              <a:t>ON</a:t>
            </a:r>
            <a:r>
              <a:rPr lang="en-US" dirty="0" smtClean="0"/>
              <a:t> + P</a:t>
            </a:r>
            <a:r>
              <a:rPr lang="en-US" baseline="-25000" dirty="0" smtClean="0"/>
              <a:t>OFF</a:t>
            </a:r>
            <a:r>
              <a:rPr lang="en-US" dirty="0" smtClean="0"/>
              <a:t>)/2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0"/>
          </p:cNvCxnSpPr>
          <p:nvPr/>
        </p:nvCxnSpPr>
        <p:spPr>
          <a:xfrm flipV="1">
            <a:off x="966387" y="351072"/>
            <a:ext cx="0" cy="5082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</p:cNvCxnSpPr>
          <p:nvPr/>
        </p:nvCxnSpPr>
        <p:spPr>
          <a:xfrm flipV="1">
            <a:off x="966387" y="3633116"/>
            <a:ext cx="0" cy="367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92386" y="3169122"/>
            <a:ext cx="898071" cy="292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2930313" y="3353788"/>
            <a:ext cx="45849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30313" y="4253593"/>
            <a:ext cx="171232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&lt;(</a:t>
            </a:r>
            <a:r>
              <a:rPr lang="el-GR" dirty="0" smtClean="0"/>
              <a:t>Δ</a:t>
            </a:r>
            <a:r>
              <a:rPr lang="en-US" dirty="0" smtClean="0"/>
              <a:t>A/A)&gt; = 0.6%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2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“Negative Image Pulse”</a:t>
            </a:r>
          </a:p>
          <a:p>
            <a:pPr lvl="1"/>
            <a:r>
              <a:rPr lang="en-US" dirty="0" smtClean="0"/>
              <a:t>TOF bin has 1-to-1 correspondence w/ neutron velocity.</a:t>
            </a:r>
          </a:p>
          <a:p>
            <a:r>
              <a:rPr lang="en-US" dirty="0" smtClean="0"/>
              <a:t>Back-propagate to find entry and exit time at RFSF.</a:t>
            </a:r>
          </a:p>
          <a:p>
            <a:r>
              <a:rPr lang="en-US" dirty="0" smtClean="0"/>
              <a:t>Use idealized RFSF pulse to determine neutron spin phase angle and polarization.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Negative-image 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623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Use only 600-pulse sequences w/o irregular dropped pulse.</a:t>
            </a:r>
          </a:p>
          <a:p>
            <a:r>
              <a:rPr lang="en-US" dirty="0" smtClean="0"/>
              <a:t>Sum yield from every pulse (N*600).</a:t>
            </a:r>
          </a:p>
          <a:p>
            <a:r>
              <a:rPr lang="en-US" dirty="0" smtClean="0"/>
              <a:t>Normalize by N*599 to get perfect pulse.</a:t>
            </a:r>
          </a:p>
          <a:p>
            <a:r>
              <a:rPr lang="en-US" dirty="0" smtClean="0"/>
              <a:t>Subtract pulse train from perfect pulse to get negative-image pulse (more-or-less equivalent to single-pulse data).</a:t>
            </a:r>
          </a:p>
          <a:p>
            <a:r>
              <a:rPr lang="en-US" dirty="0" smtClean="0"/>
              <a:t>Note: because of the systematic intensity and spectral changes this procedure gives offsets that are visible near the back/edge of chamber.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" t="11180" r="8252" b="6987"/>
          <a:stretch/>
        </p:blipFill>
        <p:spPr bwMode="auto">
          <a:xfrm>
            <a:off x="3790950" y="1352550"/>
            <a:ext cx="5229225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0117" y="1482744"/>
            <a:ext cx="461665" cy="12011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Yield (Volts)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91250" y="2400300"/>
            <a:ext cx="171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Wire=0; Layer=0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58075" y="6372225"/>
            <a:ext cx="1468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Pulse*49+itof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843462"/>
            <a:ext cx="357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 points are from primary pulse.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8" name="Group 7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1</a:t>
                  </a:r>
                  <a:endParaRPr lang="en-US" dirty="0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/>
                    <a:t>3</a:t>
                  </a:r>
                </a:p>
              </p:txBody>
            </p:sp>
          </p:grpSp>
        </p:grpSp>
        <p:sp>
          <p:nvSpPr>
            <p:cNvPr id="9" name="TextBox 8"/>
            <p:cNvSpPr txBox="1"/>
            <p:nvPr/>
          </p:nvSpPr>
          <p:spPr>
            <a:xfrm>
              <a:off x="3610294" y="361950"/>
              <a:ext cx="19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0, Layer = 0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1" name="TextBox 10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2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/>
                    <a:t>3</a:t>
                  </a:r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19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4, Layer = 0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3" name="TextBox 12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3</a:t>
                  </a:r>
                  <a:endParaRPr lang="en-US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20404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0, Layer = 15</a:t>
              </a:r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90862" y="4353352"/>
            <a:ext cx="1954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Notice: much bigger trailing edge.</a:t>
            </a:r>
            <a:endParaRPr lang="en-US" sz="1000" dirty="0"/>
          </a:p>
        </p:txBody>
      </p:sp>
      <p:cxnSp>
        <p:nvCxnSpPr>
          <p:cNvPr id="13" name="Straight Arrow Connector 12"/>
          <p:cNvCxnSpPr>
            <a:stCxn id="2" idx="2"/>
          </p:cNvCxnSpPr>
          <p:nvPr/>
        </p:nvCxnSpPr>
        <p:spPr>
          <a:xfrm flipH="1">
            <a:off x="2824843" y="4599573"/>
            <a:ext cx="543337" cy="601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29274" y="4353352"/>
            <a:ext cx="17993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Notice: shape weirdness (small wraparound at back of chamber + spectral/intensity changes).</a:t>
            </a:r>
            <a:endParaRPr lang="en-US" sz="1050" dirty="0"/>
          </a:p>
        </p:txBody>
      </p:sp>
      <p:cxnSp>
        <p:nvCxnSpPr>
          <p:cNvPr id="17" name="Straight Arrow Connector 16"/>
          <p:cNvCxnSpPr>
            <a:stCxn id="14" idx="2"/>
          </p:cNvCxnSpPr>
          <p:nvPr/>
        </p:nvCxnSpPr>
        <p:spPr>
          <a:xfrm flipH="1">
            <a:off x="5650724" y="5092016"/>
            <a:ext cx="278233" cy="302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20" name="TextBox 19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1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772719"/>
              <a:ext cx="3614954" cy="1574935"/>
              <a:chOff x="2754533" y="2772719"/>
              <a:chExt cx="3614954" cy="157493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772719"/>
                <a:ext cx="3614954" cy="369332"/>
                <a:chOff x="2726871" y="2772719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772719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772719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3</a:t>
                  </a:r>
                  <a:endParaRPr lang="en-US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20404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4, Layer = 15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3" name="TextBox 12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Beamline Geometry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745689" y="3295650"/>
            <a:ext cx="7652623" cy="1726168"/>
            <a:chOff x="1285875" y="3295650"/>
            <a:chExt cx="7652623" cy="1726168"/>
          </a:xfrm>
        </p:grpSpPr>
        <p:grpSp>
          <p:nvGrpSpPr>
            <p:cNvPr id="17" name="Group 16"/>
            <p:cNvGrpSpPr/>
            <p:nvPr/>
          </p:nvGrpSpPr>
          <p:grpSpPr>
            <a:xfrm>
              <a:off x="5434648" y="3295650"/>
              <a:ext cx="1974900" cy="1657350"/>
              <a:chOff x="4486275" y="3295650"/>
              <a:chExt cx="1974900" cy="165735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44862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486275" y="3295650"/>
                <a:ext cx="1974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RFSF entry window</a:t>
                </a:r>
                <a:endParaRPr lang="en-US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974034" y="3295650"/>
              <a:ext cx="1973938" cy="1726168"/>
              <a:chOff x="2343150" y="3341132"/>
              <a:chExt cx="1973938" cy="1726168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019425" y="3341132"/>
                <a:ext cx="12976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</a:t>
                </a:r>
                <a:r>
                  <a:rPr lang="en-US" dirty="0"/>
                  <a:t>l</a:t>
                </a:r>
                <a:r>
                  <a:rPr lang="en-US" dirty="0" smtClean="0"/>
                  <a:t>ead wall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343150" y="3341132"/>
                <a:ext cx="676275" cy="172616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7896225" y="3295650"/>
              <a:ext cx="1042273" cy="1657350"/>
              <a:chOff x="6162675" y="3295650"/>
              <a:chExt cx="1042273" cy="16573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1626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6162675" y="3295650"/>
                <a:ext cx="1042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Chamber</a:t>
                </a:r>
                <a:endParaRPr lang="en-US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285875" y="3295650"/>
              <a:ext cx="1201483" cy="1657350"/>
              <a:chOff x="1285875" y="3295650"/>
              <a:chExt cx="1201483" cy="165735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2858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285875" y="3295650"/>
                <a:ext cx="1201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Moderator</a:t>
                </a:r>
                <a:endParaRPr lang="en-US" dirty="0"/>
              </a:p>
            </p:txBody>
          </p:sp>
        </p:grpSp>
      </p:grpSp>
      <p:cxnSp>
        <p:nvCxnSpPr>
          <p:cNvPr id="23" name="Straight Arrow Connector 22"/>
          <p:cNvCxnSpPr/>
          <p:nvPr/>
        </p:nvCxnSpPr>
        <p:spPr>
          <a:xfrm>
            <a:off x="745689" y="4305300"/>
            <a:ext cx="236443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10123" y="4629150"/>
            <a:ext cx="1784339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110123" y="4876800"/>
            <a:ext cx="424591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49283" y="43053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20-1/4”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68020" y="4555093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56-3/4”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28725" y="39740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627.2”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Idealized RFSF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B(t) =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max</a:t>
            </a:r>
            <a:r>
              <a:rPr lang="en-US" dirty="0" smtClean="0"/>
              <a:t>/(1+</a:t>
            </a:r>
            <a:r>
              <a:rPr lang="en-US" dirty="0" smtClean="0">
                <a:sym typeface="Symbol"/>
              </a:rPr>
              <a:t>t)</a:t>
            </a:r>
          </a:p>
          <a:p>
            <a:r>
              <a:rPr lang="en-US" dirty="0" smtClean="0">
                <a:sym typeface="Symbol"/>
              </a:rPr>
              <a:t>Infinitely fast ramp.</a:t>
            </a:r>
          </a:p>
          <a:p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max</a:t>
            </a:r>
            <a:r>
              <a:rPr lang="en-US" dirty="0" smtClean="0">
                <a:sym typeface="Symbol"/>
              </a:rPr>
              <a:t> chosen to optimize polarization for =2.5A.</a:t>
            </a:r>
          </a:p>
          <a:p>
            <a:pPr lvl="1"/>
            <a:r>
              <a:rPr lang="en-US" dirty="0" smtClean="0">
                <a:sym typeface="Symbol"/>
              </a:rPr>
              <a:t>1.37 G</a:t>
            </a:r>
          </a:p>
          <a:p>
            <a:r>
              <a:rPr lang="en-US" dirty="0" smtClean="0"/>
              <a:t>B(1/60) chosen to optimize polarization for neutrons that enter RFSF 1/60 seconds later</a:t>
            </a:r>
          </a:p>
          <a:p>
            <a:pPr lvl="1"/>
            <a:r>
              <a:rPr lang="en-US" dirty="0" smtClean="0">
                <a:sym typeface="Symbol"/>
              </a:rPr>
              <a:t>=6.5A</a:t>
            </a:r>
          </a:p>
          <a:p>
            <a:r>
              <a:rPr lang="en-US" dirty="0" smtClean="0">
                <a:sym typeface="Symbol"/>
              </a:rPr>
              <a:t>=60*(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max</a:t>
            </a:r>
            <a:r>
              <a:rPr lang="en-US" dirty="0" smtClean="0">
                <a:sym typeface="Symbol"/>
              </a:rPr>
              <a:t>/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min</a:t>
            </a:r>
            <a:r>
              <a:rPr lang="en-US" dirty="0" smtClean="0">
                <a:sym typeface="Symbol"/>
              </a:rPr>
              <a:t> – 1)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73"/>
          <a:stretch/>
        </p:blipFill>
        <p:spPr bwMode="auto">
          <a:xfrm>
            <a:off x="5038726" y="1857890"/>
            <a:ext cx="3429000" cy="246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98165" y="4391025"/>
            <a:ext cx="9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RFSF</a:t>
            </a:r>
            <a:r>
              <a:rPr lang="en-US" dirty="0" smtClean="0"/>
              <a:t>(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1052" y="2108792"/>
            <a:ext cx="461665" cy="5572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B (G)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4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11252</TotalTime>
  <Words>1002</Words>
  <Application>Microsoft Office PowerPoint</Application>
  <PresentationFormat>On-screen Show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Polarization Of Neutrons Outside The Primary Pulse</vt:lpstr>
      <vt:lpstr>Algorithm</vt:lpstr>
      <vt:lpstr>Negative-image Pulse</vt:lpstr>
      <vt:lpstr>PowerPoint Presentation</vt:lpstr>
      <vt:lpstr>PowerPoint Presentation</vt:lpstr>
      <vt:lpstr>PowerPoint Presentation</vt:lpstr>
      <vt:lpstr>PowerPoint Presentation</vt:lpstr>
      <vt:lpstr>Beamline Geometry</vt:lpstr>
      <vt:lpstr>Idealized RFSF</vt:lpstr>
      <vt:lpstr>Polarization Calculation</vt:lpstr>
      <vt:lpstr>PowerPoint Presentation</vt:lpstr>
      <vt:lpstr>Understanding the Pattern on the Previous Page</vt:lpstr>
      <vt:lpstr>Polarization vs. Time</vt:lpstr>
      <vt:lpstr>PowerPoint Presentation</vt:lpstr>
      <vt:lpstr>PowerPoint Presentation</vt:lpstr>
      <vt:lpstr>PowerPoint Presentation</vt:lpstr>
      <vt:lpstr>PowerPoint Presentation</vt:lpstr>
    </vt:vector>
  </TitlesOfParts>
  <Company>ORNL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Cianciolo, Vince</dc:creator>
  <cp:lastModifiedBy>Cianciolo, Vince</cp:lastModifiedBy>
  <cp:revision>34</cp:revision>
  <dcterms:created xsi:type="dcterms:W3CDTF">2016-07-04T14:20:45Z</dcterms:created>
  <dcterms:modified xsi:type="dcterms:W3CDTF">2016-07-18T13:55:02Z</dcterms:modified>
</cp:coreProperties>
</file>