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1" r:id="rId1"/>
  </p:sldMasterIdLst>
  <p:notesMasterIdLst>
    <p:notesMasterId r:id="rId47"/>
  </p:notesMasterIdLst>
  <p:handoutMasterIdLst>
    <p:handoutMasterId r:id="rId48"/>
  </p:handoutMasterIdLst>
  <p:sldIdLst>
    <p:sldId id="440" r:id="rId2"/>
    <p:sldId id="441" r:id="rId3"/>
    <p:sldId id="367" r:id="rId4"/>
    <p:sldId id="515" r:id="rId5"/>
    <p:sldId id="516" r:id="rId6"/>
    <p:sldId id="464" r:id="rId7"/>
    <p:sldId id="501" r:id="rId8"/>
    <p:sldId id="288" r:id="rId9"/>
    <p:sldId id="338" r:id="rId10"/>
    <p:sldId id="469" r:id="rId11"/>
    <p:sldId id="518" r:id="rId12"/>
    <p:sldId id="466" r:id="rId13"/>
    <p:sldId id="534" r:id="rId14"/>
    <p:sldId id="503" r:id="rId15"/>
    <p:sldId id="420" r:id="rId16"/>
    <p:sldId id="523" r:id="rId17"/>
    <p:sldId id="524" r:id="rId18"/>
    <p:sldId id="278" r:id="rId19"/>
    <p:sldId id="493" r:id="rId20"/>
    <p:sldId id="474" r:id="rId21"/>
    <p:sldId id="482" r:id="rId22"/>
    <p:sldId id="520" r:id="rId23"/>
    <p:sldId id="522" r:id="rId24"/>
    <p:sldId id="280" r:id="rId25"/>
    <p:sldId id="521" r:id="rId26"/>
    <p:sldId id="446" r:id="rId27"/>
    <p:sldId id="525" r:id="rId28"/>
    <p:sldId id="460" r:id="rId29"/>
    <p:sldId id="435" r:id="rId30"/>
    <p:sldId id="461" r:id="rId31"/>
    <p:sldId id="447" r:id="rId32"/>
    <p:sldId id="511" r:id="rId33"/>
    <p:sldId id="526" r:id="rId34"/>
    <p:sldId id="527" r:id="rId35"/>
    <p:sldId id="513" r:id="rId36"/>
    <p:sldId id="491" r:id="rId37"/>
    <p:sldId id="532" r:id="rId38"/>
    <p:sldId id="528" r:id="rId39"/>
    <p:sldId id="529" r:id="rId40"/>
    <p:sldId id="530" r:id="rId41"/>
    <p:sldId id="533" r:id="rId42"/>
    <p:sldId id="531" r:id="rId43"/>
    <p:sldId id="535" r:id="rId44"/>
    <p:sldId id="510" r:id="rId45"/>
    <p:sldId id="412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A9B187A-9904-AE44-B98B-4722B6FD26CE}">
          <p14:sldIdLst>
            <p14:sldId id="440"/>
            <p14:sldId id="441"/>
            <p14:sldId id="367"/>
            <p14:sldId id="515"/>
            <p14:sldId id="516"/>
            <p14:sldId id="464"/>
            <p14:sldId id="501"/>
            <p14:sldId id="288"/>
            <p14:sldId id="338"/>
            <p14:sldId id="469"/>
            <p14:sldId id="518"/>
            <p14:sldId id="466"/>
          </p14:sldIdLst>
        </p14:section>
        <p14:section name="n3He" id="{5AA06F50-5407-D241-966A-1F5628133782}">
          <p14:sldIdLst>
            <p14:sldId id="534"/>
            <p14:sldId id="503"/>
            <p14:sldId id="420"/>
            <p14:sldId id="523"/>
            <p14:sldId id="524"/>
            <p14:sldId id="278"/>
            <p14:sldId id="493"/>
            <p14:sldId id="474"/>
            <p14:sldId id="482"/>
            <p14:sldId id="520"/>
            <p14:sldId id="522"/>
            <p14:sldId id="280"/>
            <p14:sldId id="521"/>
            <p14:sldId id="446"/>
            <p14:sldId id="525"/>
            <p14:sldId id="460"/>
            <p14:sldId id="435"/>
            <p14:sldId id="461"/>
            <p14:sldId id="447"/>
            <p14:sldId id="511"/>
            <p14:sldId id="526"/>
            <p14:sldId id="527"/>
            <p14:sldId id="513"/>
            <p14:sldId id="491"/>
            <p14:sldId id="532"/>
            <p14:sldId id="528"/>
            <p14:sldId id="529"/>
            <p14:sldId id="530"/>
            <p14:sldId id="533"/>
            <p14:sldId id="531"/>
            <p14:sldId id="535"/>
            <p14:sldId id="510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E500"/>
    <a:srgbClr val="E57200"/>
    <a:srgbClr val="FF0000"/>
    <a:srgbClr val="0000E5"/>
    <a:srgbClr val="C0504D"/>
    <a:srgbClr val="FFCC00"/>
    <a:srgbClr val="8982F5"/>
    <a:srgbClr val="1D427E"/>
    <a:srgbClr val="B9CEE3"/>
    <a:srgbClr val="0E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95" autoAdjust="0"/>
    <p:restoredTop sz="87216" autoAdjust="0"/>
  </p:normalViewPr>
  <p:slideViewPr>
    <p:cSldViewPr snapToGrid="0" snapToObjects="1">
      <p:cViewPr>
        <p:scale>
          <a:sx n="99" d="100"/>
          <a:sy n="99" d="100"/>
        </p:scale>
        <p:origin x="123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15609"/>
    </p:cViewPr>
  </p:sorterViewPr>
  <p:notesViewPr>
    <p:cSldViewPr snapToGrid="0" snapToObjects="1">
      <p:cViewPr varScale="1">
        <p:scale>
          <a:sx n="85" d="100"/>
          <a:sy n="85" d="100"/>
        </p:scale>
        <p:origin x="2424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7A20-E0DF-834C-9843-F8B34008D9EA}" type="datetimeFigureOut">
              <a:rPr lang="en-US" smtClean="0"/>
              <a:t>2017-10-29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06F59-0146-AC4B-A7B4-88BCA886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4:34.451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9A2FB49-5088-40CC-B3F5-6778524140A8}" emma:medium="tactile" emma:mode="ink">
          <msink:context xmlns:msink="http://schemas.microsoft.com/ink/2010/main" type="writingRegion" rotatedBoundingBox="6379,3111 7871,3126 7865,3697 6373,3682"/>
        </emma:interpretation>
      </emma:emma>
    </inkml:annotationXML>
    <inkml:traceGroup>
      <inkml:annotationXML>
        <emma:emma xmlns:emma="http://www.w3.org/2003/04/emma" version="1.0">
          <emma:interpretation id="{EDBD69F4-E715-4E7F-84DB-1CB4AB97A47D}" emma:medium="tactile" emma:mode="ink">
            <msink:context xmlns:msink="http://schemas.microsoft.com/ink/2010/main" type="paragraph" rotatedBoundingBox="6379,3111 7871,3126 7865,3697 6373,3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496FBD-36C6-4485-B535-912A3A870CA5}" emma:medium="tactile" emma:mode="ink">
              <msink:context xmlns:msink="http://schemas.microsoft.com/ink/2010/main" type="line" rotatedBoundingBox="6379,3111 7871,3126 7865,3697 6373,3682">
                <msink:destinationLink direction="with" ref="{DAEB51A1-170C-47C2-86A8-789038070BC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DF9D252-9E11-4B39-A84B-BF4A49BF821D}" emma:medium="tactile" emma:mode="ink">
                <msink:context xmlns:msink="http://schemas.microsoft.com/ink/2010/main" type="inkWord" rotatedBoundingBox="6379,3111 7871,3126 7865,3697 6373,3682">
                  <msink:destinationLink direction="to" ref="{BB10624C-FA74-478A-880C-783F16A6EA0D}"/>
                </msink:context>
              </emma:interpretation>
              <emma:one-of disjunction-type="recognition" id="oneOf0">
                <emma:interpretation id="interp0" emma:lang="en-US" emma:confidence="0">
                  <emma:literal>MA</emma:literal>
                </emma:interpretation>
                <emma:interpretation id="interp1" emma:lang="en-US" emma:confidence="0">
                  <emma:literal>y I</emma:literal>
                </emma:interpretation>
                <emma:interpretation id="interp2" emma:lang="en-US" emma:confidence="0">
                  <emma:literal>+ I</emma:literal>
                </emma:interpretation>
                <emma:interpretation id="interp3" emma:lang="en-US" emma:confidence="0">
                  <emma:literal>"A</emma:literal>
                </emma:interpretation>
                <emma:interpretation id="interp4" emma:lang="en-US" emma:confidence="0">
                  <emma:literal>T I</emma:literal>
                </emma:interpretation>
              </emma:one-of>
            </emma:emma>
          </inkml:annotationXML>
          <inkml:trace contextRef="#ctx0" brushRef="#br0">1492 809 241,'0'0'162,"0"0"-35,0 0-44,0 0-11,-5-7-19,5 7-7,0 0-15,0 0-6,-4-20-7,4 20 1,-1-17-2,1 17-5,0-27 2,0 13-5,-3-8 1,3-1-5,0-4 3,0 0-5,0-3 1,3 0-3,2 3 1,-1 3-3,0 3 2,2 1-1,-3 4 0,2 3 0,0 3 0,-5 10-1,7-16 2,-7 16-2,7-14 2,-7 14-1,6-14 0,-6 14 0,6-12 1,-6 12 0,8-12-1,-8 12-1,0 0 1,0 0-2,9-11 1,-9 11-1,0 0 0,0 0 0,0 0-1,0 0 0,0 0 2,0 0 0,9 10-1,-9-10 2,4 14 0,-4-14 1,6 17-1,-3-5 1,-3-1-1,5 3 0,-5-1-1,0 3 1,1 1-1,-1 2 1,0 0-1,0 0 2,0 1-2,0 0 1,0 0 0,0 0 0,0-2-1,0 0 2,0-1-3,0-2 3,0 2-2,0-3 2,0-1-2,0-1 2,0-12-2,2 20 2,-2-20-2,0 15 1,0-15 0,1 11 0,-1-11-2,1 13 1,-1-13-1,0 0-1,3 17 3,-3-17-6,0 0 0,0 0-5,5 16-1,-5-16-15,0 0-15,0 0-40,0 0-86,0 0-9,0 0-12,0 0-3</inkml:trace>
          <inkml:trace contextRef="#ctx0" brushRef="#br0" timeOffset="2437.6157">2072 822 57,'0'0'128,"0"0"4,0 0-56,0 0-10,0-11-9,0 11-10,4-12-10,-4 12 4,0-19-8,0 19-2,0-25-5,4 12-3,-4-11-5,0 7 0,-3-9-3,3 3-4,-1-1-1,1-1-4,0 2 1,0 1-4,0 2 2,0 3-4,0 0 2,1 3-2,2 1 1,-2 0 0,1 1 0,-2 12-1,3-19 1,-3 19 0,3-18 0,-3 18-2,3-16 2,-3 16-1,5-11-1,-5 11 1,0 0 0,5-11-2,-5 11 1,0 0 0,0 0-1,0 0 0,0 0 0,11-11 1,-11 11-1,0 0 0,0 0 0,0 0-1,0 0 0,0 0 0,0 0 0,12 0 1,-12 0 0,0 0 0,8 13 0,-8-13 2,4 14 0,-4-14 0,6 20 0,-3-7 0,1 1 0,-3 1 0,0-1-1,2 4 2,-3-1-3,4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          <inkml:trace contextRef="#ctx0" brushRef="#br0" timeOffset="48705.4867">909 819 57,'0'0'128,"0"0"4,0 0-56,0 0-10,0-11-9,0 11-10,3-12-10,-3 12 4,0-18-8,0 18-2,0-25-5,5 12-3,-5-12-5,0 9 0,-3-10-3,3 2-4,-1 0-1,1 0-4,0 0 1,0 3-4,0 1 2,0 2-4,0 2 2,1 2-2,2 1 1,-2-1 0,1 3 0,-2 11-1,3-19 1,-3 19 0,2-19 0,-2 19-2,4-15 2,-4 15-1,5-12-1,-5 12 1,0 0 0,4-11-2,-4 11 1,0 0 0,0 0-1,0 0 0,0 0 0,12-10 1,-12 10-1,0 0 0,0 0 0,0 0-1,0 0 0,0 0 0,0 0 0,12 0 1,-12 0 0,0 0 0,8 13 0,-8-13 2,4 14 0,-4-14 0,6 20 0,-3-7 0,1 0 0,-3 2 0,0-1-1,1 4 2,-1 0-3,3 0 2,-4 1-1,1-1 0,2-1-1,-2 2 2,0-3-2,1 1 2,-2-2-2,1-1 2,0-1-2,-1 0 2,3-2-2,-3-11 2,1 18-2,-1-18 2,0 17-2,0-17 2,3 14-1,-3-14 1,0 15-2,0-15 2,0 13-1,0-13 0,0 12-1,0-12 1,2 14 5,-2-14-4,2 12 3,-2-12-3,0 0 4,7 13-3,-7-13 3,0 0-4,6 12 0,-6-12-1,0 0-2,0 0-6,0 0-12,0 0-15,10 14-31,-10-14-40,0 0-64,0 0-11,0 0-8</inkml:trace>
          <inkml:trace contextRef="#ctx0" brushRef="#br0" timeOffset="20345.0089">2072 822 57,'0'0'128,"0"0"4,0 0-56,0 0-10,0-11-9,0 11-10,4-12-10,-4 12 4,0-19-8,0 19-2,0-25-5,4 12-3,-4-11-5,0 7 0,-3-9-3,3 3-4,-1-1-1,1-1-4,0 2 1,0 1-4,0 2 2,0 3-4,0 0 2,1 3-2,2 1 1,-2 0 0,1 1 0,-2 12-1,3-19 1,-3 19 0,3-18 0,-3 18-2,3-16 2,-3 16-1,5-11-1,-5 11 1,0 0 0,5-11-2,-5 11 1,0 0 0,0 0-1,0 0 0,0 0 0,11-11 1,-11 11-1,0 0 0,0 0 0,0 0-1,0 0 0,0 0 0,0 0 0,12 0 1,-12 0 0,0 0 0,8 13 0,-8-13 2,4 14 0,-4-14 0,6 20 0,-3-7 0,1 1 0,-3 1 0,0-1-1,2 4 2,-3-1-3,4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3:46.65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B8A66370-828E-44B7-BCCD-D754498D3916}" emma:medium="tactile" emma:mode="ink">
          <msink:context xmlns:msink="http://schemas.microsoft.com/ink/2010/main" type="inkDrawing" rotatedBoundingBox="5488,2761 8129,3163 7983,4120 5342,3719" shapeName="Other">
            <msink:destinationLink direction="to" ref="{82E6F9B6-E5D0-43D4-B6DD-DCE4040C55FA}"/>
          </msink:context>
        </emma:interpretation>
      </emma:emma>
    </inkml:annotationXML>
    <inkml:trace contextRef="#ctx0" brushRef="#br0">32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16.10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82E6F9B6-E5D0-43D4-B6DD-DCE4040C55FA}" emma:medium="tactile" emma:mode="ink">
          <msink:context xmlns:msink="http://schemas.microsoft.com/ink/2010/main" type="inkDrawing" rotatedBoundingBox="5488,4369 8129,4771 7983,5728 5342,5327" semanticType="callout" shapeName="Other">
            <msink:sourceLink direction="to" ref="{B8A66370-828E-44B7-BCCD-D754498D3916}"/>
          </msink:context>
        </emma:interpretation>
      </emma:emma>
    </inkml:annotationXML>
    <inkml:trace contextRef="#ctx0" brushRef="#br0">32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2.60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B10624C-FA74-478A-880C-783F16A6EA0D}" emma:medium="tactile" emma:mode="ink">
          <msink:context xmlns:msink="http://schemas.microsoft.com/ink/2010/main" type="inkDrawing" rotatedBoundingBox="5796,4808 6562,4878 6518,5358 5752,5287" semanticType="callout" shapeName="Other">
            <msink:sourceLink direction="to" ref="{0DF9D252-9E11-4B39-A84B-BF4A49BF821D}"/>
            <msink:sourceLink direction="to" ref="{78F9135E-9DA2-4094-9EE9-5D7B48421E45}"/>
          </msink:context>
        </emma:interpretation>
      </emma:emma>
    </inkml:annotationXML>
    <inkml:trace contextRef="#ctx0" brushRef="#br0">323 2470 152,'0'0'82,"0"0"0,0 0-10,0 0-5,0 0-12,0 0-6,0 0-5,0-3-2,0 3-5,0 0-3,0 0-5,2-12-3,-2 12-4,5-10-2,-5 10-1,3-13-2,-3 13 1,4-16-1,-4 16 2,1-21-10,-1 11 7,0-3-10,0 3 7,0-5-7,0 4 6,0-2-6,0 3 1,0 0 2,0-1-2,-1-1 1,1 1-3,0-1 0,0 3-2,0-2-1,0 2 0,0 9 0,-3-16 0,3 16-2,-2-14 0,2 14 0,0-12 0,0 12 0,-2-11 0,2 11 0,0 0 0,-3-13 0,3 13 0,0 0 0,-1-14 0,1 14 0,0 0 0,-1-13 0,1 13 0,0-10 0,0 10 0,0 0 0,0-11 0,0 11 0,0 0 0,0 0 0,0-8 0,0 8 0,0 0 0,0 0 0,0 0 0,0 0 0,0 0 0,0 0 0,0 0-2,0 0 1,0 0 0,7-4-1,-7 4 0,9 0 1,-9 0 1,14 0-1,-14 0 0,17 0 1,-8 0-1,1 0 1,1 0 0,-3 0 0,2 0 0,-1 0 1,-1 0-1,2-1 0,-10 1 0,16-3 0,-16 3 1,14 0-1,-14 0 0,13 0 0,-13 0-1,13 0 1,-13 0-1,14 0 1,-14 0-1,14 0 2,-14 0-2,15 0 1,-15 0 1,17 0-1,-17 0 1,16 0-1,-16 0 1,17 0-1,-17 0 0,14 0 0,-14 0 0,14-2 0,-14 2-1,15 0 1,-15 0-1,14 0 1,-14 0 1,15 0-1,-15 0 0,17 0 0,-17 0 0,12 0 0,-12 0 0,13 0 1,-13 0-2,11 0 1,-11 0 0,8 0 0,-8 0 0,0 0-1,12 0 2,-12 0-1,11 0-1,-11 0 2,12 2-1,-12-2 0,13 0 0,-13 0 0,12 1 0,-12-1 0,12 0 1,-12 0-1,11 0 0,-11 0 0,11 0 0,-11 0 0,8 0 0,-8 0 1,0 0-2,12 2 0,-12-2 2,0 0-1,12 0 0,-12 0 0,0 0 0,0 0 0,7 0 0,-7 0 0,0 0-1,0 0 2,0 0-1,0 0 0,0 0 0,0 0-1,0 0 1,11 0 0,-11 0 0,0 0 0,0 0 0,0 0 0,0 0 0,0 0 0,0 0-1,0 0 0,0 0 1,4 8 0,-4-8 0,0 0-1,0 0 1,3 12-1,-3-12 1,1 11 0,-1-11 0,0 13 0,0-13 0,1 15 0,-1-15 0,0 15 0,0-15 1,0 16-1,0-16 0,1 15 0,-1-15 1,0 16-1,0-16 0,0 14 0,0-14 0,0 13 0,0-13 0,0 14-1,0-14 1,0 12-1,0-12 1,0 11 0,0-11 1,0 10-2,0-10 2,0 10-1,0-10 0,0 10-1,0-10 2,0 11-2,0-11 2,0 11-2,0-11 1,2 17 0,-2-17-2,1 14 6,-1-14-6,0 16 6,0-16-6,2 14 6,-2-14-5,0 11 5,0-11-3,0 0-1,0 12 0,0-12 0,0 0 1,0 10-1,0-10-1,0 0 1,0 0 0,1 11 0,-1-11-1,0 0 1,0 0 0,0 0 0,6 12 0,-6-12 0,0 0 0,11 4 0,-11-4 0,9 4-3,-9-4-12,16 4-34,-16-4-123,10 0-10,1-6-11,0 0-21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9:41.660"/>
    </inkml:context>
    <inkml:brush xml:id="br0">
      <inkml:brushProperty name="width" value="0.03333" units="cm"/>
      <inkml:brushProperty name="height" value="0.0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2667775-40EE-4970-943A-66BFEFFF7B30}" emma:medium="tactile" emma:mode="ink">
          <msink:context xmlns:msink="http://schemas.microsoft.com/ink/2010/main" type="writingRegion" rotatedBoundingBox="4956,10105 2801,10017 2865,8486 5019,8574"/>
        </emma:interpretation>
      </emma:emma>
    </inkml:annotationXML>
    <inkml:traceGroup>
      <inkml:annotationXML>
        <emma:emma xmlns:emma="http://www.w3.org/2003/04/emma" version="1.0">
          <emma:interpretation id="{09D0DDF0-D0B1-4299-91EF-B81B683D864F}" emma:medium="tactile" emma:mode="ink">
            <msink:context xmlns:msink="http://schemas.microsoft.com/ink/2010/main" type="paragraph" rotatedBoundingBox="4956,10105 2801,10017 2865,8486 5019,8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8C5FAB-8F4A-4E1A-8ECB-CDB2A0C24582}" emma:medium="tactile" emma:mode="ink">
              <msink:context xmlns:msink="http://schemas.microsoft.com/ink/2010/main" type="line" rotatedBoundingBox="4956,10105 2801,10017 2865,8486 5019,8574"/>
            </emma:interpretation>
          </emma:emma>
        </inkml:annotationXML>
        <inkml:traceGroup>
          <inkml:annotationXML>
            <emma:emma xmlns:emma="http://www.w3.org/2003/04/emma" version="1.0">
              <emma:interpretation id="{483DFBE4-56D6-4515-A78B-F0BA29B74007}" emma:medium="tactile" emma:mode="ink">
                <msink:context xmlns:msink="http://schemas.microsoft.com/ink/2010/main" type="inkWord" rotatedBoundingBox="4956,10105 2801,10017 2865,8486 5019,8574"/>
              </emma:interpretation>
              <emma:one-of disjunction-type="recognition" id="oneOf0">
                <emma:interpretation id="interp0" emma:lang="en-US" emma:confidence="0">
                  <emma:literal>6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734 3 160,'6'1'138,"-6"-1"-40,0 0-23,0 0-5,0 0-12,0 0-6,0 0-11,0 0-6,0 0-4,0 0-4,0 0-6,0 0-7,0 0-2,0 0-4,0 0-1,0 0-3,0 0 0,-2 10 0,2-10-1,0 0 1,0 0-2,0 0 0,0 0-1,0 0 0,0 0 0,0 12 0,0-12 0,0 0 1,0 0 1,0 0 1,0 0 1,0 0 0,0 0 0,0 0-1,0 0 1,0 0 2,0 0 0,0 0 1,0 0 0,0 0 0,0 0 1,0 0 0,0 0 0,0 0-3,-9 0-1,9 0-2,0 0 0,-13-4-2,13 4 0,-14-3-1,14 3 0,-13-2 0,13 2 0,-16-1 0,16 1 0,-13-3 0,13 3 1,-16 0-1,16 0 0,-13 0 1,13 0 0,-12-1 0,12 1 0,-12-3 0,12 3-1,-12-1 1,12 1 0,-10 0-1,10 0 0,-12-2 0,12 2 0,-11-2 1,11 2-1,-11 0 0,11 0 0,-11-1 0,11 1 0,-17-2 0,17 2 0,-18-2 0,18 2-1,-18 0 2,18 0-2,-23 0 2,13 0-2,10 0 1,-21 0 0,21 0 0,-19 0 0,19 0 0,-16 2-1,16-2 1,-19 3 0,19-3 0,-17 4 0,17-4-1,-20 4 1,20-4 0,-21 2 0,9 1 0,2-1-1,-2 2 2,12-4-2,-18 5 2,18-5-2,-19 7 1,19-7 0,-16 5 0,16-5 0,-15 6 0,15-6 0,-16 7 0,16-7-1,-17 9 1,17-9-1,-18 9 1,18-9-1,-16 8 3,16-8-3,-14 6 1,14-6-1,-12 8 2,12-8-1,-12 5 0,12-5-1,-12 9 0,12-9 1,-10 8 0,10-8 1,-12 10-2,12-10 1,-11 9 0,11-9 0,-9 13-3,9-13 8,-6 9-8,6-9 6,-7 13-6,7-13 7,-4 10-7,4-10 7,-2 13-3,2-13-2,0 9 1,0-9-1,-2 13 1,2-13 0,0 14 0,0-14-1,0 15 1,0-15-2,0 15 3,0-15-2,2 16 1,-2-16-1,10 11 1,-10-11 0,16 10 0,-16-10 0,19 10 1,-10-4-1,4-2 0,0 2 1,1-1-1,3-2 0,-2 0 0,2 1 0,2-1 1,-1 0-1,4-1 1,0 2-1,0-3 0,3 0 0,0 4 0,0-4 0,3 0 1,-4-1-1,4 5 0,-5-4 0,4-1 0,-2 1 1,0-1-1,1 0 1,1 0-1,-2 0 1,2 0-1,0 0 0,2 0 1,1 0-1,0 0 0,-1 0 0,1-1 0,3 1 0,-1 0 0,2-1 1,-2-2-1,2 3 1,-4-2-1,3 2 1,-3-2-1,1 2 1,-4-2-1,0-1 0,2 2 1,-4-2-2,2 1 1,-1 2 0,-2-3 1,1 3-1,-3-5-1,4 4 2,-5-4-2,5 3 1,-6-2 1,4 1 0,1-3-2,-2 2 2,-1-2-1,2 2 2,-2-2-2,1-1 1,-3 1-1,0 1 0,-3 0 0,-2-2 1,0 1-1,-4 2-1,0-1 2,-11 5 0,16-9-1,-16 9 1,12-9-1,-12 9 1,8-13 1,-8 13-1,6-9 0,-6 9 0,2-14 0,-2 14-5,0 0 5,0-17-4,0 17 6,-4-13-7,4 13 6,-12-17-6,12 17 6,-17-16-1,6 8 1,-2-1-3,-2 4 1,0-3 0,-2 3-1,-4 1 1,-1-2 0,0 5-1,-2-2 1,0 1 0,1 0-1,-2 2 1,-1-1 0,2-2 0,3 3 0,-6-1 0,4 1 0,-3 0 1,2-2-1,-1 2 0,-1 0 1,-1 0-1,0 0 0,-2 0 0,-4 0 0,4 0 0,-8 0 1,0 0-1,-1 2 0,1-1-1,-2 3 1,1-2 0,-1 1 0,5-1 0,-2-1-1,6 0 1,-3 4 1,3-5-1,-1 3 0,6-2 0,-3 3 0,4-3 0,0 3 1,-2 0-1,4-1 0,0 3-1,0-4 1,-1 3 0,3 1-1,-2-1 0,-2-1-2,2 5 7,0-4-6,2 4 6,-3-5-6,3 6 5,0-4-5,0 2 7,1-1-5,2-1-1,1 2 1,-1 1 0,1-2 0,0 2 0,0 0 0,3 1-1,0-1 1,1-1 0,0 2 0,3-1-1,9-9 1,-20 18-1,20-18 2,-12 17-2,12-17 1,-10 19-1,10-19 2,-4 15-2,4-15 0,-7 19 1,7-19 0,0 14-1,0-14 1,0 15 0,0-15 0,0 16-1,0-16 1,8 17-1,-8-17 1,12 17-1,-12-17 1,13 18-1,-13-18 1,20 17 0,-9-10 0,2 4 0,1 0 0,0-3 0,0 0 0,4-2-1,0 3 2,1 0-2,4-3 2,3 2-1,1-3 0,4 3 0,1-2 0,0 1 0,4-2 0,0 2 0,-2 0-1,0-3 1,1 1 0,0 0 0,-1 1 0,0-1-1,0 0 1,0-2 0,1-1 0,2 2 0,-3 0 0,2-1 0,2-2 0,0 0 1,1 2 0,-1-3-1,1 0 0,0 0 0,0 0 1,-3 0-1,2 0-1,-1 0 0,-3 0 0,0 0 2,2-3-2,-4 1 2,3 0-1,1-3 0,-5 5 2,1-5-1,-1 4-1,3-2 0,-4 0 0,0-2 1,0 1-1,-2 0 0,-3-1 0,-1-1 1,-2 3-1,-4-4 2,0 0-2,-5-2 2,0 5 0,-13 4 3,16-15-5,-16 15 0,10-17 0,-6 5 0,-4 12 0,3-23 0,-3 10 0,1-2 0,-1 2 0,0-2 0,0-1 0,-1 3 0,-2-1 0,-3 3 0,0 0 0,-3-2 0,0 1 0,-5 3 0,1-3 0,-2 2 0,-2-1 0,-2 1 0,-1 0 0,0 3 0,-2 0 0,-2 0 0,-3-2 0,2 4 0,-3 0 0,-1 0 0,0 2 0,1-1 0,-3 2 0,5-1 0,-5 2 0,0-2 0,0 1 0,0 2 0,-1-1 0,2-2 0,-2 3 0,-2-1 0,-1 1 0,1-2 0,0 2 0,-1 0 0,-2 0 0,1 0 0,0 0 0,3 3 0,0 0 0,3 0 0,-2 1 0,6-1 0,1 3 0,1-3 0,0 4 0,0-3 0,0 3 0,-1-1 0,0 2 0,-3 0 0,4 3 0,-4-3 0,-1 0 0,0 3 0,1-2 0,0 3 0,1-4 0,1 3 0,-1 1 0,5-2 0,-2 3 0,4-1 0,0 0 0,2 0 0,3 1 0,0 1 0,1-4 0,2 3 0,1-2 0,2 0 0,1 1 0,-1-3 0,9-9 0,-12 23 0,12-23 0,-9 16 0,9-16 0,-6 19 0,6-19 0,-5 15 0,5-15 0,-3 17 0,3-17 0,-2 14 0,2-14 0,-4 14 0,4-14 0,0 13 0,0-13 0,0 13 0,0-13 0,0 0 0,9 18 0,-9-18 0,11 9 0,-11-9 0,17 13 0,-4-8 0,-2 2 0,6-1 0,0-1 0,4-1 0,2 4 0,4-6 0,6 3-2,0 3 4,3-5-2,6-1 0,-2 2 0,7 1 0,-3-3 0,-1 3 0,1-4 0,2 4 0,-1-5 0,-4 4 0,5 0 0,-1-4 0,-1 1 0,0 2 0,-1-2 0,-1-1 0,0 0 0,-1 0 0,-5 0 0,-1 0 0,1 0 0,-6 0 0,1 0 0,-2 0 0,-3 0 0,2 0 0,-3-4 0,1 3 0,-3-2 0,1-2 0,-3 5 0,0-6 0,0 3 0,1-2 0,-3 0 0,0-2-2,-2 1 4,0 2-2,0-1 0,-1 0 0,-2-3 0,-3 3 0,3-4 0,-4 1 0,1 3 0,-11 5 0,19-18 0,-19 18 0,18-19 0,-18 19 0,9-22 0,-3 10 0,-3 2 0,0-2 0,1-1 0,-2 4 0,-1-5 0,-1 4 0,1-2 0,-1 3 0,0-4 0,-1 3 0,1 10 0,-12-20 0,5 9 0,7 11 0,-18-19 0,5 7 0,-2 3 0,0 0 0,-4 2 0,-1-1 0,-3 1 0,-3 0 0,-1 0 0,-3 2 0,-3 4 0,1-3 0,-4 1 0,1 3 0,-2-2 0,0 2 0,0 0 0,1 0 0,1 0 0,-3 0 0,2 0 0,0 0 0,-1 4 0,2-2 0,-2 2 0,2 1 0,0 2 0,1-2 0,0 0 0,4 4 0,-2-3 0,2 1 0,4 1 0,-4-1 0,4 1 0,0-1 0,3 0 0,-5 2 0,3-4 0,-1 3 0,2 0 0,0 2 0,-2-3 0,-1 3 0,0 0 0,0-1 0,0 0 0,2 1 0,1 1 0,-2-1 0,3 0 0,0-1 0,3 3 0,1-3 0,0 4 0,1-3 0,2 2 0,0-3 0,2 3 0,-1-1 0,3 1 0,1-2 0,0 3 0,3-3 0,1 2 0,3-2 0,-1 2 0,5-12 0,-2 18 0,2-18 0,0 19 0,0-19 0,7 18 0,-7-18 0,11 19 0,-11-19 0,19 17 0,-5-8 0,-1-4 0,5 3 0,3-2 0,2 1 0,8-2 0,1 0 0,7 0 0,2 2 0,1-1 0,3-2 0,4 2 0,2-2 0,-2 4 0,-2-3 0,3 2 0,-2-2 0,-1 0 0,0 0 0,3-1 0,-3-3 0,3 1 0,-1-1 0,2-1 0,-2 0 0,0 1 0,-2-1 0,-1 0 0,-2 0 0,-3-1 0,0-2 0,-2-1 0,-1-1 0,-1 0 0,0 1 0,-1-5 0,-2 3 0,0-2 0,-1 0 0,-2-1 0,-2 0 0,-3 2 0,-3-1 0,-1 0 0,-7-1 0,2 0 0,-2 0 0,-5 0 0,-10 9 0,16-15 0,-16 15 0,9-19 0,-9 19 0,0-20 0,0 7 0,0 0 0,-7 0 0,-1 0 0,-2 1 0,-2 0 0,-4-1 0,0 0 0,-6 3 0,-4 1 0,-1-3 0,-2 2 0,-4 1 0,1 0 0,-1-1 0,-2 2 0,-2-1 0,2 2 0,1 0 0,-2 0 0,-3 3 0,3 2 0,-1-2 0,0 4 0,0-2 0,2 2 0,1 0 0,-1 0 0,2 0 0,-1 0 0,0 2 0,2 2 0,-1-2 0,2 2 0,0 0 0,0 0 0,2 2 0,1 1 0,2-2 0,0 3 0,-1-2 0,-4 2 0,3 1 0,2 0 0,-2 0 0,0 0 0,0 0 0,1 0 0,0 0 0,0 4 0,0-5 0,2 2 0,0 2 0,0-5 0,0 6 0,3-4 0,2-1 0,1 0 0,3 2 0,1-4 0,2 5 0,0-1 0,13-10 0,-20 17 0,20-17 0,-17 20 0,10-8 0,7-12 0,-12 19 0,12-19 0,-11 22 0,9-12 0,2-10 0,-3 21 0,3-21 0,0 18 0,0-18 0,0 21 0,0-21 0,0 15 0,0-15 0,5 18 0,-5-18 0,7 14 0,-7-14 0,10 17 0,-10-17 0,14 17 0,-14-17 0,15 14 0,-3-5 0,0 0 0,4-3 0,0 2 0,4-3 0,2 1 0,2 1 0,3-3 0,5 1 0,-2 0 0,1-1 0,6 0 0,0 1 0,0-4 0,1 2 0,-1-3 0,3 2 0,-3 1 0,1-3 0,-1 2 0,-2 1 0,2-1 0,-1 0 0,1 0 0,-1 0 0,1-2 0,1 0 0,-3 0 0,-1 0 0,1 0 0,1 0 0,-2 0 0,-2 0 0,2-1 0,-1 0 0,-2-3 0,2 2 0,-3 1 0,-1-1 0,-1-1 0,2-1 0,-2 1 0,-1-1 0,-1 2 0,-1-4 0,1 1 0,-6 0 0,-1-1 0,-3 1 0,0-4 0,-4 2 0,-1 1 0,-11 6 0,19-18 0,-11 5 0,-1 3 0,-7 10 0,13-22 0,-13 22 0,11-22 0,-11 22 0,8-19 0,-8 19 0,4-19 0,-4 19 0,0-19 0,0 19 0,0-19 0,0 19 0,-5-17 0,5 17 0,-7-15 0,7 15 0,-7-13 0,7 13 0,-9-13 0,9 13 0,-15-10 0,15 10 0,-13-12 0,13 12 0,-16-10 0,4 6 0,2 0 0,-5-1 0,2 3 0,-2-1 0,-1-1 0,0 3 0,-1-3 0,-2 0 0,3 1 0,-5 2 0,2-5 0,-2 6 0,1-4 0,1 1 0,0 2 0,-3 0 0,1-2 0,-2 2 0,3 1 0,-6 0 0,4 0 0,-2 0 0,1 0 0,-1 0 0,0 0 0,0 0 0,2 0 0,0 0 0,0 0 0,0 0 0,2 0 0,-2 0 0,1 0 0,-4 4 0,3-3 0,-3-1 0,2 4 0,-2-3 0,1 2 0,2-2 0,1 4 0,0-4 0,2 2 0,0 1 0,3 0 0,-1-2 0,0 2 0,1-1 0,2 3 0,-3-3 0,2 2 0,-1 0 0,0-1 0,2 0 0,0 1 0,-2-1 0,5 1 0,-3-1 0,0 1 0,14-5 0,-22 9 0,22-9 0,-18 10 0,18-10 0,-21 12 0,21-12 0,-21 10 0,21-10 0,-21 13 0,9-8 0,-2 3 0,1-2 0,2 1 0,-2-1 0,2 1 0,0-1 0,11-6 0,-19 13 0,19-13 0,-18 9 0,18-9 0,-16 13 0,16-13 0,-16 14 0,16-14 0,-19 17 0,19-17 0,-17 15 0,17-15 0,-16 18 0,16-18 0,-17 17 0,17-17 0,-12 16 0,12-16 0,-10 15 0,10-15 0,-9 18 0,9-18 0,-8 16 0,8-16 0,-6 13 0,6-13 0,-4 12 0,4-12 0,-4 12 0,4-12 0,0 0 0,0 14 0,0-14 0,0 0 0,0 10 0,0-10 0,0 0 0,0 0 0,1 13 0,-1-13 0,0 0 0,0 0 0,9 11 0,-9-11 0,0 0 0,0 0 0,12 9 0,-12-9 0,0 0 0,15 2 0,-15-2 0,13 0 0,-13 0 0,14 0 0,-14 0 0,14 0 0,-14 0 0,14 0 0,-14 0 0,14 0 0,-14 0 0,11 0 0,-11 0 0,0 0 0,13 0 0,-13 0 0,0 0 0,0 0 0,0 0 0,0 0 0,0 0 0,0 0 0,0 0 0,0 0 0,0 0 0,0 0 0,0 0-10,0 0-173,0 0-3,0 0-18,-3-14-12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6:42.21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FBBC1ED2-C1C2-49A8-BA4E-C238C2545134}" emma:medium="tactile" emma:mode="ink">
          <msink:context xmlns:msink="http://schemas.microsoft.com/ink/2010/main" type="writingRegion" rotatedBoundingBox="5921,11143 8505,11194 8486,12170 5902,12119"/>
        </emma:interpretation>
      </emma:emma>
    </inkml:annotationXML>
    <inkml:traceGroup>
      <inkml:annotationXML>
        <emma:emma xmlns:emma="http://www.w3.org/2003/04/emma" version="1.0">
          <emma:interpretation id="{0BFCC24B-4E3D-417E-8A51-7BB31E1EFF63}" emma:medium="tactile" emma:mode="ink">
            <msink:context xmlns:msink="http://schemas.microsoft.com/ink/2010/main" type="paragraph" rotatedBoundingBox="5921,11143 8505,11194 8486,12170 5902,121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4DE3F3-F671-44CF-A39B-BA154867E03F}" emma:medium="tactile" emma:mode="ink">
              <msink:context xmlns:msink="http://schemas.microsoft.com/ink/2010/main" type="line" rotatedBoundingBox="5921,11143 8505,11194 8486,12170 5902,12119"/>
            </emma:interpretation>
          </emma:emma>
        </inkml:annotationXML>
        <inkml:traceGroup>
          <inkml:annotationXML>
            <emma:emma xmlns:emma="http://www.w3.org/2003/04/emma" version="1.0">
              <emma:interpretation id="{177BDFC7-8E8D-4E73-B1E1-97A23ECE2BE3}" emma:medium="tactile" emma:mode="ink">
                <msink:context xmlns:msink="http://schemas.microsoft.com/ink/2010/main" type="inkWord" rotatedBoundingBox="5921,11143 8505,11194 8486,12170 5902,12119"/>
              </emma:interpretation>
              <emma:one-of disjunction-type="recognition" id="oneOf0">
                <emma:interpretation id="interp0" emma:lang="en-US" emma:confidence="0">
                  <emma:literal>*A</emma:literal>
                </emma:interpretation>
                <emma:interpretation id="interp1" emma:lang="en-US" emma:confidence="0">
                  <emma:literal>E I</emma:literal>
                </emma:interpretation>
                <emma:interpretation id="interp2" emma:lang="en-US" emma:confidence="0">
                  <emma:literal>z I</emma:literal>
                </emma:interpretation>
                <emma:interpretation id="interp3" emma:lang="en-US" emma:confidence="0">
                  <emma:literal>*RA</emma:literal>
                </emma:interpretation>
                <emma:interpretation id="interp4" emma:lang="en-US" emma:confidence="0">
                  <emma:literal>£ I</emma:literal>
                </emma:interpretation>
              </emma:one-of>
            </emma:emma>
          </inkml:annotationXML>
          <inkml:trace contextRef="#ctx0" brushRef="#br0">2742 772 57,'0'0'128,"0"0"4,0 0-56,0 0-10,0-11-9,0 11-10,3-12-10,-3 12 4,0-18-8,0 18-2,0-25-5,4 12-3,-4-12-5,0 9 0,-2-10-3,2 2-4,-1 0-1,1 0-4,0 0 1,0 3-4,0 1 2,0 2-4,0 2 2,1 2-2,1 1 1,-1-1 0,2 3 0,-3 11-1,2-19 1,-2 19 0,3-19 0,-3 19-2,3-15 2,-3 15-1,6-12-1,-6 12 1,0 0 0,4-11-2,-4 11 1,0 0 0,0 0-1,0 0 0,0 0 0,11-10 1,-11 10-1,0 0 0,0 0 0,0 0-1,0 0 0,0 0 0,0 0 0,12 0 1,-12 0 0,0 0 0,8 13 0,-8-13 2,5 14 0,-5-14 0,6 20 0,-4-7 0,3 1 0,-5 0 0,1 0-1,2 4 2,-2 0-3,2 0 2,-3 1-1,2-1 0,1-1-1,-3 2 2,1-3-2,1 1 2,-2-2-2,2-2 2,-1 0-2,-1 1 2,2-3-2,-2-11 2,1 18-2,-1-18 2,1 17-2,-1-17 2,3 14-1,-3-14 1,0 15-2,0-15 2,0 13-1,0-13 0,0 12-1,0-12 1,1 14 5,-1-14-4,3 12 3,-3-12-3,0 0 4,7 13-3,-7-13 3,0 0-4,6 12 0,-6-12-1,0 0-2,0 0-6,0 0-12,0 0-15,10 13-31,-10-13-40,0 0-64,0 0-11,0 0-8</inkml:trace>
          <inkml:trace contextRef="#ctx0" brushRef="#br0" timeOffset="-3">3322 762 241,'0'0'162,"0"0"-35,0 0-44,0 0-11,-5-7-19,5 7-7,0 0-15,0 0-6,-3-20-7,3 20 1,-1-17-2,1 17-5,0-27 2,0 13-5,-4-8 1,4-1-5,0-4 3,0 0-5,0-3 1,4 0-3,0 3 1,1 3-3,-1 3 2,1 1-1,-1 4 0,1 3 0,-1 3 0,-4 10-1,7-16 2,-7 16-2,8-14 2,-8 14-1,6-14 0,-6 14 0,6-12 1,-6 12 0,8-12-1,-8 12-1,0 0 1,0 0-2,9-11 1,-9 11-1,0 0 0,0 0 0,0 0-1,0 0 0,0 0 2,0 0 0,8 10-1,-8-10 2,5 14 0,-5-14 1,6 17-1,-5-5 1,0-1-1,3 3 0,-4-1-1,0 3 1,1 1-1,-1 2 1,0 0-1,0 0 2,0 1-2,0 0 1,0 0 0,0 0 0,0-2-1,0 0 2,0-1-3,0-2 3,0 2-2,0-3 2,0-1-2,0-1 2,0-12-2,3 19 2,-3-19-2,0 16 1,0-16 0,1 11 0,-1-11-2,1 13 1,-1-13-1,0 0-1,3 17 3,-3-17-6,0 0 0,0 0-5,4 16-1,-4-16-15,0 0-15,0 0-40,0 0-86,0 0-9,0 0-12,0 0-3</inkml:trace>
          <inkml:trace contextRef="#ctx0" brushRef="#br0" timeOffset="-1">3900 775 57,'0'0'128,"0"0"4,0 0-56,0 0-10,0-11-9,0 11-10,3-12-10,-3 12 4,0-19-8,0 19-2,0-25-5,5 12-3,-5-11-5,0 7 0,-3-9-3,3 3-4,-1-1-1,1-1-4,0 2 1,0 1-4,0 2 2,0 3-4,0 0 2,1 3-2,2 1 1,-3 0 0,3 1 0,-3 12-1,3-19 1,-3 19 0,2-18 0,-2 18-2,4-16 2,-4 16-1,5-11-1,-5 11 1,0 0 0,4-11-2,-4 11 1,0 0 0,0 0-1,0 0 0,0 0 0,12-11 1,-12 11-1,0 0 0,0 0 0,0 0-1,0 0 0,0 0 0,0 0 0,12 0 1,-12 0 0,0 0 0,8 13 0,-8-13 2,4 14 0,-4-14 0,6 20 0,-3-7 0,1 1 0,-3 1 0,0-1-1,1 4 2,-1-1-3,3 2 2,-4 0-1,1-1 0,2-2-1,-2 3 2,0-2-2,0-1 2,-1-1-2,2-1 2,-1-1-2,-1 1 2,3-4-2,-3-10 2,0 19-2,0-19 2,1 16-2,-1-16 2,3 15-1,-3-15 1,0 15-2,0-15 2,0 13-1,0-13 0,0 12-1,0-12 1,2 14 5,-2-14-4,2 12 3,-2-12-3,0 0 4,7 13-3,-7-13 3,0 0-4,6 11 0,-6-11-1,0 0-2,0 0-6,0 0-12,0 0-15,10 14-31,-10-14-40,0 0-64,0 0-11,0 0-8</inkml:trace>
          <inkml:trace contextRef="#ctx0" brushRef="#br0" timeOffset="-2">3900 775 57,'0'0'128,"0"0"4,0 0-56,0 0-10,0-11-9,0 11-10,3-12-10,-3 12 4,0-19-8,0 19-2,0-25-5,5 12-3,-5-11-5,0 7 0,-3-9-3,3 3-4,-1-1-1,1-1-4,0 2 1,0 1-4,0 2 2,0 3-4,0 0 2,1 3-2,2 1 1,-3 0 0,3 1 0,-3 12-1,3-19 1,-3 19 0,2-18 0,-2 18-2,4-16 2,-4 16-1,5-11-1,-5 11 1,0 0 0,4-11-2,-4 11 1,0 0 0,0 0-1,0 0 0,0 0 0,12-11 1,-12 11-1,0 0 0,0 0 0,0 0-1,0 0 0,0 0 0,0 0 0,12 0 1,-12 0 0,0 0 0,8 13 0,-8-13 2,4 14 0,-4-14 0,6 20 0,-3-7 0,1 1 0,-3 1 0,0-1-1,1 4 2,-1-1-3,3 2 2,-4 0-1,1-1 0,2-2-1,-2 3 2,0-2-2,0-1 2,-1-1-2,2-1 2,-1-1-2,-1 1 2,3-4-2,-3-10 2,0 19-2,0-19 2,1 16-2,-1-16 2,3 15-1,-3-15 1,0 15-2,0-15 2,0 13-1,0-13 0,0 12-1,0-12 1,2 14 5,-2-14-4,2 12 3,-2-12-3,0 0 4,7 13-3,-7-13 3,0 0-4,6 11 0,-6-11-1,0 0-2,0 0-6,0 0-12,0 0-15,10 14-31,-10-14-40,0 0-64,0 0-11,0 0-8</inkml:trace>
          <inkml:trace contextRef="#ctx0" brushRef="#br1" timeOffset="-4">1989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          <inkml:trace contextRef="#ctx0" brushRef="#br0" timeOffset="1">2210 775 57,'0'0'128,"0"0"4,0 0-56,0 0-10,0-11-9,0 11-10,4-12-10,-4 12 4,0-19-8,0 19-2,0-25-5,4 12-3,-4-11-5,0 7 0,-3-9-3,3 3-4,0-1-1,0-1-4,0 2 1,0 1-4,0 2 2,0 3-4,0 0 2,0 3-2,3 1 1,-2 0 0,1 1 0,-2 12-1,3-19 1,-3 19 0,3-18 0,-3 18-2,3-16 2,-3 16-1,5-11-1,-5 11 1,0 0 0,5-11-2,-5 11 1,0 0 0,0 0-1,0 0 0,0 0 0,11-11 1,-11 11-1,0 0 0,0 0 0,0 0-1,0 0 0,0 0 0,0 0 0,12 0 1,-12 0 0,0 0 0,8 13 0,-8-13 2,4 14 0,-4-14 0,6 20 0,-3-7 0,1 1 0,-3 1 0,0-1-1,1 4 2,-2-1-3,4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5:59.318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EB51A1-170C-47C2-86A8-789038070BCB}" emma:medium="tactile" emma:mode="ink">
          <msink:context xmlns:msink="http://schemas.microsoft.com/ink/2010/main" type="inkDrawing" rotatedBoundingBox="5864,3127 5909,3687 5761,3698 5716,3139" semanticType="verticalRange" shapeName="Other">
            <msink:sourceLink direction="with" ref="{10496FBD-36C6-4485-B535-912A3A870CA5}"/>
          </msink:context>
        </emma:interpretation>
      </emma:emma>
    </inkml:annotationXML>
    <inkml:trace contextRef="#ctx0" brushRef="#br0">293 823 57,'0'0'128,"0"0"4,0 0-56,0 0-10,0-11-9,0 11-10,3-12-10,-3 12 4,0-18-8,0 18-2,0-26-5,5 13-3,-5-11-5,0 8 0,-3-10-3,3 2-4,-1 0-1,1 0-4,0 0 1,0 3-4,0 1 2,0 2-4,0 2 2,1 2-2,2 1 1,-2-1 0,1 3 0,-2 11-1,3-19 1,-3 19 0,3-18 0,-3 18-2,3-16 2,-3 16-1,5-11-1,-5 11 1,0 0 0,5-12-2,-5 12 1,0 0 0,0 0-1,0 0 0,0 0 0,11-10 1,-11 10-1,0 0 0,0 0 0,0 0-1,0 0 0,0 0 0,0 0 0,12 0 1,-12 0 0,0 0 0,8 13 0,-8-13 2,4 14 0,-4-14 0,6 20 0,-3-7 0,1 1 0,-3 0 0,0 0-1,2 4 2,-3 0-3,4 0 2,-4 1-1,2-1 0,0-1-1,-1 2 2,0-3-2,1 1 2,-2-2-2,1-2 2,0 0-2,-1 1 2,3-3-2,-3-11 2,1 18-2,-1-18 2,1 16-2,-1-16 2,2 15-1,-2-15 1,0 15-2,0-15 2,0 13-1,0-13 0,0 12-1,0-12 1,2 14 5,-2-14-4,3 12 3,-3-12-3,0 0 4,6 13-3,-6-13 3,0 0-4,7 11 0,-7-11-1,0 0-2,0 0-6,0 0-12,0 0-15,9 14-31,-9-14-40,0 0-64,0 0-11,0 0-8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5.417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2983F696-5B4B-4CBB-B409-D348982DC8E9}" emma:medium="tactile" emma:mode="ink">
          <msink:context xmlns:msink="http://schemas.microsoft.com/ink/2010/main" type="writingRegion" rotatedBoundingBox="5549,4766 8133,4820 8088,6962 5504,6908"/>
        </emma:interpretation>
      </emma:emma>
    </inkml:annotationXML>
    <inkml:traceGroup>
      <inkml:annotationXML>
        <emma:emma xmlns:emma="http://www.w3.org/2003/04/emma" version="1.0">
          <emma:interpretation id="{4C619A3A-BEB3-49FE-AF27-51A78F74FD20}" emma:medium="tactile" emma:mode="ink">
            <msink:context xmlns:msink="http://schemas.microsoft.com/ink/2010/main" type="paragraph" rotatedBoundingBox="7238,4805 8124,4805 8124,5276 7238,52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6EA48E-B300-4256-B1AE-034A7CF113A4}" emma:medium="tactile" emma:mode="ink">
              <msink:context xmlns:msink="http://schemas.microsoft.com/ink/2010/main" type="inkBullet" rotatedBoundingBox="7251,4737 8174,4855 8107,5383 7184,5265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>1570 2449 89,'0'0'110,"0"0"-16,0 0-10,0 0-6,0 0-9,0 0-3,0 0-5,0 0-8,0 0-8,0-11-8,0 11-6,0 0-3,5-13-4,-5 0-4,0 13 1,0-25-10,0 11 5,0-2-9,0 1 5,-3-2-8,3 2 6,-1-3-6,1 4 1,-1 0 2,1 1-2,-3 0 1,2-1-3,1 2 2,-3-1-2,2-1 1,-3 4-2,4 10 1,-4-20-1,4 20-1,-4-15 0,4 15 1,-4-13-2,4 13 0,-2-11 0,2 11 0,0 0 0,0-12 0,0 12 0,0 0 0,0 0 0,0-13 0,0 13 0,0 0 0,0 0 0,0 0 0,0-14 0,0 14 0,0 0-2,0 0 2,0 0-1,5-13 1,-5 13 0,0 0 0,0 0-1,14-9 1,-14 9-1,0 0 1,14-9 0,-14 9-1,15-4 1,-15 4-1,13-1 1,-13 1 0,15 0 0,-15 0 0,18 0 0,-18 0 0,21 0 0,-9 0 0,-2 1 0,3-1 0,-13 0 0,19 4 0,-19-4 0,21 4 0,-21-4 0,17 4 1,-17-4-1,19 1 0,-19-1 0,20 3 0,-20-3 1,19 0-1,-8 0-1,-11 0 1,23 0 0,-23 0 0,18 0-1,-6 0 1,-2 0 0,-10 0 1,19 0-1,-19 0 0,20 0 0,-20 0 0,18 0 0,-18 0 0,17 0-1,-17 0 0,19 0 1,-7 0 0,-12 0 0,22 0 0,-22 0 0,19 0 0,-19 0 1,20 0-1,-20 0 0,18 0 1,-18 0-2,14 0 1,-14 0 0,14 0 0,-14 0 0,16 0 0,-16 0 0,13 0-1,-13 0 1,10 0 0,-10 0 0,0 0 0,12 0 0,-12 0 0,0 0 0,0 0 0,0 0-1,0 0 1,11 1 0,-11-1 0,0 0-1,0 0 0,0 0 1,0 0 0,0 0 0,0 0-1,11 9 2,-11-9-1,0 0 0,0 0 1,0 0-2,0 0 1,0 0 0,10 13 0,-10-13-1,0 0 1,1 14 0,-1-14-1,2 20 2,-2-8-2,1 0 1,3-2 0,-4 4 0,0-3 0,0 0 0,1 3-1,2-3 2,-3-11-2,0 19 2,0-19-2,2 18 2,-2-18-1,2 18 0,-2-18 0,0 14 0,0-14-1,0 13 1,0-13 0,0 14 0,0-14 0,0 12 0,0-12 0,1 10 0,-1-10 0,0 14-3,0-14 8,1 9-9,-1-9 10,0 0-8,3 18 6,-3-18-6,0 0 7,0 9-4,0-9-1,0 0 2,0 0-3,1 13 1,-1-13 0,0 0 0,0 0 0,4 12 0,-4-12 0,0 0-1,0 0 1,0 0 0,0 0 0,5 11 0,-5-11 0,0 0 0,0 0 0,0 0 0,13 4 1,-13-4-1,0 0 1,17 5 1,-17-5-2,17 0 0,-17 0 0,17 0 0,-17 0-2,11 0-17,6 7-63,-17-7-95,12 1-9,-12-1-14,0 0-19</inkml:trace>
      </inkml:traceGroup>
    </inkml:traceGroup>
    <inkml:traceGroup>
      <inkml:annotationXML>
        <emma:emma xmlns:emma="http://www.w3.org/2003/04/emma" version="1.0">
          <emma:interpretation id="{889B464B-F554-44A1-8238-BCD7162EF43C}" emma:medium="tactile" emma:mode="ink">
            <msink:context xmlns:msink="http://schemas.microsoft.com/ink/2010/main" type="paragraph" rotatedBoundingBox="5521,6118 8103,6172 8087,6962 5504,6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045BB1-6CDD-4123-B5D3-0546DDFB59B3}" emma:medium="tactile" emma:mode="ink">
              <msink:context xmlns:msink="http://schemas.microsoft.com/ink/2010/main" type="line" rotatedBoundingBox="5521,6118 8103,6172 8087,6962 5504,6908"/>
            </emma:interpretation>
          </emma:emma>
        </inkml:annotationXML>
        <inkml:traceGroup>
          <inkml:annotationXML>
            <emma:emma xmlns:emma="http://www.w3.org/2003/04/emma" version="1.0">
              <emma:interpretation id="{78F9135E-9DA2-4094-9EE9-5D7B48421E45}" emma:medium="tactile" emma:mode="ink">
                <msink:context xmlns:msink="http://schemas.microsoft.com/ink/2010/main" type="inkWord" rotatedBoundingBox="5521,6118 8103,6172 8087,6962 5504,6908">
                  <msink:destinationLink direction="to" ref="{BB10624C-FA74-478A-880C-783F16A6EA0D}"/>
                </msink:context>
              </emma:interpretation>
              <emma:one-of disjunction-type="recognition" id="oneOf1">
                <emma:interpretation id="interp1" emma:lang="en-US" emma:confidence="0">
                  <emma:literal>Tour-mort</emma:literal>
                </emma:interpretation>
                <emma:interpretation id="interp2" emma:lang="en-US" emma:confidence="0">
                  <emma:literal>Tour-Moro</emma:literal>
                </emma:interpretation>
                <emma:interpretation id="interp3" emma:lang="en-US" emma:confidence="0">
                  <emma:literal>Tour-moot</emma:literal>
                </emma:interpretation>
                <emma:interpretation id="interp4" emma:lang="en-US" emma:confidence="0">
                  <emma:literal>Tour-moor</emma:literal>
                </emma:interpretation>
                <emma:interpretation id="interp5" emma:lang="en-US" emma:confidence="0">
                  <emma:literal>Tour-mop</emma:literal>
                </emma:interpretation>
              </emma:one-of>
            </emma:emma>
          </inkml:annotationXML>
          <inkml:trace contextRef="#ctx0" brushRef="#br0" timeOffset="81256.9019">299 3615 124,'0'0'92,"0"0"-16,0 0-4,0 0-7,0 0-7,0 0-6,0 0-2,0 0-1,0 0-2,0 0-3,0 0-5,0 0-7,0 0-6,-6-7-5,6 7-5,0 0-7,0 0 0,-1-13-4,1 13 1,0-15-4,0 15 2,0-17-2,0 17 3,0-24 3,0 12-2,0-1 2,4-1-1,-4 0 2,1 1-3,-1 0 1,2 2-3,-2-1 0,0 1-1,0-1 1,2-1-2,-2 3 0,0 10 0,4-22 1,-4 13-2,0 9 0,0-21 0,0 21 0,3-16-1,-3 16 2,5-16-2,-5 16 1,2-15-1,-2 15 1,3-13-1,-3 13 0,3-12 0,-3 12 0,0 0 0,7-14 0,-7 14 0,0 0-1,0 0 0,0 0 0,0 0 0,0 0 1,0 0 0,0 0-1,12-9 1,-12 9 0,0 0 1,0 0-1,0 0 0,0 0 0,10-6 0,-10 6 1,0 0-2,0 0 1,0 0-1,0 0 0,0 0 1,0 0-1,0 0 0,12-7-1,-12 7 1,0 0 0,0 0-1,0 7 1,0-7 1,4 15-1,-4-4 1,1 3 0,2 2 2,-3-1-3,4 4 2,-4-2-2,3 2 1,-1-2-1,-1 2 2,1-2-2,0-2 2,-2 0-2,1 0 1,2-1-1,-3-1 2,0 1-1,0-3 0,0 1-1,0 1 2,0-3-2,0-10 2,0 23-2,0-23-1,-3 20 5,3-20-5,-1 19 6,1-19-6,-5 20 5,5-20-5,0 21 5,0-21-2,0 21-1,0-10 0,0-11-1,0 19 2,0-7-1,0-12 0,0 18-1,0-18 2,0 21-2,0-21 2,0 18-2,0-18 2,0 17-2,0-17 1,0 13 0,0-13 1,0 14-1,0-14 0,0 12 0,0-12 0,0 0 0,0 15 0,0-15 0,0 0 0,1 11 0,-1-11 0,0 0 0,0 0-1,0 0 1,5 10 0,-5-10-1,0 0 0,0 0 0,0 0 1,0 0 0,0 0-1,11-8 2,-11 8-1,8-15 2,-5 3-1,1-3 1,0-3-1,-3 0 1,0-5-1,-1 1 1,0-2-2,0-1-2,0 0 4,-2 1-5,-1 0 6,1 3-6,-1 3 5,2-5-4,1 5 4,-2 0 0,2 0-3,-1 0 4,1 1-3,0-2 2,0 5-1,-1-3 1,1 3-2,0-1 2,0 2-2,0 1 1,0 1-1,0 0 1,0 11-2,0-18 1,0 18 0,4-18 0,-4 18 0,4-13 0,-4 13 1,0 0-1,5-15-1,-5 15 2,0 0-2,8-12 1,-8 12 0,0 0 0,6-9 0,-6 9 0,0 0-1,0 0 1,0 0 0,0 0-1,0 0 1,0 0-1,0 0 1,0 0-2,0 0 2,0 0-1,11-5 0,-11 5-1,0 0 2,0 0-1,0 0 1,11 0-1,-11 0 1,0 0 0,11 12 0,-11-12 1,6 14-2,-4-1 2,0-2-1,2 2 0,-3 3 1,3 0-2,-4 1 2,4 2-2,-4-3 2,1-1-2,2 2 2,-3 1-2,1-4 2,-1 2-2,0-1 1,2-1 0,-2-1 0,0 0 0,0-3 0,0 2-1,0-2 2,0-10 1,0 22-5,0-12 6,0 2-5,0-3 5,0-9-5,-2 23 5,2-23-5,-1 18 2,1-18 2,0 18-3,0-18 2,0 16-1,0-16 0,0 15-1,0-15 2,0 17-1,0-17 0,0 15 0,0-15 0,0 16 0,0-16 0,0 16 0,0-16-1,0 16 1,0-16 0,0 14 0,0-14 0,0 14 0,0-14 0,1 12 0,-1-12 0,0 0 0,2 15 1,-2-15-1,0 0 0,6 17 0,-6-17 0,0 0 0,2 11 0,-2-11-1,0 0 1,0 0-1,8 12 1,-8-12 0,0 0-1,0 0 1,0 0 0,0 0-1,0 0 1,0 0 1,12 0-1,-12 0 1,3-9 0,-3 9 1,6-21-1,-1 4 1,-3 0-2,1-3 2,0-3-1,-2 1 1,1-1-2,-2 0 1,0 1 1,0 0-3,0 0 3,0 1-4,0 0 5,0 0-5,0-2 4,0 1-3,0 2 3,0-1 1,0-1-2,0 2 2,-2-1-1,1 3 0,1 1-1,0-2 2,0 6-3,0-1 1,0 1-1,0 3 1,0-2-2,0 12 2,3-18-2,-3 18 1,6-18-1,-6 18 2,5-14-2,-5 14 1,8-10-1,-8 10 1,0 0 0,10-16 0,-10 16 0,0 0 0,13-11 0,-13 11 0,0 0 0,0 0-1,10-9 2,-10 9-2,0 0 1,0 0-1,0 0 0,0 0 0,0 0 1,6 6 0,-6-6 0,5 23-1,-2-7 1,0 2 1,1 2-1,-1 2-1,2 1 2,-4 1-2,2 0 2,0-1-2,-1-2 2,-1-2-3,2-1 4,-3 0-4,3-1 2,-3-2-1,2 0 2,-2-1-3,3 2-1,-3-2 6,0-1-5,0 1 5,0-1-6,0 1 7,0-4-7,0 1 7,0-11-2,0 18-3,0-18 2,0 21-2,0-21 3,0 19-3,0-19 2,0 18-2,0-18 1,0 19-1,0-19 2,0 18-2,0-18 1,0 18 0,0-18 0,0 18 1,0-18-1,0 13 0,0-13 1,1 14-1,-1-14 0,0 0 0,5 13 0,-5-13 0,0 0 0,0 0-1,0 0 0,11 8 0,-11-8 0,0 0 2,0 0-2,0 0 0,14 0 1,-14 0-1,0 0 1,0 0 0,11-8 0,-11 8-1,7-13 2,-7 13-1,9-19 0,-6 6 1,0 2 0,-1-5 0,0 2-1,1-5 1,-2-1-1,-1-3-2,0 0 4,0-1-4,0-2 4,-1-1-4,-3 2 4,1 0-3,0 0 3,0 0 1,-1-1-4,0 0 3,0 2-2,3 0 2,-2 0-3,1 3 4,0 1-5,1 1 4,0 1-4,1 3 4,0 3-2,0 12 0,0-20 0,0 20 0,0-13 0,0 13 0,0 0 0,0 0-2,2-11 2,-2 11-1,0 0 0,0 0 0,15-7 0,-15 7 1,0 0-1,14 0 2,-14 0-2,13 0 1,-13 0-1,11 4 2,-11-4-1,12 5-1,-12-5 2,12 12-1,-12-12 0,13 15 0,-13-15 1,8 21-2,-3-8 1,0 0 1,-1 0 0,1 1-2,-3-1 2,0 1 0,2-3-1,-3 3 0,3-1 1,-4-2-2,0-11 2,4 19-1,-4-6 0,0-13-1,1 18 2,-1-18-1,1 18 0,-1-18 0,2 19 1,-2-19-2,0 17 2,0-17-2,0 15 2,0-15-1,1 13 2,-1-13-2,0 10 0,0-10 0,0 0 0,2 16 0,-2-16 0,0 0 0,0 9 0,0-9 0,0 0 0,0 12 0,0-12 0,0 0 0,0 14 0,0-14 0,0 0-2,0 12 2,0-12-4,0 0 4,0 0-3,3 11 3,-3-11 1,0 0-1,0 0 0,0 0 0,0 0 0,12 2-1,-12-2 2,0 0-1,0 0-2,14 0 1,-14 0-10,13 3-54,-13-3-110,0 0-5,0-13-20,0 13-11</inkml:trace>
          <inkml:trace contextRef="#ctx0" brushRef="#br0" timeOffset="83663.2709">907 3581 156,'0'0'151,"0"0"-5,0 0-58,0 0-22,0 0-13,0 0-10,0 0-13,8 0-2,-8 0-7,0 0 0,0 0-9,16-3 0,-16 3-7,12-3 3,-12 3-2,17-1-1,-17 1-3,13-2 2,-13 2-1,14 0-1,-14 0 1,16-2 0,-16 2-1,15 0 1,-15 0-1,13 0 0,-13 0-1,16 0 1,-16 0-1,14 0 1,-14 0 0,13 0 0,-13 0 1,18-2-1,-18 2 1,13-2 0,-13 2 0,12-3 0,-12 3-1,11-2-1,-11 2 0,0 0 1,16 0-1,-16 0-1,0 0 1,13 0-1,-13 0 1,0 0 0,13 0-1,-13 0 1,14 0-1,-14 0 1,13-1-1,-13 1 0,15-2 1,-15 2-1,16-1 0,-16 1 0,10 0 0,-10 0 0,11 0 1,-11 0-1,0 0 0,16 0 0,-16 0 0,15 0 0,-15 0 0,9 0 1,-9 0-1,13-3 1,-13 3-1,0 0 0,13 0 0,-13 0 0,0 0 0,0 0 0,10 0-1,-10 0 1,0 0 0,0 0 0,15 4 1,-15-4-1,0 0 0,14 0 0,-14 0 1,0 0-1,14 2 0,-14-2 1,0 0-1,0 0 0,0 0 0,13 5-1,-13-5 1,0 0 0,0 0 0,10 3-1,-10-3 1,0 0 0,0 0 1,14 4-1,-14-4 0,0 0 0,0 0 0,13 3 0,-13-3 1,0 0-1,10 0 0,-10 0 0,0 0 1,0 0-2,0 0 2,0 0-1,11 0 0,-11 0 0,0 0 0,0 0-1,0 0 2,0 0-1,0 0 0,0 0 0,0 0 0,0 0-2,13 0-1,-13 0-5,0 0-14,0 0-53,0 0-86,0 0-16,0 0-8,0-12-17</inkml:trace>
          <inkml:trace contextRef="#ctx0" brushRef="#br0" timeOffset="88679.0667">1509 3585 152,'0'0'112,"0"0"-8,0 0-14,0 0-12,0 0-9,-8 0-11,8 0-10,0 0-9,0 0-3,0 0-6,0 0 2,0 0-8,0 0-1,0 0-7,0 0 0,-1-10-8,1 10 1,0-18 0,0 6-5,0-2 0,0-3-2,0-2 2,1 4-1,0-5 1,1 4-1,3-1 0,-3 0-1,0 2 2,3 1-3,-1-3 2,-2 4-2,1-1 1,1 2-1,1 3 0,-2-2 0,-3 11 0,5-16 0,-5 16-1,5-11 0,-5 11 1,0 0-1,8-13 0,-8 13 0,0 0-1,10-12 1,-10 12 1,0 0-1,12-13 1,-12 13-1,0 0 2,0 0-3,0 0 3,0 0-1,0 0-1,0 0 0,0 0 0,13 0 0,-13 0 0,2 13 1,1-1-1,2 2 0,-4 1 0,1 0 1,-1 1-1,0 4 0,-1-4 0,0 1 1,0 1-2,0 0 1,0 0-1,0-1 2,0-2-2,0 3 1,0-2-1,0-1 1,0-2 0,0 0 0,0 1-1,0-1-2,0 1 6,0-4-5,0 2 5,3-3-6,-3 4 7,0-3-6,0-10 5,0 18-2,0-18-1,0 18 1,0-18-1,0 19 0,0-19 0,0 17 1,0-17-2,0 17 1,0-17 0,0 15 0,0-15 0,0 16 0,0-16 0,0 15-1,0-15 1,0 13 0,0-13 0,0 12 0,0-12 0,0 11 0,0-11 0,0 0 0,4 12 0,-4-12 0,0 0-1,5 12 2,-5-12-1,0 0-1,0 0 0,5 14 1,-5-14 0,0 0 0,0 0 0,0 0-1,0 0 0,0 0 1,0 0-1,12 3 0,-12-3 0,5-7 1,-5 7 1,8-18-1,-3 5 1,-1-3-1,-2-2 2,2-1-2,-3-3 3,-1 2-3,0-4-2,0 5 1,-1-4 0,-3 1 4,2 2-5,-2 0 4,0 0-4,3 0 4,-2 2-1,1-2 2,2 6-2,0-2-1,0 1 0,0 0 0,0 0 2,2 1-3,-1 1 2,1-4 0,-1 2 0,3-2 0,-4 3 0,1-3 0,2 2 0,-2 2-1,0-1 1,-1 14-1,4-16 0,-4 16 0,4-10 0,-4 10 0,0 0 0,0 0-1,0 0 0,0 0 0,0 0 1,0 0-1,0 0 0,0 0 0,0 0 1,13-6-1,-13 6 1,0 0 0,14 0 0,-14 0 1,0 0-1,13 2-1,-13-2 1,0 0 0,0 0 0,8 14 0,-8-14 0,5 18 0,-5-5-1,3 5 2,-2 0-2,0-1 2,2 5-2,1-2 1,-4 1-1,1 2 2,2-1-4,-3-4 4,2 0-3,-1 3 3,0-3-3,-1 1 2,1-2 3,-1-2-5,0 2 6,0-2-6,1 0 5,-1 0-4,0-1 4,0-5-5,0 4 2,0-13 0,0 18 0,0-18 1,0 19-3,0-19 3,0 18-2,0-18 2,0 17-2,0-17 1,-1 17 0,1-17 0,0 13 0,0-13 0,0 14 0,0-14 0,0 0 0,0 15 0,0-15 0,0 0-1,4 12 1,-4-12 1,0 0-1,0 0-1,5 10 0,-5-10 1,0 0-1,0 0 0,0 0 0,10 5-1,-10-5 1,0 0-1,0 0 2,12-7-1,-12 7 0,9-13 1,-9 13 0,8-20 0,-3 6 1,-1 1 0,-3-5 0,3 2-1,-1-4 1,-2 1-2,0-3-1,2 0 4,-3-3-4,0 1 3,0 0-2,0-2 3,0 1-4,0 1 4,0 2 0,0 2-3,0-2 3,1 4-2,0 1 1,2 2-2,-3-1 2,3 1-2,-3 2 2,3 1-1,0-2 1,0 1-1,-2-1 0,3 4 0,-3-2 1,-1 12-1,4-19 0,-4 19 0,4-13 0,-4 13 0,0 0 0,0 0 0,0 0-1,0 0 1,0 0-1,0 0 0,0 0 0,10-4-1,-10 4 2,0 0-1,12 4 1,-12-4-1,8 14 0,-3-2 1,-3 1 0,2 2 1,0 6-2,-1-1 2,1 2-3,-4 0 4,2 0-3,-1 1 2,-1-2-3,0-2 3,0 0-2,0-2 2,0-1-2,0 0 2,0-3-2,0 3-2,0-1 6,0-2-5,0 1 5,0-1-4,0 1 4,0-4-5,-1 2 5,1-12-1,0 18-3,0-18 1,-2 17 1,2-17-1,0 15-1,0-15 1,0 18 1,0-18-1,-3 18 0,3-18 1,0 18-3,0-18 3,0 18-1,0-18 0,0 17-1,0-17 2,0 13-2,0-13 1,0 0 0,0 0 0,8 11-1,-8-11 1,0 0-1,0 0 0,0 0 1,10 0-1,-10 0 1,0 0 0,9-9 0,-9 9 0,8-18 0,-3 7 1,2-3 0,-2 1-1,0-3 1,1 0-1,-3-2 2,2 2-3,2-4-1,-6-1 4,0 2-4,2-2 4,-3-1-4,0-2 4,0 2-4,0-4 4,0 2 0,0 2-1,0-1 1,0 1-3,0 1 3,0 3-2,0-1 1,0 6-1,0-1 1,0 5-1,0 9 1,0-19-1,0 19 0,5-12 0,-5 12 0,0 0-1,8-14 1,-8 14 0,0 0 0,13-9-1,-13 9 1,0 0 0,14-12 0,-14 12-1,0 0 1,0 0-1,13 0 1,-13 0-1,1 5 1,-1-5-1,7 21 0,-5-8 2,2 2-2,1 3 2,-1-1-2,0 1 2,-1 3-2,-1-1 2,0-2-2,-2 3 1,2-3-1,-2 1 1,0-1 0,0 0 0,0-1 0,0 1-3,-2-3 6,2 1-4,0 0 4,0 0-5,0-1 4,0 1-3,0-2 4,0-2-2,0 0-3,0 0 3,0-12-1,0 19 0,0-19-1,0 18 1,0-18 0,0 13 1,0-13-2,0 12 2,0-12-2,0 0 1,2 15 0,-2-15 0,0 0 0,0 0 0,7 11 0,-7-11 0,0 0 0,0 0-1,0 0 0,11 6-1,-11-6 1,0 0 1,0 0-1,0 0 0,13 0 0,-13 0 1,0 0 0,12-14 1,-12 14-1,8-19 0,-6 6 1,2 0 0,-1-5 0,-2 1-1,0-5-2,2 0 4,-3-1-4,0 0 4,0-1-4,0 0 4,0-3-4,-3 4 4,1-1 0,2 2-2,-3 0 1,3 4-1,0 1 2,0 2-2,-1 1 1,1 2-2,0 12 2,0-18-2,0 18 2,0-14-2,0 14 1,0-13 0,0 13 1,0 0-2,4-14 1,-4 14 0,0 0 0,5-13 0,-5 13 0,0 0 0,0 0-2,0 0 2,0 0-1,0 0 0,0 0 0,0 0 0,0 0 0,0 0 0,10-1 0,-10 1 1,0 0 0,0 0 1,0 0-1,0 0 1,0 0 0,0 0-1,0 0 1,0 0-1,0 0 0,0 0 0,0 0 0,0 0-1,0 0 1,7 7 0,-7-7-1,0 0 1,5 16-1,-5-16 2,6 20-2,-3-8 2,0 1-2,-2 1 2,3 1-2,-4 2 1,1 0 0,0 1 0,-1-1-2,0 1 3,0 0-2,0-3 1,0-1-1,0 0 1,0-2 0,0-12 0,2 19 0,-2-19 0,1 15 3,-1-15-5,0 14 6,0-14-6,4 10 5,-4-10-5,0 0 5,1 13-5,-1-13 2,0 0 0,0 0 0,0 0 0,0 0 0,0 0 0,0 0 1,0 0-1,3 10-1,-3-10 2,0 0-1,0 0 0,0 0-1,0 0 2,0 0-1,0 0 0,0 0 0,0 0-1,0 0-1,0 0-2,0 0-4,0 0-5,0 0-8,0 0-21,0 0-63,0 0-69,0 0-15,0 0-6,1-5-12</inkml:trace>
          <inkml:trace contextRef="#ctx0" brushRef="#br1" timeOffset="25707.5994">78 3193 72,'0'0'150,"2"-5"-6,-2 5-49,0 0-19,0 0-3,-6-7-10,6 7-13,0 0-15,0 0-10,0 0-7,0 0-7,0 0-3,-9 6-1,9-6-3,-2 10 1,0-3-3,2 1 3,-1 2-3,1 3 1,0-1 3,0 3-5,0-1 5,0 1-7,0 1 6,0-1-6,0 1 5,0-1-5,0 0 0,0 0 2,0 0-3,0 0 2,0-2-1,0 1 2,0-1-2,0-1 3,0-1-3,1-1 4,-1-2-3,0 2 4,0-3-3,0 1 3,0-1-2,0-1 1,0 1-3,0-2 3,0 0-4,-1 1 3,-2-1-3,3-5 2,-1 10-2,1-10 3,-4 8 4,4-8-4,-3 6 5,3-6-4,0 0 6,0 6-7,0-6 7,0 0-9,0 0 2,-3 7-3,3-7 2,0 0-3,0 0 3,0 6-3,0-6 3,0 0 1,0 0-1,0 0 0,0 0 0,0 0 1,0 0-1,0 0 0,0 0 1,0 0-1,0 0 1,0 0-1,0 0 1,0 0 0,0 0 0,0 0-1,0 0 1,6 2 0,-6-2 0,0 0 0,16 0 0,-16 0 0,17 0-1,-3 0 0,-1 0 0,4 0 0,2 0-1,0 0 0,5 0 0,-2 0-1,2 0 1,0 0 0,3 0 0,0 0 0,0 0 1,2 0-1,2 0 1,-4 0 0,4 0-1,-3 0 1,2 0-1,-1 0 1,0 0 0,-1 0 0,0 0 1,2 0 0,4-3-5,1 2 5,-2 0-5,3-1 7,1 1-8,0 1 5,0-2-5,-1 2 7,-1 0-3,-2 0 3,0 0-3,-3 0 1,2 0-2,-2 0 4,0 0-2,-3 0-1,4 0 5,-6 0-7,4 0 2,0 0 0,-1-1 1,3 0-1,-1 1 1,0-1-1,0 0-4,1 1 7,1-1-2,-5 0-1,3 1 1,-1-1 0,-1 0 0,3 1-1,-5-1 1,1 1-1,-1-1 0,4 1 1,-4-1-1,1 1 0,-3 0 0,1 0 0,1 0 0,1 0 0,3 0 1,-3 0 0,2 0-1,1 0 1,-1 0 0,2 0-1,-4 1 1,2-1-3,-6 0 2,0 0 1,-3 1-1,-3-1 1,-4 0 0,-13 0-1,16 0 0,-16 0 3,0 0-4,0 0-8,12 3-17,-17-4-113,5 1-36,0 0-15,-12-4-8,12 4-22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59.33852" units="1/cm"/>
          <inkml:channelProperty channel="Y" name="resolution" value="284.375" units="1/cm"/>
        </inkml:channelProperties>
      </inkml:inkSource>
      <inkml:timestamp xml:id="ts0" timeString="2014-03-06T20:40:11.471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2321C083-81D8-4049-B59B-9E0C70C4087E}" emma:medium="tactile" emma:mode="ink">
          <msink:context xmlns:msink="http://schemas.microsoft.com/ink/2010/main" type="inkDrawing" rotatedBoundingBox="4440,11154 4455,11154 4455,11169 4440,11169" shapeName="Other"/>
        </emma:interpretation>
      </emma:emma>
    </inkml:annotationXML>
    <inkml:trace contextRef="#ctx0" brushRef="#br0">0 0,'0'0,"0"0,0 0,0 0,0 0,0 0,0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ACCA-BADC-824E-9545-E170386866A0}" type="datetimeFigureOut">
              <a:rPr lang="en-US" smtClean="0"/>
              <a:t>2017-10-29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BC07C-70AE-0445-A6E6-F50C364C7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8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1D94917-9EFE-2A40-936B-8A6369B54265}" type="slidenum">
              <a:rPr lang="en-US" sz="1200"/>
              <a:pPr algn="r"/>
              <a:t>14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----- Meeting Notes (2013-01-23 09:38) -----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Here is a schematic of the experiment.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430B08-BB06-494F-B32C-CC77B6BD8B3E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neutron captures here, and we want to measure the proton asymmetry, or the proton angle as a function of spin.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the event rate is too large to reconstruct tracks, so we must measure spin asymmetries on each wire.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opposite triton dilutes the proton asymmetry, and also protons coming from decays downstream, but most decays happen at the front of the chamber.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Even with a large detector inefficiency, the event rates are so high that we expect an error of 1.6e-8, which may be the best relative precision for a few-body HWI experiment.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3069E0-A9B0-3745-8DC3-05B419CE59E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226 us RMS width moderated pulse</a:t>
            </a:r>
          </a:p>
          <a:p>
            <a:pPr eaLnBrk="1" hangingPunct="1"/>
            <a:r>
              <a:rPr lang="en-US"/>
              <a:t>18 m,  TOF=11-27 ms,  v = 1700-650 ms/s</a:t>
            </a:r>
          </a:p>
          <a:p>
            <a:pPr eaLnBrk="1" hangingPunct="1"/>
            <a:r>
              <a:rPr lang="en-US"/>
              <a:t>E=15 – 2.3 meV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DA8C80-D931-3844-99F5-A10EDD5C088C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9D7EA9-625D-C541-A4F6-D0F5F8E29B80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6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get started,</a:t>
            </a:r>
            <a:r>
              <a:rPr lang="en-US" baseline="0" dirty="0" smtClean="0"/>
              <a:t> let me introduce you to our parity doublet, Spencer and Madison, who were born just before I joined the NDPGamma experiment in Los Alamos 10 years ago.  And they want you all to know is that this spin-momentum correlation in the </a:t>
            </a:r>
            <a:r>
              <a:rPr lang="en-US" baseline="0" dirty="0" err="1" smtClean="0"/>
              <a:t>n+p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d+gamma</a:t>
            </a:r>
            <a:r>
              <a:rPr lang="en-US" baseline="0" dirty="0" smtClean="0"/>
              <a:t> reaction is parity odd, and therefore is exclusively sensitive to weak contributions to the NN potential.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experiment I will report</a:t>
            </a:r>
            <a:r>
              <a:rPr lang="en-US" baseline="0" dirty="0" smtClean="0"/>
              <a:t> on today, n + 3He to p + t , is similar except the correlation is with a proton instead of photon.</a:t>
            </a:r>
          </a:p>
          <a:p>
            <a:r>
              <a:rPr lang="en-US" baseline="0" dirty="0" smtClean="0"/>
              <a:t>Under the hood, PV is attributed to a weak vertex in the NN potential, which is characterized by its spin and isospin structure.</a:t>
            </a:r>
          </a:p>
          <a:p>
            <a:r>
              <a:rPr lang="en-US" baseline="0" dirty="0" smtClean="0"/>
              <a:t>At the quark level, the SM physics is well understood, so this is one of the only talks here NOT concerning BSM.</a:t>
            </a:r>
          </a:p>
          <a:p>
            <a:r>
              <a:rPr lang="en-US" baseline="0" dirty="0" smtClean="0"/>
              <a:t>Instead the HWI lies at the intersection between nuclear and nucleonic structure, and is a unique probe of each.</a:t>
            </a:r>
          </a:p>
          <a:p>
            <a:r>
              <a:rPr lang="en-US" baseline="0" dirty="0" smtClean="0"/>
              <a:t>Our experimental program is to measure enough independent observables to characterize the spin/isospin structure of the HWI.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for studying the HWI over</a:t>
            </a:r>
            <a:r>
              <a:rPr lang="en-US" baseline="0" dirty="0" smtClean="0"/>
              <a:t> the last 60 years has evolved according to theoretical interests, </a:t>
            </a:r>
          </a:p>
          <a:p>
            <a:r>
              <a:rPr lang="en-US" baseline="0" dirty="0" smtClean="0"/>
              <a:t>starting with experimental searches for parity violation, and the role of neutral currents in hadronic systems, </a:t>
            </a:r>
          </a:p>
          <a:p>
            <a:r>
              <a:rPr lang="en-US" baseline="0" dirty="0" smtClean="0"/>
              <a:t>and to elucidate the isospin dependence of kaon decays in the strangeness changing sector. </a:t>
            </a:r>
          </a:p>
          <a:p>
            <a:r>
              <a:rPr lang="en-US" baseline="0" dirty="0" smtClean="0"/>
              <a:t>But in general the HWI is a complementary to strong reactions in studying the NN potential, nuclear and nucleonic structure.</a:t>
            </a:r>
          </a:p>
          <a:p>
            <a:r>
              <a:rPr lang="en-US" baseline="0" dirty="0" smtClean="0"/>
              <a:t>The HWI couplings are also input for other experiments, including exciting new possibilities for discovery of time reversal violation and hadrons.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1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594931-51A5-D340-B561-CF99F380AF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Here</a:t>
            </a:r>
            <a:r>
              <a:rPr lang="en-US" baseline="0" dirty="0" smtClean="0"/>
              <a:t> is a list of the various isospin, spin and spatial operators associated with the different couplings</a:t>
            </a:r>
          </a:p>
          <a:p>
            <a:pPr eaLnBrk="1" hangingPunct="1"/>
            <a:r>
              <a:rPr lang="en-US" baseline="0" dirty="0" smtClean="0"/>
              <a:t>  in the de facto DDH meson exchange potential, with their reasonable ranges. </a:t>
            </a:r>
          </a:p>
          <a:p>
            <a:pPr eaLnBrk="1" hangingPunct="1"/>
            <a:r>
              <a:rPr lang="en-US" baseline="0" dirty="0" smtClean="0"/>
              <a:t>The ratio of weak to strong scales is about 10^-7, which is level of asymmetries we must observe to extract values of these couplings.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748139-68F0-714B-9826-559C048F76C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Now days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people use the EFT framework to characterize the HWI in a systematic model-independent way,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but as Haxton and Holstein showed, the low energy coupling constants are quite related.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In fact, they published a “Rosetta stone” to relate both theories back to the 5 basic S-P elastic scattering amplitudes.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baseline="0" dirty="0" smtClean="0"/>
              <a:t>ew-body observables have a clean interpretation in terms of the couplings because the wave functions are exactly calculable using the strong NN potential.</a:t>
            </a:r>
          </a:p>
          <a:p>
            <a:r>
              <a:rPr lang="en-US" baseline="0" dirty="0" smtClean="0"/>
              <a:t>Parity violation comes from both weak mixing in the initial and final states, as well as the transition operator.</a:t>
            </a:r>
          </a:p>
          <a:p>
            <a:r>
              <a:rPr lang="en-US" baseline="0" dirty="0" smtClean="0"/>
              <a:t>NPDGamma is almost exclusively sensitive to the long range pion coupling, the same circular polarization from 18F transitions.</a:t>
            </a:r>
          </a:p>
          <a:p>
            <a:r>
              <a:rPr lang="en-US" baseline="0" dirty="0" smtClean="0"/>
              <a:t>Although there is a way of extracting the relevant nuclear information from beta</a:t>
            </a:r>
          </a:p>
          <a:p>
            <a:r>
              <a:rPr lang="en-US" baseline="0" dirty="0" smtClean="0"/>
              <a:t> while n3He is also sensitive to the isospin 1 couplings.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----- Meeting Notes (2013-01-23 09:38) -----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Here are the results of their calculation.  You can see the strong I=1 dependence and the two I=0 terms.  David went through the existing nuclear PV data and fit for 4 coefficients (ignoring the two other I=1 terms).  If you use those values, you see that the total asymmetry is 1.15e-7,  with a sizable I=0 contribution of two terms of opposite sign.  Even if they completely cancel out, this is one of two linear combinations needed to resolve I=0 terms.   Here is the improvement with n3He + NPDG excluding many-body reactions.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67EE3C0-F461-47BC-80D7-32C15EF7977F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96617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130145-02FC-AA41-82F1-B16E298DCB3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linear sensitivities of the observables to the couplings, you can create a sensitivity matrix, which you can invert to obtain each coupling with uncertainties.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Our goal with the NPDGamma and n-3He experiments is improve the precision of the four largest couplings, while dropping the dependence on few-body observables.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4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69" y="6409710"/>
            <a:ext cx="6052191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9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2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3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639"/>
            <a:ext cx="4040188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9054"/>
            <a:ext cx="4040188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639"/>
            <a:ext cx="4041775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54"/>
            <a:ext cx="4041775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3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8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7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55721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93763"/>
            <a:ext cx="4114800" cy="533241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2000" y="893763"/>
            <a:ext cx="4114800" cy="53324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7198923" y="6409710"/>
            <a:ext cx="970543" cy="365125"/>
          </a:xfrm>
        </p:spPr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77962" y="6409710"/>
            <a:ext cx="3420792" cy="365125"/>
          </a:xfrm>
        </p:spPr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5804" y="6409710"/>
            <a:ext cx="681186" cy="365125"/>
          </a:xfrm>
        </p:spPr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8947"/>
            <a:ext cx="8229600" cy="525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923" y="6409710"/>
            <a:ext cx="970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09710"/>
            <a:ext cx="6641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5804" y="6409710"/>
            <a:ext cx="68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 smtClean="0"/>
              <a:t>/46</a:t>
            </a:r>
          </a:p>
        </p:txBody>
      </p:sp>
    </p:spTree>
    <p:extLst>
      <p:ext uri="{BB962C8B-B14F-4D97-AF65-F5344CB8AC3E}">
        <p14:creationId xmlns:p14="http://schemas.microsoft.com/office/powerpoint/2010/main" val="2883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050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8.emf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87.png"/><Relationship Id="rId3" Type="http://schemas.openxmlformats.org/officeDocument/2006/relationships/tags" Target="../tags/tag44.xml"/><Relationship Id="rId21" Type="http://schemas.openxmlformats.org/officeDocument/2006/relationships/image" Target="../media/image82.emf"/><Relationship Id="rId7" Type="http://schemas.openxmlformats.org/officeDocument/2006/relationships/image" Target="../media/image84.emf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80.emf"/><Relationship Id="rId25" Type="http://schemas.openxmlformats.org/officeDocument/2006/relationships/image" Target="../media/image86.png"/><Relationship Id="rId2" Type="http://schemas.openxmlformats.org/officeDocument/2006/relationships/tags" Target="../tags/tag43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90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7.emf"/><Relationship Id="rId24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9.emf"/><Relationship Id="rId23" Type="http://schemas.openxmlformats.org/officeDocument/2006/relationships/image" Target="../media/image83.emf"/><Relationship Id="rId28" Type="http://schemas.openxmlformats.org/officeDocument/2006/relationships/image" Target="../media/image89.png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81.emf"/><Relationship Id="rId4" Type="http://schemas.openxmlformats.org/officeDocument/2006/relationships/tags" Target="../tags/tag45.xml"/><Relationship Id="rId9" Type="http://schemas.openxmlformats.org/officeDocument/2006/relationships/image" Target="../media/image76.e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48.xml"/><Relationship Id="rId7" Type="http://schemas.openxmlformats.org/officeDocument/2006/relationships/image" Target="../media/image9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51.xm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98.emf"/><Relationship Id="rId11" Type="http://schemas.openxmlformats.org/officeDocument/2006/relationships/image" Target="../media/image102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0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6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jpe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36.jpeg"/><Relationship Id="rId7" Type="http://schemas.openxmlformats.org/officeDocument/2006/relationships/image" Target="../media/image140.emf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18" Type="http://schemas.openxmlformats.org/officeDocument/2006/relationships/image" Target="../media/image900.png"/><Relationship Id="rId3" Type="http://schemas.openxmlformats.org/officeDocument/2006/relationships/image" Target="../media/image147.jpeg"/><Relationship Id="rId7" Type="http://schemas.openxmlformats.org/officeDocument/2006/relationships/image" Target="../media/image410.png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" Type="http://schemas.openxmlformats.org/officeDocument/2006/relationships/image" Target="../media/image146.jpe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36.png"/><Relationship Id="rId15" Type="http://schemas.openxmlformats.org/officeDocument/2006/relationships/customXml" Target="../ink/ink7.xml"/><Relationship Id="rId10" Type="http://schemas.openxmlformats.org/officeDocument/2006/relationships/image" Target="../media/image510.png"/><Relationship Id="rId19" Type="http://schemas.openxmlformats.org/officeDocument/2006/relationships/customXml" Target="../ink/ink9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image" Target="../media/image110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17" Type="http://schemas.microsoft.com/office/2007/relationships/hdphoto" Target="../media/hdphoto12.wdp"/><Relationship Id="rId2" Type="http://schemas.openxmlformats.org/officeDocument/2006/relationships/image" Target="../media/image25.pn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.xml"/><Relationship Id="rId7" Type="http://schemas.openxmlformats.org/officeDocument/2006/relationships/image" Target="../media/image3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notesSlide" Target="../notesSlides/notesSlide5.xml"/><Relationship Id="rId39" Type="http://schemas.openxmlformats.org/officeDocument/2006/relationships/image" Target="../media/image53.png"/><Relationship Id="rId21" Type="http://schemas.openxmlformats.org/officeDocument/2006/relationships/tags" Target="../tags/tag31.xml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9" Type="http://schemas.openxmlformats.org/officeDocument/2006/relationships/image" Target="../media/image43.png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8" Type="http://schemas.openxmlformats.org/officeDocument/2006/relationships/tags" Target="../tags/tag18.xml"/><Relationship Id="rId51" Type="http://schemas.openxmlformats.org/officeDocument/2006/relationships/image" Target="../media/image65.png"/><Relationship Id="rId3" Type="http://schemas.openxmlformats.org/officeDocument/2006/relationships/tags" Target="../tags/tag13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slideLayout" Target="../slideLayouts/slideLayout6.xml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20" Type="http://schemas.openxmlformats.org/officeDocument/2006/relationships/tags" Target="../tags/tag30.xml"/><Relationship Id="rId41" Type="http://schemas.openxmlformats.org/officeDocument/2006/relationships/image" Target="../media/image55.png"/><Relationship Id="rId1" Type="http://schemas.openxmlformats.org/officeDocument/2006/relationships/tags" Target="../tags/tag11.xml"/><Relationship Id="rId6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tags" Target="../tags/tag36.xml"/><Relationship Id="rId16" Type="http://schemas.openxmlformats.org/officeDocument/2006/relationships/image" Target="../media/image72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67.png"/><Relationship Id="rId5" Type="http://schemas.openxmlformats.org/officeDocument/2006/relationships/tags" Target="../tags/tag39.xml"/><Relationship Id="rId15" Type="http://schemas.openxmlformats.org/officeDocument/2006/relationships/image" Target="../media/image71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75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ORNL_SNS_Building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6079"/>
            <a:ext cx="9144000" cy="2384235"/>
          </a:xfrm>
        </p:spPr>
        <p:txBody>
          <a:bodyPr>
            <a:noAutofit/>
          </a:bodyPr>
          <a:lstStyle/>
          <a:p>
            <a:r>
              <a:rPr lang="en-US" sz="4200" dirty="0" smtClean="0"/>
              <a:t>The n-</a:t>
            </a:r>
            <a:r>
              <a:rPr lang="en-US" sz="4200" baseline="30000" dirty="0" smtClean="0"/>
              <a:t>3</a:t>
            </a:r>
            <a:r>
              <a:rPr lang="en-US" sz="4200" dirty="0" smtClean="0"/>
              <a:t>He Experiment</a:t>
            </a:r>
            <a:br>
              <a:rPr lang="en-US" sz="4200" dirty="0" smtClean="0"/>
            </a:br>
            <a:endParaRPr lang="en-US" sz="4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602070"/>
            <a:ext cx="9037690" cy="1255929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rgbClr val="6B8E5E"/>
                </a:solidFill>
              </a:rPr>
              <a:t>Christopher Crawford</a:t>
            </a:r>
            <a:r>
              <a:rPr lang="en-US" dirty="0">
                <a:solidFill>
                  <a:srgbClr val="6B8E5E"/>
                </a:solidFill>
              </a:rPr>
              <a:t>, University of Kentucky</a:t>
            </a:r>
          </a:p>
          <a:p>
            <a:pPr algn="r"/>
            <a:r>
              <a:rPr lang="en-US" dirty="0" smtClean="0">
                <a:solidFill>
                  <a:srgbClr val="6B8E5E"/>
                </a:solidFill>
              </a:rPr>
              <a:t>for the n-</a:t>
            </a:r>
            <a:r>
              <a:rPr lang="en-US" baseline="30000" dirty="0" smtClean="0">
                <a:solidFill>
                  <a:srgbClr val="6B8E5E"/>
                </a:solidFill>
              </a:rPr>
              <a:t>3</a:t>
            </a:r>
            <a:r>
              <a:rPr lang="en-US" dirty="0" smtClean="0">
                <a:solidFill>
                  <a:srgbClr val="6B8E5E"/>
                </a:solidFill>
              </a:rPr>
              <a:t>He collaboration</a:t>
            </a:r>
          </a:p>
          <a:p>
            <a:pPr algn="r"/>
            <a:r>
              <a:rPr lang="en-US" dirty="0">
                <a:solidFill>
                  <a:srgbClr val="6B8E5E"/>
                </a:solidFill>
              </a:rPr>
              <a:t> DNP Fall </a:t>
            </a:r>
            <a:r>
              <a:rPr lang="en-US" dirty="0" smtClean="0">
                <a:solidFill>
                  <a:srgbClr val="6B8E5E"/>
                </a:solidFill>
              </a:rPr>
              <a:t>Meeting,  Pittsburgh, PA, 2017-10-27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142054"/>
            <a:ext cx="9144000" cy="2384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Few-body HWI PV Observables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68946"/>
            <a:ext cx="8229600" cy="5540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Longitudinal analyzing power in elastic scattering</a:t>
            </a:r>
          </a:p>
          <a:p>
            <a:pPr lvl="1"/>
            <a:r>
              <a:rPr lang="en-US" sz="1800" dirty="0" err="1" smtClean="0"/>
              <a:t>pp</a:t>
            </a:r>
            <a:r>
              <a:rPr lang="en-US" sz="1800" dirty="0" smtClean="0"/>
              <a:t>  (15,45, 220 MeV),  </a:t>
            </a:r>
            <a:r>
              <a:rPr lang="en-US" sz="1800" dirty="0" err="1" smtClean="0"/>
              <a:t>pd</a:t>
            </a:r>
            <a:r>
              <a:rPr lang="en-US" sz="1800" dirty="0" smtClean="0"/>
              <a:t>,  p</a:t>
            </a:r>
            <a:r>
              <a:rPr lang="en-US" sz="1800" dirty="0" smtClean="0">
                <a:latin typeface="Symbol"/>
                <a:sym typeface="Symbol"/>
              </a:rPr>
              <a:t></a:t>
            </a:r>
            <a:r>
              <a:rPr lang="en-US" sz="1800" dirty="0" smtClean="0"/>
              <a:t> </a:t>
            </a:r>
          </a:p>
          <a:p>
            <a:r>
              <a:rPr lang="en-US" sz="2000" dirty="0" smtClean="0"/>
              <a:t>Circular polarization of gamma transitions</a:t>
            </a:r>
          </a:p>
          <a:p>
            <a:pPr lvl="1"/>
            <a:r>
              <a:rPr lang="en-US" sz="1800" dirty="0" smtClean="0"/>
              <a:t>np</a:t>
            </a:r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2000" dirty="0" smtClean="0"/>
              <a:t>n + p  –&gt;  d + </a:t>
            </a:r>
            <a:r>
              <a:rPr lang="en-US" sz="2000" dirty="0" err="1" smtClean="0"/>
              <a:t>γ</a:t>
            </a:r>
            <a:r>
              <a:rPr lang="en-US" sz="2000" dirty="0" smtClean="0"/>
              <a:t>   reaction</a:t>
            </a:r>
          </a:p>
          <a:p>
            <a:pPr lvl="1"/>
            <a:r>
              <a:rPr lang="it-IT" sz="1800" dirty="0" smtClean="0"/>
              <a:t>Desplanques, NP A 335, 147 (1980)</a:t>
            </a:r>
            <a:endParaRPr lang="en-US" sz="1800" dirty="0" smtClean="0"/>
          </a:p>
          <a:p>
            <a:pPr lvl="1"/>
            <a:r>
              <a:rPr lang="en-US" sz="1800" dirty="0" smtClean="0"/>
              <a:t>PV mixing in final bound state</a:t>
            </a:r>
            <a:br>
              <a:rPr lang="en-US" sz="1800" dirty="0" smtClean="0"/>
            </a:br>
            <a:r>
              <a:rPr lang="en-US" sz="1800" dirty="0" smtClean="0"/>
              <a:t>	+ PV transition amplitudes</a:t>
            </a:r>
          </a:p>
          <a:p>
            <a:pPr lvl="1"/>
            <a:r>
              <a:rPr lang="en-US" sz="1800" dirty="0" smtClean="0"/>
              <a:t>Dominated by long range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 smtClean="0">
                <a:solidFill>
                  <a:srgbClr val="4F81BD"/>
                </a:solidFill>
              </a:rPr>
              <a:t>π</a:t>
            </a:r>
            <a:endParaRPr lang="en-US" sz="1800" dirty="0" smtClean="0">
              <a:solidFill>
                <a:srgbClr val="4F81BD"/>
              </a:solidFill>
            </a:endParaRPr>
          </a:p>
          <a:p>
            <a:r>
              <a:rPr lang="en-US" sz="2000" dirty="0" smtClean="0"/>
              <a:t>n +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 –&gt;  p +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   reaction</a:t>
            </a:r>
          </a:p>
          <a:p>
            <a:pPr lvl="1"/>
            <a:r>
              <a:rPr lang="fr-FR" sz="1800" dirty="0" smtClean="0"/>
              <a:t>Viviani, et al,  PRC 82, 044001 (2010)</a:t>
            </a:r>
          </a:p>
          <a:p>
            <a:pPr lvl="1"/>
            <a:r>
              <a:rPr lang="en-US" sz="1800" dirty="0" smtClean="0"/>
              <a:t>4-body wave functions +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odd</a:t>
            </a:r>
            <a:r>
              <a:rPr lang="en-US" sz="1800" dirty="0" smtClean="0"/>
              <a:t> operators</a:t>
            </a:r>
          </a:p>
          <a:p>
            <a:pPr lvl="1"/>
            <a:r>
              <a:rPr lang="en-US" sz="1800" dirty="0" smtClean="0"/>
              <a:t>Sensitive </a:t>
            </a:r>
            <a:r>
              <a:rPr lang="en-US" sz="1800" dirty="0"/>
              <a:t>to 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 smtClean="0">
                <a:solidFill>
                  <a:srgbClr val="4F81BD"/>
                </a:solidFill>
              </a:rPr>
              <a:t>π,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ρ</a:t>
            </a:r>
            <a:r>
              <a:rPr lang="en-US" sz="1800" baseline="-25000" dirty="0" smtClean="0">
                <a:solidFill>
                  <a:srgbClr val="4F81BD"/>
                </a:solidFill>
              </a:rPr>
              <a:t>,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ω</a:t>
            </a:r>
            <a:endParaRPr lang="en-US" sz="1800" baseline="-25000" dirty="0" smtClean="0">
              <a:solidFill>
                <a:srgbClr val="4F81BD"/>
              </a:solidFill>
            </a:endParaRPr>
          </a:p>
          <a:p>
            <a:r>
              <a:rPr lang="en-US" sz="2000" dirty="0" smtClean="0"/>
              <a:t>n +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  spin rotation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PV observables are 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LINEAR</a:t>
            </a:r>
            <a:r>
              <a:rPr lang="en-US" sz="2000" dirty="0" smtClean="0">
                <a:solidFill>
                  <a:srgbClr val="4F81BD"/>
                </a:solidFill>
              </a:rPr>
              <a:t>  in weak couplings</a:t>
            </a:r>
            <a:endParaRPr lang="en-US" sz="2000" dirty="0">
              <a:solidFill>
                <a:srgbClr val="4F81BD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743834" y="2316201"/>
            <a:ext cx="3870139" cy="1783758"/>
            <a:chOff x="2463800" y="1578916"/>
            <a:chExt cx="4246973" cy="1957442"/>
          </a:xfrm>
        </p:grpSpPr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486025" y="1724025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22" name="Picture 18" descr="n-p level diagram.PICT                                         0000017Dmendius                        ABA78158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752600"/>
              <a:ext cx="4098807" cy="1639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9126865"/>
                </p:ext>
              </p:extLst>
            </p:nvPr>
          </p:nvGraphicFramePr>
          <p:xfrm>
            <a:off x="3225800" y="1578916"/>
            <a:ext cx="6223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4" name="Equation" r:id="rId8" imgW="622300" imgH="279400" progId="Equation.3">
                    <p:embed/>
                  </p:oleObj>
                </mc:Choice>
                <mc:Fallback>
                  <p:oleObj name="Equation" r:id="rId8" imgW="6223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5800" y="1578916"/>
                          <a:ext cx="6223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8759146"/>
                </p:ext>
              </p:extLst>
            </p:nvPr>
          </p:nvGraphicFramePr>
          <p:xfrm>
            <a:off x="3876321" y="1586513"/>
            <a:ext cx="647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5" name="Equation" r:id="rId10" imgW="647700" imgH="279400" progId="Equation.3">
                    <p:embed/>
                  </p:oleObj>
                </mc:Choice>
                <mc:Fallback>
                  <p:oleObj name="Equation" r:id="rId10" imgW="6477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321" y="1586513"/>
                          <a:ext cx="6477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6368420"/>
                </p:ext>
              </p:extLst>
            </p:nvPr>
          </p:nvGraphicFramePr>
          <p:xfrm>
            <a:off x="2463800" y="3252195"/>
            <a:ext cx="6604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6" name="Equation" r:id="rId12" imgW="660400" imgH="279400" progId="Equation.3">
                    <p:embed/>
                  </p:oleObj>
                </mc:Choice>
                <mc:Fallback>
                  <p:oleObj name="Equation" r:id="rId12" imgW="660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3800" y="3252195"/>
                          <a:ext cx="6604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3389120"/>
                </p:ext>
              </p:extLst>
            </p:nvPr>
          </p:nvGraphicFramePr>
          <p:xfrm>
            <a:off x="3197579" y="3252195"/>
            <a:ext cx="6223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7" name="Equation" r:id="rId14" imgW="622300" imgH="279400" progId="Equation.3">
                    <p:embed/>
                  </p:oleObj>
                </mc:Choice>
                <mc:Fallback>
                  <p:oleObj name="Equation" r:id="rId14" imgW="6223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7579" y="3252195"/>
                          <a:ext cx="6223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663505"/>
                </p:ext>
              </p:extLst>
            </p:nvPr>
          </p:nvGraphicFramePr>
          <p:xfrm>
            <a:off x="3876321" y="3256958"/>
            <a:ext cx="647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" name="Equation" r:id="rId16" imgW="647700" imgH="279400" progId="Equation.3">
                    <p:embed/>
                  </p:oleObj>
                </mc:Choice>
                <mc:Fallback>
                  <p:oleObj name="Equation" r:id="rId16" imgW="6477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321" y="3256958"/>
                          <a:ext cx="6477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6892001"/>
                </p:ext>
              </p:extLst>
            </p:nvPr>
          </p:nvGraphicFramePr>
          <p:xfrm>
            <a:off x="5364104" y="1615369"/>
            <a:ext cx="5969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9" name="Equation" r:id="rId18" imgW="596900" imgH="279400" progId="Equation.3">
                    <p:embed/>
                  </p:oleObj>
                </mc:Choice>
                <mc:Fallback>
                  <p:oleObj name="Equation" r:id="rId18" imgW="596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4104" y="1615369"/>
                          <a:ext cx="5969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80849"/>
                </p:ext>
              </p:extLst>
            </p:nvPr>
          </p:nvGraphicFramePr>
          <p:xfrm>
            <a:off x="6075773" y="1615369"/>
            <a:ext cx="6350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0" name="Equation" r:id="rId20" imgW="635000" imgH="279400" progId="Equation.3">
                    <p:embed/>
                  </p:oleObj>
                </mc:Choice>
                <mc:Fallback>
                  <p:oleObj name="Equation" r:id="rId20" imgW="6350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5773" y="1615369"/>
                          <a:ext cx="6350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1802086"/>
                </p:ext>
              </p:extLst>
            </p:nvPr>
          </p:nvGraphicFramePr>
          <p:xfrm>
            <a:off x="2463800" y="1586513"/>
            <a:ext cx="6604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1" name="Equation" r:id="rId22" imgW="660400" imgH="279400" progId="Equation.3">
                    <p:embed/>
                  </p:oleObj>
                </mc:Choice>
                <mc:Fallback>
                  <p:oleObj name="Equation" r:id="rId22" imgW="660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3800" y="1586513"/>
                          <a:ext cx="6604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" name="Group 61"/>
          <p:cNvGrpSpPr/>
          <p:nvPr/>
        </p:nvGrpSpPr>
        <p:grpSpPr>
          <a:xfrm>
            <a:off x="7095823" y="3182368"/>
            <a:ext cx="1599594" cy="757440"/>
            <a:chOff x="6844466" y="4271691"/>
            <a:chExt cx="2387600" cy="1130577"/>
          </a:xfrm>
        </p:grpSpPr>
        <p:pic>
          <p:nvPicPr>
            <p:cNvPr id="60" name="Picture 5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44466" y="5072068"/>
              <a:ext cx="23876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1" name="Picture 6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098466" y="4271691"/>
              <a:ext cx="21336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9" name="Picture 58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74666" y="4687587"/>
              <a:ext cx="20574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031609" y="4328677"/>
            <a:ext cx="3663808" cy="1429311"/>
            <a:chOff x="4319959" y="4644570"/>
            <a:chExt cx="4205288" cy="1640551"/>
          </a:xfrm>
        </p:grpSpPr>
        <p:pic>
          <p:nvPicPr>
            <p:cNvPr id="40" name="Picture 20" descr="Picture 1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31480" y="4644570"/>
              <a:ext cx="3365985" cy="127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1" descr="Picture 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027" y="5305536"/>
              <a:ext cx="2396546" cy="97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2" descr="Picture 1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9959" y="4644570"/>
              <a:ext cx="777891" cy="82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7712264" y="5595025"/>
              <a:ext cx="812983" cy="33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19.815</a:t>
              </a:r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4319959" y="5444432"/>
              <a:ext cx="812983" cy="33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20.578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10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04014" y="2258786"/>
            <a:ext cx="4011386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Sensitivities of few-body reactions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454" y="1962150"/>
            <a:ext cx="8795091" cy="2705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74453" y="2715986"/>
            <a:ext cx="8795091" cy="3048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5173889" y="5015260"/>
            <a:ext cx="2220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 smtClean="0">
                <a:solidFill>
                  <a:srgbClr val="984807"/>
                </a:solidFill>
              </a:rPr>
              <a:t>Viviani </a:t>
            </a:r>
            <a:r>
              <a:rPr lang="it-IT" sz="1400" dirty="0">
                <a:solidFill>
                  <a:srgbClr val="984807"/>
                </a:solidFill>
              </a:rPr>
              <a:t>(PISA), </a:t>
            </a:r>
            <a:r>
              <a:rPr lang="it-IT" sz="1400" dirty="0" smtClean="0">
                <a:solidFill>
                  <a:srgbClr val="984807"/>
                </a:solidFill>
              </a:rPr>
              <a:t>  [n-</a:t>
            </a:r>
            <a:r>
              <a:rPr lang="it-IT" sz="1400" baseline="30000" dirty="0" smtClean="0">
                <a:solidFill>
                  <a:srgbClr val="984807"/>
                </a:solidFill>
              </a:rPr>
              <a:t>3</a:t>
            </a:r>
            <a:r>
              <a:rPr lang="it-IT" sz="1400" dirty="0" smtClean="0">
                <a:solidFill>
                  <a:srgbClr val="984807"/>
                </a:solidFill>
              </a:rPr>
              <a:t>He]</a:t>
            </a:r>
            <a:br>
              <a:rPr lang="it-IT" sz="1400" dirty="0" smtClean="0">
                <a:solidFill>
                  <a:srgbClr val="984807"/>
                </a:solidFill>
              </a:rPr>
            </a:br>
            <a:r>
              <a:rPr lang="it-IT" sz="1400" dirty="0" smtClean="0">
                <a:solidFill>
                  <a:srgbClr val="984807"/>
                </a:solidFill>
              </a:rPr>
              <a:t>P.R.C.</a:t>
            </a:r>
            <a:r>
              <a:rPr lang="it-IT" sz="1400" dirty="0">
                <a:solidFill>
                  <a:srgbClr val="984807"/>
                </a:solidFill>
              </a:rPr>
              <a:t> 82, 044001 (2010)</a:t>
            </a:r>
            <a:endParaRPr lang="en-US" sz="1400" dirty="0" smtClean="0">
              <a:solidFill>
                <a:srgbClr val="984807"/>
              </a:solidFill>
            </a:endParaRPr>
          </a:p>
        </p:txBody>
      </p:sp>
      <p:sp>
        <p:nvSpPr>
          <p:cNvPr id="12" name="Text Box 76"/>
          <p:cNvSpPr txBox="1">
            <a:spLocks noChangeArrowheads="1"/>
          </p:cNvSpPr>
          <p:nvPr/>
        </p:nvSpPr>
        <p:spPr bwMode="auto">
          <a:xfrm>
            <a:off x="1980444" y="5015260"/>
            <a:ext cx="2247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984807"/>
                </a:solidFill>
              </a:rPr>
              <a:t>Adelberger, Haxton, </a:t>
            </a:r>
            <a:br>
              <a:rPr lang="en-US" sz="1400" dirty="0" smtClean="0">
                <a:solidFill>
                  <a:srgbClr val="984807"/>
                </a:solidFill>
              </a:rPr>
            </a:br>
            <a:r>
              <a:rPr lang="en-US" sz="1400" dirty="0" smtClean="0">
                <a:solidFill>
                  <a:srgbClr val="984807"/>
                </a:solidFill>
              </a:rPr>
              <a:t>A.R.N.P.S. </a:t>
            </a:r>
            <a:r>
              <a:rPr lang="en-US" sz="1400" b="1" dirty="0" smtClean="0">
                <a:solidFill>
                  <a:srgbClr val="984807"/>
                </a:solidFill>
              </a:rPr>
              <a:t>35, </a:t>
            </a:r>
            <a:r>
              <a:rPr lang="en-US" sz="1400" dirty="0" smtClean="0">
                <a:solidFill>
                  <a:srgbClr val="984807"/>
                </a:solidFill>
              </a:rPr>
              <a:t>501 (1985)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11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Isoscalar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isovector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projections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6-09-21 at 13.23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280" y="932799"/>
            <a:ext cx="4788474" cy="5413058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52612" y="4707046"/>
            <a:ext cx="16715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804000"/>
                </a:solidFill>
              </a:rPr>
              <a:t>Haxton </a:t>
            </a:r>
            <a:r>
              <a:rPr lang="en-US" sz="1400" dirty="0">
                <a:solidFill>
                  <a:srgbClr val="804000"/>
                </a:solidFill>
              </a:rPr>
              <a:t>&amp; Holstein, </a:t>
            </a:r>
            <a:r>
              <a:rPr lang="en-US" sz="1400" dirty="0" smtClean="0">
                <a:solidFill>
                  <a:srgbClr val="804000"/>
                </a:solidFill>
              </a:rPr>
              <a:t/>
            </a:r>
            <a:br>
              <a:rPr lang="en-US" sz="1400" dirty="0" smtClean="0">
                <a:solidFill>
                  <a:srgbClr val="804000"/>
                </a:solidFill>
              </a:rPr>
            </a:br>
            <a:r>
              <a:rPr lang="en-US" sz="1400" dirty="0" smtClean="0">
                <a:solidFill>
                  <a:srgbClr val="804000"/>
                </a:solidFill>
              </a:rPr>
              <a:t>    P.P.N.P</a:t>
            </a:r>
            <a:r>
              <a:rPr lang="en-US" sz="1400" dirty="0">
                <a:solidFill>
                  <a:srgbClr val="804000"/>
                </a:solidFill>
              </a:rPr>
              <a:t>. </a:t>
            </a:r>
            <a:r>
              <a:rPr lang="en-US" sz="1400" b="1" dirty="0">
                <a:solidFill>
                  <a:srgbClr val="804000"/>
                </a:solidFill>
              </a:rPr>
              <a:t>7</a:t>
            </a:r>
            <a:r>
              <a:rPr lang="en-US" sz="1400" dirty="0">
                <a:solidFill>
                  <a:srgbClr val="804000"/>
                </a:solidFill>
              </a:rPr>
              <a:t>, </a:t>
            </a:r>
            <a:r>
              <a:rPr lang="en-US" sz="1400" dirty="0" smtClean="0">
                <a:solidFill>
                  <a:srgbClr val="804000"/>
                </a:solidFill>
              </a:rPr>
              <a:t>1851</a:t>
            </a:r>
            <a:br>
              <a:rPr lang="en-US" sz="1400" dirty="0" smtClean="0">
                <a:solidFill>
                  <a:srgbClr val="804000"/>
                </a:solidFill>
              </a:rPr>
            </a:br>
            <a:r>
              <a:rPr lang="en-US" sz="1400" dirty="0" smtClean="0">
                <a:solidFill>
                  <a:srgbClr val="804000"/>
                </a:solidFill>
              </a:rPr>
              <a:t>       </a:t>
            </a:r>
            <a:r>
              <a:rPr lang="en-US" sz="1400" dirty="0">
                <a:solidFill>
                  <a:srgbClr val="804000"/>
                </a:solidFill>
              </a:rPr>
              <a:t>(2013</a:t>
            </a:r>
            <a:r>
              <a:rPr lang="en-US" sz="1400" dirty="0" smtClean="0">
                <a:solidFill>
                  <a:srgbClr val="804000"/>
                </a:solidFill>
              </a:rPr>
              <a:t>)</a:t>
            </a:r>
            <a:endParaRPr lang="en-US" sz="1400" dirty="0">
              <a:solidFill>
                <a:srgbClr val="804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12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n-3He Collaboration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31" y="1029904"/>
            <a:ext cx="8619020" cy="50965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13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7" descr="n3He-ReactionDiagram-k_n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735" y="785883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16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n-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He Experimental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setup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35000" y="3149600"/>
            <a:ext cx="8008938" cy="3397250"/>
            <a:chOff x="150531" y="158300"/>
            <a:chExt cx="8010090" cy="3398441"/>
          </a:xfrm>
        </p:grpSpPr>
        <p:grpSp>
          <p:nvGrpSpPr>
            <p:cNvPr id="8304" name="Group 101"/>
            <p:cNvGrpSpPr>
              <a:grpSpLocks/>
            </p:cNvGrpSpPr>
            <p:nvPr/>
          </p:nvGrpSpPr>
          <p:grpSpPr bwMode="auto">
            <a:xfrm>
              <a:off x="4452875" y="1013566"/>
              <a:ext cx="1189037" cy="836613"/>
              <a:chOff x="3199" y="1123"/>
              <a:chExt cx="749" cy="527"/>
            </a:xfrm>
          </p:grpSpPr>
          <p:sp>
            <p:nvSpPr>
              <p:cNvPr id="8393" name="Line 102"/>
              <p:cNvSpPr>
                <a:spLocks noChangeShapeType="1"/>
              </p:cNvSpPr>
              <p:nvPr/>
            </p:nvSpPr>
            <p:spPr bwMode="auto">
              <a:xfrm>
                <a:off x="3279" y="1123"/>
                <a:ext cx="591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4" name="Line 103"/>
              <p:cNvSpPr>
                <a:spLocks noChangeShapeType="1"/>
              </p:cNvSpPr>
              <p:nvPr/>
            </p:nvSpPr>
            <p:spPr bwMode="auto">
              <a:xfrm flipV="1">
                <a:off x="3283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5" name="Arc 104"/>
              <p:cNvSpPr>
                <a:spLocks/>
              </p:cNvSpPr>
              <p:nvPr/>
            </p:nvSpPr>
            <p:spPr bwMode="auto">
              <a:xfrm flipH="1">
                <a:off x="3771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6" name="Arc 105"/>
              <p:cNvSpPr>
                <a:spLocks/>
              </p:cNvSpPr>
              <p:nvPr/>
            </p:nvSpPr>
            <p:spPr bwMode="auto">
              <a:xfrm flipH="1">
                <a:off x="3199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7" name="AutoShape 106"/>
              <p:cNvSpPr>
                <a:spLocks noChangeArrowheads="1"/>
              </p:cNvSpPr>
              <p:nvPr/>
            </p:nvSpPr>
            <p:spPr bwMode="auto">
              <a:xfrm>
                <a:off x="3830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8" name="AutoShape 107"/>
              <p:cNvSpPr>
                <a:spLocks noChangeArrowheads="1"/>
              </p:cNvSpPr>
              <p:nvPr/>
            </p:nvSpPr>
            <p:spPr bwMode="auto">
              <a:xfrm>
                <a:off x="3268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9" name="Rectangle 108"/>
              <p:cNvSpPr>
                <a:spLocks noChangeArrowheads="1"/>
              </p:cNvSpPr>
              <p:nvPr/>
            </p:nvSpPr>
            <p:spPr bwMode="auto">
              <a:xfrm>
                <a:off x="3298" y="1231"/>
                <a:ext cx="86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00" name="Line 109"/>
              <p:cNvSpPr>
                <a:spLocks noChangeShapeType="1"/>
              </p:cNvSpPr>
              <p:nvPr/>
            </p:nvSpPr>
            <p:spPr bwMode="auto">
              <a:xfrm flipH="1">
                <a:off x="3292" y="125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01" name="Line 110"/>
              <p:cNvSpPr>
                <a:spLocks noChangeShapeType="1"/>
              </p:cNvSpPr>
              <p:nvPr/>
            </p:nvSpPr>
            <p:spPr bwMode="auto">
              <a:xfrm flipH="1">
                <a:off x="3296" y="150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05" name="Arc 114"/>
            <p:cNvSpPr>
              <a:spLocks/>
            </p:cNvSpPr>
            <p:nvPr/>
          </p:nvSpPr>
          <p:spPr bwMode="auto">
            <a:xfrm flipH="1">
              <a:off x="7136684" y="1013566"/>
              <a:ext cx="280987" cy="836613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06" name="Text Box 135"/>
            <p:cNvSpPr txBox="1">
              <a:spLocks noChangeArrowheads="1"/>
            </p:cNvSpPr>
            <p:nvPr/>
          </p:nvSpPr>
          <p:spPr bwMode="auto">
            <a:xfrm>
              <a:off x="6145596" y="158300"/>
              <a:ext cx="131388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24459C"/>
                  </a:solidFill>
                </a:rPr>
                <a:t>10 Gauss</a:t>
              </a:r>
            </a:p>
            <a:p>
              <a:pPr algn="ctr"/>
              <a:r>
                <a:rPr lang="en-US" sz="1600">
                  <a:solidFill>
                    <a:srgbClr val="24459C"/>
                  </a:solidFill>
                </a:rPr>
                <a:t>Holding field</a:t>
              </a:r>
              <a:endParaRPr lang="en-US" sz="1600"/>
            </a:p>
          </p:txBody>
        </p:sp>
        <p:sp>
          <p:nvSpPr>
            <p:cNvPr id="8307" name="Text Box 136"/>
            <p:cNvSpPr txBox="1">
              <a:spLocks noChangeArrowheads="1"/>
            </p:cNvSpPr>
            <p:nvPr/>
          </p:nvSpPr>
          <p:spPr bwMode="auto">
            <a:xfrm>
              <a:off x="4468863" y="2207366"/>
              <a:ext cx="8921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RF spin</a:t>
              </a:r>
              <a:br>
                <a:rPr lang="en-US" sz="1600">
                  <a:solidFill>
                    <a:srgbClr val="CC0000"/>
                  </a:solidFill>
                </a:rPr>
              </a:br>
              <a:r>
                <a:rPr lang="en-US" sz="1600">
                  <a:solidFill>
                    <a:srgbClr val="CC0000"/>
                  </a:solidFill>
                </a:rPr>
                <a:t>rotator</a:t>
              </a:r>
            </a:p>
          </p:txBody>
        </p:sp>
        <p:sp>
          <p:nvSpPr>
            <p:cNvPr id="8308" name="Text Box 137"/>
            <p:cNvSpPr txBox="1">
              <a:spLocks noChangeArrowheads="1"/>
            </p:cNvSpPr>
            <p:nvPr/>
          </p:nvSpPr>
          <p:spPr bwMode="auto">
            <a:xfrm>
              <a:off x="6323884" y="2202861"/>
              <a:ext cx="1314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aseline="30000">
                  <a:solidFill>
                    <a:srgbClr val="660066"/>
                  </a:solidFill>
                </a:rPr>
                <a:t>3</a:t>
              </a:r>
              <a:r>
                <a:rPr lang="en-US" sz="1600">
                  <a:solidFill>
                    <a:srgbClr val="660066"/>
                  </a:solidFill>
                </a:rPr>
                <a:t>He target /</a:t>
              </a:r>
            </a:p>
            <a:p>
              <a:pPr algn="ctr"/>
              <a:r>
                <a:rPr lang="en-US" sz="1600">
                  <a:solidFill>
                    <a:srgbClr val="660066"/>
                  </a:solidFill>
                </a:rPr>
                <a:t>ion chamber</a:t>
              </a:r>
            </a:p>
          </p:txBody>
        </p:sp>
        <p:grpSp>
          <p:nvGrpSpPr>
            <p:cNvPr id="8309" name="Group 138"/>
            <p:cNvGrpSpPr>
              <a:grpSpLocks/>
            </p:cNvGrpSpPr>
            <p:nvPr/>
          </p:nvGrpSpPr>
          <p:grpSpPr bwMode="auto">
            <a:xfrm>
              <a:off x="326309" y="1229466"/>
              <a:ext cx="952500" cy="390525"/>
              <a:chOff x="290" y="1289"/>
              <a:chExt cx="600" cy="246"/>
            </a:xfrm>
          </p:grpSpPr>
          <p:sp>
            <p:nvSpPr>
              <p:cNvPr id="8390" name="AutoShape 139"/>
              <p:cNvSpPr>
                <a:spLocks noChangeArrowheads="1"/>
              </p:cNvSpPr>
              <p:nvPr/>
            </p:nvSpPr>
            <p:spPr bwMode="auto">
              <a:xfrm>
                <a:off x="828" y="128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1" name="Line 140"/>
              <p:cNvSpPr>
                <a:spLocks noChangeShapeType="1"/>
              </p:cNvSpPr>
              <p:nvPr/>
            </p:nvSpPr>
            <p:spPr bwMode="auto">
              <a:xfrm flipH="1">
                <a:off x="290" y="128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2" name="Line 141"/>
              <p:cNvSpPr>
                <a:spLocks noChangeShapeType="1"/>
              </p:cNvSpPr>
              <p:nvPr/>
            </p:nvSpPr>
            <p:spPr bwMode="auto">
              <a:xfrm flipH="1">
                <a:off x="290" y="153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310" name="Group 142"/>
            <p:cNvGrpSpPr>
              <a:grpSpLocks/>
            </p:cNvGrpSpPr>
            <p:nvPr/>
          </p:nvGrpSpPr>
          <p:grpSpPr bwMode="auto">
            <a:xfrm>
              <a:off x="1999534" y="1016741"/>
              <a:ext cx="1250950" cy="830263"/>
              <a:chOff x="1076" y="1155"/>
              <a:chExt cx="788" cy="523"/>
            </a:xfrm>
          </p:grpSpPr>
          <p:sp>
            <p:nvSpPr>
              <p:cNvPr id="8381" name="Rectangle 143"/>
              <p:cNvSpPr>
                <a:spLocks noChangeArrowheads="1"/>
              </p:cNvSpPr>
              <p:nvPr/>
            </p:nvSpPr>
            <p:spPr bwMode="auto">
              <a:xfrm>
                <a:off x="1077" y="1155"/>
                <a:ext cx="787" cy="52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2" name="Arc 144"/>
              <p:cNvSpPr>
                <a:spLocks/>
              </p:cNvSpPr>
              <p:nvPr/>
            </p:nvSpPr>
            <p:spPr bwMode="auto">
              <a:xfrm>
                <a:off x="1079" y="1272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3" name="Arc 145"/>
              <p:cNvSpPr>
                <a:spLocks/>
              </p:cNvSpPr>
              <p:nvPr/>
            </p:nvSpPr>
            <p:spPr bwMode="auto">
              <a:xfrm>
                <a:off x="1079" y="1324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4" name="Arc 146"/>
              <p:cNvSpPr>
                <a:spLocks/>
              </p:cNvSpPr>
              <p:nvPr/>
            </p:nvSpPr>
            <p:spPr bwMode="auto">
              <a:xfrm>
                <a:off x="1079" y="1376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5" name="Arc 147"/>
              <p:cNvSpPr>
                <a:spLocks/>
              </p:cNvSpPr>
              <p:nvPr/>
            </p:nvSpPr>
            <p:spPr bwMode="auto">
              <a:xfrm>
                <a:off x="1079" y="1428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6" name="Arc 148"/>
              <p:cNvSpPr>
                <a:spLocks/>
              </p:cNvSpPr>
              <p:nvPr/>
            </p:nvSpPr>
            <p:spPr bwMode="auto">
              <a:xfrm>
                <a:off x="1079" y="1480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7" name="Arc 149"/>
              <p:cNvSpPr>
                <a:spLocks/>
              </p:cNvSpPr>
              <p:nvPr/>
            </p:nvSpPr>
            <p:spPr bwMode="auto">
              <a:xfrm>
                <a:off x="1079" y="1531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8" name="Line 150"/>
              <p:cNvSpPr>
                <a:spLocks noChangeShapeType="1"/>
              </p:cNvSpPr>
              <p:nvPr/>
            </p:nvSpPr>
            <p:spPr bwMode="auto">
              <a:xfrm>
                <a:off x="1076" y="1215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9" name="Line 151"/>
              <p:cNvSpPr>
                <a:spLocks noChangeShapeType="1"/>
              </p:cNvSpPr>
              <p:nvPr/>
            </p:nvSpPr>
            <p:spPr bwMode="auto">
              <a:xfrm>
                <a:off x="1076" y="1618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11" name="Text Box 153"/>
            <p:cNvSpPr txBox="1">
              <a:spLocks noChangeArrowheads="1"/>
            </p:cNvSpPr>
            <p:nvPr/>
          </p:nvSpPr>
          <p:spPr bwMode="auto">
            <a:xfrm>
              <a:off x="182175" y="412742"/>
              <a:ext cx="1439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FnPB cold</a:t>
              </a:r>
            </a:p>
            <a:p>
              <a:pPr algn="ctr"/>
              <a:r>
                <a:rPr lang="en-US" sz="1600">
                  <a:solidFill>
                    <a:srgbClr val="CC0000"/>
                  </a:solidFill>
                </a:rPr>
                <a:t>neutron guide</a:t>
              </a:r>
            </a:p>
          </p:txBody>
        </p:sp>
        <p:grpSp>
          <p:nvGrpSpPr>
            <p:cNvPr id="8312" name="Group 154"/>
            <p:cNvGrpSpPr>
              <a:grpSpLocks/>
            </p:cNvGrpSpPr>
            <p:nvPr/>
          </p:nvGrpSpPr>
          <p:grpSpPr bwMode="auto">
            <a:xfrm>
              <a:off x="1437559" y="1099291"/>
              <a:ext cx="417512" cy="646113"/>
              <a:chOff x="950" y="1207"/>
              <a:chExt cx="263" cy="407"/>
            </a:xfrm>
          </p:grpSpPr>
          <p:grpSp>
            <p:nvGrpSpPr>
              <p:cNvPr id="8376" name="Group 155"/>
              <p:cNvGrpSpPr>
                <a:grpSpLocks/>
              </p:cNvGrpSpPr>
              <p:nvPr/>
            </p:nvGrpSpPr>
            <p:grpSpPr bwMode="auto">
              <a:xfrm>
                <a:off x="1015" y="1207"/>
                <a:ext cx="132" cy="405"/>
                <a:chOff x="696" y="1207"/>
                <a:chExt cx="451" cy="405"/>
              </a:xfrm>
            </p:grpSpPr>
            <p:sp>
              <p:nvSpPr>
                <p:cNvPr id="8379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696" y="1207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80" name="Line 1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6" y="1612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377" name="Arc 158"/>
              <p:cNvSpPr>
                <a:spLocks noChangeAspect="1"/>
              </p:cNvSpPr>
              <p:nvPr/>
            </p:nvSpPr>
            <p:spPr bwMode="auto">
              <a:xfrm flipH="1">
                <a:off x="1076" y="1207"/>
                <a:ext cx="137" cy="40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78" name="Arc 159"/>
              <p:cNvSpPr>
                <a:spLocks noChangeAspect="1"/>
              </p:cNvSpPr>
              <p:nvPr/>
            </p:nvSpPr>
            <p:spPr bwMode="auto">
              <a:xfrm flipH="1">
                <a:off x="950" y="1207"/>
                <a:ext cx="69" cy="40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13" name="Text Box 160"/>
            <p:cNvSpPr txBox="1">
              <a:spLocks noChangeArrowheads="1"/>
            </p:cNvSpPr>
            <p:nvPr/>
          </p:nvSpPr>
          <p:spPr bwMode="auto">
            <a:xfrm>
              <a:off x="1102596" y="1950191"/>
              <a:ext cx="1116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aseline="30000">
                  <a:solidFill>
                    <a:srgbClr val="660066"/>
                  </a:solidFill>
                </a:rPr>
                <a:t>3</a:t>
              </a:r>
              <a:r>
                <a:rPr lang="en-US" sz="1600">
                  <a:solidFill>
                    <a:srgbClr val="660066"/>
                  </a:solidFill>
                </a:rPr>
                <a:t>He Beam</a:t>
              </a:r>
            </a:p>
            <a:p>
              <a:pPr algn="ctr"/>
              <a:r>
                <a:rPr lang="en-US" sz="1600">
                  <a:solidFill>
                    <a:srgbClr val="660066"/>
                  </a:solidFill>
                </a:rPr>
                <a:t>Monitor</a:t>
              </a:r>
            </a:p>
          </p:txBody>
        </p:sp>
        <p:sp>
          <p:nvSpPr>
            <p:cNvPr id="8314" name="AutoShape 162"/>
            <p:cNvSpPr>
              <a:spLocks/>
            </p:cNvSpPr>
            <p:nvPr/>
          </p:nvSpPr>
          <p:spPr bwMode="auto">
            <a:xfrm rot="-5400000">
              <a:off x="1639171" y="1470766"/>
              <a:ext cx="330200" cy="3022600"/>
            </a:xfrm>
            <a:prstGeom prst="leftBrace">
              <a:avLst>
                <a:gd name="adj1" fmla="val 76282"/>
                <a:gd name="adj2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15" name="Text Box 163"/>
            <p:cNvSpPr txBox="1">
              <a:spLocks noChangeArrowheads="1"/>
            </p:cNvSpPr>
            <p:nvPr/>
          </p:nvSpPr>
          <p:spPr bwMode="auto">
            <a:xfrm>
              <a:off x="1878396" y="2994346"/>
              <a:ext cx="8683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accent2"/>
                  </a:solidFill>
                </a:rPr>
                <a:t>FNPB</a:t>
              </a:r>
            </a:p>
          </p:txBody>
        </p:sp>
        <p:sp>
          <p:nvSpPr>
            <p:cNvPr id="8316" name="AutoShape 164"/>
            <p:cNvSpPr>
              <a:spLocks/>
            </p:cNvSpPr>
            <p:nvPr/>
          </p:nvSpPr>
          <p:spPr bwMode="auto">
            <a:xfrm rot="-5400000">
              <a:off x="5707934" y="694478"/>
              <a:ext cx="330200" cy="4575175"/>
            </a:xfrm>
            <a:prstGeom prst="leftBrace">
              <a:avLst>
                <a:gd name="adj1" fmla="val 115465"/>
                <a:gd name="adj2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17" name="Text Box 165"/>
            <p:cNvSpPr txBox="1">
              <a:spLocks noChangeArrowheads="1"/>
            </p:cNvSpPr>
            <p:nvPr/>
          </p:nvSpPr>
          <p:spPr bwMode="auto">
            <a:xfrm>
              <a:off x="5511084" y="3156691"/>
              <a:ext cx="8350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accent2"/>
                  </a:solidFill>
                </a:rPr>
                <a:t>n-</a:t>
              </a:r>
              <a:r>
                <a:rPr lang="en-US" sz="2000" baseline="30000">
                  <a:solidFill>
                    <a:schemeClr val="accent2"/>
                  </a:solidFill>
                </a:rPr>
                <a:t>3</a:t>
              </a:r>
              <a:r>
                <a:rPr lang="en-US" sz="2000">
                  <a:solidFill>
                    <a:schemeClr val="accent2"/>
                  </a:solidFill>
                </a:rPr>
                <a:t>He</a:t>
              </a:r>
            </a:p>
          </p:txBody>
        </p:sp>
        <p:grpSp>
          <p:nvGrpSpPr>
            <p:cNvPr id="8318" name="Group 560"/>
            <p:cNvGrpSpPr>
              <a:grpSpLocks/>
            </p:cNvGrpSpPr>
            <p:nvPr/>
          </p:nvGrpSpPr>
          <p:grpSpPr bwMode="auto">
            <a:xfrm>
              <a:off x="2412284" y="1278679"/>
              <a:ext cx="96837" cy="312737"/>
              <a:chOff x="3505200" y="1211100"/>
              <a:chExt cx="99710" cy="364506"/>
            </a:xfrm>
          </p:grpSpPr>
          <p:cxnSp>
            <p:nvCxnSpPr>
              <p:cNvPr id="562" name="Straight Arrow Connector 561"/>
              <p:cNvCxnSpPr>
                <a:cxnSpLocks noChangeShapeType="1"/>
              </p:cNvCxnSpPr>
              <p:nvPr/>
            </p:nvCxnSpPr>
            <p:spPr bwMode="auto">
              <a:xfrm flipV="1">
                <a:off x="3551758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3" name="Oval 562"/>
              <p:cNvSpPr/>
              <p:nvPr/>
            </p:nvSpPr>
            <p:spPr>
              <a:xfrm>
                <a:off x="3505983" y="1373052"/>
                <a:ext cx="99724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19" name="Group 162"/>
            <p:cNvGrpSpPr>
              <a:grpSpLocks/>
            </p:cNvGrpSpPr>
            <p:nvPr/>
          </p:nvGrpSpPr>
          <p:grpSpPr bwMode="auto">
            <a:xfrm>
              <a:off x="1459784" y="1278679"/>
              <a:ext cx="95250" cy="312737"/>
              <a:chOff x="3505200" y="1211100"/>
              <a:chExt cx="99710" cy="364506"/>
            </a:xfrm>
          </p:grpSpPr>
          <p:cxnSp>
            <p:nvCxnSpPr>
              <p:cNvPr id="565" name="Straight Arrow Connector 564"/>
              <p:cNvCxnSpPr>
                <a:cxnSpLocks noChangeShapeType="1"/>
              </p:cNvCxnSpPr>
              <p:nvPr/>
            </p:nvCxnSpPr>
            <p:spPr bwMode="auto">
              <a:xfrm flipV="1">
                <a:off x="355239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6" name="Oval 565"/>
              <p:cNvSpPr/>
              <p:nvPr/>
            </p:nvSpPr>
            <p:spPr>
              <a:xfrm>
                <a:off x="3505852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0" name="Group 171"/>
            <p:cNvGrpSpPr>
              <a:grpSpLocks/>
            </p:cNvGrpSpPr>
            <p:nvPr/>
          </p:nvGrpSpPr>
          <p:grpSpPr bwMode="auto">
            <a:xfrm flipV="1">
              <a:off x="1753471" y="1326304"/>
              <a:ext cx="95250" cy="312737"/>
              <a:chOff x="3505200" y="1211100"/>
              <a:chExt cx="99710" cy="364506"/>
            </a:xfrm>
          </p:grpSpPr>
          <p:cxnSp>
            <p:nvCxnSpPr>
              <p:cNvPr id="568" name="Straight Arrow Connector 567"/>
              <p:cNvCxnSpPr>
                <a:cxnSpLocks noChangeShapeType="1"/>
              </p:cNvCxnSpPr>
              <p:nvPr/>
            </p:nvCxnSpPr>
            <p:spPr bwMode="auto">
              <a:xfrm flipV="1">
                <a:off x="3552435" y="1211884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9" name="Oval 568"/>
              <p:cNvSpPr/>
              <p:nvPr/>
            </p:nvSpPr>
            <p:spPr>
              <a:xfrm>
                <a:off x="3505897" y="1372915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1" name="Group 174"/>
            <p:cNvGrpSpPr>
              <a:grpSpLocks/>
            </p:cNvGrpSpPr>
            <p:nvPr/>
          </p:nvGrpSpPr>
          <p:grpSpPr bwMode="auto">
            <a:xfrm>
              <a:off x="2705971" y="1278679"/>
              <a:ext cx="96838" cy="312737"/>
              <a:chOff x="3505200" y="1211100"/>
              <a:chExt cx="99710" cy="364506"/>
            </a:xfrm>
          </p:grpSpPr>
          <p:cxnSp>
            <p:nvCxnSpPr>
              <p:cNvPr id="571" name="Straight Arrow Connector 570"/>
              <p:cNvCxnSpPr>
                <a:cxnSpLocks noChangeShapeType="1"/>
              </p:cNvCxnSpPr>
              <p:nvPr/>
            </p:nvCxnSpPr>
            <p:spPr bwMode="auto">
              <a:xfrm flipV="1">
                <a:off x="3550168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2" name="Oval 571"/>
              <p:cNvSpPr/>
              <p:nvPr/>
            </p:nvSpPr>
            <p:spPr>
              <a:xfrm>
                <a:off x="3504393" y="1373052"/>
                <a:ext cx="99723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2" name="Group 177"/>
            <p:cNvGrpSpPr>
              <a:grpSpLocks/>
            </p:cNvGrpSpPr>
            <p:nvPr/>
          </p:nvGrpSpPr>
          <p:grpSpPr bwMode="auto">
            <a:xfrm>
              <a:off x="2999659" y="1278679"/>
              <a:ext cx="96837" cy="312737"/>
              <a:chOff x="3505200" y="1211100"/>
              <a:chExt cx="99710" cy="364506"/>
            </a:xfrm>
          </p:grpSpPr>
          <p:cxnSp>
            <p:nvCxnSpPr>
              <p:cNvPr id="574" name="Straight Arrow Connector 573"/>
              <p:cNvCxnSpPr>
                <a:cxnSpLocks noChangeShapeType="1"/>
              </p:cNvCxnSpPr>
              <p:nvPr/>
            </p:nvCxnSpPr>
            <p:spPr bwMode="auto">
              <a:xfrm flipV="1">
                <a:off x="355021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5" name="Oval 574"/>
              <p:cNvSpPr/>
              <p:nvPr/>
            </p:nvSpPr>
            <p:spPr>
              <a:xfrm>
                <a:off x="3504435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3" name="Group 180"/>
            <p:cNvGrpSpPr>
              <a:grpSpLocks/>
            </p:cNvGrpSpPr>
            <p:nvPr/>
          </p:nvGrpSpPr>
          <p:grpSpPr bwMode="auto">
            <a:xfrm>
              <a:off x="2120184" y="1278679"/>
              <a:ext cx="95250" cy="312737"/>
              <a:chOff x="3505200" y="1211100"/>
              <a:chExt cx="99710" cy="364506"/>
            </a:xfrm>
          </p:grpSpPr>
          <p:cxnSp>
            <p:nvCxnSpPr>
              <p:cNvPr id="577" name="Straight Arrow Connector 576"/>
              <p:cNvCxnSpPr>
                <a:cxnSpLocks noChangeShapeType="1"/>
              </p:cNvCxnSpPr>
              <p:nvPr/>
            </p:nvCxnSpPr>
            <p:spPr bwMode="auto">
              <a:xfrm flipV="1">
                <a:off x="355249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8" name="Oval 577"/>
              <p:cNvSpPr/>
              <p:nvPr/>
            </p:nvSpPr>
            <p:spPr>
              <a:xfrm>
                <a:off x="3505952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4" name="Group 183"/>
            <p:cNvGrpSpPr>
              <a:grpSpLocks/>
            </p:cNvGrpSpPr>
            <p:nvPr/>
          </p:nvGrpSpPr>
          <p:grpSpPr bwMode="auto">
            <a:xfrm>
              <a:off x="653334" y="1260600"/>
              <a:ext cx="95250" cy="312737"/>
              <a:chOff x="3505200" y="1190029"/>
              <a:chExt cx="99710" cy="364506"/>
            </a:xfrm>
          </p:grpSpPr>
          <p:cxnSp>
            <p:nvCxnSpPr>
              <p:cNvPr id="580" name="Straight Arrow Connector 579"/>
              <p:cNvCxnSpPr>
                <a:cxnSpLocks noChangeShapeType="1"/>
              </p:cNvCxnSpPr>
              <p:nvPr/>
            </p:nvCxnSpPr>
            <p:spPr bwMode="auto">
              <a:xfrm flipV="1">
                <a:off x="3552269" y="1189809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1" name="Oval 580"/>
              <p:cNvSpPr/>
              <p:nvPr/>
            </p:nvSpPr>
            <p:spPr>
              <a:xfrm>
                <a:off x="3505731" y="1350841"/>
                <a:ext cx="99725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5" name="Group 186"/>
            <p:cNvGrpSpPr>
              <a:grpSpLocks/>
            </p:cNvGrpSpPr>
            <p:nvPr/>
          </p:nvGrpSpPr>
          <p:grpSpPr bwMode="auto">
            <a:xfrm flipV="1">
              <a:off x="872409" y="1308225"/>
              <a:ext cx="96837" cy="312737"/>
              <a:chOff x="3505200" y="1232171"/>
              <a:chExt cx="99710" cy="364506"/>
            </a:xfrm>
          </p:grpSpPr>
          <p:cxnSp>
            <p:nvCxnSpPr>
              <p:cNvPr id="583" name="Straight Arrow Connector 582"/>
              <p:cNvCxnSpPr>
                <a:cxnSpLocks noChangeShapeType="1"/>
              </p:cNvCxnSpPr>
              <p:nvPr/>
            </p:nvCxnSpPr>
            <p:spPr bwMode="auto">
              <a:xfrm flipV="1">
                <a:off x="3551530" y="1232242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4" name="Oval 583"/>
              <p:cNvSpPr/>
              <p:nvPr/>
            </p:nvSpPr>
            <p:spPr>
              <a:xfrm>
                <a:off x="3505755" y="1393274"/>
                <a:ext cx="99724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6" name="Group 189"/>
            <p:cNvGrpSpPr>
              <a:grpSpLocks/>
            </p:cNvGrpSpPr>
            <p:nvPr/>
          </p:nvGrpSpPr>
          <p:grpSpPr bwMode="auto">
            <a:xfrm>
              <a:off x="1093071" y="1260600"/>
              <a:ext cx="95250" cy="312737"/>
              <a:chOff x="3505200" y="1190029"/>
              <a:chExt cx="99710" cy="364506"/>
            </a:xfrm>
          </p:grpSpPr>
          <p:cxnSp>
            <p:nvCxnSpPr>
              <p:cNvPr id="586" name="Straight Arrow Connector 585"/>
              <p:cNvCxnSpPr>
                <a:cxnSpLocks noChangeShapeType="1"/>
              </p:cNvCxnSpPr>
              <p:nvPr/>
            </p:nvCxnSpPr>
            <p:spPr bwMode="auto">
              <a:xfrm flipV="1">
                <a:off x="3552336" y="1189809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7" name="Oval 586"/>
              <p:cNvSpPr/>
              <p:nvPr/>
            </p:nvSpPr>
            <p:spPr>
              <a:xfrm>
                <a:off x="3505798" y="1350841"/>
                <a:ext cx="99725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7" name="Group 192"/>
            <p:cNvGrpSpPr>
              <a:grpSpLocks/>
            </p:cNvGrpSpPr>
            <p:nvPr/>
          </p:nvGrpSpPr>
          <p:grpSpPr bwMode="auto">
            <a:xfrm flipV="1">
              <a:off x="432671" y="1308225"/>
              <a:ext cx="96838" cy="312737"/>
              <a:chOff x="3505200" y="1232171"/>
              <a:chExt cx="99710" cy="364506"/>
            </a:xfrm>
          </p:grpSpPr>
          <p:cxnSp>
            <p:nvCxnSpPr>
              <p:cNvPr id="589" name="Straight Arrow Connector 588"/>
              <p:cNvCxnSpPr>
                <a:cxnSpLocks noChangeShapeType="1"/>
              </p:cNvCxnSpPr>
              <p:nvPr/>
            </p:nvCxnSpPr>
            <p:spPr bwMode="auto">
              <a:xfrm flipV="1">
                <a:off x="3551465" y="1232242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90" name="Oval 589"/>
              <p:cNvSpPr/>
              <p:nvPr/>
            </p:nvSpPr>
            <p:spPr>
              <a:xfrm>
                <a:off x="3505690" y="1393274"/>
                <a:ext cx="99724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8" name="Group 195"/>
            <p:cNvGrpSpPr>
              <a:grpSpLocks/>
            </p:cNvGrpSpPr>
            <p:nvPr/>
          </p:nvGrpSpPr>
          <p:grpSpPr bwMode="auto">
            <a:xfrm>
              <a:off x="3293346" y="1278679"/>
              <a:ext cx="96838" cy="312737"/>
              <a:chOff x="3505200" y="1211100"/>
              <a:chExt cx="99710" cy="364506"/>
            </a:xfrm>
          </p:grpSpPr>
          <p:cxnSp>
            <p:nvCxnSpPr>
              <p:cNvPr id="592" name="Straight Arrow Connector 591"/>
              <p:cNvCxnSpPr>
                <a:cxnSpLocks noChangeShapeType="1"/>
              </p:cNvCxnSpPr>
              <p:nvPr/>
            </p:nvCxnSpPr>
            <p:spPr bwMode="auto">
              <a:xfrm flipV="1">
                <a:off x="3550254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93" name="Oval 592"/>
              <p:cNvSpPr/>
              <p:nvPr/>
            </p:nvSpPr>
            <p:spPr>
              <a:xfrm>
                <a:off x="3504479" y="1373052"/>
                <a:ext cx="99723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8329" name="Text Box 153"/>
            <p:cNvSpPr txBox="1">
              <a:spLocks noChangeArrowheads="1"/>
            </p:cNvSpPr>
            <p:nvPr/>
          </p:nvSpPr>
          <p:spPr bwMode="auto">
            <a:xfrm>
              <a:off x="1967300" y="360957"/>
              <a:ext cx="133612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Super-mirror </a:t>
              </a:r>
            </a:p>
            <a:p>
              <a:pPr algn="ctr"/>
              <a:r>
                <a:rPr lang="en-US" sz="1600">
                  <a:solidFill>
                    <a:srgbClr val="CC0000"/>
                  </a:solidFill>
                </a:rPr>
                <a:t>polarizer</a:t>
              </a:r>
            </a:p>
          </p:txBody>
        </p:sp>
        <p:sp>
          <p:nvSpPr>
            <p:cNvPr id="599" name="Oval 598"/>
            <p:cNvSpPr/>
            <p:nvPr/>
          </p:nvSpPr>
          <p:spPr>
            <a:xfrm flipV="1">
              <a:off x="3440304" y="2060792"/>
              <a:ext cx="4480569" cy="141338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flipV="1">
              <a:off x="3421251" y="752233"/>
              <a:ext cx="4480569" cy="14292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21FFFB"/>
                </a:solidFill>
              </a:endParaRPr>
            </a:p>
          </p:txBody>
        </p:sp>
        <p:grpSp>
          <p:nvGrpSpPr>
            <p:cNvPr id="8332" name="Group 600"/>
            <p:cNvGrpSpPr>
              <a:grpSpLocks/>
            </p:cNvGrpSpPr>
            <p:nvPr/>
          </p:nvGrpSpPr>
          <p:grpSpPr bwMode="auto">
            <a:xfrm>
              <a:off x="3863149" y="1278292"/>
              <a:ext cx="96837" cy="312737"/>
              <a:chOff x="3505200" y="1211100"/>
              <a:chExt cx="99710" cy="364506"/>
            </a:xfrm>
          </p:grpSpPr>
          <p:cxnSp>
            <p:nvCxnSpPr>
              <p:cNvPr id="602" name="Straight Arrow Connector 601"/>
              <p:cNvCxnSpPr>
                <a:cxnSpLocks noChangeShapeType="1"/>
              </p:cNvCxnSpPr>
              <p:nvPr/>
            </p:nvCxnSpPr>
            <p:spPr bwMode="auto">
              <a:xfrm flipV="1">
                <a:off x="3550451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3" name="Oval 602"/>
              <p:cNvSpPr/>
              <p:nvPr/>
            </p:nvSpPr>
            <p:spPr>
              <a:xfrm>
                <a:off x="3504676" y="1371652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33" name="Group 174"/>
            <p:cNvGrpSpPr>
              <a:grpSpLocks/>
            </p:cNvGrpSpPr>
            <p:nvPr/>
          </p:nvGrpSpPr>
          <p:grpSpPr bwMode="auto">
            <a:xfrm>
              <a:off x="4156836" y="1278292"/>
              <a:ext cx="96838" cy="312737"/>
              <a:chOff x="3505200" y="1211100"/>
              <a:chExt cx="99710" cy="364506"/>
            </a:xfrm>
          </p:grpSpPr>
          <p:cxnSp>
            <p:nvCxnSpPr>
              <p:cNvPr id="605" name="Straight Arrow Connector 604"/>
              <p:cNvCxnSpPr>
                <a:cxnSpLocks noChangeShapeType="1"/>
              </p:cNvCxnSpPr>
              <p:nvPr/>
            </p:nvCxnSpPr>
            <p:spPr bwMode="auto">
              <a:xfrm flipV="1">
                <a:off x="3550495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6" name="Oval 605"/>
              <p:cNvSpPr/>
              <p:nvPr/>
            </p:nvSpPr>
            <p:spPr>
              <a:xfrm>
                <a:off x="3504720" y="1371652"/>
                <a:ext cx="99723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34" name="Group 180"/>
            <p:cNvGrpSpPr>
              <a:grpSpLocks/>
            </p:cNvGrpSpPr>
            <p:nvPr/>
          </p:nvGrpSpPr>
          <p:grpSpPr bwMode="auto">
            <a:xfrm>
              <a:off x="3571049" y="1278292"/>
              <a:ext cx="95250" cy="312737"/>
              <a:chOff x="3505200" y="1211100"/>
              <a:chExt cx="99710" cy="364506"/>
            </a:xfrm>
          </p:grpSpPr>
          <p:cxnSp>
            <p:nvCxnSpPr>
              <p:cNvPr id="611" name="Straight Arrow Connector 610"/>
              <p:cNvCxnSpPr>
                <a:cxnSpLocks noChangeShapeType="1"/>
              </p:cNvCxnSpPr>
              <p:nvPr/>
            </p:nvCxnSpPr>
            <p:spPr bwMode="auto">
              <a:xfrm flipV="1">
                <a:off x="3551161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2" name="Oval 611"/>
              <p:cNvSpPr/>
              <p:nvPr/>
            </p:nvSpPr>
            <p:spPr>
              <a:xfrm>
                <a:off x="3504623" y="1371652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8335" name="TextBox 627"/>
            <p:cNvSpPr txBox="1">
              <a:spLocks noChangeArrowheads="1"/>
            </p:cNvSpPr>
            <p:nvPr/>
          </p:nvSpPr>
          <p:spPr bwMode="auto">
            <a:xfrm>
              <a:off x="5387234" y="2253655"/>
              <a:ext cx="1054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Collimator</a:t>
              </a:r>
            </a:p>
          </p:txBody>
        </p:sp>
        <p:cxnSp>
          <p:nvCxnSpPr>
            <p:cNvPr id="629" name="Straight Connector 628"/>
            <p:cNvCxnSpPr>
              <a:stCxn id="600" idx="6"/>
              <a:endCxn id="599" idx="6"/>
            </p:cNvCxnSpPr>
            <p:nvPr/>
          </p:nvCxnSpPr>
          <p:spPr>
            <a:xfrm>
              <a:off x="7901821" y="882454"/>
              <a:ext cx="19053" cy="1189455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600" idx="2"/>
              <a:endCxn id="599" idx="2"/>
            </p:cNvCxnSpPr>
            <p:nvPr/>
          </p:nvCxnSpPr>
          <p:spPr>
            <a:xfrm>
              <a:off x="3421251" y="882454"/>
              <a:ext cx="19053" cy="1189455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Arrow Connector 633"/>
            <p:cNvCxnSpPr/>
            <p:nvPr/>
          </p:nvCxnSpPr>
          <p:spPr>
            <a:xfrm flipV="1">
              <a:off x="282313" y="2065556"/>
              <a:ext cx="0" cy="5399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 flipV="1">
              <a:off x="282313" y="2595967"/>
              <a:ext cx="5398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40" name="TextBox 635"/>
            <p:cNvSpPr txBox="1">
              <a:spLocks noChangeArrowheads="1"/>
            </p:cNvSpPr>
            <p:nvPr/>
          </p:nvSpPr>
          <p:spPr bwMode="auto">
            <a:xfrm>
              <a:off x="150531" y="1698348"/>
              <a:ext cx="2891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y</a:t>
              </a:r>
            </a:p>
          </p:txBody>
        </p:sp>
        <p:cxnSp>
          <p:nvCxnSpPr>
            <p:cNvPr id="637" name="Straight Arrow Connector 636"/>
            <p:cNvCxnSpPr/>
            <p:nvPr/>
          </p:nvCxnSpPr>
          <p:spPr>
            <a:xfrm flipV="1">
              <a:off x="279137" y="2303765"/>
              <a:ext cx="304844" cy="2922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42" name="TextBox 637"/>
            <p:cNvSpPr txBox="1">
              <a:spLocks noChangeArrowheads="1"/>
            </p:cNvSpPr>
            <p:nvPr/>
          </p:nvSpPr>
          <p:spPr bwMode="auto">
            <a:xfrm>
              <a:off x="748803" y="2376269"/>
              <a:ext cx="275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z</a:t>
              </a:r>
            </a:p>
          </p:txBody>
        </p:sp>
        <p:sp>
          <p:nvSpPr>
            <p:cNvPr id="8343" name="TextBox 638"/>
            <p:cNvSpPr txBox="1">
              <a:spLocks noChangeArrowheads="1"/>
            </p:cNvSpPr>
            <p:nvPr/>
          </p:nvSpPr>
          <p:spPr bwMode="auto">
            <a:xfrm>
              <a:off x="487154" y="2042788"/>
              <a:ext cx="2872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x</a:t>
              </a:r>
            </a:p>
          </p:txBody>
        </p:sp>
        <p:sp>
          <p:nvSpPr>
            <p:cNvPr id="640" name="Cube 639"/>
            <p:cNvSpPr/>
            <p:nvPr/>
          </p:nvSpPr>
          <p:spPr>
            <a:xfrm>
              <a:off x="5739335" y="945976"/>
              <a:ext cx="373117" cy="987771"/>
            </a:xfrm>
            <a:prstGeom prst="cube">
              <a:avLst>
                <a:gd name="adj" fmla="val 6918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45" name="Line 112"/>
            <p:cNvSpPr>
              <a:spLocks noChangeShapeType="1"/>
            </p:cNvSpPr>
            <p:nvPr/>
          </p:nvSpPr>
          <p:spPr bwMode="auto">
            <a:xfrm>
              <a:off x="6355634" y="1013566"/>
              <a:ext cx="928687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46" name="Line 113"/>
            <p:cNvSpPr>
              <a:spLocks noChangeShapeType="1"/>
            </p:cNvSpPr>
            <p:nvPr/>
          </p:nvSpPr>
          <p:spPr bwMode="auto">
            <a:xfrm flipV="1">
              <a:off x="6355634" y="1850179"/>
              <a:ext cx="925512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47" name="Arc 115"/>
            <p:cNvSpPr>
              <a:spLocks/>
            </p:cNvSpPr>
            <p:nvPr/>
          </p:nvSpPr>
          <p:spPr bwMode="auto">
            <a:xfrm flipH="1">
              <a:off x="6228634" y="1013566"/>
              <a:ext cx="141287" cy="836613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27838" y="4075113"/>
            <a:ext cx="887412" cy="660400"/>
            <a:chOff x="6344513" y="1084593"/>
            <a:chExt cx="886906" cy="660518"/>
          </a:xfrm>
        </p:grpSpPr>
        <p:sp>
          <p:nvSpPr>
            <p:cNvPr id="8283" name="Line 117"/>
            <p:cNvSpPr>
              <a:spLocks noChangeShapeType="1"/>
            </p:cNvSpPr>
            <p:nvPr/>
          </p:nvSpPr>
          <p:spPr bwMode="auto">
            <a:xfrm>
              <a:off x="6344513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4" name="Line 118"/>
            <p:cNvSpPr>
              <a:spLocks noChangeShapeType="1"/>
            </p:cNvSpPr>
            <p:nvPr/>
          </p:nvSpPr>
          <p:spPr bwMode="auto">
            <a:xfrm>
              <a:off x="6430274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5" name="Line 119"/>
            <p:cNvSpPr>
              <a:spLocks noChangeShapeType="1"/>
            </p:cNvSpPr>
            <p:nvPr/>
          </p:nvSpPr>
          <p:spPr bwMode="auto">
            <a:xfrm>
              <a:off x="6516035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6" name="Line 120"/>
            <p:cNvSpPr>
              <a:spLocks noChangeShapeType="1"/>
            </p:cNvSpPr>
            <p:nvPr/>
          </p:nvSpPr>
          <p:spPr bwMode="auto">
            <a:xfrm>
              <a:off x="6601796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7" name="Line 121"/>
            <p:cNvSpPr>
              <a:spLocks noChangeShapeType="1"/>
            </p:cNvSpPr>
            <p:nvPr/>
          </p:nvSpPr>
          <p:spPr bwMode="auto">
            <a:xfrm>
              <a:off x="6687557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8" name="Line 123"/>
            <p:cNvSpPr>
              <a:spLocks noChangeShapeType="1"/>
            </p:cNvSpPr>
            <p:nvPr/>
          </p:nvSpPr>
          <p:spPr bwMode="auto">
            <a:xfrm>
              <a:off x="6773318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9" name="Line 126"/>
            <p:cNvSpPr>
              <a:spLocks noChangeShapeType="1"/>
            </p:cNvSpPr>
            <p:nvPr/>
          </p:nvSpPr>
          <p:spPr bwMode="auto">
            <a:xfrm>
              <a:off x="6859079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0" name="Line 127"/>
            <p:cNvSpPr>
              <a:spLocks noChangeShapeType="1"/>
            </p:cNvSpPr>
            <p:nvPr/>
          </p:nvSpPr>
          <p:spPr bwMode="auto">
            <a:xfrm>
              <a:off x="6944840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1" name="Line 129"/>
            <p:cNvSpPr>
              <a:spLocks noChangeShapeType="1"/>
            </p:cNvSpPr>
            <p:nvPr/>
          </p:nvSpPr>
          <p:spPr bwMode="auto">
            <a:xfrm>
              <a:off x="7030600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653" name="Straight Connector 652"/>
            <p:cNvCxnSpPr/>
            <p:nvPr/>
          </p:nvCxnSpPr>
          <p:spPr>
            <a:xfrm flipV="1">
              <a:off x="6352445" y="1086180"/>
              <a:ext cx="188805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93" name="Line 117"/>
            <p:cNvSpPr>
              <a:spLocks noChangeShapeType="1"/>
            </p:cNvSpPr>
            <p:nvPr/>
          </p:nvSpPr>
          <p:spPr bwMode="auto">
            <a:xfrm>
              <a:off x="6541363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4" name="Line 118"/>
            <p:cNvSpPr>
              <a:spLocks noChangeShapeType="1"/>
            </p:cNvSpPr>
            <p:nvPr/>
          </p:nvSpPr>
          <p:spPr bwMode="auto">
            <a:xfrm>
              <a:off x="6627124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5" name="Line 119"/>
            <p:cNvSpPr>
              <a:spLocks noChangeShapeType="1"/>
            </p:cNvSpPr>
            <p:nvPr/>
          </p:nvSpPr>
          <p:spPr bwMode="auto">
            <a:xfrm>
              <a:off x="6712885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6" name="Line 121"/>
            <p:cNvSpPr>
              <a:spLocks noChangeShapeType="1"/>
            </p:cNvSpPr>
            <p:nvPr/>
          </p:nvSpPr>
          <p:spPr bwMode="auto">
            <a:xfrm>
              <a:off x="6798646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7" name="Line 123"/>
            <p:cNvSpPr>
              <a:spLocks noChangeShapeType="1"/>
            </p:cNvSpPr>
            <p:nvPr/>
          </p:nvSpPr>
          <p:spPr bwMode="auto">
            <a:xfrm>
              <a:off x="6884407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8" name="Line 125"/>
            <p:cNvSpPr>
              <a:spLocks noChangeShapeType="1"/>
            </p:cNvSpPr>
            <p:nvPr/>
          </p:nvSpPr>
          <p:spPr bwMode="auto">
            <a:xfrm>
              <a:off x="6970168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9" name="Line 126"/>
            <p:cNvSpPr>
              <a:spLocks noChangeShapeType="1"/>
            </p:cNvSpPr>
            <p:nvPr/>
          </p:nvSpPr>
          <p:spPr bwMode="auto">
            <a:xfrm>
              <a:off x="7055929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" name="Line 128"/>
            <p:cNvSpPr>
              <a:spLocks noChangeShapeType="1"/>
            </p:cNvSpPr>
            <p:nvPr/>
          </p:nvSpPr>
          <p:spPr bwMode="auto">
            <a:xfrm>
              <a:off x="7141690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1" name="Line 129"/>
            <p:cNvSpPr>
              <a:spLocks noChangeShapeType="1"/>
            </p:cNvSpPr>
            <p:nvPr/>
          </p:nvSpPr>
          <p:spPr bwMode="auto">
            <a:xfrm>
              <a:off x="7227450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663" name="Straight Connector 662"/>
            <p:cNvCxnSpPr/>
            <p:nvPr/>
          </p:nvCxnSpPr>
          <p:spPr>
            <a:xfrm flipV="1">
              <a:off x="7033095" y="1089356"/>
              <a:ext cx="188804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/>
            <p:cNvCxnSpPr/>
            <p:nvPr/>
          </p:nvCxnSpPr>
          <p:spPr>
            <a:xfrm flipV="1">
              <a:off x="7042615" y="1551401"/>
              <a:ext cx="188804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0" name="Group 969"/>
          <p:cNvGrpSpPr>
            <a:grpSpLocks/>
          </p:cNvGrpSpPr>
          <p:nvPr/>
        </p:nvGrpSpPr>
        <p:grpSpPr bwMode="auto">
          <a:xfrm>
            <a:off x="6735763" y="4152900"/>
            <a:ext cx="1149350" cy="538163"/>
            <a:chOff x="6704318" y="4060923"/>
            <a:chExt cx="1149755" cy="537708"/>
          </a:xfrm>
        </p:grpSpPr>
        <p:sp>
          <p:nvSpPr>
            <p:cNvPr id="8262" name="Line 117"/>
            <p:cNvSpPr>
              <a:spLocks noChangeShapeType="1"/>
            </p:cNvSpPr>
            <p:nvPr/>
          </p:nvSpPr>
          <p:spPr bwMode="auto">
            <a:xfrm rot="3600000">
              <a:off x="6932977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3" name="Line 119"/>
            <p:cNvSpPr>
              <a:spLocks noChangeShapeType="1"/>
            </p:cNvSpPr>
            <p:nvPr/>
          </p:nvSpPr>
          <p:spPr bwMode="auto">
            <a:xfrm rot="3600000">
              <a:off x="7018738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4" name="Line 120"/>
            <p:cNvSpPr>
              <a:spLocks noChangeShapeType="1"/>
            </p:cNvSpPr>
            <p:nvPr/>
          </p:nvSpPr>
          <p:spPr bwMode="auto">
            <a:xfrm rot="3600000">
              <a:off x="7104499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5" name="Line 121"/>
            <p:cNvSpPr>
              <a:spLocks noChangeShapeType="1"/>
            </p:cNvSpPr>
            <p:nvPr/>
          </p:nvSpPr>
          <p:spPr bwMode="auto">
            <a:xfrm rot="3600000">
              <a:off x="7190260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6" name="Line 122"/>
            <p:cNvSpPr>
              <a:spLocks noChangeShapeType="1"/>
            </p:cNvSpPr>
            <p:nvPr/>
          </p:nvSpPr>
          <p:spPr bwMode="auto">
            <a:xfrm rot="3600000">
              <a:off x="7276021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7" name="Line 124"/>
            <p:cNvSpPr>
              <a:spLocks noChangeShapeType="1"/>
            </p:cNvSpPr>
            <p:nvPr/>
          </p:nvSpPr>
          <p:spPr bwMode="auto">
            <a:xfrm rot="3600000">
              <a:off x="7361782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8" name="Line 125"/>
            <p:cNvSpPr>
              <a:spLocks noChangeShapeType="1"/>
            </p:cNvSpPr>
            <p:nvPr/>
          </p:nvSpPr>
          <p:spPr bwMode="auto">
            <a:xfrm rot="3600000">
              <a:off x="7447543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9" name="Line 128"/>
            <p:cNvSpPr>
              <a:spLocks noChangeShapeType="1"/>
            </p:cNvSpPr>
            <p:nvPr/>
          </p:nvSpPr>
          <p:spPr bwMode="auto">
            <a:xfrm rot="3600000">
              <a:off x="7533304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0" name="Line 129"/>
            <p:cNvSpPr>
              <a:spLocks noChangeShapeType="1"/>
            </p:cNvSpPr>
            <p:nvPr/>
          </p:nvSpPr>
          <p:spPr bwMode="auto">
            <a:xfrm rot="3600000">
              <a:off x="7619064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1" name="Line 117"/>
            <p:cNvSpPr>
              <a:spLocks noChangeShapeType="1"/>
            </p:cNvSpPr>
            <p:nvPr/>
          </p:nvSpPr>
          <p:spPr bwMode="auto">
            <a:xfrm rot="3600000">
              <a:off x="6939327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2" name="Line 118"/>
            <p:cNvSpPr>
              <a:spLocks noChangeShapeType="1"/>
            </p:cNvSpPr>
            <p:nvPr/>
          </p:nvSpPr>
          <p:spPr bwMode="auto">
            <a:xfrm rot="3600000">
              <a:off x="7025088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3" name="Line 120"/>
            <p:cNvSpPr>
              <a:spLocks noChangeShapeType="1"/>
            </p:cNvSpPr>
            <p:nvPr/>
          </p:nvSpPr>
          <p:spPr bwMode="auto">
            <a:xfrm rot="3600000">
              <a:off x="7110849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4" name="Line 121"/>
            <p:cNvSpPr>
              <a:spLocks noChangeShapeType="1"/>
            </p:cNvSpPr>
            <p:nvPr/>
          </p:nvSpPr>
          <p:spPr bwMode="auto">
            <a:xfrm rot="3600000">
              <a:off x="7196610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5" name="Line 122"/>
            <p:cNvSpPr>
              <a:spLocks noChangeShapeType="1"/>
            </p:cNvSpPr>
            <p:nvPr/>
          </p:nvSpPr>
          <p:spPr bwMode="auto">
            <a:xfrm rot="3600000">
              <a:off x="7282371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6" name="Line 124"/>
            <p:cNvSpPr>
              <a:spLocks noChangeShapeType="1"/>
            </p:cNvSpPr>
            <p:nvPr/>
          </p:nvSpPr>
          <p:spPr bwMode="auto">
            <a:xfrm rot="3600000">
              <a:off x="7368132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7" name="Line 126"/>
            <p:cNvSpPr>
              <a:spLocks noChangeShapeType="1"/>
            </p:cNvSpPr>
            <p:nvPr/>
          </p:nvSpPr>
          <p:spPr bwMode="auto">
            <a:xfrm rot="3600000">
              <a:off x="7453893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8" name="Line 128"/>
            <p:cNvSpPr>
              <a:spLocks noChangeShapeType="1"/>
            </p:cNvSpPr>
            <p:nvPr/>
          </p:nvSpPr>
          <p:spPr bwMode="auto">
            <a:xfrm rot="3600000">
              <a:off x="7539654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9" name="Line 129"/>
            <p:cNvSpPr>
              <a:spLocks noChangeShapeType="1"/>
            </p:cNvSpPr>
            <p:nvPr/>
          </p:nvSpPr>
          <p:spPr bwMode="auto">
            <a:xfrm rot="3600000">
              <a:off x="7625414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989" name="Straight Connector 988"/>
            <p:cNvCxnSpPr>
              <a:stCxn id="8270" idx="0"/>
              <a:endCxn id="8279" idx="0"/>
            </p:cNvCxnSpPr>
            <p:nvPr/>
          </p:nvCxnSpPr>
          <p:spPr>
            <a:xfrm>
              <a:off x="7817547" y="4060923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>
              <a:off x="7426885" y="4281399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1" name="Straight Connector 990"/>
            <p:cNvCxnSpPr/>
            <p:nvPr/>
          </p:nvCxnSpPr>
          <p:spPr>
            <a:xfrm>
              <a:off x="6734491" y="4279813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92" name="Group 991"/>
          <p:cNvGrpSpPr>
            <a:grpSpLocks/>
          </p:cNvGrpSpPr>
          <p:nvPr/>
        </p:nvGrpSpPr>
        <p:grpSpPr bwMode="auto">
          <a:xfrm>
            <a:off x="4935538" y="4270375"/>
            <a:ext cx="1828800" cy="314325"/>
            <a:chOff x="4602924" y="1428876"/>
            <a:chExt cx="1828583" cy="314553"/>
          </a:xfrm>
        </p:grpSpPr>
        <p:grpSp>
          <p:nvGrpSpPr>
            <p:cNvPr id="8241" name="Group 177"/>
            <p:cNvGrpSpPr>
              <a:grpSpLocks/>
            </p:cNvGrpSpPr>
            <p:nvPr/>
          </p:nvGrpSpPr>
          <p:grpSpPr bwMode="auto">
            <a:xfrm rot="900000">
              <a:off x="4602924" y="1430692"/>
              <a:ext cx="96837" cy="312737"/>
              <a:chOff x="3505200" y="1211100"/>
              <a:chExt cx="99710" cy="364506"/>
            </a:xfrm>
          </p:grpSpPr>
          <p:cxnSp>
            <p:nvCxnSpPr>
              <p:cNvPr id="1012" name="Straight Arrow Connector 1011"/>
              <p:cNvCxnSpPr>
                <a:cxnSpLocks noChangeShapeType="1"/>
              </p:cNvCxnSpPr>
              <p:nvPr/>
            </p:nvCxnSpPr>
            <p:spPr bwMode="auto">
              <a:xfrm flipV="1">
                <a:off x="3550650" y="1210250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13" name="Oval 1012"/>
              <p:cNvSpPr/>
              <p:nvPr/>
            </p:nvSpPr>
            <p:spPr>
              <a:xfrm>
                <a:off x="3504777" y="1371115"/>
                <a:ext cx="99699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2" name="Group 195"/>
            <p:cNvGrpSpPr>
              <a:grpSpLocks/>
            </p:cNvGrpSpPr>
            <p:nvPr/>
          </p:nvGrpSpPr>
          <p:grpSpPr bwMode="auto">
            <a:xfrm rot="3600000">
              <a:off x="4868570" y="1430692"/>
              <a:ext cx="96838" cy="312737"/>
              <a:chOff x="3505200" y="1211100"/>
              <a:chExt cx="99710" cy="364506"/>
            </a:xfrm>
          </p:grpSpPr>
          <p:cxnSp>
            <p:nvCxnSpPr>
              <p:cNvPr id="1010" name="Straight Arrow Connector 1009"/>
              <p:cNvCxnSpPr>
                <a:cxnSpLocks noChangeShapeType="1"/>
              </p:cNvCxnSpPr>
              <p:nvPr/>
            </p:nvCxnSpPr>
            <p:spPr bwMode="auto">
              <a:xfrm flipV="1">
                <a:off x="3549482" y="1212523"/>
                <a:ext cx="0" cy="36446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11" name="Oval 1010"/>
              <p:cNvSpPr/>
              <p:nvPr/>
            </p:nvSpPr>
            <p:spPr>
              <a:xfrm>
                <a:off x="3504052" y="1372140"/>
                <a:ext cx="99782" cy="98053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3" name="Group 994"/>
            <p:cNvGrpSpPr>
              <a:grpSpLocks/>
            </p:cNvGrpSpPr>
            <p:nvPr/>
          </p:nvGrpSpPr>
          <p:grpSpPr bwMode="auto">
            <a:xfrm rot="5400000">
              <a:off x="5160088" y="1430412"/>
              <a:ext cx="96837" cy="312737"/>
              <a:chOff x="3505200" y="1211100"/>
              <a:chExt cx="99710" cy="364506"/>
            </a:xfrm>
          </p:grpSpPr>
          <p:cxnSp>
            <p:nvCxnSpPr>
              <p:cNvPr id="1008" name="Straight Arrow Connector 1007"/>
              <p:cNvCxnSpPr>
                <a:cxnSpLocks noChangeShapeType="1"/>
              </p:cNvCxnSpPr>
              <p:nvPr/>
            </p:nvCxnSpPr>
            <p:spPr bwMode="auto">
              <a:xfrm flipV="1">
                <a:off x="3549501" y="1212998"/>
                <a:ext cx="0" cy="364463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9" name="Oval 1008"/>
              <p:cNvSpPr/>
              <p:nvPr/>
            </p:nvSpPr>
            <p:spPr>
              <a:xfrm>
                <a:off x="3503699" y="1373954"/>
                <a:ext cx="99783" cy="98054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4" name="Group 174"/>
            <p:cNvGrpSpPr>
              <a:grpSpLocks/>
            </p:cNvGrpSpPr>
            <p:nvPr/>
          </p:nvGrpSpPr>
          <p:grpSpPr bwMode="auto">
            <a:xfrm rot="8100000">
              <a:off x="5453775" y="1430412"/>
              <a:ext cx="96838" cy="312737"/>
              <a:chOff x="3505200" y="1211100"/>
              <a:chExt cx="99710" cy="364506"/>
            </a:xfrm>
          </p:grpSpPr>
          <p:cxnSp>
            <p:nvCxnSpPr>
              <p:cNvPr id="1006" name="Straight Arrow Connector 1005"/>
              <p:cNvCxnSpPr>
                <a:cxnSpLocks noChangeShapeType="1"/>
              </p:cNvCxnSpPr>
              <p:nvPr/>
            </p:nvCxnSpPr>
            <p:spPr bwMode="auto">
              <a:xfrm flipV="1">
                <a:off x="3550017" y="1211533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7" name="Oval 1006"/>
              <p:cNvSpPr/>
              <p:nvPr/>
            </p:nvSpPr>
            <p:spPr>
              <a:xfrm>
                <a:off x="3505369" y="1373000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5" name="Group 177"/>
            <p:cNvGrpSpPr>
              <a:grpSpLocks/>
            </p:cNvGrpSpPr>
            <p:nvPr/>
          </p:nvGrpSpPr>
          <p:grpSpPr bwMode="auto">
            <a:xfrm rot="10800000">
              <a:off x="5747463" y="1430412"/>
              <a:ext cx="96837" cy="312737"/>
              <a:chOff x="3505200" y="1211100"/>
              <a:chExt cx="99710" cy="364506"/>
            </a:xfrm>
          </p:grpSpPr>
          <p:cxnSp>
            <p:nvCxnSpPr>
              <p:cNvPr id="1004" name="Straight Arrow Connector 1003"/>
              <p:cNvCxnSpPr>
                <a:cxnSpLocks noChangeShapeType="1"/>
              </p:cNvCxnSpPr>
              <p:nvPr/>
            </p:nvCxnSpPr>
            <p:spPr bwMode="auto">
              <a:xfrm flipV="1">
                <a:off x="3551064" y="1212624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5" name="Oval 1004"/>
              <p:cNvSpPr/>
              <p:nvPr/>
            </p:nvSpPr>
            <p:spPr>
              <a:xfrm>
                <a:off x="3506936" y="1373717"/>
                <a:ext cx="99699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6" name="Group 195"/>
            <p:cNvGrpSpPr>
              <a:grpSpLocks/>
            </p:cNvGrpSpPr>
            <p:nvPr/>
          </p:nvGrpSpPr>
          <p:grpSpPr bwMode="auto">
            <a:xfrm rot="10800000">
              <a:off x="6048285" y="1430412"/>
              <a:ext cx="96838" cy="312737"/>
              <a:chOff x="3505200" y="1211100"/>
              <a:chExt cx="99710" cy="364506"/>
            </a:xfrm>
          </p:grpSpPr>
          <p:cxnSp>
            <p:nvCxnSpPr>
              <p:cNvPr id="1002" name="Straight Arrow Connector 1001"/>
              <p:cNvCxnSpPr>
                <a:cxnSpLocks noChangeShapeType="1"/>
              </p:cNvCxnSpPr>
              <p:nvPr/>
            </p:nvCxnSpPr>
            <p:spPr bwMode="auto">
              <a:xfrm flipV="1">
                <a:off x="3550275" y="1212624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" name="Oval 1002"/>
              <p:cNvSpPr/>
              <p:nvPr/>
            </p:nvSpPr>
            <p:spPr>
              <a:xfrm>
                <a:off x="3506147" y="1373717"/>
                <a:ext cx="99698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7" name="Group 195"/>
            <p:cNvGrpSpPr>
              <a:grpSpLocks/>
            </p:cNvGrpSpPr>
            <p:nvPr/>
          </p:nvGrpSpPr>
          <p:grpSpPr bwMode="auto">
            <a:xfrm rot="10800000">
              <a:off x="6334669" y="1428876"/>
              <a:ext cx="96838" cy="312737"/>
              <a:chOff x="3505200" y="1211100"/>
              <a:chExt cx="99710" cy="364506"/>
            </a:xfrm>
          </p:grpSpPr>
          <p:cxnSp>
            <p:nvCxnSpPr>
              <p:cNvPr id="1000" name="Straight Arrow Connector 999"/>
              <p:cNvCxnSpPr>
                <a:cxnSpLocks noChangeShapeType="1"/>
              </p:cNvCxnSpPr>
              <p:nvPr/>
            </p:nvCxnSpPr>
            <p:spPr bwMode="auto">
              <a:xfrm flipV="1">
                <a:off x="3550963" y="1212686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1" name="Oval 1000"/>
              <p:cNvSpPr/>
              <p:nvPr/>
            </p:nvSpPr>
            <p:spPr>
              <a:xfrm>
                <a:off x="3506835" y="1373778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933950" y="4267200"/>
            <a:ext cx="1828800" cy="314325"/>
            <a:chOff x="4450524" y="1276476"/>
            <a:chExt cx="1828583" cy="314553"/>
          </a:xfrm>
        </p:grpSpPr>
        <p:grpSp>
          <p:nvGrpSpPr>
            <p:cNvPr id="8220" name="Group 177"/>
            <p:cNvGrpSpPr>
              <a:grpSpLocks/>
            </p:cNvGrpSpPr>
            <p:nvPr/>
          </p:nvGrpSpPr>
          <p:grpSpPr bwMode="auto">
            <a:xfrm>
              <a:off x="4450524" y="1278292"/>
              <a:ext cx="96837" cy="312737"/>
              <a:chOff x="3505200" y="1211100"/>
              <a:chExt cx="99710" cy="364506"/>
            </a:xfrm>
          </p:grpSpPr>
          <p:cxnSp>
            <p:nvCxnSpPr>
              <p:cNvPr id="608" name="Straight Arrow Connector 607"/>
              <p:cNvCxnSpPr>
                <a:cxnSpLocks noChangeShapeType="1"/>
              </p:cNvCxnSpPr>
              <p:nvPr/>
            </p:nvCxnSpPr>
            <p:spPr bwMode="auto">
              <a:xfrm flipV="1">
                <a:off x="3550964" y="1210835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9" name="Oval 608"/>
              <p:cNvSpPr/>
              <p:nvPr/>
            </p:nvSpPr>
            <p:spPr>
              <a:xfrm>
                <a:off x="3505200" y="1371927"/>
                <a:ext cx="99700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1" name="Group 195"/>
            <p:cNvGrpSpPr>
              <a:grpSpLocks/>
            </p:cNvGrpSpPr>
            <p:nvPr/>
          </p:nvGrpSpPr>
          <p:grpSpPr bwMode="auto">
            <a:xfrm>
              <a:off x="4716170" y="1278292"/>
              <a:ext cx="96838" cy="312737"/>
              <a:chOff x="3505200" y="1211100"/>
              <a:chExt cx="99710" cy="364506"/>
            </a:xfrm>
          </p:grpSpPr>
          <p:cxnSp>
            <p:nvCxnSpPr>
              <p:cNvPr id="614" name="Straight Arrow Connector 613"/>
              <p:cNvCxnSpPr>
                <a:cxnSpLocks noChangeShapeType="1"/>
              </p:cNvCxnSpPr>
              <p:nvPr/>
            </p:nvCxnSpPr>
            <p:spPr bwMode="auto">
              <a:xfrm flipV="1">
                <a:off x="3550381" y="1210835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5" name="Oval 614"/>
              <p:cNvSpPr/>
              <p:nvPr/>
            </p:nvSpPr>
            <p:spPr>
              <a:xfrm>
                <a:off x="3504618" y="1371927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2" name="Group 615"/>
            <p:cNvGrpSpPr>
              <a:grpSpLocks/>
            </p:cNvGrpSpPr>
            <p:nvPr/>
          </p:nvGrpSpPr>
          <p:grpSpPr bwMode="auto">
            <a:xfrm>
              <a:off x="5007688" y="1278012"/>
              <a:ext cx="96837" cy="312737"/>
              <a:chOff x="3505200" y="1211100"/>
              <a:chExt cx="99710" cy="364506"/>
            </a:xfrm>
          </p:grpSpPr>
          <p:cxnSp>
            <p:nvCxnSpPr>
              <p:cNvPr id="617" name="Straight Arrow Connector 616"/>
              <p:cNvCxnSpPr>
                <a:cxnSpLocks noChangeShapeType="1"/>
              </p:cNvCxnSpPr>
              <p:nvPr/>
            </p:nvCxnSpPr>
            <p:spPr bwMode="auto">
              <a:xfrm flipV="1">
                <a:off x="3550946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8" name="Oval 617"/>
              <p:cNvSpPr/>
              <p:nvPr/>
            </p:nvSpPr>
            <p:spPr>
              <a:xfrm>
                <a:off x="3505182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3" name="Group 174"/>
            <p:cNvGrpSpPr>
              <a:grpSpLocks/>
            </p:cNvGrpSpPr>
            <p:nvPr/>
          </p:nvGrpSpPr>
          <p:grpSpPr bwMode="auto">
            <a:xfrm>
              <a:off x="5301375" y="1278012"/>
              <a:ext cx="96838" cy="312737"/>
              <a:chOff x="3505200" y="1211100"/>
              <a:chExt cx="99710" cy="364506"/>
            </a:xfrm>
          </p:grpSpPr>
          <p:cxnSp>
            <p:nvCxnSpPr>
              <p:cNvPr id="620" name="Straight Arrow Connector 619"/>
              <p:cNvCxnSpPr>
                <a:cxnSpLocks noChangeShapeType="1"/>
              </p:cNvCxnSpPr>
              <p:nvPr/>
            </p:nvCxnSpPr>
            <p:spPr bwMode="auto">
              <a:xfrm flipV="1">
                <a:off x="3550910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1" name="Oval 620"/>
              <p:cNvSpPr/>
              <p:nvPr/>
            </p:nvSpPr>
            <p:spPr>
              <a:xfrm>
                <a:off x="3505146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4" name="Group 177"/>
            <p:cNvGrpSpPr>
              <a:grpSpLocks/>
            </p:cNvGrpSpPr>
            <p:nvPr/>
          </p:nvGrpSpPr>
          <p:grpSpPr bwMode="auto">
            <a:xfrm>
              <a:off x="5595063" y="1278012"/>
              <a:ext cx="96837" cy="312737"/>
              <a:chOff x="3505200" y="1211100"/>
              <a:chExt cx="99710" cy="364506"/>
            </a:xfrm>
          </p:grpSpPr>
          <p:cxnSp>
            <p:nvCxnSpPr>
              <p:cNvPr id="623" name="Straight Arrow Connector 622"/>
              <p:cNvCxnSpPr>
                <a:cxnSpLocks noChangeShapeType="1"/>
              </p:cNvCxnSpPr>
              <p:nvPr/>
            </p:nvCxnSpPr>
            <p:spPr bwMode="auto">
              <a:xfrm flipV="1">
                <a:off x="3550874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4" name="Oval 623"/>
              <p:cNvSpPr/>
              <p:nvPr/>
            </p:nvSpPr>
            <p:spPr>
              <a:xfrm>
                <a:off x="3505110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5" name="Group 195"/>
            <p:cNvGrpSpPr>
              <a:grpSpLocks/>
            </p:cNvGrpSpPr>
            <p:nvPr/>
          </p:nvGrpSpPr>
          <p:grpSpPr bwMode="auto">
            <a:xfrm>
              <a:off x="5895885" y="1278012"/>
              <a:ext cx="96838" cy="312737"/>
              <a:chOff x="3505200" y="1211100"/>
              <a:chExt cx="99710" cy="364506"/>
            </a:xfrm>
          </p:grpSpPr>
          <p:cxnSp>
            <p:nvCxnSpPr>
              <p:cNvPr id="626" name="Straight Arrow Connector 625"/>
              <p:cNvCxnSpPr>
                <a:cxnSpLocks noChangeShapeType="1"/>
              </p:cNvCxnSpPr>
              <p:nvPr/>
            </p:nvCxnSpPr>
            <p:spPr bwMode="auto">
              <a:xfrm flipV="1">
                <a:off x="3551663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7" name="Oval 626"/>
              <p:cNvSpPr/>
              <p:nvPr/>
            </p:nvSpPr>
            <p:spPr>
              <a:xfrm>
                <a:off x="3505900" y="1372253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6" name="Group 195"/>
            <p:cNvGrpSpPr>
              <a:grpSpLocks/>
            </p:cNvGrpSpPr>
            <p:nvPr/>
          </p:nvGrpSpPr>
          <p:grpSpPr bwMode="auto">
            <a:xfrm>
              <a:off x="6182269" y="1276476"/>
              <a:ext cx="96838" cy="312737"/>
              <a:chOff x="3505200" y="1211100"/>
              <a:chExt cx="99710" cy="364506"/>
            </a:xfrm>
          </p:grpSpPr>
          <p:cxnSp>
            <p:nvCxnSpPr>
              <p:cNvPr id="632" name="Straight Arrow Connector 631"/>
              <p:cNvCxnSpPr>
                <a:cxnSpLocks noChangeShapeType="1"/>
              </p:cNvCxnSpPr>
              <p:nvPr/>
            </p:nvCxnSpPr>
            <p:spPr bwMode="auto">
              <a:xfrm flipV="1">
                <a:off x="3550975" y="1211100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3" name="Oval 632"/>
              <p:cNvSpPr/>
              <p:nvPr/>
            </p:nvSpPr>
            <p:spPr>
              <a:xfrm>
                <a:off x="3505212" y="1372193"/>
                <a:ext cx="99698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014" name="Group 335"/>
          <p:cNvGrpSpPr>
            <a:grpSpLocks/>
          </p:cNvGrpSpPr>
          <p:nvPr/>
        </p:nvGrpSpPr>
        <p:grpSpPr bwMode="auto">
          <a:xfrm rot="6501506">
            <a:off x="6892132" y="4429919"/>
            <a:ext cx="366712" cy="196850"/>
            <a:chOff x="6824327" y="2112993"/>
            <a:chExt cx="380814" cy="229201"/>
          </a:xfrm>
        </p:grpSpPr>
        <p:sp>
          <p:nvSpPr>
            <p:cNvPr id="1015" name="7-Point Star 1014"/>
            <p:cNvSpPr/>
            <p:nvPr/>
          </p:nvSpPr>
          <p:spPr bwMode="auto">
            <a:xfrm>
              <a:off x="6880782" y="2251321"/>
              <a:ext cx="77482" cy="72087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8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9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18" name="Group 335"/>
          <p:cNvGrpSpPr>
            <a:grpSpLocks/>
          </p:cNvGrpSpPr>
          <p:nvPr/>
        </p:nvGrpSpPr>
        <p:grpSpPr bwMode="auto">
          <a:xfrm rot="-3240959">
            <a:off x="6885781" y="4221957"/>
            <a:ext cx="366713" cy="196850"/>
            <a:chOff x="6824327" y="2112993"/>
            <a:chExt cx="380814" cy="229201"/>
          </a:xfrm>
        </p:grpSpPr>
        <p:sp>
          <p:nvSpPr>
            <p:cNvPr id="1019" name="7-Point Star 1018"/>
            <p:cNvSpPr/>
            <p:nvPr/>
          </p:nvSpPr>
          <p:spPr bwMode="auto">
            <a:xfrm>
              <a:off x="6880085" y="2247933"/>
              <a:ext cx="77481" cy="72088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5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6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6" name="Group 335"/>
          <p:cNvGrpSpPr>
            <a:grpSpLocks/>
          </p:cNvGrpSpPr>
          <p:nvPr/>
        </p:nvGrpSpPr>
        <p:grpSpPr bwMode="auto">
          <a:xfrm rot="9607105">
            <a:off x="6804025" y="4402138"/>
            <a:ext cx="366713" cy="196850"/>
            <a:chOff x="6824327" y="2112993"/>
            <a:chExt cx="380814" cy="229201"/>
          </a:xfrm>
        </p:grpSpPr>
        <p:sp>
          <p:nvSpPr>
            <p:cNvPr id="967" name="7-Point Star 966"/>
            <p:cNvSpPr/>
            <p:nvPr/>
          </p:nvSpPr>
          <p:spPr bwMode="auto">
            <a:xfrm>
              <a:off x="6880029" y="2249934"/>
              <a:ext cx="77482" cy="72088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2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3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" name="Group 10"/>
          <p:cNvGrpSpPr>
            <a:grpSpLocks/>
          </p:cNvGrpSpPr>
          <p:nvPr/>
        </p:nvGrpSpPr>
        <p:grpSpPr bwMode="auto">
          <a:xfrm rot="-896954">
            <a:off x="6953250" y="4252913"/>
            <a:ext cx="363538" cy="193675"/>
            <a:chOff x="6801885" y="2097128"/>
            <a:chExt cx="378749" cy="226014"/>
          </a:xfrm>
        </p:grpSpPr>
        <p:sp>
          <p:nvSpPr>
            <p:cNvPr id="595" name="7-Point Star 594"/>
            <p:cNvSpPr/>
            <p:nvPr/>
          </p:nvSpPr>
          <p:spPr bwMode="auto">
            <a:xfrm>
              <a:off x="6853936" y="2226122"/>
              <a:ext cx="77734" cy="75955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09" name="Straight Connector 4"/>
            <p:cNvCxnSpPr>
              <a:cxnSpLocks noChangeShapeType="1"/>
            </p:cNvCxnSpPr>
            <p:nvPr/>
          </p:nvCxnSpPr>
          <p:spPr bwMode="auto">
            <a:xfrm flipV="1">
              <a:off x="6928357" y="2097128"/>
              <a:ext cx="252277" cy="1456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0" name="Straight Connector 237"/>
            <p:cNvCxnSpPr>
              <a:cxnSpLocks noChangeShapeType="1"/>
            </p:cNvCxnSpPr>
            <p:nvPr/>
          </p:nvCxnSpPr>
          <p:spPr bwMode="auto">
            <a:xfrm flipV="1">
              <a:off x="6801885" y="2286422"/>
              <a:ext cx="63622" cy="36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7" name="Picture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143000"/>
            <a:ext cx="3860800" cy="736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2286000"/>
            <a:ext cx="2565400" cy="609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41" name="AutoShape 162"/>
          <p:cNvSpPr>
            <a:spLocks/>
          </p:cNvSpPr>
          <p:nvPr/>
        </p:nvSpPr>
        <p:spPr bwMode="auto">
          <a:xfrm rot="16200000">
            <a:off x="3492501" y="1373187"/>
            <a:ext cx="152400" cy="1216025"/>
          </a:xfrm>
          <a:prstGeom prst="leftBrace">
            <a:avLst>
              <a:gd name="adj1" fmla="val 76282"/>
              <a:gd name="adj2" fmla="val 50000"/>
            </a:avLst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57600" y="2133600"/>
            <a:ext cx="457200" cy="381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14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05812"/>
            <a:ext cx="4931090" cy="2628695"/>
          </a:xfrm>
          <a:prstGeom prst="rect">
            <a:avLst/>
          </a:prstGeom>
        </p:spPr>
      </p:pic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Asymmetry extraction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PV physics asymmetry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xtracted from weighted average 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s</a:t>
            </a:r>
            <a:r>
              <a:rPr lang="en-US" sz="1800" dirty="0" smtClean="0"/>
              <a:t>ingle-wire spin asymmetries</a:t>
            </a:r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7" r="8131"/>
          <a:stretch>
            <a:fillRect/>
          </a:stretch>
        </p:blipFill>
        <p:spPr bwMode="auto">
          <a:xfrm>
            <a:off x="4931090" y="3847537"/>
            <a:ext cx="3755710" cy="256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 descr="Screen Shot 2015-01-07 at 10.34.42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516" y="813212"/>
            <a:ext cx="3053102" cy="2814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2284" y="4906315"/>
                <a:ext cx="3229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Geometry Factors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=〈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84" y="4906315"/>
                <a:ext cx="3229923" cy="369332"/>
              </a:xfrm>
              <a:prstGeom prst="rect">
                <a:avLst/>
              </a:prstGeom>
              <a:blipFill>
                <a:blip r:embed="rId9"/>
                <a:stretch>
                  <a:fillRect l="-169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1809" y="1952317"/>
            <a:ext cx="3083619" cy="31407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2664" y="2408370"/>
            <a:ext cx="3083619" cy="725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1809" y="3288107"/>
            <a:ext cx="3080438" cy="5482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15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model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523"/>
            <a:ext cx="9143999" cy="493719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16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</a:t>
            </a:r>
            <a:r>
              <a:rPr lang="en-US" baseline="30000" dirty="0" smtClean="0"/>
              <a:t>3</a:t>
            </a:r>
            <a:r>
              <a:rPr lang="en-US" dirty="0" smtClean="0"/>
              <a:t>He in the FnPB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" y="925513"/>
            <a:ext cx="9135463" cy="513869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17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Spallation neutron source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sz="2800" b="1">
              <a:solidFill>
                <a:srgbClr val="24459C"/>
              </a:solidFill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</a:rPr>
              <a:t>spallation sources: LANL, SNS</a:t>
            </a:r>
          </a:p>
          <a:p>
            <a:pPr marL="838200" lvl="1" indent="-381000" eaLnBrk="1" hangingPunct="1">
              <a:spcBef>
                <a:spcPct val="10000"/>
              </a:spcBef>
              <a:buFont typeface="Times" charset="0"/>
              <a:buChar char="•"/>
            </a:pPr>
            <a:r>
              <a:rPr lang="en-US" sz="2000">
                <a:solidFill>
                  <a:schemeClr val="accent2"/>
                </a:solidFill>
              </a:rPr>
              <a:t>pulsed -&gt; TOF -&gt; energy</a:t>
            </a:r>
          </a:p>
          <a:p>
            <a:pPr marL="457200" indent="-457200" eaLnBrk="1" hangingPunct="1"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</a:rPr>
              <a:t>LH2 moderator: cold neutrons</a:t>
            </a:r>
          </a:p>
          <a:p>
            <a:pPr marL="838200" lvl="1" indent="-381000" eaLnBrk="1" hangingPunct="1">
              <a:spcBef>
                <a:spcPct val="10000"/>
              </a:spcBef>
              <a:buFont typeface="Times" charset="0"/>
              <a:buChar char="•"/>
            </a:pPr>
            <a:r>
              <a:rPr lang="en-US" sz="2000">
                <a:solidFill>
                  <a:schemeClr val="accent2"/>
                </a:solidFill>
              </a:rPr>
              <a:t>thermal equilibrium in ~30 interactions</a:t>
            </a:r>
          </a:p>
        </p:txBody>
      </p:sp>
      <p:pic>
        <p:nvPicPr>
          <p:cNvPr id="20484" name="Picture 5" descr="00-04492D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228600" y="2743200"/>
            <a:ext cx="5964238" cy="3886200"/>
            <a:chOff x="144" y="1728"/>
            <a:chExt cx="3757" cy="2448"/>
          </a:xfrm>
        </p:grpSpPr>
        <p:pic>
          <p:nvPicPr>
            <p:cNvPr id="20486" name="Picture 7" descr="mo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749"/>
              <a:ext cx="3024" cy="241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7" name="Line 8"/>
            <p:cNvSpPr>
              <a:spLocks noChangeShapeType="1"/>
            </p:cNvSpPr>
            <p:nvPr/>
          </p:nvSpPr>
          <p:spPr bwMode="auto">
            <a:xfrm>
              <a:off x="3168" y="1728"/>
              <a:ext cx="72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9"/>
            <p:cNvSpPr>
              <a:spLocks noChangeShapeType="1"/>
            </p:cNvSpPr>
            <p:nvPr/>
          </p:nvSpPr>
          <p:spPr bwMode="auto">
            <a:xfrm flipV="1">
              <a:off x="3168" y="2352"/>
              <a:ext cx="720" cy="18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3181" y="1728"/>
              <a:ext cx="720" cy="2443"/>
            </a:xfrm>
            <a:custGeom>
              <a:avLst/>
              <a:gdLst>
                <a:gd name="T0" fmla="*/ 0 w 720"/>
                <a:gd name="T1" fmla="*/ 2433 h 2448"/>
                <a:gd name="T2" fmla="*/ 0 w 720"/>
                <a:gd name="T3" fmla="*/ 0 h 2448"/>
                <a:gd name="T4" fmla="*/ 720 w 720"/>
                <a:gd name="T5" fmla="*/ 621 h 24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2448">
                  <a:moveTo>
                    <a:pt x="0" y="2448"/>
                  </a:moveTo>
                  <a:lnTo>
                    <a:pt x="0" y="0"/>
                  </a:lnTo>
                  <a:lnTo>
                    <a:pt x="720" y="624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cmpd="sng">
                  <a:solidFill>
                    <a:schemeClr val="accent2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18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Neutron Flux at the SNS FnPB</a:t>
            </a:r>
            <a:endParaRPr lang="en-US" dirty="0"/>
          </a:p>
        </p:txBody>
      </p:sp>
      <p:pic>
        <p:nvPicPr>
          <p:cNvPr id="22530" name="Picture 2" descr="long_wavelength_do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39" r="1733" b="-761"/>
          <a:stretch>
            <a:fillRect/>
          </a:stretch>
        </p:blipFill>
        <p:spPr bwMode="auto">
          <a:xfrm>
            <a:off x="718430" y="1081320"/>
            <a:ext cx="72263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2309105" y="1568682"/>
            <a:ext cx="0" cy="335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188580" y="1568682"/>
            <a:ext cx="0" cy="335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2350380" y="4921482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00"/>
                </a:solidFill>
              </a:rPr>
              <a:t>SNS TOF window</a:t>
            </a:r>
            <a:endParaRPr lang="en-US" sz="160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350380" y="4845282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5" name="TextBox 9"/>
          <p:cNvSpPr txBox="1">
            <a:spLocks noChangeArrowheads="1"/>
          </p:cNvSpPr>
          <p:nvPr/>
        </p:nvSpPr>
        <p:spPr bwMode="auto">
          <a:xfrm rot="-5400000">
            <a:off x="1349461" y="3407801"/>
            <a:ext cx="2187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8000"/>
                </a:solidFill>
              </a:rPr>
              <a:t>15 meV LH</a:t>
            </a:r>
            <a:r>
              <a:rPr lang="en-US" sz="1600" baseline="-25000">
                <a:solidFill>
                  <a:srgbClr val="008000"/>
                </a:solidFill>
              </a:rPr>
              <a:t>2</a:t>
            </a:r>
            <a:r>
              <a:rPr lang="en-US" sz="1600">
                <a:solidFill>
                  <a:srgbClr val="008000"/>
                </a:solidFill>
              </a:rPr>
              <a:t> threshold</a:t>
            </a:r>
          </a:p>
        </p:txBody>
      </p:sp>
      <p:pic>
        <p:nvPicPr>
          <p:cNvPr id="13" name="Picture 2" descr="long_wavelength_doe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48" t="21994" r="16318" b="24352"/>
          <a:stretch/>
        </p:blipFill>
        <p:spPr bwMode="auto">
          <a:xfrm>
            <a:off x="2774454" y="1855493"/>
            <a:ext cx="4995747" cy="281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708534" y="1855492"/>
            <a:ext cx="4061668" cy="2815167"/>
            <a:chOff x="3872754" y="1658410"/>
            <a:chExt cx="4061668" cy="2815167"/>
          </a:xfrm>
        </p:grpSpPr>
        <p:pic>
          <p:nvPicPr>
            <p:cNvPr id="14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8" t="21994" r="29020" b="24352"/>
            <a:stretch/>
          </p:blipFill>
          <p:spPr bwMode="auto">
            <a:xfrm>
              <a:off x="3872754" y="1658411"/>
              <a:ext cx="4061668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8" t="21994" r="41637" b="24352"/>
            <a:stretch/>
          </p:blipFill>
          <p:spPr bwMode="auto">
            <a:xfrm>
              <a:off x="4800600" y="1658410"/>
              <a:ext cx="3133822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24184" y="1658410"/>
              <a:ext cx="2210237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47768" y="1658410"/>
              <a:ext cx="1286653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3230115" y="1263882"/>
            <a:ext cx="2865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8000"/>
                </a:solidFill>
              </a:rPr>
              <a:t>Flux = 6.5x10</a:t>
            </a:r>
            <a:r>
              <a:rPr lang="en-US" sz="2000" baseline="30000" dirty="0">
                <a:solidFill>
                  <a:srgbClr val="008000"/>
                </a:solidFill>
              </a:rPr>
              <a:t>10</a:t>
            </a:r>
            <a:r>
              <a:rPr lang="en-US" sz="2000" dirty="0">
                <a:solidFill>
                  <a:srgbClr val="008000"/>
                </a:solidFill>
              </a:rPr>
              <a:t> n/s/MW</a:t>
            </a:r>
          </a:p>
          <a:p>
            <a:r>
              <a:rPr lang="en-US" sz="2000" dirty="0">
                <a:solidFill>
                  <a:srgbClr val="008000"/>
                </a:solidFill>
              </a:rPr>
              <a:t>  2.5 </a:t>
            </a:r>
            <a:r>
              <a:rPr lang="en-US" sz="2000" dirty="0" err="1">
                <a:solidFill>
                  <a:srgbClr val="008000"/>
                </a:solidFill>
              </a:rPr>
              <a:t>Å</a:t>
            </a:r>
            <a:r>
              <a:rPr lang="en-US" sz="2000" dirty="0">
                <a:solidFill>
                  <a:srgbClr val="008000"/>
                </a:solidFill>
              </a:rPr>
              <a:t> &lt; </a:t>
            </a:r>
            <a:r>
              <a:rPr lang="en-US" sz="2000" dirty="0" err="1">
                <a:solidFill>
                  <a:srgbClr val="008000"/>
                </a:solidFill>
              </a:rPr>
              <a:t>λ</a:t>
            </a:r>
            <a:r>
              <a:rPr lang="en-US" sz="2000" dirty="0">
                <a:solidFill>
                  <a:srgbClr val="008000"/>
                </a:solidFill>
              </a:rPr>
              <a:t> &lt; 6.0 </a:t>
            </a:r>
            <a:r>
              <a:rPr lang="en-US" sz="2000" dirty="0" err="1">
                <a:solidFill>
                  <a:srgbClr val="008000"/>
                </a:solidFill>
              </a:rPr>
              <a:t>Å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19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38748" y="3383106"/>
            <a:ext cx="4961386" cy="2872678"/>
            <a:chOff x="131016" y="3333247"/>
            <a:chExt cx="4953000" cy="2867827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016" y="3333247"/>
              <a:ext cx="4953000" cy="28678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513" y="356336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40" y="490671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622" y="4203438"/>
              <a:ext cx="2794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400350" y="1819141"/>
            <a:ext cx="4458699" cy="3228636"/>
            <a:chOff x="4800600" y="3429000"/>
            <a:chExt cx="4011613" cy="3008313"/>
          </a:xfrm>
        </p:grpSpPr>
        <p:pic>
          <p:nvPicPr>
            <p:cNvPr id="13" name="Picture 5" descr="IMG_1362_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29000"/>
              <a:ext cx="4011613" cy="30083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5209701" y="6084888"/>
              <a:ext cx="952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Madison</a:t>
              </a:r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7696200" y="6084888"/>
              <a:ext cx="9413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Spencer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800907"/>
            <a:ext cx="6055361" cy="3825254"/>
          </a:xfrm>
        </p:spPr>
        <p:txBody>
          <a:bodyPr>
            <a:normAutofit/>
          </a:bodyPr>
          <a:lstStyle/>
          <a:p>
            <a:r>
              <a:rPr lang="en-US" dirty="0" smtClean="0"/>
              <a:t>Hadronic Parity Violation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Hadronic Weak Interaction (HWI) formalism</a:t>
            </a:r>
            <a:endParaRPr lang="en-US" dirty="0" smtClean="0"/>
          </a:p>
          <a:p>
            <a:r>
              <a:rPr lang="en-US" dirty="0" smtClean="0"/>
              <a:t>n-</a:t>
            </a:r>
            <a:r>
              <a:rPr lang="en-US" baseline="30000" dirty="0" smtClean="0"/>
              <a:t>3</a:t>
            </a:r>
            <a:r>
              <a:rPr lang="en-US" dirty="0" smtClean="0"/>
              <a:t>He  Experiment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Setup / components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Data analysis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Physics results</a:t>
            </a:r>
            <a:endParaRPr lang="en-US" dirty="0" smtClean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3814" y="5823748"/>
            <a:ext cx="1060386" cy="171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040" y="4919441"/>
            <a:ext cx="508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100133" y="5213670"/>
            <a:ext cx="3564829" cy="1139620"/>
            <a:chOff x="5100133" y="5213670"/>
            <a:chExt cx="3564829" cy="1139620"/>
          </a:xfrm>
        </p:grpSpPr>
        <p:sp>
          <p:nvSpPr>
            <p:cNvPr id="7" name="Oval Callout 6"/>
            <p:cNvSpPr/>
            <p:nvPr/>
          </p:nvSpPr>
          <p:spPr>
            <a:xfrm rot="10800000">
              <a:off x="5100133" y="5213670"/>
              <a:ext cx="3564829" cy="1139620"/>
            </a:xfrm>
            <a:prstGeom prst="wedgeEllipseCallout">
              <a:avLst>
                <a:gd name="adj1" fmla="val -10701"/>
                <a:gd name="adj2" fmla="val 849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30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087" y="5361788"/>
              <a:ext cx="1155742" cy="48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4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960" y="5434021"/>
              <a:ext cx="976083" cy="41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38658" y="5763668"/>
              <a:ext cx="2872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 a parity odd pseudoscalar!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 rot="2629557">
            <a:off x="3818920" y="4838061"/>
            <a:ext cx="1396428" cy="51263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Unfolding single-pulse spectrum</a:t>
            </a:r>
            <a:endParaRPr lang="en-US" dirty="0"/>
          </a:p>
        </p:txBody>
      </p:sp>
      <p:pic>
        <p:nvPicPr>
          <p:cNvPr id="6" name="Picture 5" descr="clean47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9" t="7507" r="7970"/>
          <a:stretch/>
        </p:blipFill>
        <p:spPr>
          <a:xfrm>
            <a:off x="24336" y="2300570"/>
            <a:ext cx="4573491" cy="3156383"/>
          </a:xfrm>
          <a:prstGeom prst="rect">
            <a:avLst/>
          </a:prstGeom>
        </p:spPr>
      </p:pic>
      <p:pic>
        <p:nvPicPr>
          <p:cNvPr id="7" name="Picture 6" descr="dropped47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 t="7464"/>
          <a:stretch/>
        </p:blipFill>
        <p:spPr>
          <a:xfrm>
            <a:off x="4597827" y="2300570"/>
            <a:ext cx="4546173" cy="3156383"/>
          </a:xfrm>
          <a:prstGeom prst="rect">
            <a:avLst/>
          </a:prstGeom>
        </p:spPr>
      </p:pic>
      <p:pic>
        <p:nvPicPr>
          <p:cNvPr id="8" name="Picture 7" descr="dropped_pulse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3" t="7866" r="9422" b="6100"/>
          <a:stretch/>
        </p:blipFill>
        <p:spPr>
          <a:xfrm>
            <a:off x="788819" y="868946"/>
            <a:ext cx="7536985" cy="920228"/>
          </a:xfrm>
          <a:prstGeom prst="rect">
            <a:avLst/>
          </a:prstGeom>
        </p:spPr>
      </p:pic>
      <p:pic>
        <p:nvPicPr>
          <p:cNvPr id="9" name="Picture 8" descr="clean_dropped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211" y="1932480"/>
            <a:ext cx="6678998" cy="4550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20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947E-6 -1.94489E-7 L -0.17008 -0.00069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4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068E-6 4.60523E-6 L 0.19924 0.00092 " pathEditMode="relative" ptsTypes="AA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neutron </a:t>
            </a:r>
            <a:r>
              <a:rPr lang="en-US" i="1" dirty="0"/>
              <a:t>“Negative image” </a:t>
            </a:r>
            <a:r>
              <a:rPr lang="en-US" dirty="0" smtClean="0"/>
              <a:t>pulse</a:t>
            </a:r>
            <a:endParaRPr lang="en-US" dirty="0"/>
          </a:p>
        </p:txBody>
      </p:sp>
      <p:pic>
        <p:nvPicPr>
          <p:cNvPr id="8" name="Picture 7" descr="pseudo47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8371" r="9086" b="2187"/>
          <a:stretch/>
        </p:blipFill>
        <p:spPr>
          <a:xfrm>
            <a:off x="561360" y="2176660"/>
            <a:ext cx="6082963" cy="4233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50333" y="1178074"/>
            <a:ext cx="6929543" cy="4821813"/>
            <a:chOff x="1150333" y="1178074"/>
            <a:chExt cx="6929543" cy="4821813"/>
          </a:xfrm>
        </p:grpSpPr>
        <p:pic>
          <p:nvPicPr>
            <p:cNvPr id="6" name="Picture 5" descr="fit_47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77" t="8538" r="2761" b="2298"/>
            <a:stretch/>
          </p:blipFill>
          <p:spPr>
            <a:xfrm>
              <a:off x="2696315" y="1178074"/>
              <a:ext cx="5383561" cy="3767484"/>
            </a:xfrm>
            <a:prstGeom prst="rect">
              <a:avLst/>
            </a:prstGeom>
            <a:ln w="19050" cmpd="sng">
              <a:solidFill>
                <a:schemeClr val="accent2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1150333" y="5594987"/>
              <a:ext cx="5383561" cy="404900"/>
            </a:xfrm>
            <a:prstGeom prst="rect">
              <a:avLst/>
            </a:prstGeom>
            <a:solidFill>
              <a:schemeClr val="accent2">
                <a:alpha val="22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150333" y="4945558"/>
              <a:ext cx="1545982" cy="649429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33894" y="4945558"/>
              <a:ext cx="1545982" cy="649429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21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scanner / </a:t>
            </a:r>
            <a:r>
              <a:rPr lang="en-US" dirty="0" smtClean="0"/>
              <a:t>collimator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7"/>
            <a:ext cx="8549790" cy="5257218"/>
          </a:xfrm>
        </p:spPr>
        <p:txBody>
          <a:bodyPr/>
          <a:lstStyle/>
          <a:p>
            <a:r>
              <a:rPr lang="en-US" dirty="0" smtClean="0"/>
              <a:t>Tune the beam size/axis for longitudinal/transverse asymmetry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 U. Tennessee, UNAM, Arizona State U.</a:t>
            </a:r>
            <a:endParaRPr lang="en-US" sz="2000" dirty="0"/>
          </a:p>
        </p:txBody>
      </p:sp>
      <p:pic>
        <p:nvPicPr>
          <p:cNvPr id="8" name="Picture 7" descr="DNP 2014 - collima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34510"/>
            <a:ext cx="4129527" cy="4660900"/>
          </a:xfrm>
          <a:prstGeom prst="rect">
            <a:avLst/>
          </a:prstGeom>
        </p:spPr>
      </p:pic>
      <p:pic>
        <p:nvPicPr>
          <p:cNvPr id="9" name="Picture 8" descr="DNP 2014 - scan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92" y="1382265"/>
            <a:ext cx="3759199" cy="502744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22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and collimation scans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9" y="3448915"/>
            <a:ext cx="5032007" cy="29309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8" y="868946"/>
            <a:ext cx="5032007" cy="2635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612" y="1154204"/>
            <a:ext cx="3722981" cy="2701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342" y="3968418"/>
            <a:ext cx="4015648" cy="2422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468" y="780743"/>
            <a:ext cx="2552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Upstream 2-d scan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468" y="3437360"/>
            <a:ext cx="29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Downstream 2-d scan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4174" y="780743"/>
            <a:ext cx="342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Collimated slice of beam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4174" y="3521404"/>
            <a:ext cx="342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Fit to MC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23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FnPB supermirror polarizer </a:t>
            </a:r>
          </a:p>
        </p:txBody>
      </p:sp>
      <p:pic>
        <p:nvPicPr>
          <p:cNvPr id="23554" name="Picture 8" descr="tx_lamb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5" r="7193"/>
          <a:stretch>
            <a:fillRect/>
          </a:stretch>
        </p:blipFill>
        <p:spPr bwMode="auto">
          <a:xfrm>
            <a:off x="4926013" y="739775"/>
            <a:ext cx="40179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534523" y="868946"/>
            <a:ext cx="40316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C0504D"/>
                </a:solidFill>
                <a:latin typeface="Times" charset="0"/>
              </a:rPr>
              <a:t>T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=25.8%</a:t>
            </a:r>
            <a:r>
              <a:rPr lang="en-US" sz="1800" dirty="0">
                <a:latin typeface="Times" charset="0"/>
              </a:rPr>
              <a:t>		</a:t>
            </a:r>
            <a:r>
              <a:rPr lang="en-US" sz="1800" dirty="0" smtClean="0">
                <a:latin typeface="Times" charset="0"/>
              </a:rPr>
              <a:t>	transmission</a:t>
            </a:r>
            <a:endParaRPr lang="en-US" sz="1800" dirty="0">
              <a:latin typeface="Times" charset="0"/>
            </a:endParaRPr>
          </a:p>
          <a:p>
            <a:r>
              <a:rPr lang="en-US" sz="1800" dirty="0">
                <a:solidFill>
                  <a:srgbClr val="C0504D"/>
                </a:solidFill>
                <a:latin typeface="Times" charset="0"/>
              </a:rPr>
              <a:t>P=95.3%</a:t>
            </a:r>
            <a:r>
              <a:rPr lang="en-US" sz="1800" dirty="0">
                <a:latin typeface="Times" charset="0"/>
              </a:rPr>
              <a:t>			</a:t>
            </a:r>
            <a:r>
              <a:rPr lang="en-US" sz="1800" dirty="0" smtClean="0">
                <a:latin typeface="Times" charset="0"/>
              </a:rPr>
              <a:t>polarization</a:t>
            </a:r>
            <a:endParaRPr lang="en-US" sz="1800" dirty="0">
              <a:latin typeface="Times" charset="0"/>
            </a:endParaRPr>
          </a:p>
          <a:p>
            <a:r>
              <a:rPr lang="en-US" sz="1800" dirty="0">
                <a:solidFill>
                  <a:srgbClr val="C0504D"/>
                </a:solidFill>
                <a:latin typeface="Times" charset="0"/>
              </a:rPr>
              <a:t>N=2.2</a:t>
            </a:r>
            <a:r>
              <a:rPr lang="en-US" sz="1800" dirty="0">
                <a:solidFill>
                  <a:srgbClr val="C0504D"/>
                </a:solidFill>
                <a:latin typeface="cmsy10" charset="0"/>
              </a:rPr>
              <a:t>£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10</a:t>
            </a:r>
            <a:r>
              <a:rPr lang="en-US" sz="1800" baseline="30000" dirty="0">
                <a:solidFill>
                  <a:srgbClr val="C0504D"/>
                </a:solidFill>
                <a:latin typeface="Times" charset="0"/>
              </a:rPr>
              <a:t>10 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n/s</a:t>
            </a:r>
            <a:r>
              <a:rPr lang="en-US" sz="1800" dirty="0">
                <a:latin typeface="Times" charset="0"/>
              </a:rPr>
              <a:t>	output flux (chopped)</a:t>
            </a:r>
          </a:p>
          <a:p>
            <a:endParaRPr lang="en-US" sz="1800" dirty="0">
              <a:solidFill>
                <a:srgbClr val="CC0000"/>
              </a:solidFill>
              <a:latin typeface="Times" charset="0"/>
            </a:endParaRPr>
          </a:p>
        </p:txBody>
      </p:sp>
      <p:pic>
        <p:nvPicPr>
          <p:cNvPr id="23557" name="Picture 12" descr="pol_lamb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5" r="7535"/>
          <a:stretch>
            <a:fillRect/>
          </a:stretch>
        </p:blipFill>
        <p:spPr bwMode="auto">
          <a:xfrm>
            <a:off x="4937125" y="3416017"/>
            <a:ext cx="40322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6670675" y="5167313"/>
            <a:ext cx="2030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600" i="1">
                <a:latin typeface="Times" charset="0"/>
              </a:rPr>
              <a:t>simulations using </a:t>
            </a:r>
          </a:p>
          <a:p>
            <a:pPr algn="r"/>
            <a:r>
              <a:rPr lang="en-US" sz="1600" i="1">
                <a:latin typeface="Times" charset="0"/>
              </a:rPr>
              <a:t>McStas / ROOT ntuple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0136" y="6187133"/>
            <a:ext cx="4671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smtClean="0"/>
              <a:t>Balascuta </a:t>
            </a:r>
            <a:r>
              <a:rPr lang="en-US" sz="1600" i="1" dirty="0" smtClean="0"/>
              <a:t>et al.,</a:t>
            </a:r>
            <a:r>
              <a:rPr lang="en-US" sz="1600" dirty="0" smtClean="0"/>
              <a:t> Nucl</a:t>
            </a:r>
            <a:r>
              <a:rPr lang="en-US" sz="1600" dirty="0"/>
              <a:t>. Instr. Meth. </a:t>
            </a:r>
            <a:r>
              <a:rPr lang="en-US" sz="1600" b="1" dirty="0" smtClean="0"/>
              <a:t>A671</a:t>
            </a:r>
            <a:r>
              <a:rPr lang="en-US" sz="1600" dirty="0" smtClean="0"/>
              <a:t> </a:t>
            </a:r>
            <a:r>
              <a:rPr lang="en-US" sz="1600" dirty="0"/>
              <a:t>137 (</a:t>
            </a:r>
            <a:r>
              <a:rPr lang="en-US" sz="1600" dirty="0">
                <a:solidFill>
                  <a:srgbClr val="C0504D"/>
                </a:solidFill>
              </a:rPr>
              <a:t>2012</a:t>
            </a:r>
            <a:r>
              <a:rPr lang="en-US" sz="1600" dirty="0"/>
              <a:t>)</a:t>
            </a:r>
          </a:p>
        </p:txBody>
      </p:sp>
      <p:pic>
        <p:nvPicPr>
          <p:cNvPr id="3" name="Picture 2" descr="Picture 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2630"/>
            <a:ext cx="4032250" cy="2268642"/>
          </a:xfrm>
          <a:prstGeom prst="rect">
            <a:avLst/>
          </a:prstGeom>
        </p:spPr>
      </p:pic>
      <p:pic>
        <p:nvPicPr>
          <p:cNvPr id="12" name="Picture 11" descr="Musgrave_APS201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191" y="1898321"/>
            <a:ext cx="3107672" cy="2176098"/>
          </a:xfrm>
          <a:prstGeom prst="rect">
            <a:avLst/>
          </a:prstGeom>
        </p:spPr>
      </p:pic>
      <p:pic>
        <p:nvPicPr>
          <p:cNvPr id="13" name="Picture 12" descr="Fomin_cipan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12" y="3365011"/>
            <a:ext cx="4440857" cy="31347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24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RF spin rotator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Resonant RF spin rotator, </a:t>
            </a:r>
          </a:p>
          <a:p>
            <a:pPr lvl="1"/>
            <a:r>
              <a:rPr lang="en-US" sz="1800" dirty="0" smtClean="0"/>
              <a:t>1/t RF amplitude tuned to velocity of neutrons</a:t>
            </a:r>
          </a:p>
          <a:p>
            <a:pPr lvl="1"/>
            <a:r>
              <a:rPr lang="en-US" sz="1800" dirty="0" smtClean="0"/>
              <a:t>Affects spin only–NOT velocity (no static gradient)</a:t>
            </a:r>
          </a:p>
          <a:p>
            <a:r>
              <a:rPr lang="en-US" sz="2000" dirty="0" smtClean="0"/>
              <a:t>essential to reduce instrumental systematics</a:t>
            </a:r>
          </a:p>
          <a:p>
            <a:pPr lvl="1"/>
            <a:r>
              <a:rPr lang="en-US" sz="1800" dirty="0" smtClean="0">
                <a:sym typeface="Symbol" charset="0"/>
              </a:rPr>
              <a:t>danger: must isolate RF field from the detector</a:t>
            </a:r>
            <a:endParaRPr lang="en-US" sz="1800" dirty="0" smtClean="0"/>
          </a:p>
          <a:p>
            <a:pPr lvl="1"/>
            <a:r>
              <a:rPr lang="en-US" sz="1800" dirty="0" smtClean="0"/>
              <a:t>false asymmetries: additive &amp; multiplicave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148031" y="5898139"/>
            <a:ext cx="539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P. Neo-Seo, </a:t>
            </a:r>
            <a:r>
              <a:rPr lang="en-US" sz="1600" i="1" dirty="0" smtClean="0"/>
              <a:t>et </a:t>
            </a:r>
            <a:r>
              <a:rPr lang="en-US" sz="1600" i="1" dirty="0"/>
              <a:t>al. </a:t>
            </a:r>
            <a:r>
              <a:rPr lang="en-US" sz="1600" dirty="0"/>
              <a:t>Phys. Rev. ST </a:t>
            </a:r>
            <a:r>
              <a:rPr lang="en-US" sz="1600" dirty="0" err="1"/>
              <a:t>Accel</a:t>
            </a:r>
            <a:r>
              <a:rPr lang="en-US" sz="1600" dirty="0"/>
              <a:t>. </a:t>
            </a:r>
            <a:r>
              <a:rPr lang="en-US" sz="1600" dirty="0" smtClean="0"/>
              <a:t>Beams </a:t>
            </a:r>
            <a:r>
              <a:rPr lang="en-US" sz="1600" b="1" dirty="0" smtClean="0"/>
              <a:t>11</a:t>
            </a:r>
            <a:r>
              <a:rPr lang="en-US" sz="1600" dirty="0" smtClean="0"/>
              <a:t> </a:t>
            </a:r>
            <a:r>
              <a:rPr lang="en-US" sz="1600" dirty="0"/>
              <a:t>084701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0504D"/>
                </a:solidFill>
              </a:rPr>
              <a:t>2008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grpSp>
        <p:nvGrpSpPr>
          <p:cNvPr id="25605" name="Group 6"/>
          <p:cNvGrpSpPr>
            <a:grpSpLocks/>
          </p:cNvGrpSpPr>
          <p:nvPr/>
        </p:nvGrpSpPr>
        <p:grpSpPr bwMode="auto">
          <a:xfrm>
            <a:off x="6725313" y="2076205"/>
            <a:ext cx="1882704" cy="2227263"/>
            <a:chOff x="4656" y="768"/>
            <a:chExt cx="1074" cy="1344"/>
          </a:xfrm>
        </p:grpSpPr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flipV="1">
              <a:off x="4865" y="1008"/>
              <a:ext cx="0" cy="1104"/>
            </a:xfrm>
            <a:prstGeom prst="line">
              <a:avLst/>
            </a:prstGeom>
            <a:noFill/>
            <a:ln w="38100">
              <a:solidFill>
                <a:srgbClr val="B90007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4656" y="768"/>
              <a:ext cx="72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B90007"/>
                  </a:solidFill>
                </a:rPr>
                <a:t>holding field</a:t>
              </a: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4865" y="1392"/>
              <a:ext cx="528" cy="72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5441" y="1296"/>
              <a:ext cx="21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chemeClr val="accent2"/>
                  </a:solidFill>
                </a:rPr>
                <a:t>s</a:t>
              </a:r>
              <a:r>
                <a:rPr lang="en-US" sz="1800" baseline="-25000">
                  <a:solidFill>
                    <a:schemeClr val="accent2"/>
                  </a:solidFill>
                </a:rPr>
                <a:t>n</a:t>
              </a:r>
              <a:endParaRPr lang="en-US" sz="1800" baseline="-25000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4865" y="2112"/>
              <a:ext cx="528" cy="0"/>
            </a:xfrm>
            <a:prstGeom prst="line">
              <a:avLst/>
            </a:prstGeom>
            <a:noFill/>
            <a:ln w="38100">
              <a:solidFill>
                <a:srgbClr val="9C5C2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Arc 13"/>
            <p:cNvSpPr>
              <a:spLocks/>
            </p:cNvSpPr>
            <p:nvPr/>
          </p:nvSpPr>
          <p:spPr bwMode="auto">
            <a:xfrm>
              <a:off x="4868" y="1946"/>
              <a:ext cx="528" cy="154"/>
            </a:xfrm>
            <a:custGeom>
              <a:avLst/>
              <a:gdLst>
                <a:gd name="T0" fmla="*/ 0 w 21600"/>
                <a:gd name="T1" fmla="*/ 0 h 19590"/>
                <a:gd name="T2" fmla="*/ 0 w 21600"/>
                <a:gd name="T3" fmla="*/ 0 h 19590"/>
                <a:gd name="T4" fmla="*/ 0 w 21600"/>
                <a:gd name="T5" fmla="*/ 0 h 19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9590" fill="none" extrusionOk="0">
                  <a:moveTo>
                    <a:pt x="11182" y="-1"/>
                  </a:moveTo>
                  <a:cubicBezTo>
                    <a:pt x="17648" y="3912"/>
                    <a:pt x="21600" y="10921"/>
                    <a:pt x="21600" y="18480"/>
                  </a:cubicBezTo>
                  <a:cubicBezTo>
                    <a:pt x="21600" y="18850"/>
                    <a:pt x="21590" y="19220"/>
                    <a:pt x="21571" y="19590"/>
                  </a:cubicBezTo>
                </a:path>
                <a:path w="21600" h="19590" stroke="0" extrusionOk="0">
                  <a:moveTo>
                    <a:pt x="11182" y="-1"/>
                  </a:moveTo>
                  <a:cubicBezTo>
                    <a:pt x="17648" y="3912"/>
                    <a:pt x="21600" y="10921"/>
                    <a:pt x="21600" y="18480"/>
                  </a:cubicBezTo>
                  <a:cubicBezTo>
                    <a:pt x="21600" y="18850"/>
                    <a:pt x="21590" y="19220"/>
                    <a:pt x="21571" y="19590"/>
                  </a:cubicBezTo>
                  <a:lnTo>
                    <a:pt x="0" y="18480"/>
                  </a:lnTo>
                  <a:lnTo>
                    <a:pt x="11182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5441" y="1872"/>
              <a:ext cx="289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9C5C22"/>
                  </a:solidFill>
                </a:rPr>
                <a:t>B</a:t>
              </a:r>
              <a:r>
                <a:rPr lang="en-US" sz="1600" baseline="-25000">
                  <a:solidFill>
                    <a:srgbClr val="9C5C22"/>
                  </a:solidFill>
                </a:rPr>
                <a:t>RF</a:t>
              </a:r>
              <a:endParaRPr lang="en-US" sz="1600">
                <a:solidFill>
                  <a:srgbClr val="9C5C22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762701" y="4407577"/>
            <a:ext cx="1917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Larmor precession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  + Rabi oscillation 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4" name="Picture 23" descr="precession_0.15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t="20754" r="18729" b="25164"/>
          <a:stretch/>
        </p:blipFill>
        <p:spPr>
          <a:xfrm rot="3149633">
            <a:off x="5329730" y="2255613"/>
            <a:ext cx="3638219" cy="3624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28" y="3188809"/>
            <a:ext cx="4842670" cy="25475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25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7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RF spin rotator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723900"/>
            <a:ext cx="8496300" cy="5402265"/>
          </a:xfrm>
        </p:spPr>
        <p:txBody>
          <a:bodyPr/>
          <a:lstStyle/>
          <a:p>
            <a:r>
              <a:rPr lang="en-US" dirty="0" smtClean="0"/>
              <a:t>Double-cosine-theta coil</a:t>
            </a:r>
          </a:p>
          <a:p>
            <a:pPr lvl="1"/>
            <a:r>
              <a:rPr lang="en-US" dirty="0" smtClean="0"/>
              <a:t>Fringeless transverse RF field</a:t>
            </a:r>
          </a:p>
          <a:p>
            <a:pPr lvl="1"/>
            <a:r>
              <a:rPr lang="en-US" dirty="0" smtClean="0"/>
              <a:t>Longitudinal OR transverse</a:t>
            </a:r>
          </a:p>
          <a:p>
            <a:pPr lvl="1"/>
            <a:r>
              <a:rPr lang="en-US" dirty="0" smtClean="0"/>
              <a:t>Designed using scalar potential</a:t>
            </a:r>
          </a:p>
          <a:p>
            <a:pPr marL="5715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Univ. Kentucky / Univ. Tennessee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 descr="C:\Users\Chris\Pictures\SF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6924" y="1085638"/>
            <a:ext cx="4837076" cy="5129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Chris\Pictures\2014-01-18 001\011814171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48373" y="3769574"/>
            <a:ext cx="1796838" cy="3094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hris\Pictures\2014-01-22 001\RFSR-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77527" y="2001891"/>
            <a:ext cx="1738527" cy="3094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16200000">
            <a:off x="1097058" y="2342232"/>
            <a:ext cx="3770143" cy="4364814"/>
            <a:chOff x="1321831" y="723903"/>
            <a:chExt cx="3905796" cy="4364814"/>
          </a:xfrm>
        </p:grpSpPr>
        <p:pic>
          <p:nvPicPr>
            <p:cNvPr id="10" name="Picture 3" descr="C:\Users\Chris\Pictures\2014-01-22 002\012214142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1727658" y="318077"/>
              <a:ext cx="3094141" cy="390579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422572" y="4800982"/>
              <a:ext cx="460870" cy="2877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4564066" y="4137422"/>
              <a:ext cx="982937" cy="34418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V="1">
              <a:off x="2380733" y="2759142"/>
              <a:ext cx="982937" cy="3100742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26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analyzer cell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externally polarized</a:t>
            </a:r>
            <a:br>
              <a:rPr lang="en-US" dirty="0" smtClean="0"/>
            </a:br>
            <a:r>
              <a:rPr lang="en-US" dirty="0" smtClean="0"/>
              <a:t>(SEOP)  </a:t>
            </a:r>
            <a:r>
              <a:rPr lang="en-US" baseline="30000" dirty="0" smtClean="0"/>
              <a:t>3</a:t>
            </a:r>
            <a:r>
              <a:rPr lang="en-US" dirty="0" smtClean="0"/>
              <a:t>He cell</a:t>
            </a:r>
          </a:p>
          <a:p>
            <a:r>
              <a:rPr lang="en-US" dirty="0" smtClean="0"/>
              <a:t>AFP spin reversal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of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  <a:p>
            <a:r>
              <a:rPr lang="en-US" dirty="0" smtClean="0"/>
              <a:t>Used to measure </a:t>
            </a:r>
            <a:br>
              <a:rPr lang="en-US" dirty="0" smtClean="0"/>
            </a:br>
            <a:r>
              <a:rPr lang="en-US" dirty="0" smtClean="0"/>
              <a:t>both the neutron</a:t>
            </a:r>
            <a:br>
              <a:rPr lang="en-US" dirty="0" smtClean="0"/>
            </a:br>
            <a:r>
              <a:rPr lang="en-US" dirty="0" smtClean="0"/>
              <a:t>polarization and</a:t>
            </a:r>
            <a:br>
              <a:rPr lang="en-US" dirty="0" smtClean="0"/>
            </a:br>
            <a:r>
              <a:rPr lang="en-US" dirty="0" smtClean="0"/>
              <a:t>the RFSF efficiency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518" y="4142405"/>
            <a:ext cx="244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Univ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Tennessee / ORNL</a:t>
            </a:r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22782"/>
          <a:stretch/>
        </p:blipFill>
        <p:spPr>
          <a:xfrm rot="5400000">
            <a:off x="3601852" y="1382637"/>
            <a:ext cx="5168655" cy="41412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27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68946"/>
            <a:ext cx="4282079" cy="2788653"/>
          </a:xfrm>
          <a:prstGeom prst="rect">
            <a:avLst/>
          </a:prstGeom>
          <a:solidFill>
            <a:srgbClr val="8982F5"/>
          </a:solidFill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transmission polarimetry</a:t>
            </a:r>
            <a:endParaRPr lang="en-US" dirty="0"/>
          </a:p>
        </p:txBody>
      </p:sp>
      <p:pic>
        <p:nvPicPr>
          <p:cNvPr id="9" name="Picture 8" descr="Polarimetry 5-20-2015_beam_p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1" y="3571930"/>
            <a:ext cx="4243845" cy="2702983"/>
          </a:xfrm>
          <a:prstGeom prst="rect">
            <a:avLst/>
          </a:prstGeom>
        </p:spPr>
      </p:pic>
      <p:pic>
        <p:nvPicPr>
          <p:cNvPr id="12" name="Picture 11" descr="Polarimetry 1-28-2015_larmor_sc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93" y="1080570"/>
            <a:ext cx="2091212" cy="2288954"/>
          </a:xfrm>
          <a:prstGeom prst="rect">
            <a:avLst/>
          </a:prstGeom>
        </p:spPr>
      </p:pic>
      <p:pic>
        <p:nvPicPr>
          <p:cNvPr id="13" name="Picture 12" descr="Polarimetry 1-28-2015_rabi_sc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05" y="1080570"/>
            <a:ext cx="2122733" cy="2288953"/>
          </a:xfrm>
          <a:prstGeom prst="rect">
            <a:avLst/>
          </a:prstGeom>
        </p:spPr>
      </p:pic>
      <p:pic>
        <p:nvPicPr>
          <p:cNvPr id="8" name="Picture 7" descr="Polarimetry 5-20-2015_cell_p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879530"/>
            <a:ext cx="4243845" cy="2702983"/>
          </a:xfrm>
          <a:prstGeom prst="rect">
            <a:avLst/>
          </a:prstGeom>
        </p:spPr>
      </p:pic>
      <p:pic>
        <p:nvPicPr>
          <p:cNvPr id="7" name="Picture 6" descr="Polarimetry 5-20-2015_sf_ef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3571930"/>
            <a:ext cx="4243845" cy="2702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9217" y="1804672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Larmor </a:t>
            </a:r>
          </a:p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Resonance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8807" y="1804672"/>
            <a:ext cx="149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Rabi</a:t>
            </a:r>
          </a:p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Oscillation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302" y="2176596"/>
            <a:ext cx="303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Polarization of </a:t>
            </a:r>
            <a:r>
              <a:rPr lang="en-US" sz="2400" baseline="30000" dirty="0" smtClean="0">
                <a:solidFill>
                  <a:schemeClr val="accent4"/>
                </a:solidFill>
              </a:rPr>
              <a:t>3</a:t>
            </a:r>
            <a:r>
              <a:rPr lang="en-US" sz="2400" dirty="0" smtClean="0">
                <a:solidFill>
                  <a:schemeClr val="accent4"/>
                </a:solidFill>
              </a:rPr>
              <a:t>He Cell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8559" y="4602669"/>
            <a:ext cx="244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Beam Polarization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2814" y="459100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Spin Flip Efficiency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316" t="2304" r="-1316" b="14231"/>
          <a:stretch/>
        </p:blipFill>
        <p:spPr>
          <a:xfrm>
            <a:off x="1667737" y="5176511"/>
            <a:ext cx="2193496" cy="348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93" y="5180690"/>
            <a:ext cx="2294012" cy="31564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28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Active target /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 chamber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Content Placeholder 5"/>
          <p:cNvSpPr>
            <a:spLocks noGrp="1"/>
          </p:cNvSpPr>
          <p:nvPr>
            <p:ph idx="1"/>
          </p:nvPr>
        </p:nvSpPr>
        <p:spPr>
          <a:xfrm>
            <a:off x="177800" y="868947"/>
            <a:ext cx="8509000" cy="5257218"/>
          </a:xfrm>
        </p:spPr>
        <p:txBody>
          <a:bodyPr/>
          <a:lstStyle/>
          <a:p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He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for both target and ionization gas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Macor frames with 9 x 16 sense wires, 8 x 17 HV wires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All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aluminum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chamber except for knife edges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12” x 0.9 mm CF aluminum windows 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16 </a:t>
            </a:r>
            <a:r>
              <a:rPr lang="en-US" sz="1800" dirty="0" err="1" smtClean="0">
                <a:latin typeface="Arial" charset="0"/>
                <a:ea typeface="ＭＳ Ｐゴシック" charset="0"/>
              </a:rPr>
              <a:t>mCi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tritium over life of experiment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University of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Manitoba</a:t>
            </a:r>
            <a:endParaRPr lang="en-US" sz="2000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71800" y="5257800"/>
            <a:ext cx="381000" cy="914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" name="Picture 1" descr="IonChamber -assembled top side no shieldi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3121" y="2391676"/>
            <a:ext cx="3381987" cy="4467828"/>
          </a:xfrm>
          <a:prstGeom prst="rect">
            <a:avLst/>
          </a:prstGeom>
        </p:spPr>
      </p:pic>
      <p:pic>
        <p:nvPicPr>
          <p:cNvPr id="3" name="Picture 2" descr="DNP 2014 - chamb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905" y="1993900"/>
            <a:ext cx="4056795" cy="4597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29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"/>
            <a:ext cx="9147049" cy="868947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Hadronic Weak Interaction </a:t>
            </a:r>
            <a:r>
              <a:rPr lang="en-US" sz="4000" dirty="0" smtClean="0"/>
              <a:t>in a</a:t>
            </a:r>
            <a:r>
              <a:rPr lang="en-US" dirty="0" smtClean="0"/>
              <a:t> nutshell</a:t>
            </a:r>
            <a:endParaRPr lang="en-US" dirty="0"/>
          </a:p>
        </p:txBody>
      </p:sp>
      <p:sp>
        <p:nvSpPr>
          <p:cNvPr id="164" name="Oval 89"/>
          <p:cNvSpPr>
            <a:spLocks noChangeArrowheads="1"/>
          </p:cNvSpPr>
          <p:nvPr/>
        </p:nvSpPr>
        <p:spPr bwMode="auto">
          <a:xfrm rot="20704215">
            <a:off x="3544888" y="1873250"/>
            <a:ext cx="663575" cy="541338"/>
          </a:xfrm>
          <a:prstGeom prst="ellipse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5" name="Picture 1" descr="Picture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738" y="762000"/>
            <a:ext cx="39211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" name="Group 165"/>
          <p:cNvGrpSpPr>
            <a:grpSpLocks/>
          </p:cNvGrpSpPr>
          <p:nvPr/>
        </p:nvGrpSpPr>
        <p:grpSpPr bwMode="auto">
          <a:xfrm>
            <a:off x="3248025" y="1887538"/>
            <a:ext cx="2382838" cy="2308225"/>
            <a:chOff x="3394044" y="1887050"/>
            <a:chExt cx="2382866" cy="230944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 rot="-895785">
              <a:off x="3487992" y="2772428"/>
              <a:ext cx="2176379" cy="133466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8" name="Picture 1" descr="Picture 1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044" y="1887050"/>
              <a:ext cx="2382866" cy="230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9" name="Group 168"/>
          <p:cNvGrpSpPr>
            <a:grpSpLocks/>
          </p:cNvGrpSpPr>
          <p:nvPr/>
        </p:nvGrpSpPr>
        <p:grpSpPr bwMode="auto">
          <a:xfrm>
            <a:off x="3600450" y="3352800"/>
            <a:ext cx="3070225" cy="3376613"/>
            <a:chOff x="3810000" y="3352800"/>
            <a:chExt cx="3070361" cy="3377397"/>
          </a:xfrm>
        </p:grpSpPr>
        <p:sp>
          <p:nvSpPr>
            <p:cNvPr id="170" name="Oval 9"/>
            <p:cNvSpPr>
              <a:spLocks noChangeArrowheads="1"/>
            </p:cNvSpPr>
            <p:nvPr/>
          </p:nvSpPr>
          <p:spPr bwMode="auto">
            <a:xfrm rot="-895785">
              <a:off x="3905507" y="4708824"/>
              <a:ext cx="2583155" cy="152667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1" name="Picture 2" descr="Picture 2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352800"/>
              <a:ext cx="3070361" cy="337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2" name="Picture 8" descr="Picture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204913"/>
            <a:ext cx="279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Picture 172" descr="Picture 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2685680"/>
            <a:ext cx="18542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" name="Group 173"/>
          <p:cNvGrpSpPr>
            <a:grpSpLocks/>
          </p:cNvGrpSpPr>
          <p:nvPr/>
        </p:nvGrpSpPr>
        <p:grpSpPr bwMode="auto">
          <a:xfrm>
            <a:off x="4959349" y="1447800"/>
            <a:ext cx="1949587" cy="3128963"/>
            <a:chOff x="5105400" y="1447800"/>
            <a:chExt cx="1950266" cy="3128665"/>
          </a:xfrm>
        </p:grpSpPr>
        <p:sp>
          <p:nvSpPr>
            <p:cNvPr id="175" name="TextBox 17"/>
            <p:cNvSpPr txBox="1">
              <a:spLocks noChangeArrowheads="1"/>
            </p:cNvSpPr>
            <p:nvPr/>
          </p:nvSpPr>
          <p:spPr bwMode="auto">
            <a:xfrm>
              <a:off x="5638800" y="2667000"/>
              <a:ext cx="1416866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Hadronic</a:t>
              </a:r>
            </a:p>
          </p:txBody>
        </p:sp>
        <p:sp>
          <p:nvSpPr>
            <p:cNvPr id="176" name="TextBox 18"/>
            <p:cNvSpPr txBox="1">
              <a:spLocks noChangeArrowheads="1"/>
            </p:cNvSpPr>
            <p:nvPr/>
          </p:nvSpPr>
          <p:spPr bwMode="auto">
            <a:xfrm>
              <a:off x="5235439" y="1447800"/>
              <a:ext cx="1249495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Nuclear</a:t>
              </a:r>
            </a:p>
          </p:txBody>
        </p:sp>
        <p:sp>
          <p:nvSpPr>
            <p:cNvPr id="177" name="TextBox 19"/>
            <p:cNvSpPr txBox="1">
              <a:spLocks noChangeArrowheads="1"/>
            </p:cNvSpPr>
            <p:nvPr/>
          </p:nvSpPr>
          <p:spPr bwMode="auto">
            <a:xfrm>
              <a:off x="6019800" y="4114800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EW</a:t>
              </a:r>
            </a:p>
          </p:txBody>
        </p:sp>
        <p:sp>
          <p:nvSpPr>
            <p:cNvPr id="178" name="TextBox 60"/>
            <p:cNvSpPr txBox="1">
              <a:spLocks noChangeArrowheads="1"/>
            </p:cNvSpPr>
            <p:nvPr/>
          </p:nvSpPr>
          <p:spPr bwMode="auto">
            <a:xfrm>
              <a:off x="5105400" y="2209800"/>
              <a:ext cx="1782002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804000"/>
                  </a:solidFill>
                  <a:latin typeface="Cala"/>
                  <a:cs typeface="Cala"/>
                </a:rPr>
                <a:t>&lt;nuclear structure&gt;</a:t>
              </a:r>
            </a:p>
          </p:txBody>
        </p:sp>
        <p:sp>
          <p:nvSpPr>
            <p:cNvPr id="179" name="TextBox 61"/>
            <p:cNvSpPr txBox="1">
              <a:spLocks noChangeArrowheads="1"/>
            </p:cNvSpPr>
            <p:nvPr/>
          </p:nvSpPr>
          <p:spPr bwMode="auto">
            <a:xfrm>
              <a:off x="5406518" y="3754577"/>
              <a:ext cx="1542157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804000"/>
                  </a:solidFill>
                  <a:latin typeface="Cala"/>
                  <a:cs typeface="Cala"/>
                </a:rPr>
                <a:t>&lt;QCD structure&gt;</a:t>
              </a:r>
            </a:p>
          </p:txBody>
        </p:sp>
      </p:grpSp>
      <p:pic>
        <p:nvPicPr>
          <p:cNvPr id="180" name="Picture 179" descr="Picture 9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363" y="3330205"/>
            <a:ext cx="10842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" name="Freeform 15"/>
          <p:cNvSpPr>
            <a:spLocks/>
          </p:cNvSpPr>
          <p:nvPr/>
        </p:nvSpPr>
        <p:spPr bwMode="auto">
          <a:xfrm>
            <a:off x="6780213" y="3136530"/>
            <a:ext cx="2003425" cy="1235075"/>
          </a:xfrm>
          <a:custGeom>
            <a:avLst/>
            <a:gdLst>
              <a:gd name="T0" fmla="*/ 29238 w 2003537"/>
              <a:gd name="T1" fmla="*/ 184727 h 1235363"/>
              <a:gd name="T2" fmla="*/ 29238 w 2003537"/>
              <a:gd name="T3" fmla="*/ 184727 h 1235363"/>
              <a:gd name="T4" fmla="*/ 17693 w 2003537"/>
              <a:gd name="T5" fmla="*/ 531091 h 1235363"/>
              <a:gd name="T6" fmla="*/ 40784 w 2003537"/>
              <a:gd name="T7" fmla="*/ 565727 h 1235363"/>
              <a:gd name="T8" fmla="*/ 52329 w 2003537"/>
              <a:gd name="T9" fmla="*/ 600363 h 1235363"/>
              <a:gd name="T10" fmla="*/ 110057 w 2003537"/>
              <a:gd name="T11" fmla="*/ 669636 h 1235363"/>
              <a:gd name="T12" fmla="*/ 133147 w 2003537"/>
              <a:gd name="T13" fmla="*/ 715818 h 1235363"/>
              <a:gd name="T14" fmla="*/ 202420 w 2003537"/>
              <a:gd name="T15" fmla="*/ 762000 h 1235363"/>
              <a:gd name="T16" fmla="*/ 225511 w 2003537"/>
              <a:gd name="T17" fmla="*/ 796636 h 1235363"/>
              <a:gd name="T18" fmla="*/ 317875 w 2003537"/>
              <a:gd name="T19" fmla="*/ 831272 h 1235363"/>
              <a:gd name="T20" fmla="*/ 364057 w 2003537"/>
              <a:gd name="T21" fmla="*/ 865909 h 1235363"/>
              <a:gd name="T22" fmla="*/ 398693 w 2003537"/>
              <a:gd name="T23" fmla="*/ 889000 h 1235363"/>
              <a:gd name="T24" fmla="*/ 421784 w 2003537"/>
              <a:gd name="T25" fmla="*/ 923636 h 1235363"/>
              <a:gd name="T26" fmla="*/ 456420 w 2003537"/>
              <a:gd name="T27" fmla="*/ 946727 h 1235363"/>
              <a:gd name="T28" fmla="*/ 491057 w 2003537"/>
              <a:gd name="T29" fmla="*/ 981363 h 1235363"/>
              <a:gd name="T30" fmla="*/ 560329 w 2003537"/>
              <a:gd name="T31" fmla="*/ 1119909 h 1235363"/>
              <a:gd name="T32" fmla="*/ 594966 w 2003537"/>
              <a:gd name="T33" fmla="*/ 1154545 h 1235363"/>
              <a:gd name="T34" fmla="*/ 629602 w 2003537"/>
              <a:gd name="T35" fmla="*/ 1166091 h 1235363"/>
              <a:gd name="T36" fmla="*/ 664238 w 2003537"/>
              <a:gd name="T37" fmla="*/ 1189182 h 1235363"/>
              <a:gd name="T38" fmla="*/ 779693 w 2003537"/>
              <a:gd name="T39" fmla="*/ 1212272 h 1235363"/>
              <a:gd name="T40" fmla="*/ 1183784 w 2003537"/>
              <a:gd name="T41" fmla="*/ 1235363 h 1235363"/>
              <a:gd name="T42" fmla="*/ 1841875 w 2003537"/>
              <a:gd name="T43" fmla="*/ 1212272 h 1235363"/>
              <a:gd name="T44" fmla="*/ 1888057 w 2003537"/>
              <a:gd name="T45" fmla="*/ 1200727 h 1235363"/>
              <a:gd name="T46" fmla="*/ 1934238 w 2003537"/>
              <a:gd name="T47" fmla="*/ 1177636 h 1235363"/>
              <a:gd name="T48" fmla="*/ 1957329 w 2003537"/>
              <a:gd name="T49" fmla="*/ 1143000 h 1235363"/>
              <a:gd name="T50" fmla="*/ 1991966 w 2003537"/>
              <a:gd name="T51" fmla="*/ 1073727 h 1235363"/>
              <a:gd name="T52" fmla="*/ 2003511 w 2003537"/>
              <a:gd name="T53" fmla="*/ 1039091 h 1235363"/>
              <a:gd name="T54" fmla="*/ 1980420 w 2003537"/>
              <a:gd name="T55" fmla="*/ 819727 h 1235363"/>
              <a:gd name="T56" fmla="*/ 1945784 w 2003537"/>
              <a:gd name="T57" fmla="*/ 796636 h 1235363"/>
              <a:gd name="T58" fmla="*/ 1888057 w 2003537"/>
              <a:gd name="T59" fmla="*/ 785091 h 1235363"/>
              <a:gd name="T60" fmla="*/ 1853420 w 2003537"/>
              <a:gd name="T61" fmla="*/ 773545 h 1235363"/>
              <a:gd name="T62" fmla="*/ 1818784 w 2003537"/>
              <a:gd name="T63" fmla="*/ 750454 h 1235363"/>
              <a:gd name="T64" fmla="*/ 1737966 w 2003537"/>
              <a:gd name="T65" fmla="*/ 738909 h 1235363"/>
              <a:gd name="T66" fmla="*/ 1657147 w 2003537"/>
              <a:gd name="T67" fmla="*/ 692727 h 1235363"/>
              <a:gd name="T68" fmla="*/ 1553238 w 2003537"/>
              <a:gd name="T69" fmla="*/ 669636 h 1235363"/>
              <a:gd name="T70" fmla="*/ 1426238 w 2003537"/>
              <a:gd name="T71" fmla="*/ 646545 h 1235363"/>
              <a:gd name="T72" fmla="*/ 1149147 w 2003537"/>
              <a:gd name="T73" fmla="*/ 623454 h 1235363"/>
              <a:gd name="T74" fmla="*/ 1114511 w 2003537"/>
              <a:gd name="T75" fmla="*/ 611909 h 1235363"/>
              <a:gd name="T76" fmla="*/ 1091420 w 2003537"/>
              <a:gd name="T77" fmla="*/ 577272 h 1235363"/>
              <a:gd name="T78" fmla="*/ 1033693 w 2003537"/>
              <a:gd name="T79" fmla="*/ 565727 h 1235363"/>
              <a:gd name="T80" fmla="*/ 929784 w 2003537"/>
              <a:gd name="T81" fmla="*/ 519545 h 1235363"/>
              <a:gd name="T82" fmla="*/ 906693 w 2003537"/>
              <a:gd name="T83" fmla="*/ 484909 h 1235363"/>
              <a:gd name="T84" fmla="*/ 872057 w 2003537"/>
              <a:gd name="T85" fmla="*/ 473363 h 1235363"/>
              <a:gd name="T86" fmla="*/ 802784 w 2003537"/>
              <a:gd name="T87" fmla="*/ 427182 h 1235363"/>
              <a:gd name="T88" fmla="*/ 768147 w 2003537"/>
              <a:gd name="T89" fmla="*/ 404091 h 1235363"/>
              <a:gd name="T90" fmla="*/ 721966 w 2003537"/>
              <a:gd name="T91" fmla="*/ 346363 h 1235363"/>
              <a:gd name="T92" fmla="*/ 710420 w 2003537"/>
              <a:gd name="T93" fmla="*/ 311727 h 1235363"/>
              <a:gd name="T94" fmla="*/ 652693 w 2003537"/>
              <a:gd name="T95" fmla="*/ 242454 h 1235363"/>
              <a:gd name="T96" fmla="*/ 618057 w 2003537"/>
              <a:gd name="T97" fmla="*/ 219363 h 1235363"/>
              <a:gd name="T98" fmla="*/ 537238 w 2003537"/>
              <a:gd name="T99" fmla="*/ 115454 h 1235363"/>
              <a:gd name="T100" fmla="*/ 502602 w 2003537"/>
              <a:gd name="T101" fmla="*/ 103909 h 1235363"/>
              <a:gd name="T102" fmla="*/ 364057 w 2003537"/>
              <a:gd name="T103" fmla="*/ 127000 h 1235363"/>
              <a:gd name="T104" fmla="*/ 294784 w 2003537"/>
              <a:gd name="T105" fmla="*/ 150091 h 1235363"/>
              <a:gd name="T106" fmla="*/ 260147 w 2003537"/>
              <a:gd name="T107" fmla="*/ 161636 h 1235363"/>
              <a:gd name="T108" fmla="*/ 225511 w 2003537"/>
              <a:gd name="T109" fmla="*/ 184727 h 1235363"/>
              <a:gd name="T110" fmla="*/ 179329 w 2003537"/>
              <a:gd name="T111" fmla="*/ 207818 h 1235363"/>
              <a:gd name="T112" fmla="*/ 179329 w 2003537"/>
              <a:gd name="T113" fmla="*/ 207818 h 1235363"/>
              <a:gd name="T114" fmla="*/ 98511 w 2003537"/>
              <a:gd name="T115" fmla="*/ 438727 h 1235363"/>
              <a:gd name="T116" fmla="*/ 618057 w 2003537"/>
              <a:gd name="T117" fmla="*/ 1166091 h 1235363"/>
              <a:gd name="T118" fmla="*/ 1761057 w 2003537"/>
              <a:gd name="T119" fmla="*/ 1223818 h 1235363"/>
              <a:gd name="T120" fmla="*/ 1911147 w 2003537"/>
              <a:gd name="T121" fmla="*/ 819727 h 1235363"/>
              <a:gd name="T122" fmla="*/ 1172238 w 2003537"/>
              <a:gd name="T123" fmla="*/ 600363 h 1235363"/>
              <a:gd name="T124" fmla="*/ 698875 w 2003537"/>
              <a:gd name="T125" fmla="*/ 265545 h 1235363"/>
              <a:gd name="T126" fmla="*/ 283238 w 2003537"/>
              <a:gd name="T127" fmla="*/ 0 h 1235363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003537" h="1235363">
                <a:moveTo>
                  <a:pt x="29238" y="184727"/>
                </a:moveTo>
                <a:lnTo>
                  <a:pt x="29238" y="184727"/>
                </a:lnTo>
                <a:cubicBezTo>
                  <a:pt x="-5370" y="340461"/>
                  <a:pt x="-9303" y="315126"/>
                  <a:pt x="17693" y="531091"/>
                </a:cubicBezTo>
                <a:cubicBezTo>
                  <a:pt x="19414" y="544860"/>
                  <a:pt x="33087" y="554182"/>
                  <a:pt x="40784" y="565727"/>
                </a:cubicBezTo>
                <a:cubicBezTo>
                  <a:pt x="44632" y="577272"/>
                  <a:pt x="46887" y="589478"/>
                  <a:pt x="52329" y="600363"/>
                </a:cubicBezTo>
                <a:cubicBezTo>
                  <a:pt x="68404" y="632513"/>
                  <a:pt x="84521" y="644101"/>
                  <a:pt x="110057" y="669636"/>
                </a:cubicBezTo>
                <a:cubicBezTo>
                  <a:pt x="117754" y="685030"/>
                  <a:pt x="120977" y="703648"/>
                  <a:pt x="133147" y="715818"/>
                </a:cubicBezTo>
                <a:cubicBezTo>
                  <a:pt x="152770" y="735442"/>
                  <a:pt x="202420" y="762000"/>
                  <a:pt x="202420" y="762000"/>
                </a:cubicBezTo>
                <a:cubicBezTo>
                  <a:pt x="210117" y="773545"/>
                  <a:pt x="214851" y="787753"/>
                  <a:pt x="225511" y="796636"/>
                </a:cubicBezTo>
                <a:cubicBezTo>
                  <a:pt x="251387" y="818199"/>
                  <a:pt x="286802" y="823504"/>
                  <a:pt x="317875" y="831272"/>
                </a:cubicBezTo>
                <a:cubicBezTo>
                  <a:pt x="333269" y="842818"/>
                  <a:pt x="348399" y="854724"/>
                  <a:pt x="364057" y="865909"/>
                </a:cubicBezTo>
                <a:cubicBezTo>
                  <a:pt x="375348" y="873974"/>
                  <a:pt x="388881" y="879188"/>
                  <a:pt x="398693" y="889000"/>
                </a:cubicBezTo>
                <a:cubicBezTo>
                  <a:pt x="408505" y="898812"/>
                  <a:pt x="411972" y="913824"/>
                  <a:pt x="421784" y="923636"/>
                </a:cubicBezTo>
                <a:cubicBezTo>
                  <a:pt x="431596" y="933448"/>
                  <a:pt x="445760" y="937844"/>
                  <a:pt x="456420" y="946727"/>
                </a:cubicBezTo>
                <a:cubicBezTo>
                  <a:pt x="468963" y="957180"/>
                  <a:pt x="479511" y="969818"/>
                  <a:pt x="491057" y="981363"/>
                </a:cubicBezTo>
                <a:cubicBezTo>
                  <a:pt x="509836" y="1037704"/>
                  <a:pt x="515566" y="1075147"/>
                  <a:pt x="560329" y="1119909"/>
                </a:cubicBezTo>
                <a:cubicBezTo>
                  <a:pt x="571875" y="1131454"/>
                  <a:pt x="581380" y="1145488"/>
                  <a:pt x="594966" y="1154545"/>
                </a:cubicBezTo>
                <a:cubicBezTo>
                  <a:pt x="605092" y="1161296"/>
                  <a:pt x="618717" y="1160648"/>
                  <a:pt x="629602" y="1166091"/>
                </a:cubicBezTo>
                <a:cubicBezTo>
                  <a:pt x="642013" y="1172297"/>
                  <a:pt x="651827" y="1182977"/>
                  <a:pt x="664238" y="1189182"/>
                </a:cubicBezTo>
                <a:cubicBezTo>
                  <a:pt x="694258" y="1204192"/>
                  <a:pt x="754877" y="1210499"/>
                  <a:pt x="779693" y="1212272"/>
                </a:cubicBezTo>
                <a:cubicBezTo>
                  <a:pt x="914267" y="1221884"/>
                  <a:pt x="1049087" y="1227666"/>
                  <a:pt x="1183784" y="1235363"/>
                </a:cubicBezTo>
                <a:lnTo>
                  <a:pt x="1841875" y="1212272"/>
                </a:lnTo>
                <a:cubicBezTo>
                  <a:pt x="1857724" y="1211493"/>
                  <a:pt x="1873200" y="1206299"/>
                  <a:pt x="1888057" y="1200727"/>
                </a:cubicBezTo>
                <a:cubicBezTo>
                  <a:pt x="1904172" y="1194684"/>
                  <a:pt x="1918844" y="1185333"/>
                  <a:pt x="1934238" y="1177636"/>
                </a:cubicBezTo>
                <a:cubicBezTo>
                  <a:pt x="1941935" y="1166091"/>
                  <a:pt x="1951123" y="1155411"/>
                  <a:pt x="1957329" y="1143000"/>
                </a:cubicBezTo>
                <a:cubicBezTo>
                  <a:pt x="2005130" y="1047400"/>
                  <a:pt x="1925791" y="1172987"/>
                  <a:pt x="1991966" y="1073727"/>
                </a:cubicBezTo>
                <a:cubicBezTo>
                  <a:pt x="1995814" y="1062182"/>
                  <a:pt x="2004064" y="1051248"/>
                  <a:pt x="2003511" y="1039091"/>
                </a:cubicBezTo>
                <a:cubicBezTo>
                  <a:pt x="2000172" y="965642"/>
                  <a:pt x="1997450" y="891253"/>
                  <a:pt x="1980420" y="819727"/>
                </a:cubicBezTo>
                <a:cubicBezTo>
                  <a:pt x="1977206" y="806229"/>
                  <a:pt x="1958776" y="801508"/>
                  <a:pt x="1945784" y="796636"/>
                </a:cubicBezTo>
                <a:cubicBezTo>
                  <a:pt x="1927410" y="789746"/>
                  <a:pt x="1907094" y="789850"/>
                  <a:pt x="1888057" y="785091"/>
                </a:cubicBezTo>
                <a:cubicBezTo>
                  <a:pt x="1876250" y="782139"/>
                  <a:pt x="1864305" y="778988"/>
                  <a:pt x="1853420" y="773545"/>
                </a:cubicBezTo>
                <a:cubicBezTo>
                  <a:pt x="1841009" y="767339"/>
                  <a:pt x="1832075" y="754441"/>
                  <a:pt x="1818784" y="750454"/>
                </a:cubicBezTo>
                <a:cubicBezTo>
                  <a:pt x="1792719" y="742634"/>
                  <a:pt x="1764905" y="742757"/>
                  <a:pt x="1737966" y="738909"/>
                </a:cubicBezTo>
                <a:cubicBezTo>
                  <a:pt x="1714316" y="723143"/>
                  <a:pt x="1684350" y="701097"/>
                  <a:pt x="1657147" y="692727"/>
                </a:cubicBezTo>
                <a:cubicBezTo>
                  <a:pt x="1623235" y="682292"/>
                  <a:pt x="1587811" y="677614"/>
                  <a:pt x="1553238" y="669636"/>
                </a:cubicBezTo>
                <a:cubicBezTo>
                  <a:pt x="1489600" y="654950"/>
                  <a:pt x="1507426" y="654402"/>
                  <a:pt x="1426238" y="646545"/>
                </a:cubicBezTo>
                <a:cubicBezTo>
                  <a:pt x="1333985" y="637617"/>
                  <a:pt x="1149147" y="623454"/>
                  <a:pt x="1149147" y="623454"/>
                </a:cubicBezTo>
                <a:cubicBezTo>
                  <a:pt x="1137602" y="619606"/>
                  <a:pt x="1124014" y="619511"/>
                  <a:pt x="1114511" y="611909"/>
                </a:cubicBezTo>
                <a:cubicBezTo>
                  <a:pt x="1103676" y="603241"/>
                  <a:pt x="1103468" y="584157"/>
                  <a:pt x="1091420" y="577272"/>
                </a:cubicBezTo>
                <a:cubicBezTo>
                  <a:pt x="1074382" y="567536"/>
                  <a:pt x="1052625" y="570890"/>
                  <a:pt x="1033693" y="565727"/>
                </a:cubicBezTo>
                <a:cubicBezTo>
                  <a:pt x="963939" y="546703"/>
                  <a:pt x="977442" y="551317"/>
                  <a:pt x="929784" y="519545"/>
                </a:cubicBezTo>
                <a:cubicBezTo>
                  <a:pt x="922087" y="508000"/>
                  <a:pt x="917528" y="493577"/>
                  <a:pt x="906693" y="484909"/>
                </a:cubicBezTo>
                <a:cubicBezTo>
                  <a:pt x="897190" y="477306"/>
                  <a:pt x="882695" y="479273"/>
                  <a:pt x="872057" y="473363"/>
                </a:cubicBezTo>
                <a:cubicBezTo>
                  <a:pt x="847798" y="459886"/>
                  <a:pt x="825875" y="442576"/>
                  <a:pt x="802784" y="427182"/>
                </a:cubicBezTo>
                <a:lnTo>
                  <a:pt x="768147" y="404091"/>
                </a:lnTo>
                <a:cubicBezTo>
                  <a:pt x="739130" y="317034"/>
                  <a:pt x="781647" y="420963"/>
                  <a:pt x="721966" y="346363"/>
                </a:cubicBezTo>
                <a:cubicBezTo>
                  <a:pt x="714363" y="336860"/>
                  <a:pt x="715863" y="322612"/>
                  <a:pt x="710420" y="311727"/>
                </a:cubicBezTo>
                <a:cubicBezTo>
                  <a:pt x="697446" y="285780"/>
                  <a:pt x="674578" y="260692"/>
                  <a:pt x="652693" y="242454"/>
                </a:cubicBezTo>
                <a:cubicBezTo>
                  <a:pt x="642033" y="233571"/>
                  <a:pt x="629602" y="227060"/>
                  <a:pt x="618057" y="219363"/>
                </a:cubicBezTo>
                <a:cubicBezTo>
                  <a:pt x="599708" y="191840"/>
                  <a:pt x="569794" y="137158"/>
                  <a:pt x="537238" y="115454"/>
                </a:cubicBezTo>
                <a:cubicBezTo>
                  <a:pt x="527112" y="108703"/>
                  <a:pt x="514147" y="107757"/>
                  <a:pt x="502602" y="103909"/>
                </a:cubicBezTo>
                <a:cubicBezTo>
                  <a:pt x="456420" y="111606"/>
                  <a:pt x="409761" y="116844"/>
                  <a:pt x="364057" y="127000"/>
                </a:cubicBezTo>
                <a:cubicBezTo>
                  <a:pt x="340297" y="132280"/>
                  <a:pt x="317875" y="142394"/>
                  <a:pt x="294784" y="150091"/>
                </a:cubicBezTo>
                <a:lnTo>
                  <a:pt x="260147" y="161636"/>
                </a:lnTo>
                <a:cubicBezTo>
                  <a:pt x="248602" y="169333"/>
                  <a:pt x="237922" y="178522"/>
                  <a:pt x="225511" y="184727"/>
                </a:cubicBezTo>
                <a:cubicBezTo>
                  <a:pt x="172444" y="211260"/>
                  <a:pt x="205414" y="181733"/>
                  <a:pt x="179329" y="207818"/>
                </a:cubicBezTo>
                <a:lnTo>
                  <a:pt x="98511" y="438727"/>
                </a:lnTo>
                <a:lnTo>
                  <a:pt x="618057" y="1166091"/>
                </a:lnTo>
                <a:lnTo>
                  <a:pt x="1761057" y="1223818"/>
                </a:lnTo>
                <a:lnTo>
                  <a:pt x="1911147" y="819727"/>
                </a:lnTo>
                <a:lnTo>
                  <a:pt x="1172238" y="600363"/>
                </a:lnTo>
                <a:lnTo>
                  <a:pt x="698875" y="265545"/>
                </a:lnTo>
                <a:lnTo>
                  <a:pt x="28323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92" name="Group 191"/>
          <p:cNvGrpSpPr>
            <a:grpSpLocks/>
          </p:cNvGrpSpPr>
          <p:nvPr/>
        </p:nvGrpSpPr>
        <p:grpSpPr bwMode="auto">
          <a:xfrm>
            <a:off x="152400" y="2895600"/>
            <a:ext cx="2825750" cy="2522538"/>
            <a:chOff x="152399" y="2895600"/>
            <a:chExt cx="2826327" cy="2522811"/>
          </a:xfrm>
        </p:grpSpPr>
        <p:pic>
          <p:nvPicPr>
            <p:cNvPr id="193" name="Picture 6162" descr="Picture 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505200"/>
              <a:ext cx="1143000" cy="668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10" descr="Picture 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29000"/>
              <a:ext cx="1143000" cy="77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TextBox 12"/>
            <p:cNvSpPr txBox="1">
              <a:spLocks noChangeArrowheads="1"/>
            </p:cNvSpPr>
            <p:nvPr/>
          </p:nvSpPr>
          <p:spPr bwMode="auto">
            <a:xfrm>
              <a:off x="152400" y="2895600"/>
              <a:ext cx="1741638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Nuclear PV</a:t>
              </a:r>
            </a:p>
          </p:txBody>
        </p:sp>
        <p:sp>
          <p:nvSpPr>
            <p:cNvPr id="196" name="Rounded Rectangle 6161"/>
            <p:cNvSpPr>
              <a:spLocks noChangeArrowheads="1"/>
            </p:cNvSpPr>
            <p:nvPr/>
          </p:nvSpPr>
          <p:spPr bwMode="auto">
            <a:xfrm>
              <a:off x="152399" y="3352800"/>
              <a:ext cx="2826327" cy="9144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  <p:pic>
          <p:nvPicPr>
            <p:cNvPr id="197" name="Picture 6159" descr="Picture 7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49" y="4819560"/>
              <a:ext cx="1447772" cy="598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8" name="Group 197"/>
          <p:cNvGrpSpPr>
            <a:grpSpLocks/>
          </p:cNvGrpSpPr>
          <p:nvPr/>
        </p:nvGrpSpPr>
        <p:grpSpPr bwMode="auto">
          <a:xfrm>
            <a:off x="152400" y="4343400"/>
            <a:ext cx="2825750" cy="1828800"/>
            <a:chOff x="152400" y="4343400"/>
            <a:chExt cx="2826327" cy="1828800"/>
          </a:xfrm>
        </p:grpSpPr>
        <p:pic>
          <p:nvPicPr>
            <p:cNvPr id="199" name="Picture 6157" descr="Picture 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5202545"/>
              <a:ext cx="1143000" cy="717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TextBox 52"/>
            <p:cNvSpPr txBox="1">
              <a:spLocks noChangeArrowheads="1"/>
            </p:cNvSpPr>
            <p:nvPr/>
          </p:nvSpPr>
          <p:spPr bwMode="auto">
            <a:xfrm>
              <a:off x="152401" y="4343400"/>
              <a:ext cx="20324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Few-body PV</a:t>
              </a:r>
            </a:p>
          </p:txBody>
        </p:sp>
        <p:pic>
          <p:nvPicPr>
            <p:cNvPr id="201" name="Picture 6158" descr="Picture 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5410200"/>
              <a:ext cx="1371600" cy="69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Rounded Rectangle 57"/>
            <p:cNvSpPr>
              <a:spLocks noChangeArrowheads="1"/>
            </p:cNvSpPr>
            <p:nvPr/>
          </p:nvSpPr>
          <p:spPr bwMode="auto">
            <a:xfrm>
              <a:off x="152400" y="4800600"/>
              <a:ext cx="2826327" cy="13716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d_asymmetry_v1_yields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972"/>
            <a:ext cx="8196782" cy="4450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 chamber yield from neutron beam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487332" y="1173165"/>
            <a:ext cx="4667252" cy="3672417"/>
          </a:xfrm>
          <a:custGeom>
            <a:avLst/>
            <a:gdLst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873500 w 3873500"/>
              <a:gd name="connsiteY2" fmla="*/ 3206750 h 3206750"/>
              <a:gd name="connsiteX3" fmla="*/ 3873500 w 3873500"/>
              <a:gd name="connsiteY3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3873500 w 3873500"/>
              <a:gd name="connsiteY3" fmla="*/ 3206750 h 3206750"/>
              <a:gd name="connsiteX4" fmla="*/ 3873500 w 3873500"/>
              <a:gd name="connsiteY4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589830 w 3873500"/>
              <a:gd name="connsiteY3" fmla="*/ 2456918 h 3206750"/>
              <a:gd name="connsiteX4" fmla="*/ 3873500 w 3873500"/>
              <a:gd name="connsiteY4" fmla="*/ 3206750 h 3206750"/>
              <a:gd name="connsiteX5" fmla="*/ 3873500 w 3873500"/>
              <a:gd name="connsiteY5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369745 w 3873500"/>
              <a:gd name="connsiteY3" fmla="*/ 2583918 h 3206750"/>
              <a:gd name="connsiteX4" fmla="*/ 3873500 w 3873500"/>
              <a:gd name="connsiteY4" fmla="*/ 3206750 h 3206750"/>
              <a:gd name="connsiteX5" fmla="*/ 3873500 w 3873500"/>
              <a:gd name="connsiteY5" fmla="*/ 0 h 3206750"/>
              <a:gd name="connsiteX0" fmla="*/ 0 w 3882304"/>
              <a:gd name="connsiteY0" fmla="*/ 31750 h 3672417"/>
              <a:gd name="connsiteX1" fmla="*/ 10584 w 3882304"/>
              <a:gd name="connsiteY1" fmla="*/ 2338917 h 3672417"/>
              <a:gd name="connsiteX2" fmla="*/ 334531 w 3882304"/>
              <a:gd name="connsiteY2" fmla="*/ 2404002 h 3672417"/>
              <a:gd name="connsiteX3" fmla="*/ 369745 w 3882304"/>
              <a:gd name="connsiteY3" fmla="*/ 2583918 h 3672417"/>
              <a:gd name="connsiteX4" fmla="*/ 3882304 w 3882304"/>
              <a:gd name="connsiteY4" fmla="*/ 3672417 h 3672417"/>
              <a:gd name="connsiteX5" fmla="*/ 3873500 w 3882304"/>
              <a:gd name="connsiteY5" fmla="*/ 0 h 367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2304" h="3672417">
                <a:moveTo>
                  <a:pt x="0" y="31750"/>
                </a:moveTo>
                <a:lnTo>
                  <a:pt x="10584" y="2338917"/>
                </a:lnTo>
                <a:lnTo>
                  <a:pt x="334531" y="2404002"/>
                </a:lnTo>
                <a:lnTo>
                  <a:pt x="369745" y="2583918"/>
                </a:lnTo>
                <a:lnTo>
                  <a:pt x="3882304" y="3672417"/>
                </a:lnTo>
                <a:cubicBezTo>
                  <a:pt x="3879369" y="2448278"/>
                  <a:pt x="3876435" y="1224139"/>
                  <a:pt x="38735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 yield in</a:t>
            </a:r>
            <a:r>
              <a:rPr lang="en-US" dirty="0"/>
              <a:t> 	</a:t>
            </a:r>
            <a:r>
              <a:rPr lang="en-US" dirty="0" smtClean="0"/>
              <a:t>					Correlation matrix</a:t>
            </a:r>
            <a:br>
              <a:rPr lang="en-US" dirty="0" smtClean="0"/>
            </a:br>
            <a:r>
              <a:rPr lang="en-US" dirty="0" smtClean="0"/>
              <a:t>individual wire cells</a:t>
            </a:r>
            <a:endParaRPr lang="en-US" dirty="0"/>
          </a:p>
        </p:txBody>
      </p:sp>
      <p:pic>
        <p:nvPicPr>
          <p:cNvPr id="4" name="Picture 3" descr="Screen Shot 2016-09-22 at 02.28.5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15" y="1379704"/>
            <a:ext cx="5064286" cy="28463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30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325804" cy="868947"/>
          </a:xfrm>
        </p:spPr>
        <p:txBody>
          <a:bodyPr/>
          <a:lstStyle/>
          <a:p>
            <a:r>
              <a:rPr lang="en-US" dirty="0" smtClean="0"/>
              <a:t>Readout electronics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Ionization read out in current mode</a:t>
            </a:r>
          </a:p>
          <a:p>
            <a:pPr lvl="1"/>
            <a:r>
              <a:rPr lang="en-US" dirty="0" smtClean="0"/>
              <a:t>144 channels read out simultaneously</a:t>
            </a:r>
            <a:endParaRPr lang="en-US" dirty="0"/>
          </a:p>
          <a:p>
            <a:pPr lvl="1"/>
            <a:r>
              <a:rPr lang="en-US" dirty="0" smtClean="0"/>
              <a:t>Low-noise I-V preamplifiers mounted on chamber</a:t>
            </a:r>
          </a:p>
          <a:p>
            <a:pPr lvl="1"/>
            <a:r>
              <a:rPr lang="en-US" dirty="0" smtClean="0"/>
              <a:t>24-bit, 100 </a:t>
            </a:r>
            <a:r>
              <a:rPr lang="en-US" dirty="0" err="1" smtClean="0"/>
              <a:t>kS</a:t>
            </a:r>
            <a:r>
              <a:rPr lang="en-US" dirty="0" smtClean="0"/>
              <a:t>/s, 48 channel   Δ-Σ ADC   FMC modules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     Oak Ridge National Lab, Univ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Kentucky, Univ. Tennessee</a:t>
            </a:r>
            <a:endParaRPr lang="en-US" sz="1800" dirty="0"/>
          </a:p>
        </p:txBody>
      </p:sp>
      <p:pic>
        <p:nvPicPr>
          <p:cNvPr id="7" name="Picture 6" descr="DNP 2014 - prea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1" y="2819400"/>
            <a:ext cx="4564309" cy="3538976"/>
          </a:xfrm>
          <a:prstGeom prst="rect">
            <a:avLst/>
          </a:prstGeom>
        </p:spPr>
      </p:pic>
      <p:pic>
        <p:nvPicPr>
          <p:cNvPr id="8" name="Picture 7" descr="DNP 2014 - DAQ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252" y="4652104"/>
            <a:ext cx="4391748" cy="170627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46652" y="2993462"/>
            <a:ext cx="2186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/>
                </a:solidFill>
              </a:rPr>
              <a:t>Electronic Tests:</a:t>
            </a:r>
          </a:p>
          <a:p>
            <a:pPr algn="r"/>
            <a:r>
              <a:rPr lang="en-US" dirty="0" smtClean="0">
                <a:solidFill>
                  <a:srgbClr val="4F81BD"/>
                </a:solidFill>
              </a:rPr>
              <a:t>Instrumental</a:t>
            </a:r>
          </a:p>
          <a:p>
            <a:pPr algn="r"/>
            <a:r>
              <a:rPr lang="en-US" dirty="0">
                <a:solidFill>
                  <a:srgbClr val="4F81BD"/>
                </a:solidFill>
              </a:rPr>
              <a:t>f</a:t>
            </a:r>
            <a:r>
              <a:rPr lang="en-US" dirty="0" smtClean="0">
                <a:solidFill>
                  <a:srgbClr val="4F81BD"/>
                </a:solidFill>
              </a:rPr>
              <a:t>alse asymmetry</a:t>
            </a:r>
          </a:p>
          <a:p>
            <a:pPr algn="r"/>
            <a:r>
              <a:rPr lang="en-US" dirty="0" smtClean="0">
                <a:solidFill>
                  <a:srgbClr val="4F81BD"/>
                </a:solidFill>
              </a:rPr>
              <a:t>measurements:</a:t>
            </a:r>
          </a:p>
          <a:p>
            <a:pPr algn="r"/>
            <a:r>
              <a:rPr lang="en-US" dirty="0" err="1" smtClean="0">
                <a:solidFill>
                  <a:srgbClr val="4F81BD"/>
                </a:solidFill>
              </a:rPr>
              <a:t>δA</a:t>
            </a:r>
            <a:r>
              <a:rPr lang="en-US" baseline="-25000" dirty="0" err="1" smtClean="0">
                <a:solidFill>
                  <a:srgbClr val="4F81BD"/>
                </a:solidFill>
              </a:rPr>
              <a:t>in</a:t>
            </a:r>
            <a:r>
              <a:rPr lang="en-US" dirty="0" smtClean="0">
                <a:solidFill>
                  <a:srgbClr val="4F81BD"/>
                </a:solidFill>
              </a:rPr>
              <a:t>&lt;(.12±.07)x10</a:t>
            </a:r>
            <a:r>
              <a:rPr lang="en-US" baseline="30000" dirty="0" smtClean="0">
                <a:solidFill>
                  <a:srgbClr val="4F81BD"/>
                </a:solidFill>
              </a:rPr>
              <a:t>-8</a:t>
            </a:r>
            <a:endParaRPr lang="en-US" dirty="0">
              <a:solidFill>
                <a:srgbClr val="4F81B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17553" y="487138"/>
            <a:ext cx="2103385" cy="4072894"/>
            <a:chOff x="3805998" y="1071486"/>
            <a:chExt cx="2424401" cy="4694491"/>
          </a:xfrm>
        </p:grpSpPr>
        <p:sp>
          <p:nvSpPr>
            <p:cNvPr id="11" name="Hexagon 10"/>
            <p:cNvSpPr/>
            <p:nvPr/>
          </p:nvSpPr>
          <p:spPr>
            <a:xfrm>
              <a:off x="5011871" y="3944608"/>
              <a:ext cx="849526" cy="538088"/>
            </a:xfrm>
            <a:prstGeom prst="hexag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93847" y="1179074"/>
              <a:ext cx="1987927" cy="4216749"/>
              <a:chOff x="937058" y="711999"/>
              <a:chExt cx="1987927" cy="421674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37058" y="7119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T</a:t>
                </a:r>
                <a:r>
                  <a:rPr lang="en-US" sz="1600" baseline="-25000" dirty="0" smtClean="0"/>
                  <a:t>0</a:t>
                </a:r>
                <a:endParaRPr lang="en-US" sz="1600" baseline="-25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37058" y="13088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Divider</a:t>
                </a:r>
                <a:endParaRPr lang="en-US" sz="1600" baseline="-25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7058" y="1898933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Sig.Gen</a:t>
                </a:r>
                <a:endParaRPr lang="en-US" sz="16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37058" y="2492862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Amp.</a:t>
                </a:r>
                <a:endParaRPr lang="en-US" sz="1600" baseline="-25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37058" y="3922060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Preamp</a:t>
                </a:r>
                <a:endParaRPr lang="en-US" sz="1600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37058" y="4538525"/>
                <a:ext cx="942545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ADC</a:t>
                </a:r>
                <a:endParaRPr lang="en-US" sz="1600" baseline="-25000" dirty="0"/>
              </a:p>
            </p:txBody>
          </p:sp>
          <p:cxnSp>
            <p:nvCxnSpPr>
              <p:cNvPr id="19" name="Straight Arrow Connector 18"/>
              <p:cNvCxnSpPr>
                <a:stCxn id="13" idx="2"/>
                <a:endCxn id="14" idx="0"/>
              </p:cNvCxnSpPr>
              <p:nvPr/>
            </p:nvCxnSpPr>
            <p:spPr>
              <a:xfrm>
                <a:off x="1440217" y="1102222"/>
                <a:ext cx="0" cy="2066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408329" y="1678231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1408329" y="22652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08329" y="28748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408329" y="4309853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14" idx="3"/>
                <a:endCxn id="17" idx="3"/>
              </p:cNvCxnSpPr>
              <p:nvPr/>
            </p:nvCxnSpPr>
            <p:spPr>
              <a:xfrm>
                <a:off x="1943377" y="1504011"/>
                <a:ext cx="14638" cy="2613160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5" name="Ink 24"/>
                  <p14:cNvContentPartPr/>
                  <p14:nvPr/>
                </p14:nvContentPartPr>
                <p14:xfrm>
                  <a:off x="2294760" y="1123020"/>
                  <a:ext cx="537345" cy="20484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94760" y="1123020"/>
                    <a:ext cx="537345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/>
                  <p14:cNvContentPartPr/>
                  <p14:nvPr/>
                </p14:nvContentPartPr>
                <p14:xfrm>
                  <a:off x="1967385" y="995220"/>
                  <a:ext cx="926280" cy="351360"/>
                </p14:xfrm>
              </p:contentPart>
            </mc:Choice>
            <mc:Fallback xmlns="">
              <p:pic>
                <p:nvPicPr>
                  <p:cNvPr id="25" name="Ink 2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995220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/>
                  <p14:cNvContentPartPr/>
                  <p14:nvPr/>
                </p14:nvContentPartPr>
                <p14:xfrm>
                  <a:off x="1967385" y="1574104"/>
                  <a:ext cx="926280" cy="351360"/>
                </p14:xfrm>
              </p:contentPart>
            </mc:Choice>
            <mc:Fallback xmlns="">
              <p:pic>
                <p:nvPicPr>
                  <p:cNvPr id="26" name="Ink 25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1574104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8" name="Ink 27"/>
                  <p14:cNvContentPartPr/>
                  <p14:nvPr/>
                </p14:nvContentPartPr>
                <p14:xfrm>
                  <a:off x="2083440" y="1749780"/>
                  <a:ext cx="266265" cy="155160"/>
                </p14:xfrm>
              </p:contentPart>
            </mc:Choice>
            <mc:Fallback xmlns="">
              <p:pic>
                <p:nvPicPr>
                  <p:cNvPr id="27" name="Ink 26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083440" y="1749780"/>
                    <a:ext cx="266265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9" name="Ink 28"/>
                  <p14:cNvContentPartPr/>
                  <p14:nvPr/>
                </p14:nvContentPartPr>
                <p14:xfrm>
                  <a:off x="1023129" y="3065910"/>
                  <a:ext cx="770400" cy="545760"/>
                </p14:xfrm>
              </p:contentPart>
            </mc:Choice>
            <mc:Fallback xmlns="">
              <p:pic>
                <p:nvPicPr>
                  <p:cNvPr id="28" name="Ink 2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23129" y="3065910"/>
                    <a:ext cx="770400" cy="54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0" name="Ink 29"/>
                  <p14:cNvContentPartPr/>
                  <p14:nvPr/>
                </p14:nvContentPartPr>
                <p14:xfrm>
                  <a:off x="1984040" y="4229495"/>
                  <a:ext cx="926280" cy="35136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984040" y="4229495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1" name="Ink 30"/>
                  <p14:cNvContentPartPr/>
                  <p14:nvPr/>
                </p14:nvContentPartPr>
                <p14:xfrm>
                  <a:off x="2073000" y="1127700"/>
                  <a:ext cx="54585" cy="20016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073000" y="1127700"/>
                    <a:ext cx="54585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2" name="Ink 31"/>
                  <p14:cNvContentPartPr/>
                  <p14:nvPr/>
                </p14:nvContentPartPr>
                <p14:xfrm>
                  <a:off x="1984040" y="1729260"/>
                  <a:ext cx="940945" cy="762480"/>
                </p14:xfrm>
              </p:contentPart>
            </mc:Choice>
            <mc:Fallback xmlns="">
              <p:pic>
                <p:nvPicPr>
                  <p:cNvPr id="31" name="Ink 30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84040" y="1729260"/>
                    <a:ext cx="940945" cy="76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3" name="Ink 32"/>
                  <p14:cNvContentPartPr/>
                  <p14:nvPr/>
                </p14:nvContentPartPr>
                <p14:xfrm>
                  <a:off x="1598745" y="4015620"/>
                  <a:ext cx="360" cy="360"/>
                </p14:xfrm>
              </p:contentPart>
            </mc:Choice>
            <mc:Fallback xmlns="">
              <p:pic>
                <p:nvPicPr>
                  <p:cNvPr id="32" name="Ink 31"/>
                  <p:cNvPicPr/>
                  <p:nvPr/>
                </p:nvPicPr>
                <p:blipFill/>
                <p:spPr/>
              </p:pic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1041497" y="3154124"/>
                <a:ext cx="942545" cy="390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RFSR</a:t>
                </a:r>
                <a:endParaRPr lang="en-US" sz="1600" baseline="-25000" dirty="0"/>
              </a:p>
            </p:txBody>
          </p:sp>
          <p:sp>
            <p:nvSpPr>
              <p:cNvPr id="35" name="Lightning Bolt 34"/>
              <p:cNvSpPr/>
              <p:nvPr/>
            </p:nvSpPr>
            <p:spPr>
              <a:xfrm>
                <a:off x="2294760" y="3536115"/>
                <a:ext cx="406400" cy="382032"/>
              </a:xfrm>
              <a:prstGeom prst="lightningBol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3805998" y="1096027"/>
              <a:ext cx="2293544" cy="3060096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05998" y="4295196"/>
              <a:ext cx="2293544" cy="1143550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14855" y="4131483"/>
              <a:ext cx="991810" cy="1853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70566" y="3879989"/>
              <a:ext cx="938283" cy="674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optical</a:t>
              </a:r>
              <a:br>
                <a:rPr lang="en-US" sz="1600" dirty="0" smtClean="0"/>
              </a:br>
              <a:r>
                <a:rPr lang="en-US" sz="1600" dirty="0" smtClean="0"/>
                <a:t>isolator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10823" y="1071486"/>
              <a:ext cx="1404815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dirty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63342" y="5069475"/>
              <a:ext cx="1467057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clean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9918" y="5375754"/>
              <a:ext cx="2234406" cy="39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Ion chamber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31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78581" y="868946"/>
            <a:ext cx="7723719" cy="5425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Electronic noise &amp; false asymmetry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32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selection</a:t>
            </a:r>
            <a:r>
              <a:rPr lang="en-US" dirty="0"/>
              <a:t> </a:t>
            </a:r>
            <a:r>
              <a:rPr lang="en-US" dirty="0" smtClean="0"/>
              <a:t>– I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 on time-of-flight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chopper opening/closing, RFSF ramping)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37" y="1718270"/>
            <a:ext cx="7742880" cy="47401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33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selection –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 on dropped pulses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require complete 600 pulse dropped pulse sequence + previous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averaged asymmetries with RFSF on vs. off during dropped pulse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8" y="2071951"/>
            <a:ext cx="8671245" cy="395758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34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wire asymmetries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Up/down parity conserving asymmetry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7" y="1265008"/>
            <a:ext cx="8632833" cy="51447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35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Left/Right PC asymmetries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80" y="1111718"/>
            <a:ext cx="8536700" cy="45912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36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square distributions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Distribution of individual wire physics asymmetries</a:t>
                </a:r>
                <a:br>
                  <a:rPr lang="en-US" dirty="0" smtClean="0"/>
                </a:br>
                <a:r>
                  <a:rPr lang="en-US" dirty="0" smtClean="0"/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𝑝h𝑦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𝑟𝑎𝑤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Left/right PC asymmetry			Up/down PV asymmetry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503" y="2786513"/>
            <a:ext cx="4088713" cy="2537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884" y="2786513"/>
            <a:ext cx="4103397" cy="253723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37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Covariance weighted averages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Individual wire asymmetries are not independent</a:t>
                </a:r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each proton/tritons ionizes gas in multiple cells in wire chamber</a:t>
                </a:r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/>
                <a:endParaRPr lang="en-US" dirty="0" smtClean="0">
                  <a:solidFill>
                    <a:schemeClr val="accent1"/>
                  </a:solidFill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Two identical methods of properly weighting for covariance</a:t>
                </a:r>
                <a:endParaRPr lang="en-US" dirty="0"/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direct calculation: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𝑉𝑎𝑟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 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𝐶𝑜𝑣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chemeClr val="accent1"/>
                    </a:solidFill>
                  </a:rPr>
                  <a:t>diagonalization: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b="0" dirty="0" smtClean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US" dirty="0" smtClean="0"/>
                  <a:t>asymmetry modes are statistically independent</a:t>
                </a:r>
              </a:p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5" t="-1972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7" y="1517535"/>
            <a:ext cx="4397667" cy="2664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984" y="1517536"/>
            <a:ext cx="4295443" cy="266461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38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Left/right PC asymmetry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batch 2 (typical)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6" y="1469855"/>
            <a:ext cx="8460024" cy="46208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39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Hallowe’en Interaction (HW’I)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pic>
        <p:nvPicPr>
          <p:cNvPr id="22" name="Picture 21" descr="20131025_18005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1" b="100000" l="597" r="100000">
                        <a14:foregroundMark x1="87164" y1="92943" x2="87164" y2="92943"/>
                        <a14:foregroundMark x1="11343" y1="89039" x2="9851" y2="99850"/>
                        <a14:foregroundMark x1="89851" y1="85285" x2="89851" y2="95646"/>
                        <a14:foregroundMark x1="73731" y1="54955" x2="73731" y2="54955"/>
                        <a14:foregroundMark x1="78806" y1="56006" x2="78806" y2="56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4041" y="7086600"/>
            <a:ext cx="2191241" cy="4357448"/>
          </a:xfrm>
          <a:prstGeom prst="rect">
            <a:avLst/>
          </a:prstGeom>
        </p:spPr>
      </p:pic>
      <p:pic>
        <p:nvPicPr>
          <p:cNvPr id="24" name="Picture 23" descr="20131025_180059.jpe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22" y1="71549" x2="4922" y2="71549"/>
                        <a14:foregroundMark x1="1166" y1="75352" x2="3756" y2="64085"/>
                        <a14:foregroundMark x1="12435" y1="80141" x2="15933" y2="71127"/>
                        <a14:foregroundMark x1="16580" y1="50563" x2="29145" y2="50563"/>
                        <a14:foregroundMark x1="14767" y1="49437" x2="14767" y2="49437"/>
                        <a14:foregroundMark x1="10492" y1="50986" x2="10492" y2="50986"/>
                        <a14:foregroundMark x1="11658" y1="50704" x2="11658" y2="50704"/>
                        <a14:foregroundMark x1="9067" y1="52113" x2="10622" y2="50704"/>
                        <a14:foregroundMark x1="86010" y1="61408" x2="93264" y2="70423"/>
                        <a14:foregroundMark x1="66580" y1="38310" x2="65544" y2="8169"/>
                        <a14:foregroundMark x1="58290" y1="4366" x2="58290" y2="4366"/>
                        <a14:foregroundMark x1="67876" y1="12958" x2="67876" y2="12958"/>
                        <a14:foregroundMark x1="68135" y1="9859" x2="68135" y2="9859"/>
                        <a14:foregroundMark x1="73834" y1="38732" x2="73834" y2="38732"/>
                        <a14:foregroundMark x1="73834" y1="40704" x2="73575" y2="38732"/>
                        <a14:foregroundMark x1="68264" y1="14366" x2="68264" y2="14366"/>
                        <a14:foregroundMark x1="29793" y1="98310" x2="29793" y2="98310"/>
                        <a14:foregroundMark x1="3368" y1="60282" x2="4404" y2="57183"/>
                        <a14:foregroundMark x1="4663" y1="56479" x2="7902" y2="53099"/>
                        <a14:foregroundMark x1="2979" y1="76479" x2="2979" y2="76479"/>
                        <a14:foregroundMark x1="51166" y1="13521" x2="46762" y2="33521"/>
                        <a14:foregroundMark x1="4534" y1="61408" x2="17876" y2="65211"/>
                        <a14:foregroundMark x1="1166" y1="76761" x2="6736" y2="79718"/>
                        <a14:backgroundMark x1="5311" y1="48169" x2="5311" y2="48169"/>
                        <a14:backgroundMark x1="2850" y1="82254" x2="2850" y2="82254"/>
                        <a14:backgroundMark x1="5959" y1="60423" x2="8031" y2="55211"/>
                        <a14:backgroundMark x1="7772" y1="54648" x2="7772" y2="54648"/>
                        <a14:backgroundMark x1="19041" y1="45352" x2="32254" y2="45352"/>
                        <a14:backgroundMark x1="34974" y1="39155" x2="51166" y2="1831"/>
                        <a14:backgroundMark x1="47798" y1="21831" x2="46891" y2="23803"/>
                        <a14:backgroundMark x1="2720" y1="60282" x2="3756" y2="56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210" y="6774835"/>
            <a:ext cx="4501888" cy="4139467"/>
          </a:xfrm>
          <a:prstGeom prst="rect">
            <a:avLst/>
          </a:prstGeom>
        </p:spPr>
      </p:pic>
      <p:pic>
        <p:nvPicPr>
          <p:cNvPr id="8" name="Picture 7" descr="Picture 5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914" y="4109290"/>
            <a:ext cx="1621659" cy="1593700"/>
          </a:xfrm>
          <a:prstGeom prst="rect">
            <a:avLst/>
          </a:prstGeom>
        </p:spPr>
      </p:pic>
      <p:pic>
        <p:nvPicPr>
          <p:cNvPr id="11" name="Picture 10" descr="Picture 6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304" y1="22381" x2="89565" y2="71429"/>
                        <a14:foregroundMark x1="78783" y1="70000" x2="4522" y2="89524"/>
                        <a14:foregroundMark x1="4522" y1="79048" x2="4000" y2="38571"/>
                        <a14:foregroundMark x1="9565" y1="32857" x2="10609" y2="64286"/>
                        <a14:foregroundMark x1="13391" y1="79524" x2="43478" y2="70476"/>
                        <a14:foregroundMark x1="13739" y1="90952" x2="84522" y2="71429"/>
                        <a14:backgroundMark x1="34435" y1="91429" x2="9391" y2="99048"/>
                        <a14:backgroundMark x1="2609" y1="97143" x2="6435" y2="9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114" y="4134690"/>
            <a:ext cx="1719335" cy="627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781354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Trick or Treat Diagram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27848 -0.82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-4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6158 L -0.31962 -0.7666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4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762E-6 -1.53312E-6 L 0.09197 -0.0623 C 0.11123 -0.07619 0.14038 -0.08337 0.17075 -0.08337 C 0.20511 -0.08337 0.23252 -0.07619 0.25178 -0.0623 L 0.34444 -1.53312E-6 " pathEditMode="relative" rAng="0" ptsTypes="FffFF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3" y="-4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62 -0.76666 L 0.15972 -1.61551 " pathEditMode="relative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48 -0.82801 L -0.14705 -1.77315 " pathEditMode="relative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Averaged left/right PC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covariance weighted average over independent modes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5" y="1655547"/>
            <a:ext cx="8566189" cy="404742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40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Up/down PV asymmetry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batch 2 (typical)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2" y="1469856"/>
            <a:ext cx="8289368" cy="479808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41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Averaged up/down PV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covariance weighted average over independent modes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" y="1398142"/>
            <a:ext cx="8729966" cy="504602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42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Parity conserving nuclear physics asymmetry (left/right)</a:t>
                </a:r>
              </a:p>
              <a:p>
                <a:pPr marL="0" indent="0" algn="ctr">
                  <a:buNone/>
                </a:pPr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𝑃𝐶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−4.4±0.56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</a:rPr>
                  <a:t>(statistical)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Parity violating nuclear physics asymmetry (up/down)</a:t>
                </a:r>
              </a:p>
              <a:p>
                <a:pPr marL="0" indent="0">
                  <a:buNone/>
                </a:pPr>
                <a:endParaRPr lang="en-US" i="1" dirty="0" smtClean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1.0</m:t>
                        </m:r>
                      </m:e>
                    </m:d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(statistical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endParaRPr lang="en-US" dirty="0" smtClean="0">
                  <a:solidFill>
                    <a:schemeClr val="accent1"/>
                  </a:solidFill>
                </a:endParaRPr>
              </a:p>
              <a:p>
                <a:r>
                  <a:rPr lang="en-US" dirty="0" smtClean="0"/>
                  <a:t>Systemic errors small but not fully characterized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43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of couplings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77873" y="1146155"/>
            <a:ext cx="4475313" cy="5250200"/>
            <a:chOff x="4808254" y="1242408"/>
            <a:chExt cx="4072000" cy="4777055"/>
          </a:xfrm>
        </p:grpSpPr>
        <p:pic>
          <p:nvPicPr>
            <p:cNvPr id="13" name="Picture 12" descr="Screen Shot 2016-09-21 at 13.23.0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254" y="1242408"/>
              <a:ext cx="3751909" cy="4241289"/>
            </a:xfrm>
            <a:prstGeom prst="rect">
              <a:avLst/>
            </a:prstGeom>
          </p:spPr>
        </p:pic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5198545" y="5711686"/>
              <a:ext cx="36817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804000"/>
                  </a:solidFill>
                </a:rPr>
                <a:t>Haxton </a:t>
              </a:r>
              <a:r>
                <a:rPr lang="en-US" sz="1400" dirty="0">
                  <a:solidFill>
                    <a:srgbClr val="804000"/>
                  </a:solidFill>
                </a:rPr>
                <a:t>&amp; Holstein</a:t>
              </a:r>
              <a:r>
                <a:rPr lang="en-US" sz="1400" dirty="0" smtClean="0">
                  <a:solidFill>
                    <a:srgbClr val="804000"/>
                  </a:solidFill>
                </a:rPr>
                <a:t>, P.P.N.P</a:t>
              </a:r>
              <a:r>
                <a:rPr lang="en-US" sz="1400" dirty="0">
                  <a:solidFill>
                    <a:srgbClr val="804000"/>
                  </a:solidFill>
                </a:rPr>
                <a:t>. </a:t>
              </a:r>
              <a:r>
                <a:rPr lang="en-US" sz="1400" b="1" dirty="0">
                  <a:solidFill>
                    <a:srgbClr val="804000"/>
                  </a:solidFill>
                </a:rPr>
                <a:t>7</a:t>
              </a:r>
              <a:r>
                <a:rPr lang="en-US" sz="1400" dirty="0">
                  <a:solidFill>
                    <a:srgbClr val="804000"/>
                  </a:solidFill>
                </a:rPr>
                <a:t>, </a:t>
              </a:r>
              <a:r>
                <a:rPr lang="en-US" sz="1400" dirty="0" smtClean="0">
                  <a:solidFill>
                    <a:srgbClr val="804000"/>
                  </a:solidFill>
                </a:rPr>
                <a:t>1851 (</a:t>
              </a:r>
              <a:r>
                <a:rPr lang="en-US" sz="1400" dirty="0">
                  <a:solidFill>
                    <a:srgbClr val="804000"/>
                  </a:solidFill>
                </a:rPr>
                <a:t>2013</a:t>
              </a:r>
              <a:r>
                <a:rPr lang="en-US" sz="1400" dirty="0" smtClean="0">
                  <a:solidFill>
                    <a:srgbClr val="804000"/>
                  </a:solidFill>
                </a:rPr>
                <a:t>)</a:t>
              </a:r>
              <a:endParaRPr lang="en-US" sz="1400" dirty="0">
                <a:solidFill>
                  <a:srgbClr val="804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96" y="1054533"/>
            <a:ext cx="4240274" cy="47726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44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12241" y="868947"/>
            <a:ext cx="4148668" cy="5257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Hadronic Parity Violation</a:t>
            </a:r>
          </a:p>
          <a:p>
            <a:pPr lvl="1"/>
            <a:r>
              <a:rPr lang="en-US" dirty="0" smtClean="0"/>
              <a:t>We are close to a full</a:t>
            </a:r>
            <a:br>
              <a:rPr lang="en-US" dirty="0" smtClean="0"/>
            </a:br>
            <a:r>
              <a:rPr lang="en-US" dirty="0" smtClean="0"/>
              <a:t>complement of few-body</a:t>
            </a:r>
            <a:br>
              <a:rPr lang="en-US" dirty="0" smtClean="0"/>
            </a:br>
            <a:r>
              <a:rPr lang="en-US" dirty="0" smtClean="0"/>
              <a:t>HPV observables</a:t>
            </a:r>
          </a:p>
          <a:p>
            <a:pPr lvl="1"/>
            <a:r>
              <a:rPr lang="en-US" dirty="0" smtClean="0"/>
              <a:t>Using </a:t>
            </a:r>
            <a:r>
              <a:rPr lang="en-US" b="1" dirty="0" smtClean="0">
                <a:solidFill>
                  <a:srgbClr val="4F81BD"/>
                </a:solidFill>
              </a:rPr>
              <a:t>pp</a:t>
            </a:r>
            <a:r>
              <a:rPr lang="en-US" dirty="0" smtClean="0">
                <a:solidFill>
                  <a:srgbClr val="4F81BD"/>
                </a:solidFill>
              </a:rPr>
              <a:t> (45MeV),  </a:t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pp</a:t>
            </a:r>
            <a:r>
              <a:rPr lang="en-US" dirty="0" smtClean="0">
                <a:solidFill>
                  <a:srgbClr val="4F81BD"/>
                </a:solidFill>
              </a:rPr>
              <a:t> (220 MeV), </a:t>
            </a:r>
            <a:r>
              <a:rPr lang="en-US" b="1" dirty="0" smtClean="0">
                <a:solidFill>
                  <a:srgbClr val="4F81BD"/>
                </a:solidFill>
              </a:rPr>
              <a:t>p</a:t>
            </a:r>
            <a:r>
              <a:rPr lang="en-US" b="1" dirty="0" smtClean="0">
                <a:solidFill>
                  <a:srgbClr val="4F81BD"/>
                </a:solidFill>
                <a:sym typeface="Symbol" panose="05050102010706020507" pitchFamily="18" charset="2"/>
              </a:rPr>
              <a:t></a:t>
            </a:r>
            <a:r>
              <a:rPr lang="en-US" b="1" dirty="0" smtClean="0">
                <a:solidFill>
                  <a:srgbClr val="4F81BD"/>
                </a:solidFill>
              </a:rPr>
              <a:t>, </a:t>
            </a:r>
            <a:r>
              <a:rPr lang="en-US" b="1" dirty="0">
                <a:solidFill>
                  <a:srgbClr val="4F81BD"/>
                </a:solidFill>
              </a:rPr>
              <a:t>NPDGamma</a:t>
            </a:r>
            <a:r>
              <a:rPr lang="en-US" dirty="0" smtClean="0">
                <a:solidFill>
                  <a:srgbClr val="4F81BD"/>
                </a:solidFill>
              </a:rPr>
              <a:t>,  </a:t>
            </a:r>
            <a:r>
              <a:rPr lang="en-US" b="1" dirty="0" smtClean="0">
                <a:solidFill>
                  <a:srgbClr val="4F81BD"/>
                </a:solidFill>
              </a:rPr>
              <a:t>n-</a:t>
            </a:r>
            <a:r>
              <a:rPr lang="en-US" b="1" baseline="30000" dirty="0" smtClean="0">
                <a:solidFill>
                  <a:srgbClr val="4F81BD"/>
                </a:solidFill>
              </a:rPr>
              <a:t>3</a:t>
            </a:r>
            <a:r>
              <a:rPr lang="en-US" b="1" dirty="0" smtClean="0">
                <a:solidFill>
                  <a:srgbClr val="4F81BD"/>
                </a:solidFill>
              </a:rPr>
              <a:t>He</a:t>
            </a:r>
            <a:r>
              <a:rPr lang="en-US" dirty="0" smtClean="0">
                <a:solidFill>
                  <a:srgbClr val="4F81BD"/>
                </a:solidFill>
              </a:rPr>
              <a:t>,  </a:t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NSR-III</a:t>
            </a:r>
            <a:r>
              <a:rPr lang="en-US" dirty="0" smtClean="0"/>
              <a:t>,  we can test the </a:t>
            </a:r>
            <a:br>
              <a:rPr lang="en-US" dirty="0" smtClean="0"/>
            </a:br>
            <a:r>
              <a:rPr lang="en-US" dirty="0" smtClean="0"/>
              <a:t>self-consistency of the</a:t>
            </a:r>
            <a:br>
              <a:rPr lang="en-US" dirty="0" smtClean="0"/>
            </a:br>
            <a:r>
              <a:rPr lang="en-US" dirty="0" smtClean="0"/>
              <a:t>HWI formalisms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n-3He Experiment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894008" y="5778308"/>
            <a:ext cx="22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4F6228"/>
                </a:solidFill>
              </a:rPr>
              <a:t>Thank you!</a:t>
            </a:r>
            <a:endParaRPr lang="en-US" sz="3600" dirty="0">
              <a:solidFill>
                <a:srgbClr val="4F6228"/>
              </a:solidFill>
            </a:endParaRPr>
          </a:p>
        </p:txBody>
      </p:sp>
      <p:pic>
        <p:nvPicPr>
          <p:cNvPr id="2" name="Picture 1" descr="2016-03-21 15.04.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593" y="868946"/>
            <a:ext cx="5186407" cy="50057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4567" y="5039644"/>
                <a:ext cx="31727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𝑃𝐶</m:t>
                          </m:r>
                        </m:sub>
                      </m:sSub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−4.41±0.56</m:t>
                          </m:r>
                        </m:e>
                      </m:d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67" y="5039644"/>
                <a:ext cx="317272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57315" y="5593642"/>
                <a:ext cx="27431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1.0±1.0</m:t>
                          </m:r>
                        </m:e>
                      </m:d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15" y="5593642"/>
                <a:ext cx="27431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45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341460" y="1471869"/>
            <a:ext cx="4802540" cy="4679144"/>
            <a:chOff x="4341460" y="1241940"/>
            <a:chExt cx="4802540" cy="4679144"/>
          </a:xfrm>
        </p:grpSpPr>
        <p:sp>
          <p:nvSpPr>
            <p:cNvPr id="31" name="Cloud 30"/>
            <p:cNvSpPr/>
            <p:nvPr/>
          </p:nvSpPr>
          <p:spPr>
            <a:xfrm>
              <a:off x="4341460" y="1241940"/>
              <a:ext cx="2080241" cy="107935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/>
                <a:t>  Must … have … sugar…    </a:t>
              </a:r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90826" y="1677061"/>
              <a:ext cx="208978" cy="2091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953175" y="1736923"/>
              <a:ext cx="145579" cy="1665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213526" y="1862114"/>
              <a:ext cx="101063" cy="115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sugarspoon-5ee1d9cf2615c976d34480051e0cba6762f7cf81-s6-c30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1" b="90000" l="9916" r="98629">
                          <a14:foregroundMark x1="97363" y1="8592" x2="71624" y2="31831"/>
                          <a14:foregroundMark x1="58017" y1="41972" x2="20675" y2="63803"/>
                          <a14:foregroundMark x1="63713" y1="37183" x2="97679" y2="141"/>
                          <a14:foregroundMark x1="23629" y1="53521" x2="57384" y2="36620"/>
                          <a14:foregroundMark x1="81646" y1="12676" x2="92300" y2="2394"/>
                          <a14:foregroundMark x1="64030" y1="60704" x2="68671" y2="51408"/>
                          <a14:foregroundMark x1="59705" y1="64225" x2="43987" y2="71831"/>
                          <a14:foregroundMark x1="76688" y1="25070" x2="98629" y2="6620"/>
                          <a14:backgroundMark x1="79641" y1="8169" x2="61287" y2="27324"/>
                          <a14:backgroundMark x1="85970" y1="23803" x2="97996" y2="14366"/>
                          <a14:backgroundMark x1="81646" y1="24648" x2="81646" y2="24648"/>
                          <a14:backgroundMark x1="88291" y1="17465" x2="79008" y2="26901"/>
                          <a14:backgroundMark x1="84705" y1="2817" x2="65295" y2="1127"/>
                          <a14:backgroundMark x1="96941" y1="10563" x2="99684" y2="7606"/>
                          <a14:backgroundMark x1="15259" y1="48819" x2="51771" y2="17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854" y="1357058"/>
              <a:ext cx="1524512" cy="1058228"/>
            </a:xfrm>
            <a:prstGeom prst="rect">
              <a:avLst/>
            </a:prstGeom>
          </p:spPr>
        </p:pic>
        <p:pic>
          <p:nvPicPr>
            <p:cNvPr id="42" name="Picture 41" descr="20131025_180059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3475" y1="64507" x2="13475" y2="64507"/>
                          <a14:foregroundMark x1="18156" y1="50563" x2="31915" y2="50563"/>
                          <a14:foregroundMark x1="16170" y1="49437" x2="16170" y2="49437"/>
                          <a14:foregroundMark x1="94184" y1="61408" x2="99858" y2="67887"/>
                          <a14:foregroundMark x1="72908" y1="38310" x2="71773" y2="8169"/>
                          <a14:foregroundMark x1="63830" y1="4366" x2="63830" y2="4366"/>
                          <a14:foregroundMark x1="74326" y1="12958" x2="74326" y2="12958"/>
                          <a14:foregroundMark x1="74610" y1="9859" x2="74610" y2="9859"/>
                          <a14:foregroundMark x1="80851" y1="38732" x2="80851" y2="38732"/>
                          <a14:foregroundMark x1="80851" y1="40704" x2="80567" y2="38732"/>
                          <a14:foregroundMark x1="74752" y1="14366" x2="74752" y2="14366"/>
                          <a14:foregroundMark x1="32624" y1="98310" x2="32624" y2="98310"/>
                          <a14:foregroundMark x1="9504" y1="52254" x2="12482" y2="50704"/>
                          <a14:foregroundMark x1="8369" y1="52958" x2="6383" y2="55493"/>
                          <a14:foregroundMark x1="3830" y1="61408" x2="5674" y2="56620"/>
                          <a14:foregroundMark x1="5674" y1="56197" x2="6241" y2="55634"/>
                          <a14:foregroundMark x1="3262" y1="62817" x2="2128" y2="77042"/>
                          <a14:foregroundMark x1="1702" y1="77324" x2="14468" y2="80845"/>
                          <a14:foregroundMark x1="16738" y1="74366" x2="15035" y2="80282"/>
                          <a14:foregroundMark x1="55745" y1="13521" x2="53191" y2="33099"/>
                          <a14:backgroundMark x1="56879" y1="1972" x2="33617" y2="42676"/>
                          <a14:backgroundMark x1="8794" y1="54366" x2="5674" y2="60141"/>
                          <a14:backgroundMark x1="8511" y1="53944" x2="9645" y2="53099"/>
                          <a14:backgroundMark x1="52199" y1="21690" x2="50922" y2="24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656" y="1781617"/>
              <a:ext cx="4114344" cy="41394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Hallowe’en Interaction (HW’I)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0" y="1406067"/>
            <a:ext cx="6662731" cy="4743230"/>
            <a:chOff x="0" y="1176138"/>
            <a:chExt cx="6662731" cy="4743230"/>
          </a:xfrm>
        </p:grpSpPr>
        <p:pic>
          <p:nvPicPr>
            <p:cNvPr id="7" name="Picture 6" descr="Screen Shot 2015-09-09 at 07.32.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76138"/>
              <a:ext cx="6662731" cy="474323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608" y="1177892"/>
              <a:ext cx="5918605" cy="3943693"/>
            </a:xfrm>
            <a:custGeom>
              <a:avLst/>
              <a:gdLst>
                <a:gd name="connsiteX0" fmla="*/ 4886616 w 5918605"/>
                <a:gd name="connsiteY0" fmla="*/ 0 h 3943693"/>
                <a:gd name="connsiteX1" fmla="*/ 5365155 w 5918605"/>
                <a:gd name="connsiteY1" fmla="*/ 441709 h 3943693"/>
                <a:gd name="connsiteX2" fmla="*/ 5641235 w 5918605"/>
                <a:gd name="connsiteY2" fmla="*/ 487721 h 3943693"/>
                <a:gd name="connsiteX3" fmla="*/ 5678046 w 5918605"/>
                <a:gd name="connsiteY3" fmla="*/ 432507 h 3943693"/>
                <a:gd name="connsiteX4" fmla="*/ 4638144 w 5918605"/>
                <a:gd name="connsiteY4" fmla="*/ 772992 h 3943693"/>
                <a:gd name="connsiteX5" fmla="*/ 4049173 w 5918605"/>
                <a:gd name="connsiteY5" fmla="*/ 1260712 h 3943693"/>
                <a:gd name="connsiteX6" fmla="*/ 5751667 w 5918605"/>
                <a:gd name="connsiteY6" fmla="*/ 1518376 h 3943693"/>
                <a:gd name="connsiteX7" fmla="*/ 5806883 w 5918605"/>
                <a:gd name="connsiteY7" fmla="*/ 1444758 h 3943693"/>
                <a:gd name="connsiteX8" fmla="*/ 5328344 w 5918605"/>
                <a:gd name="connsiteY8" fmla="*/ 1766838 h 3943693"/>
                <a:gd name="connsiteX9" fmla="*/ 5466384 w 5918605"/>
                <a:gd name="connsiteY9" fmla="*/ 2337379 h 3943693"/>
                <a:gd name="connsiteX10" fmla="*/ 5852896 w 5918605"/>
                <a:gd name="connsiteY10" fmla="*/ 2466211 h 3943693"/>
                <a:gd name="connsiteX11" fmla="*/ 5898910 w 5918605"/>
                <a:gd name="connsiteY11" fmla="*/ 2466211 h 3943693"/>
                <a:gd name="connsiteX12" fmla="*/ 4932630 w 5918605"/>
                <a:gd name="connsiteY12" fmla="*/ 2300570 h 3943693"/>
                <a:gd name="connsiteX13" fmla="*/ 4371267 w 5918605"/>
                <a:gd name="connsiteY13" fmla="*/ 2751482 h 3943693"/>
                <a:gd name="connsiteX14" fmla="*/ 4472496 w 5918605"/>
                <a:gd name="connsiteY14" fmla="*/ 3754531 h 3943693"/>
                <a:gd name="connsiteX15" fmla="*/ 4592131 w 5918605"/>
                <a:gd name="connsiteY15" fmla="*/ 3754531 h 3943693"/>
                <a:gd name="connsiteX16" fmla="*/ 4067579 w 5918605"/>
                <a:gd name="connsiteY16" fmla="*/ 1831254 h 3943693"/>
                <a:gd name="connsiteX17" fmla="*/ 3561432 w 5918605"/>
                <a:gd name="connsiteY17" fmla="*/ 3874160 h 3943693"/>
                <a:gd name="connsiteX18" fmla="*/ 3800701 w 5918605"/>
                <a:gd name="connsiteY18" fmla="*/ 3322023 h 3943693"/>
                <a:gd name="connsiteX19" fmla="*/ 3809904 w 5918605"/>
                <a:gd name="connsiteY19" fmla="*/ 1904872 h 3943693"/>
                <a:gd name="connsiteX20" fmla="*/ 3055285 w 5918605"/>
                <a:gd name="connsiteY20" fmla="*/ 2595043 h 3943693"/>
                <a:gd name="connsiteX21" fmla="*/ 2677976 w 5918605"/>
                <a:gd name="connsiteY21" fmla="*/ 2300570 h 3943693"/>
                <a:gd name="connsiteX22" fmla="*/ 2549139 w 5918605"/>
                <a:gd name="connsiteY22" fmla="*/ 3561283 h 3943693"/>
                <a:gd name="connsiteX23" fmla="*/ 2484720 w 5918605"/>
                <a:gd name="connsiteY23" fmla="*/ 3386439 h 3943693"/>
                <a:gd name="connsiteX24" fmla="*/ 2033789 w 5918605"/>
                <a:gd name="connsiteY24" fmla="*/ 2907921 h 3943693"/>
                <a:gd name="connsiteX25" fmla="*/ 1564453 w 5918605"/>
                <a:gd name="connsiteY25" fmla="*/ 3147180 h 3943693"/>
                <a:gd name="connsiteX26" fmla="*/ 1536845 w 5918605"/>
                <a:gd name="connsiteY26" fmla="*/ 3110371 h 3943693"/>
                <a:gd name="connsiteX27" fmla="*/ 1279171 w 5918605"/>
                <a:gd name="connsiteY27" fmla="*/ 2263761 h 3943693"/>
                <a:gd name="connsiteX28" fmla="*/ 616579 w 5918605"/>
                <a:gd name="connsiteY28" fmla="*/ 2760684 h 3943693"/>
                <a:gd name="connsiteX29" fmla="*/ 579768 w 5918605"/>
                <a:gd name="connsiteY29" fmla="*/ 2705471 h 3943693"/>
                <a:gd name="connsiteX30" fmla="*/ 653389 w 5918605"/>
                <a:gd name="connsiteY30" fmla="*/ 1361938 h 3943693"/>
                <a:gd name="connsiteX31" fmla="*/ 653389 w 5918605"/>
                <a:gd name="connsiteY31" fmla="*/ 1361938 h 3943693"/>
                <a:gd name="connsiteX32" fmla="*/ 450931 w 5918605"/>
                <a:gd name="connsiteY32" fmla="*/ 1803647 h 3943693"/>
                <a:gd name="connsiteX33" fmla="*/ 0 w 5918605"/>
                <a:gd name="connsiteY33" fmla="*/ 1766838 h 394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18605" h="3943693">
                  <a:moveTo>
                    <a:pt x="4886616" y="0"/>
                  </a:moveTo>
                  <a:cubicBezTo>
                    <a:pt x="5063000" y="180211"/>
                    <a:pt x="5239385" y="360422"/>
                    <a:pt x="5365155" y="441709"/>
                  </a:cubicBezTo>
                  <a:cubicBezTo>
                    <a:pt x="5490925" y="522996"/>
                    <a:pt x="5589087" y="489255"/>
                    <a:pt x="5641235" y="487721"/>
                  </a:cubicBezTo>
                  <a:cubicBezTo>
                    <a:pt x="5693383" y="486187"/>
                    <a:pt x="5845228" y="384962"/>
                    <a:pt x="5678046" y="432507"/>
                  </a:cubicBezTo>
                  <a:cubicBezTo>
                    <a:pt x="5510864" y="480052"/>
                    <a:pt x="4909623" y="634958"/>
                    <a:pt x="4638144" y="772992"/>
                  </a:cubicBezTo>
                  <a:cubicBezTo>
                    <a:pt x="4366665" y="911026"/>
                    <a:pt x="3863586" y="1136481"/>
                    <a:pt x="4049173" y="1260712"/>
                  </a:cubicBezTo>
                  <a:cubicBezTo>
                    <a:pt x="4234760" y="1384943"/>
                    <a:pt x="5458715" y="1487702"/>
                    <a:pt x="5751667" y="1518376"/>
                  </a:cubicBezTo>
                  <a:cubicBezTo>
                    <a:pt x="6044619" y="1549050"/>
                    <a:pt x="5877437" y="1403348"/>
                    <a:pt x="5806883" y="1444758"/>
                  </a:cubicBezTo>
                  <a:cubicBezTo>
                    <a:pt x="5736329" y="1486168"/>
                    <a:pt x="5385094" y="1618068"/>
                    <a:pt x="5328344" y="1766838"/>
                  </a:cubicBezTo>
                  <a:cubicBezTo>
                    <a:pt x="5271594" y="1915608"/>
                    <a:pt x="5378959" y="2220817"/>
                    <a:pt x="5466384" y="2337379"/>
                  </a:cubicBezTo>
                  <a:cubicBezTo>
                    <a:pt x="5553809" y="2453941"/>
                    <a:pt x="5780808" y="2444739"/>
                    <a:pt x="5852896" y="2466211"/>
                  </a:cubicBezTo>
                  <a:cubicBezTo>
                    <a:pt x="5924984" y="2487683"/>
                    <a:pt x="5898910" y="2466211"/>
                    <a:pt x="5898910" y="2466211"/>
                  </a:cubicBezTo>
                  <a:cubicBezTo>
                    <a:pt x="5745532" y="2438604"/>
                    <a:pt x="5187237" y="2253025"/>
                    <a:pt x="4932630" y="2300570"/>
                  </a:cubicBezTo>
                  <a:cubicBezTo>
                    <a:pt x="4678023" y="2348115"/>
                    <a:pt x="4447956" y="2509155"/>
                    <a:pt x="4371267" y="2751482"/>
                  </a:cubicBezTo>
                  <a:cubicBezTo>
                    <a:pt x="4294578" y="2993809"/>
                    <a:pt x="4435685" y="3587356"/>
                    <a:pt x="4472496" y="3754531"/>
                  </a:cubicBezTo>
                  <a:cubicBezTo>
                    <a:pt x="4509307" y="3921706"/>
                    <a:pt x="4659617" y="4075077"/>
                    <a:pt x="4592131" y="3754531"/>
                  </a:cubicBezTo>
                  <a:cubicBezTo>
                    <a:pt x="4524645" y="3433985"/>
                    <a:pt x="4239362" y="1811316"/>
                    <a:pt x="4067579" y="1831254"/>
                  </a:cubicBezTo>
                  <a:cubicBezTo>
                    <a:pt x="3895796" y="1851192"/>
                    <a:pt x="3605912" y="3625699"/>
                    <a:pt x="3561432" y="3874160"/>
                  </a:cubicBezTo>
                  <a:cubicBezTo>
                    <a:pt x="3516952" y="4122621"/>
                    <a:pt x="3759289" y="3650237"/>
                    <a:pt x="3800701" y="3322023"/>
                  </a:cubicBezTo>
                  <a:cubicBezTo>
                    <a:pt x="3842113" y="2993809"/>
                    <a:pt x="3934140" y="2026035"/>
                    <a:pt x="3809904" y="1904872"/>
                  </a:cubicBezTo>
                  <a:cubicBezTo>
                    <a:pt x="3685668" y="1783709"/>
                    <a:pt x="3243940" y="2529093"/>
                    <a:pt x="3055285" y="2595043"/>
                  </a:cubicBezTo>
                  <a:cubicBezTo>
                    <a:pt x="2866630" y="2660993"/>
                    <a:pt x="2762334" y="2139530"/>
                    <a:pt x="2677976" y="2300570"/>
                  </a:cubicBezTo>
                  <a:cubicBezTo>
                    <a:pt x="2593618" y="2461610"/>
                    <a:pt x="2581348" y="3380305"/>
                    <a:pt x="2549139" y="3561283"/>
                  </a:cubicBezTo>
                  <a:cubicBezTo>
                    <a:pt x="2516930" y="3742261"/>
                    <a:pt x="2570612" y="3495333"/>
                    <a:pt x="2484720" y="3386439"/>
                  </a:cubicBezTo>
                  <a:cubicBezTo>
                    <a:pt x="2398828" y="3277545"/>
                    <a:pt x="2187167" y="2947797"/>
                    <a:pt x="2033789" y="2907921"/>
                  </a:cubicBezTo>
                  <a:cubicBezTo>
                    <a:pt x="1880411" y="2868045"/>
                    <a:pt x="1647277" y="3113438"/>
                    <a:pt x="1564453" y="3147180"/>
                  </a:cubicBezTo>
                  <a:cubicBezTo>
                    <a:pt x="1481629" y="3180922"/>
                    <a:pt x="1584392" y="3257607"/>
                    <a:pt x="1536845" y="3110371"/>
                  </a:cubicBezTo>
                  <a:cubicBezTo>
                    <a:pt x="1489298" y="2963135"/>
                    <a:pt x="1432549" y="2322042"/>
                    <a:pt x="1279171" y="2263761"/>
                  </a:cubicBezTo>
                  <a:cubicBezTo>
                    <a:pt x="1125793" y="2205480"/>
                    <a:pt x="733146" y="2687066"/>
                    <a:pt x="616579" y="2760684"/>
                  </a:cubicBezTo>
                  <a:cubicBezTo>
                    <a:pt x="500012" y="2834302"/>
                    <a:pt x="573633" y="2938595"/>
                    <a:pt x="579768" y="2705471"/>
                  </a:cubicBezTo>
                  <a:cubicBezTo>
                    <a:pt x="585903" y="2472347"/>
                    <a:pt x="653389" y="1361938"/>
                    <a:pt x="653389" y="1361938"/>
                  </a:cubicBezTo>
                  <a:lnTo>
                    <a:pt x="653389" y="1361938"/>
                  </a:lnTo>
                  <a:cubicBezTo>
                    <a:pt x="619646" y="1435556"/>
                    <a:pt x="559829" y="1736164"/>
                    <a:pt x="450931" y="1803647"/>
                  </a:cubicBezTo>
                  <a:cubicBezTo>
                    <a:pt x="342033" y="1871130"/>
                    <a:pt x="171016" y="1818984"/>
                    <a:pt x="0" y="1766838"/>
                  </a:cubicBezTo>
                </a:path>
              </a:pathLst>
            </a:custGeom>
            <a:ln>
              <a:solidFill>
                <a:srgbClr val="FFFF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98073" y="1196297"/>
              <a:ext cx="5810044" cy="3915426"/>
            </a:xfrm>
            <a:custGeom>
              <a:avLst/>
              <a:gdLst>
                <a:gd name="connsiteX0" fmla="*/ 4760935 w 5810044"/>
                <a:gd name="connsiteY0" fmla="*/ 0 h 3915426"/>
                <a:gd name="connsiteX1" fmla="*/ 5000205 w 5810044"/>
                <a:gd name="connsiteY1" fmla="*/ 395698 h 3915426"/>
                <a:gd name="connsiteX2" fmla="*/ 5524757 w 5810044"/>
                <a:gd name="connsiteY2" fmla="*/ 496923 h 3915426"/>
                <a:gd name="connsiteX3" fmla="*/ 5101434 w 5810044"/>
                <a:gd name="connsiteY3" fmla="*/ 920228 h 3915426"/>
                <a:gd name="connsiteX4" fmla="*/ 5368311 w 5810044"/>
                <a:gd name="connsiteY4" fmla="*/ 1380342 h 3915426"/>
                <a:gd name="connsiteX5" fmla="*/ 5810039 w 5810044"/>
                <a:gd name="connsiteY5" fmla="*/ 1435555 h 3915426"/>
                <a:gd name="connsiteX6" fmla="*/ 5359109 w 5810044"/>
                <a:gd name="connsiteY6" fmla="*/ 1564387 h 3915426"/>
                <a:gd name="connsiteX7" fmla="*/ 5147447 w 5810044"/>
                <a:gd name="connsiteY7" fmla="*/ 1868063 h 3915426"/>
                <a:gd name="connsiteX8" fmla="*/ 5764026 w 5810044"/>
                <a:gd name="connsiteY8" fmla="*/ 2236154 h 3915426"/>
                <a:gd name="connsiteX9" fmla="*/ 5368311 w 5810044"/>
                <a:gd name="connsiteY9" fmla="*/ 2052108 h 3915426"/>
                <a:gd name="connsiteX10" fmla="*/ 4107546 w 5810044"/>
                <a:gd name="connsiteY10" fmla="*/ 1545983 h 3915426"/>
                <a:gd name="connsiteX11" fmla="*/ 4641301 w 5810044"/>
                <a:gd name="connsiteY11" fmla="*/ 3855755 h 3915426"/>
                <a:gd name="connsiteX12" fmla="*/ 4153559 w 5810044"/>
                <a:gd name="connsiteY12" fmla="*/ 3285214 h 3915426"/>
                <a:gd name="connsiteX13" fmla="*/ 3665818 w 5810044"/>
                <a:gd name="connsiteY13" fmla="*/ 3855755 h 3915426"/>
                <a:gd name="connsiteX14" fmla="*/ 3730236 w 5810044"/>
                <a:gd name="connsiteY14" fmla="*/ 1886467 h 3915426"/>
                <a:gd name="connsiteX15" fmla="*/ 2699538 w 5810044"/>
                <a:gd name="connsiteY15" fmla="*/ 3625698 h 3915426"/>
                <a:gd name="connsiteX16" fmla="*/ 2671930 w 5810044"/>
                <a:gd name="connsiteY16" fmla="*/ 2595043 h 3915426"/>
                <a:gd name="connsiteX17" fmla="*/ 2414255 w 5810044"/>
                <a:gd name="connsiteY17" fmla="*/ 2199345 h 3915426"/>
                <a:gd name="connsiteX18" fmla="*/ 1650434 w 5810044"/>
                <a:gd name="connsiteY18" fmla="*/ 3119573 h 3915426"/>
                <a:gd name="connsiteX19" fmla="*/ 1530799 w 5810044"/>
                <a:gd name="connsiteY19" fmla="*/ 2475413 h 3915426"/>
                <a:gd name="connsiteX20" fmla="*/ 693356 w 5810044"/>
                <a:gd name="connsiteY20" fmla="*/ 2687066 h 3915426"/>
                <a:gd name="connsiteX21" fmla="*/ 472492 w 5810044"/>
                <a:gd name="connsiteY21" fmla="*/ 2006097 h 3915426"/>
                <a:gd name="connsiteX22" fmla="*/ 58372 w 5810044"/>
                <a:gd name="connsiteY22" fmla="*/ 1739231 h 3915426"/>
                <a:gd name="connsiteX23" fmla="*/ 3156 w 5810044"/>
                <a:gd name="connsiteY23" fmla="*/ 1711624 h 391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10044" h="3915426">
                  <a:moveTo>
                    <a:pt x="4760935" y="0"/>
                  </a:moveTo>
                  <a:cubicBezTo>
                    <a:pt x="4816918" y="156439"/>
                    <a:pt x="4872901" y="312878"/>
                    <a:pt x="5000205" y="395698"/>
                  </a:cubicBezTo>
                  <a:cubicBezTo>
                    <a:pt x="5127509" y="478519"/>
                    <a:pt x="5507886" y="409501"/>
                    <a:pt x="5524757" y="496923"/>
                  </a:cubicBezTo>
                  <a:cubicBezTo>
                    <a:pt x="5541628" y="584345"/>
                    <a:pt x="5127508" y="772991"/>
                    <a:pt x="5101434" y="920228"/>
                  </a:cubicBezTo>
                  <a:cubicBezTo>
                    <a:pt x="5075360" y="1067465"/>
                    <a:pt x="5250210" y="1294454"/>
                    <a:pt x="5368311" y="1380342"/>
                  </a:cubicBezTo>
                  <a:cubicBezTo>
                    <a:pt x="5486412" y="1466230"/>
                    <a:pt x="5811573" y="1404881"/>
                    <a:pt x="5810039" y="1435555"/>
                  </a:cubicBezTo>
                  <a:cubicBezTo>
                    <a:pt x="5808505" y="1466229"/>
                    <a:pt x="5469541" y="1492302"/>
                    <a:pt x="5359109" y="1564387"/>
                  </a:cubicBezTo>
                  <a:cubicBezTo>
                    <a:pt x="5248677" y="1636472"/>
                    <a:pt x="5079961" y="1756102"/>
                    <a:pt x="5147447" y="1868063"/>
                  </a:cubicBezTo>
                  <a:cubicBezTo>
                    <a:pt x="5214933" y="1980024"/>
                    <a:pt x="5727215" y="2205480"/>
                    <a:pt x="5764026" y="2236154"/>
                  </a:cubicBezTo>
                  <a:cubicBezTo>
                    <a:pt x="5800837" y="2266828"/>
                    <a:pt x="5644391" y="2167136"/>
                    <a:pt x="5368311" y="2052108"/>
                  </a:cubicBezTo>
                  <a:cubicBezTo>
                    <a:pt x="5092231" y="1937080"/>
                    <a:pt x="4228714" y="1245375"/>
                    <a:pt x="4107546" y="1545983"/>
                  </a:cubicBezTo>
                  <a:cubicBezTo>
                    <a:pt x="3986378" y="1846591"/>
                    <a:pt x="4633632" y="3565883"/>
                    <a:pt x="4641301" y="3855755"/>
                  </a:cubicBezTo>
                  <a:cubicBezTo>
                    <a:pt x="4648970" y="4145627"/>
                    <a:pt x="4316139" y="3285214"/>
                    <a:pt x="4153559" y="3285214"/>
                  </a:cubicBezTo>
                  <a:cubicBezTo>
                    <a:pt x="3990979" y="3285214"/>
                    <a:pt x="3736372" y="4088879"/>
                    <a:pt x="3665818" y="3855755"/>
                  </a:cubicBezTo>
                  <a:cubicBezTo>
                    <a:pt x="3595264" y="3622631"/>
                    <a:pt x="3891283" y="1924810"/>
                    <a:pt x="3730236" y="1886467"/>
                  </a:cubicBezTo>
                  <a:cubicBezTo>
                    <a:pt x="3569189" y="1848124"/>
                    <a:pt x="2875922" y="3507602"/>
                    <a:pt x="2699538" y="3625698"/>
                  </a:cubicBezTo>
                  <a:cubicBezTo>
                    <a:pt x="2523154" y="3743794"/>
                    <a:pt x="2719477" y="2832768"/>
                    <a:pt x="2671930" y="2595043"/>
                  </a:cubicBezTo>
                  <a:cubicBezTo>
                    <a:pt x="2624383" y="2357318"/>
                    <a:pt x="2584504" y="2111923"/>
                    <a:pt x="2414255" y="2199345"/>
                  </a:cubicBezTo>
                  <a:cubicBezTo>
                    <a:pt x="2244006" y="2286767"/>
                    <a:pt x="1797677" y="3073562"/>
                    <a:pt x="1650434" y="3119573"/>
                  </a:cubicBezTo>
                  <a:cubicBezTo>
                    <a:pt x="1503191" y="3165584"/>
                    <a:pt x="1690312" y="2547497"/>
                    <a:pt x="1530799" y="2475413"/>
                  </a:cubicBezTo>
                  <a:cubicBezTo>
                    <a:pt x="1371286" y="2403329"/>
                    <a:pt x="869740" y="2765285"/>
                    <a:pt x="693356" y="2687066"/>
                  </a:cubicBezTo>
                  <a:cubicBezTo>
                    <a:pt x="516972" y="2608847"/>
                    <a:pt x="578323" y="2164069"/>
                    <a:pt x="472492" y="2006097"/>
                  </a:cubicBezTo>
                  <a:cubicBezTo>
                    <a:pt x="366661" y="1848125"/>
                    <a:pt x="136595" y="1788310"/>
                    <a:pt x="58372" y="1739231"/>
                  </a:cubicBezTo>
                  <a:cubicBezTo>
                    <a:pt x="-19851" y="1690152"/>
                    <a:pt x="3156" y="1711624"/>
                    <a:pt x="3156" y="171162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3621" y="1251510"/>
              <a:ext cx="5882984" cy="3864153"/>
            </a:xfrm>
            <a:custGeom>
              <a:avLst/>
              <a:gdLst>
                <a:gd name="connsiteX0" fmla="*/ 4776185 w 5882984"/>
                <a:gd name="connsiteY0" fmla="*/ 0 h 3864153"/>
                <a:gd name="connsiteX1" fmla="*/ 4812995 w 5882984"/>
                <a:gd name="connsiteY1" fmla="*/ 708576 h 3864153"/>
                <a:gd name="connsiteX2" fmla="*/ 3993958 w 5882984"/>
                <a:gd name="connsiteY2" fmla="*/ 1159488 h 3864153"/>
                <a:gd name="connsiteX3" fmla="*/ 3975552 w 5882984"/>
                <a:gd name="connsiteY3" fmla="*/ 1168690 h 3864153"/>
                <a:gd name="connsiteX4" fmla="*/ 5089075 w 5882984"/>
                <a:gd name="connsiteY4" fmla="*/ 1518377 h 3864153"/>
                <a:gd name="connsiteX5" fmla="*/ 5797681 w 5882984"/>
                <a:gd name="connsiteY5" fmla="*/ 2217750 h 3864153"/>
                <a:gd name="connsiteX6" fmla="*/ 5659641 w 5882984"/>
                <a:gd name="connsiteY6" fmla="*/ 2263761 h 3864153"/>
                <a:gd name="connsiteX7" fmla="*/ 3911134 w 5882984"/>
                <a:gd name="connsiteY7" fmla="*/ 1757636 h 3864153"/>
                <a:gd name="connsiteX8" fmla="*/ 3395784 w 5882984"/>
                <a:gd name="connsiteY8" fmla="*/ 3791340 h 3864153"/>
                <a:gd name="connsiteX9" fmla="*/ 3276150 w 5882984"/>
                <a:gd name="connsiteY9" fmla="*/ 3303619 h 3864153"/>
                <a:gd name="connsiteX10" fmla="*/ 2898840 w 5882984"/>
                <a:gd name="connsiteY10" fmla="*/ 2254559 h 3864153"/>
                <a:gd name="connsiteX11" fmla="*/ 1812926 w 5882984"/>
                <a:gd name="connsiteY11" fmla="*/ 3091967 h 3864153"/>
                <a:gd name="connsiteX12" fmla="*/ 1757710 w 5882984"/>
                <a:gd name="connsiteY12" fmla="*/ 3064360 h 3864153"/>
                <a:gd name="connsiteX13" fmla="*/ 1546048 w 5882984"/>
                <a:gd name="connsiteY13" fmla="*/ 1647209 h 3864153"/>
                <a:gd name="connsiteX14" fmla="*/ 1500035 w 5882984"/>
                <a:gd name="connsiteY14" fmla="*/ 1702422 h 3864153"/>
                <a:gd name="connsiteX15" fmla="*/ 754619 w 5882984"/>
                <a:gd name="connsiteY15" fmla="*/ 1969288 h 3864153"/>
                <a:gd name="connsiteX16" fmla="*/ 607376 w 5882984"/>
                <a:gd name="connsiteY16" fmla="*/ 1315926 h 3864153"/>
                <a:gd name="connsiteX17" fmla="*/ 432526 w 5882984"/>
                <a:gd name="connsiteY17" fmla="*/ 1582793 h 3864153"/>
                <a:gd name="connsiteX18" fmla="*/ 0 w 5882984"/>
                <a:gd name="connsiteY18" fmla="*/ 1785243 h 386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82984" h="3864153">
                  <a:moveTo>
                    <a:pt x="4776185" y="0"/>
                  </a:moveTo>
                  <a:cubicBezTo>
                    <a:pt x="4859775" y="257664"/>
                    <a:pt x="4943366" y="515328"/>
                    <a:pt x="4812995" y="708576"/>
                  </a:cubicBezTo>
                  <a:cubicBezTo>
                    <a:pt x="4682624" y="901824"/>
                    <a:pt x="4133532" y="1082802"/>
                    <a:pt x="3993958" y="1159488"/>
                  </a:cubicBezTo>
                  <a:cubicBezTo>
                    <a:pt x="3854384" y="1236174"/>
                    <a:pt x="3793033" y="1108875"/>
                    <a:pt x="3975552" y="1168690"/>
                  </a:cubicBezTo>
                  <a:cubicBezTo>
                    <a:pt x="4158071" y="1228505"/>
                    <a:pt x="4785387" y="1343534"/>
                    <a:pt x="5089075" y="1518377"/>
                  </a:cubicBezTo>
                  <a:cubicBezTo>
                    <a:pt x="5392763" y="1693220"/>
                    <a:pt x="5702587" y="2093519"/>
                    <a:pt x="5797681" y="2217750"/>
                  </a:cubicBezTo>
                  <a:cubicBezTo>
                    <a:pt x="5892775" y="2341981"/>
                    <a:pt x="5974065" y="2340447"/>
                    <a:pt x="5659641" y="2263761"/>
                  </a:cubicBezTo>
                  <a:cubicBezTo>
                    <a:pt x="5345217" y="2187075"/>
                    <a:pt x="4288443" y="1503040"/>
                    <a:pt x="3911134" y="1757636"/>
                  </a:cubicBezTo>
                  <a:cubicBezTo>
                    <a:pt x="3533825" y="2012232"/>
                    <a:pt x="3501615" y="3533676"/>
                    <a:pt x="3395784" y="3791340"/>
                  </a:cubicBezTo>
                  <a:cubicBezTo>
                    <a:pt x="3289953" y="4049004"/>
                    <a:pt x="3358974" y="3559749"/>
                    <a:pt x="3276150" y="3303619"/>
                  </a:cubicBezTo>
                  <a:cubicBezTo>
                    <a:pt x="3193326" y="3047489"/>
                    <a:pt x="3142711" y="2289834"/>
                    <a:pt x="2898840" y="2254559"/>
                  </a:cubicBezTo>
                  <a:cubicBezTo>
                    <a:pt x="2654969" y="2219284"/>
                    <a:pt x="2003114" y="2957000"/>
                    <a:pt x="1812926" y="3091967"/>
                  </a:cubicBezTo>
                  <a:cubicBezTo>
                    <a:pt x="1622738" y="3226934"/>
                    <a:pt x="1802190" y="3305153"/>
                    <a:pt x="1757710" y="3064360"/>
                  </a:cubicBezTo>
                  <a:cubicBezTo>
                    <a:pt x="1713230" y="2823567"/>
                    <a:pt x="1588994" y="1874199"/>
                    <a:pt x="1546048" y="1647209"/>
                  </a:cubicBezTo>
                  <a:cubicBezTo>
                    <a:pt x="1503102" y="1420219"/>
                    <a:pt x="1631940" y="1648742"/>
                    <a:pt x="1500035" y="1702422"/>
                  </a:cubicBezTo>
                  <a:cubicBezTo>
                    <a:pt x="1368130" y="1756102"/>
                    <a:pt x="903395" y="2033704"/>
                    <a:pt x="754619" y="1969288"/>
                  </a:cubicBezTo>
                  <a:cubicBezTo>
                    <a:pt x="605843" y="1904872"/>
                    <a:pt x="661058" y="1380342"/>
                    <a:pt x="607376" y="1315926"/>
                  </a:cubicBezTo>
                  <a:cubicBezTo>
                    <a:pt x="553694" y="1251510"/>
                    <a:pt x="533755" y="1504574"/>
                    <a:pt x="432526" y="1582793"/>
                  </a:cubicBezTo>
                  <a:cubicBezTo>
                    <a:pt x="331297" y="1661012"/>
                    <a:pt x="0" y="1785243"/>
                    <a:pt x="0" y="1785243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Money_Ba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230" y="2392170"/>
            <a:ext cx="754300" cy="96101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7608" y="1671280"/>
            <a:ext cx="6551828" cy="4175812"/>
            <a:chOff x="27608" y="1441351"/>
            <a:chExt cx="6551828" cy="4175812"/>
          </a:xfrm>
        </p:grpSpPr>
        <p:pic>
          <p:nvPicPr>
            <p:cNvPr id="16" name="Picture 15" descr="candy-apple-making-party-nyc-halloween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92" b="98238" l="8696" r="90761">
                          <a14:foregroundMark x1="48370" y1="28194" x2="48370" y2="28194"/>
                          <a14:foregroundMark x1="52174" y1="11894" x2="52174" y2="11894"/>
                          <a14:foregroundMark x1="50543" y1="34802" x2="50543" y2="34802"/>
                          <a14:foregroundMark x1="91304" y1="55507" x2="91304" y2="55507"/>
                          <a14:foregroundMark x1="59783" y1="95154" x2="59783" y2="95154"/>
                          <a14:foregroundMark x1="64674" y1="92511" x2="64674" y2="92511"/>
                          <a14:foregroundMark x1="80435" y1="90308" x2="80435" y2="90308"/>
                          <a14:foregroundMark x1="54348" y1="98238" x2="54348" y2="98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4455" y="1903440"/>
              <a:ext cx="634982" cy="782006"/>
            </a:xfrm>
            <a:prstGeom prst="rect">
              <a:avLst/>
            </a:prstGeom>
          </p:spPr>
        </p:pic>
        <p:pic>
          <p:nvPicPr>
            <p:cNvPr id="17" name="Picture 16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290" y="4310328"/>
              <a:ext cx="1097147" cy="400697"/>
            </a:xfrm>
            <a:prstGeom prst="rect">
              <a:avLst/>
            </a:prstGeom>
          </p:spPr>
        </p:pic>
        <p:pic>
          <p:nvPicPr>
            <p:cNvPr id="19" name="Picture 18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1913" y="5008242"/>
              <a:ext cx="1097147" cy="400697"/>
            </a:xfrm>
            <a:prstGeom prst="rect">
              <a:avLst/>
            </a:prstGeom>
          </p:spPr>
        </p:pic>
        <p:pic>
          <p:nvPicPr>
            <p:cNvPr id="21" name="Picture 20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397" y="2124613"/>
              <a:ext cx="1097147" cy="400697"/>
            </a:xfrm>
            <a:prstGeom prst="rect">
              <a:avLst/>
            </a:prstGeom>
          </p:spPr>
        </p:pic>
        <p:pic>
          <p:nvPicPr>
            <p:cNvPr id="22" name="Picture 21" descr="Picture 7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5574" y1="23656" x2="93770" y2="21505"/>
                          <a14:foregroundMark x1="92459" y1="83871" x2="9180" y2="82796"/>
                          <a14:foregroundMark x1="4918" y1="83871" x2="8197" y2="65591"/>
                          <a14:foregroundMark x1="42623" y1="18280" x2="50820" y2="18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08" y="3970062"/>
              <a:ext cx="1115926" cy="340266"/>
            </a:xfrm>
            <a:prstGeom prst="rect">
              <a:avLst/>
            </a:prstGeom>
          </p:spPr>
        </p:pic>
        <p:pic>
          <p:nvPicPr>
            <p:cNvPr id="23" name="Picture 22" descr="Picture 7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5574" y1="23656" x2="93770" y2="21505"/>
                          <a14:foregroundMark x1="92459" y1="83871" x2="9180" y2="82796"/>
                          <a14:foregroundMark x1="4918" y1="83871" x2="8197" y2="65591"/>
                          <a14:foregroundMark x1="42623" y1="18280" x2="50820" y2="18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8250" y="1441351"/>
              <a:ext cx="1115926" cy="340266"/>
            </a:xfrm>
            <a:prstGeom prst="rect">
              <a:avLst/>
            </a:prstGeom>
          </p:spPr>
        </p:pic>
        <p:pic>
          <p:nvPicPr>
            <p:cNvPr id="24" name="Picture 23" descr="reeses-peanut-butter-cups-793939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762" b="92593" l="6667" r="96000">
                          <a14:foregroundMark x1="6667" y1="44444" x2="6667" y2="44444"/>
                          <a14:foregroundMark x1="16333" y1="92063" x2="16333" y2="92063"/>
                          <a14:foregroundMark x1="93333" y1="49735" x2="93333" y2="49735"/>
                          <a14:foregroundMark x1="85333" y1="5820" x2="85333" y2="5820"/>
                          <a14:foregroundMark x1="96333" y1="55026" x2="96333" y2="55026"/>
                          <a14:foregroundMark x1="19667" y1="92593" x2="19667" y2="9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6990" y="3495680"/>
              <a:ext cx="872446" cy="549641"/>
            </a:xfrm>
            <a:prstGeom prst="rect">
              <a:avLst/>
            </a:prstGeom>
          </p:spPr>
        </p:pic>
        <p:pic>
          <p:nvPicPr>
            <p:cNvPr id="25" name="Picture 24" descr="reeses-peanut-butter-cups-793939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762" b="92593" l="6667" r="96000">
                          <a14:foregroundMark x1="6667" y1="44444" x2="6667" y2="44444"/>
                          <a14:foregroundMark x1="16333" y1="92063" x2="16333" y2="92063"/>
                          <a14:foregroundMark x1="93333" y1="49735" x2="93333" y2="49735"/>
                          <a14:foregroundMark x1="85333" y1="5820" x2="85333" y2="5820"/>
                          <a14:foregroundMark x1="96333" y1="55026" x2="96333" y2="55026"/>
                          <a14:foregroundMark x1="19667" y1="92593" x2="19667" y2="9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575" y="2784592"/>
              <a:ext cx="872446" cy="549641"/>
            </a:xfrm>
            <a:prstGeom prst="rect">
              <a:avLst/>
            </a:prstGeom>
          </p:spPr>
        </p:pic>
        <p:pic>
          <p:nvPicPr>
            <p:cNvPr id="26" name="Picture 25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9789" y="5014148"/>
              <a:ext cx="826048" cy="603015"/>
            </a:xfrm>
            <a:prstGeom prst="rect">
              <a:avLst/>
            </a:prstGeom>
          </p:spPr>
        </p:pic>
        <p:pic>
          <p:nvPicPr>
            <p:cNvPr id="27" name="Picture 26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1730" y="2275651"/>
              <a:ext cx="826048" cy="603015"/>
            </a:xfrm>
            <a:prstGeom prst="rect">
              <a:avLst/>
            </a:prstGeom>
          </p:spPr>
        </p:pic>
        <p:pic>
          <p:nvPicPr>
            <p:cNvPr id="28" name="Picture 27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865" y="4612190"/>
              <a:ext cx="826048" cy="603015"/>
            </a:xfrm>
            <a:prstGeom prst="rect">
              <a:avLst/>
            </a:prstGeom>
          </p:spPr>
        </p:pic>
      </p:grpSp>
      <p:pic>
        <p:nvPicPr>
          <p:cNvPr id="18" name="Picture 17" descr="child-toothbrush-and-toothpaste.jp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64" b="93182" l="10000" r="90000">
                        <a14:foregroundMark x1="71579" y1="5000" x2="71579" y2="5000"/>
                        <a14:foregroundMark x1="41053" y1="93636" x2="41053" y2="93636"/>
                        <a14:foregroundMark x1="74737" y1="1364" x2="74737" y2="1364"/>
                        <a14:foregroundMark x1="80000" y1="59091" x2="80000" y2="59091"/>
                        <a14:foregroundMark x1="80000" y1="48636" x2="80000" y2="48636"/>
                        <a14:foregroundMark x1="80000" y1="45455" x2="80000" y2="45455"/>
                        <a14:foregroundMark x1="80526" y1="43636" x2="80526" y2="43636"/>
                        <a14:backgroundMark x1="45263" y1="87273" x2="45263" y2="87273"/>
                        <a14:backgroundMark x1="37368" y1="48636" x2="37368" y2="48636"/>
                        <a14:backgroundMark x1="43158" y1="77273" x2="43158" y2="77273"/>
                        <a14:backgroundMark x1="37895" y1="50000" x2="3789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656" y="4436399"/>
            <a:ext cx="1046781" cy="12120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24000" y="781354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What can we learn?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5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 the studying the HWI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868946"/>
            <a:ext cx="8168219" cy="56611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/>
              <a:t>Least understood weak interaction</a:t>
            </a:r>
          </a:p>
          <a:p>
            <a:pPr lvl="1">
              <a:defRPr/>
            </a:pPr>
            <a:r>
              <a:rPr lang="en-US" sz="1800" dirty="0" smtClean="0"/>
              <a:t>EW:  Quarks &amp; Leptons, Semileptonic, Hadronic</a:t>
            </a:r>
          </a:p>
          <a:p>
            <a:pPr lvl="1">
              <a:defRPr/>
            </a:pPr>
            <a:r>
              <a:rPr lang="en-US" sz="1800" dirty="0" smtClean="0"/>
              <a:t>Complicated by nuclear structure</a:t>
            </a:r>
          </a:p>
          <a:p>
            <a:pPr lvl="1">
              <a:defRPr/>
            </a:pPr>
            <a:r>
              <a:rPr lang="en-US" sz="1800" dirty="0" smtClean="0"/>
              <a:t>Strongly suppressed by M</a:t>
            </a:r>
            <a:r>
              <a:rPr lang="en-US" sz="1800" baseline="-25000" dirty="0" smtClean="0"/>
              <a:t>π</a:t>
            </a:r>
            <a:r>
              <a:rPr lang="en-US" sz="1800" baseline="30000" dirty="0" smtClean="0"/>
              <a:t>2/</a:t>
            </a:r>
            <a:r>
              <a:rPr lang="en-US" sz="1800" dirty="0" smtClean="0"/>
              <a:t>M</a:t>
            </a:r>
            <a:r>
              <a:rPr lang="en-US" sz="1800" baseline="-25000" dirty="0" smtClean="0"/>
              <a:t>W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~ 10</a:t>
            </a:r>
            <a:r>
              <a:rPr lang="en-US" sz="1800" baseline="30000" dirty="0" smtClean="0"/>
              <a:t>-7</a:t>
            </a:r>
            <a:endParaRPr lang="en-US" sz="1800" dirty="0"/>
          </a:p>
          <a:p>
            <a:pPr lvl="1">
              <a:defRPr/>
            </a:pPr>
            <a:r>
              <a:rPr lang="en-US" sz="1800" dirty="0" smtClean="0"/>
              <a:t>Unique </a:t>
            </a:r>
            <a:r>
              <a:rPr lang="en-US" sz="1800" dirty="0"/>
              <a:t>PV </a:t>
            </a:r>
            <a:r>
              <a:rPr lang="en-US" sz="1800" dirty="0" smtClean="0"/>
              <a:t>signature</a:t>
            </a:r>
          </a:p>
          <a:p>
            <a:pPr>
              <a:defRPr/>
            </a:pPr>
            <a:r>
              <a:rPr lang="en-US" sz="2000" dirty="0" smtClean="0"/>
              <a:t>Orthogonal probe of QCD structure</a:t>
            </a:r>
          </a:p>
          <a:p>
            <a:pPr lvl="1">
              <a:defRPr/>
            </a:pPr>
            <a:r>
              <a:rPr lang="en-US" sz="1800" dirty="0" smtClean="0"/>
              <a:t>test of QCD structure in 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S = 0 sector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I=1/2 rule not understood)</a:t>
            </a:r>
          </a:p>
          <a:p>
            <a:pPr lvl="1">
              <a:defRPr/>
            </a:pPr>
            <a:r>
              <a:rPr lang="en-US" sz="1800" dirty="0" smtClean="0"/>
              <a:t>Study the NC in hadronic systems – </a:t>
            </a:r>
            <a:br>
              <a:rPr lang="en-US" sz="1800" dirty="0" smtClean="0"/>
            </a:br>
            <a:r>
              <a:rPr lang="en-US" sz="1800" dirty="0" smtClean="0"/>
              <a:t>forbidden by 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S = 1 by GIM mechanism</a:t>
            </a:r>
          </a:p>
          <a:p>
            <a:pPr lvl="1">
              <a:defRPr/>
            </a:pPr>
            <a:r>
              <a:rPr lang="en-US" sz="1800" dirty="0" smtClean="0"/>
              <a:t>W</a:t>
            </a:r>
            <a:r>
              <a:rPr lang="en-US" sz="1800" dirty="0"/>
              <a:t>,Z range </a:t>
            </a:r>
            <a:r>
              <a:rPr lang="en-US" sz="1800" dirty="0" smtClean="0"/>
              <a:t>= 0.002 fm</a:t>
            </a:r>
            <a:r>
              <a:rPr lang="en-US" sz="1800" dirty="0"/>
              <a:t> </a:t>
            </a:r>
            <a:r>
              <a:rPr lang="en-US" sz="1800" dirty="0" smtClean="0"/>
              <a:t>– probe of </a:t>
            </a:r>
            <a:br>
              <a:rPr lang="en-US" sz="1800" dirty="0" smtClean="0"/>
            </a:br>
            <a:r>
              <a:rPr lang="en-US" sz="1800" dirty="0" smtClean="0"/>
              <a:t>short</a:t>
            </a:r>
            <a:r>
              <a:rPr lang="en-US" sz="1800" dirty="0"/>
              <a:t>-range quark </a:t>
            </a:r>
            <a:r>
              <a:rPr lang="en-US" sz="1800" dirty="0" smtClean="0"/>
              <a:t>correlations</a:t>
            </a:r>
            <a:br>
              <a:rPr lang="en-US" sz="1800" dirty="0" smtClean="0"/>
            </a:br>
            <a:r>
              <a:rPr lang="en-US" sz="1800" dirty="0" smtClean="0"/>
              <a:t>in </a:t>
            </a:r>
            <a:r>
              <a:rPr lang="en-US" sz="1800" dirty="0"/>
              <a:t>QCD nonperturbative regime</a:t>
            </a:r>
          </a:p>
          <a:p>
            <a:pPr lvl="1">
              <a:defRPr/>
            </a:pPr>
            <a:r>
              <a:rPr lang="en-US" sz="1800" dirty="0" smtClean="0"/>
              <a:t>Nuclear and atomic PV test of nuclear structure </a:t>
            </a:r>
            <a:r>
              <a:rPr lang="en-US" sz="1800" dirty="0"/>
              <a:t>models</a:t>
            </a:r>
          </a:p>
          <a:p>
            <a:pPr lvl="1">
              <a:defRPr/>
            </a:pPr>
            <a:r>
              <a:rPr lang="en-US" sz="1800" dirty="0" smtClean="0"/>
              <a:t>physics </a:t>
            </a:r>
            <a:r>
              <a:rPr lang="en-US" sz="1800" dirty="0"/>
              <a:t>input to PV electron scattering experiments</a:t>
            </a:r>
          </a:p>
          <a:p>
            <a:pPr lvl="1">
              <a:defRPr/>
            </a:pPr>
            <a:r>
              <a:rPr lang="en-US" sz="1800" dirty="0"/>
              <a:t>0</a:t>
            </a:r>
            <a:r>
              <a:rPr lang="en-US" sz="1800" dirty="0">
                <a:sym typeface="Symbol" charset="0"/>
              </a:rPr>
              <a:t></a:t>
            </a:r>
            <a:r>
              <a:rPr lang="en-US" sz="1800" dirty="0"/>
              <a:t> decay – matrix elements </a:t>
            </a:r>
            <a:r>
              <a:rPr lang="en-US" sz="1800" dirty="0" smtClean="0"/>
              <a:t>of </a:t>
            </a:r>
            <a:r>
              <a:rPr lang="en-US" sz="1800" dirty="0"/>
              <a:t>4-quark </a:t>
            </a:r>
            <a:r>
              <a:rPr lang="en-US" sz="1800" dirty="0" smtClean="0"/>
              <a:t>operators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Same formalism used for Hadronic TRIV (complementary to EDM)</a:t>
            </a:r>
          </a:p>
          <a:p>
            <a:pPr lvl="1">
              <a:defRPr/>
            </a:pP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B7CEFF"/>
              </a:clrFrom>
              <a:clrTo>
                <a:srgbClr val="B7CE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424" y="1648963"/>
            <a:ext cx="3287224" cy="3037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6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Relation between HPV and EDMs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96857" y="1471931"/>
            <a:ext cx="6072874" cy="5238300"/>
            <a:chOff x="1030697" y="730270"/>
            <a:chExt cx="6568402" cy="5665726"/>
          </a:xfrm>
        </p:grpSpPr>
        <p:pic>
          <p:nvPicPr>
            <p:cNvPr id="7" name="Picture 6" descr="PVTR.jpg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0697" y="730270"/>
              <a:ext cx="6568402" cy="5665726"/>
            </a:xfrm>
            <a:prstGeom prst="rect">
              <a:avLst/>
            </a:prstGeom>
          </p:spPr>
        </p:pic>
        <p:pic>
          <p:nvPicPr>
            <p:cNvPr id="5" name="Picture 4" descr="Screen Shot 2016-09-22 at 01.04.1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5729" y="1315901"/>
              <a:ext cx="857250" cy="400050"/>
            </a:xfrm>
            <a:prstGeom prst="rect">
              <a:avLst/>
            </a:prstGeom>
          </p:spPr>
        </p:pic>
      </p:grp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Tree level diagrams</a:t>
            </a:r>
            <a:endParaRPr lang="en-US" dirty="0"/>
          </a:p>
        </p:txBody>
      </p:sp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1382" y="922314"/>
            <a:ext cx="2438400" cy="635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8878" y="2365476"/>
            <a:ext cx="279400" cy="304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7397" y="4713284"/>
            <a:ext cx="4064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570744" y="1300012"/>
            <a:ext cx="35844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984807"/>
                </a:solidFill>
              </a:rPr>
              <a:t>Bowman, Gudkov, PRC </a:t>
            </a:r>
            <a:r>
              <a:rPr lang="en-US" sz="1400" dirty="0">
                <a:solidFill>
                  <a:srgbClr val="984807"/>
                </a:solidFill>
              </a:rPr>
              <a:t>90, 065503 (</a:t>
            </a:r>
            <a:r>
              <a:rPr lang="en-US" sz="1400" dirty="0" smtClean="0">
                <a:solidFill>
                  <a:srgbClr val="984807"/>
                </a:solidFill>
              </a:rPr>
              <a:t>2014)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n-3He collaboration                         DNP Fall Meeting, Pittsburgh, PA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7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DDH Meson-exchange potential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41745" y="1138352"/>
            <a:ext cx="5136311" cy="2851204"/>
            <a:chOff x="1263046" y="711781"/>
            <a:chExt cx="6661754" cy="3697985"/>
          </a:xfrm>
        </p:grpSpPr>
        <p:sp>
          <p:nvSpPr>
            <p:cNvPr id="8194" name="Rectangle 15"/>
            <p:cNvSpPr>
              <a:spLocks noChangeArrowheads="1"/>
            </p:cNvSpPr>
            <p:nvPr/>
          </p:nvSpPr>
          <p:spPr bwMode="auto">
            <a:xfrm>
              <a:off x="2438400" y="1143000"/>
              <a:ext cx="5486400" cy="1447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195" name="Picture 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219200"/>
              <a:ext cx="914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" name="Picture 8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219200"/>
              <a:ext cx="3048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9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11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12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14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133600"/>
              <a:ext cx="2286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7" descr="TP_tmp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762000"/>
              <a:ext cx="2540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9" descr="TP_tmp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62000"/>
              <a:ext cx="3048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21" descr="TP_tmp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62000"/>
              <a:ext cx="558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23" descr="TP_tmp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762000"/>
              <a:ext cx="406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25" descr="TP_tmp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19200"/>
              <a:ext cx="8128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28" descr="TP_tmp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7526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29" descr="TP_tmp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2860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 Box 30"/>
            <p:cNvSpPr txBox="1">
              <a:spLocks noChangeArrowheads="1"/>
            </p:cNvSpPr>
            <p:nvPr/>
          </p:nvSpPr>
          <p:spPr bwMode="auto">
            <a:xfrm>
              <a:off x="1263046" y="711781"/>
              <a:ext cx="1067894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isospin</a:t>
              </a:r>
            </a:p>
          </p:txBody>
        </p:sp>
        <p:sp>
          <p:nvSpPr>
            <p:cNvPr id="8209" name="Text Box 31"/>
            <p:cNvSpPr txBox="1">
              <a:spLocks noChangeArrowheads="1"/>
            </p:cNvSpPr>
            <p:nvPr/>
          </p:nvSpPr>
          <p:spPr bwMode="auto">
            <a:xfrm>
              <a:off x="1292524" y="2628074"/>
              <a:ext cx="920150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range</a:t>
              </a:r>
              <a:endParaRPr lang="en-US" sz="1600" dirty="0"/>
            </a:p>
          </p:txBody>
        </p:sp>
        <p:sp>
          <p:nvSpPr>
            <p:cNvPr id="8210" name="Rectangle 33"/>
            <p:cNvSpPr>
              <a:spLocks noChangeArrowheads="1"/>
            </p:cNvSpPr>
            <p:nvPr/>
          </p:nvSpPr>
          <p:spPr bwMode="auto">
            <a:xfrm>
              <a:off x="2438400" y="2961965"/>
              <a:ext cx="5486400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11" name="Picture 51" descr="TP_tmp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150480"/>
              <a:ext cx="355600" cy="177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54" descr="TP_tmp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58923"/>
              <a:ext cx="914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55" descr="TP_tmp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799" y="2668320"/>
              <a:ext cx="6350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56" descr="TP_tmp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57" descr="TP_tmp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60" descr="TP_tmp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025683"/>
              <a:ext cx="2286001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62" descr="TP_tmp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482884"/>
              <a:ext cx="228441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64" descr="TP_tmp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399" y="3482884"/>
              <a:ext cx="236696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Picture 66" descr="TP_tmp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787" y="3940085"/>
              <a:ext cx="2365375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557" name="Picture 69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20"/>
          <a:stretch>
            <a:fillRect/>
          </a:stretch>
        </p:blipFill>
        <p:spPr bwMode="auto">
          <a:xfrm>
            <a:off x="1363387" y="4327238"/>
            <a:ext cx="1531186" cy="7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8" name="Picture 70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76"/>
          <a:stretch>
            <a:fillRect/>
          </a:stretch>
        </p:blipFill>
        <p:spPr bwMode="auto">
          <a:xfrm>
            <a:off x="2479523" y="4016007"/>
            <a:ext cx="1533185" cy="72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6" name="Picture 68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67"/>
          <a:stretch>
            <a:fillRect/>
          </a:stretch>
        </p:blipFill>
        <p:spPr bwMode="auto">
          <a:xfrm>
            <a:off x="262739" y="4041314"/>
            <a:ext cx="1517173" cy="7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24" name="Text Box 76"/>
          <p:cNvSpPr txBox="1">
            <a:spLocks noChangeArrowheads="1"/>
          </p:cNvSpPr>
          <p:nvPr/>
        </p:nvSpPr>
        <p:spPr bwMode="auto">
          <a:xfrm>
            <a:off x="321738" y="5104415"/>
            <a:ext cx="38645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984807"/>
                </a:solidFill>
              </a:rPr>
              <a:t>Desplanques, Donoghue, Holstein, </a:t>
            </a:r>
          </a:p>
          <a:p>
            <a:r>
              <a:rPr lang="en-US" sz="1600" dirty="0">
                <a:solidFill>
                  <a:srgbClr val="984807"/>
                </a:solidFill>
              </a:rPr>
              <a:t>Annals of Physics </a:t>
            </a:r>
            <a:r>
              <a:rPr lang="en-US" sz="1600" b="1" dirty="0">
                <a:solidFill>
                  <a:srgbClr val="984807"/>
                </a:solidFill>
              </a:rPr>
              <a:t>124</a:t>
            </a:r>
            <a:r>
              <a:rPr lang="en-US" sz="1600" dirty="0">
                <a:solidFill>
                  <a:srgbClr val="984807"/>
                </a:solidFill>
              </a:rPr>
              <a:t>, 449 (1980</a:t>
            </a:r>
            <a:r>
              <a:rPr lang="en-US" sz="1600" dirty="0" smtClean="0">
                <a:solidFill>
                  <a:srgbClr val="984807"/>
                </a:solidFill>
              </a:rPr>
              <a:t>)</a:t>
            </a:r>
          </a:p>
          <a:p>
            <a:r>
              <a:rPr lang="en-US" sz="800" dirty="0" smtClean="0">
                <a:solidFill>
                  <a:srgbClr val="984807"/>
                </a:solidFill>
              </a:rPr>
              <a:t> </a:t>
            </a:r>
            <a:endParaRPr lang="en-US" sz="800" dirty="0">
              <a:solidFill>
                <a:srgbClr val="984807"/>
              </a:solidFill>
            </a:endParaRPr>
          </a:p>
          <a:p>
            <a:r>
              <a:rPr lang="en-US" sz="1600" dirty="0">
                <a:solidFill>
                  <a:srgbClr val="984807"/>
                </a:solidFill>
              </a:rPr>
              <a:t>Wasem, Phys. Rev. C </a:t>
            </a:r>
            <a:r>
              <a:rPr lang="en-US" sz="1600" b="1" dirty="0">
                <a:solidFill>
                  <a:srgbClr val="984807"/>
                </a:solidFill>
              </a:rPr>
              <a:t>85</a:t>
            </a:r>
            <a:r>
              <a:rPr lang="en-US" sz="1600" dirty="0">
                <a:solidFill>
                  <a:srgbClr val="984807"/>
                </a:solidFill>
              </a:rPr>
              <a:t> (2012) 022501</a:t>
            </a:r>
          </a:p>
          <a:p>
            <a:r>
              <a:rPr lang="en-CA" sz="1600" i="1" dirty="0"/>
              <a:t>      </a:t>
            </a:r>
            <a:r>
              <a:rPr lang="en-CA" sz="1600" b="1" i="1" dirty="0">
                <a:solidFill>
                  <a:schemeClr val="accent1"/>
                </a:solidFill>
              </a:rPr>
              <a:t>1st Lattice QCD result  </a:t>
            </a:r>
            <a:r>
              <a:rPr lang="en-CA" sz="1600" b="1" i="1" dirty="0">
                <a:solidFill>
                  <a:srgbClr val="4F81BD"/>
                </a:solidFill>
              </a:rPr>
              <a:t>of</a:t>
            </a:r>
            <a:r>
              <a:rPr lang="en-CA" sz="1600" b="1" i="1" dirty="0"/>
              <a:t>  </a:t>
            </a:r>
            <a:r>
              <a:rPr lang="en-CA" sz="1600" b="1" i="1" dirty="0">
                <a:solidFill>
                  <a:schemeClr val="accent3">
                    <a:lumMod val="75000"/>
                  </a:schemeClr>
                </a:solidFill>
              </a:rPr>
              <a:t> f</a:t>
            </a:r>
            <a:r>
              <a:rPr lang="en-CA" sz="1600" b="1" i="1" baseline="-25000" dirty="0">
                <a:solidFill>
                  <a:schemeClr val="accent3">
                    <a:lumMod val="75000"/>
                  </a:schemeClr>
                </a:solidFill>
              </a:rPr>
              <a:t>π  </a:t>
            </a:r>
            <a:r>
              <a:rPr lang="en-CA" sz="1600" b="1" i="1" dirty="0">
                <a:solidFill>
                  <a:srgbClr val="4F81BD"/>
                </a:solidFill>
              </a:rPr>
              <a:t>!!</a:t>
            </a:r>
            <a:endParaRPr lang="en-US" sz="1600" b="1" baseline="-25000" dirty="0">
              <a:solidFill>
                <a:srgbClr val="4F81BD"/>
              </a:solidFill>
            </a:endParaRPr>
          </a:p>
          <a:p>
            <a:endParaRPr lang="en-US" sz="1600" dirty="0">
              <a:solidFill>
                <a:srgbClr val="804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62739" y="1477940"/>
            <a:ext cx="2548780" cy="2478653"/>
            <a:chOff x="762000" y="3048000"/>
            <a:chExt cx="3173413" cy="2985239"/>
          </a:xfrm>
        </p:grpSpPr>
        <p:grpSp>
          <p:nvGrpSpPr>
            <p:cNvPr id="54" name="Group 8"/>
            <p:cNvGrpSpPr>
              <a:grpSpLocks/>
            </p:cNvGrpSpPr>
            <p:nvPr/>
          </p:nvGrpSpPr>
          <p:grpSpPr bwMode="auto">
            <a:xfrm>
              <a:off x="762000" y="3048000"/>
              <a:ext cx="3173413" cy="2339975"/>
              <a:chOff x="146" y="2256"/>
              <a:chExt cx="1712" cy="1376"/>
            </a:xfrm>
          </p:grpSpPr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770" y="2867"/>
                <a:ext cx="162" cy="91"/>
              </a:xfrm>
              <a:prstGeom prst="ellipse">
                <a:avLst/>
              </a:prstGeom>
              <a:solidFill>
                <a:srgbClr val="FF505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1800"/>
              </a:p>
            </p:txBody>
          </p:sp>
          <p:sp>
            <p:nvSpPr>
              <p:cNvPr id="58" name="Oval 10"/>
              <p:cNvSpPr>
                <a:spLocks noChangeArrowheads="1"/>
              </p:cNvSpPr>
              <p:nvPr/>
            </p:nvSpPr>
            <p:spPr bwMode="auto">
              <a:xfrm>
                <a:off x="1202" y="2867"/>
                <a:ext cx="162" cy="87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1800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 flipH="1">
                <a:off x="553" y="2954"/>
                <a:ext cx="271" cy="4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1310" y="2954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>
                <a:off x="553" y="2400"/>
                <a:ext cx="271" cy="4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 flipH="1">
                <a:off x="1310" y="2406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15"/>
              <p:cNvSpPr txBox="1">
                <a:spLocks noChangeArrowheads="1"/>
              </p:cNvSpPr>
              <p:nvPr/>
            </p:nvSpPr>
            <p:spPr bwMode="auto">
              <a:xfrm>
                <a:off x="283" y="2256"/>
                <a:ext cx="200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</a:p>
            </p:txBody>
          </p:sp>
          <p:sp>
            <p:nvSpPr>
              <p:cNvPr id="64" name="Text Box 16"/>
              <p:cNvSpPr txBox="1">
                <a:spLocks noChangeArrowheads="1"/>
              </p:cNvSpPr>
              <p:nvPr/>
            </p:nvSpPr>
            <p:spPr bwMode="auto">
              <a:xfrm>
                <a:off x="1635" y="2262"/>
                <a:ext cx="200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83" y="3410"/>
                <a:ext cx="200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1635" y="3416"/>
                <a:ext cx="200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672" y="3025"/>
                <a:ext cx="834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  <a:defRPr/>
                </a:pPr>
                <a:r>
                  <a:rPr lang="en-US" sz="1800" dirty="0">
                    <a:latin typeface="Comic Sans MS" charset="0"/>
                  </a:rPr>
                  <a:t>Meson </a:t>
                </a:r>
              </a:p>
              <a:p>
                <a:pPr algn="ctr" eaLnBrk="1" hangingPunct="1">
                  <a:lnSpc>
                    <a:spcPts val="1200"/>
                  </a:lnSpc>
                  <a:defRPr/>
                </a:pPr>
                <a:r>
                  <a:rPr lang="en-US" sz="1800" dirty="0">
                    <a:latin typeface="Comic Sans MS" charset="0"/>
                  </a:rPr>
                  <a:t>exchange</a:t>
                </a:r>
              </a:p>
            </p:txBody>
          </p:sp>
          <p:sp>
            <p:nvSpPr>
              <p:cNvPr id="68" name="Text Box 20"/>
              <p:cNvSpPr txBox="1">
                <a:spLocks noChangeArrowheads="1"/>
              </p:cNvSpPr>
              <p:nvPr/>
            </p:nvSpPr>
            <p:spPr bwMode="auto">
              <a:xfrm>
                <a:off x="146" y="2735"/>
                <a:ext cx="57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STRONG</a:t>
                </a:r>
              </a:p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(PC)</a:t>
                </a:r>
              </a:p>
            </p:txBody>
          </p:sp>
          <p:sp>
            <p:nvSpPr>
              <p:cNvPr id="69" name="Text Box 21"/>
              <p:cNvSpPr txBox="1">
                <a:spLocks noChangeArrowheads="1"/>
              </p:cNvSpPr>
              <p:nvPr/>
            </p:nvSpPr>
            <p:spPr bwMode="auto">
              <a:xfrm>
                <a:off x="1429" y="2736"/>
                <a:ext cx="429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WEAK</a:t>
                </a:r>
              </a:p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(PV)</a:t>
                </a:r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>
                <a:off x="932" y="2896"/>
                <a:ext cx="2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1" name="Picture 23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2750"/>
                <a:ext cx="37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2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689" y="5293464"/>
              <a:ext cx="227330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24448" y="966293"/>
            <a:ext cx="2686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PV </a:t>
            </a:r>
            <a:r>
              <a:rPr lang="en-US" sz="2400" dirty="0">
                <a:solidFill>
                  <a:schemeClr val="accent2"/>
                </a:solidFill>
              </a:rPr>
              <a:t>meson exchange</a:t>
            </a:r>
          </a:p>
        </p:txBody>
      </p:sp>
      <p:pic>
        <p:nvPicPr>
          <p:cNvPr id="73" name="Picture 71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6" b="23781"/>
          <a:stretch>
            <a:fillRect/>
          </a:stretch>
        </p:blipFill>
        <p:spPr bwMode="auto">
          <a:xfrm>
            <a:off x="4527910" y="4244699"/>
            <a:ext cx="38862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8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Danilov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parameters / EFT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20747" y="1032392"/>
            <a:ext cx="3399476" cy="289395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Elastic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NN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scattering</a:t>
            </a:r>
            <a:b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at low energy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(&lt;40 MeV)</a:t>
            </a:r>
            <a:b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	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-P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(PV)</a:t>
            </a: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baseline="-25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/2 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 I</a:t>
            </a:r>
            <a:r>
              <a:rPr lang="en-US" sz="1800" baseline="-25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1/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b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	Antisymmetric in 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L, S, 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Conservation of   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Equivalent to pion-less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Field Theory (EFT)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in the low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limit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2" name="Text Box 26"/>
          <p:cNvSpPr txBox="1">
            <a:spLocks noChangeArrowheads="1"/>
          </p:cNvSpPr>
          <p:nvPr/>
        </p:nvSpPr>
        <p:spPr bwMode="auto">
          <a:xfrm>
            <a:off x="4138584" y="3184325"/>
            <a:ext cx="40400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804000"/>
                </a:solidFill>
              </a:rPr>
              <a:t>C.-P. Liu, </a:t>
            </a:r>
            <a:r>
              <a:rPr lang="en-US" sz="1600" dirty="0" smtClean="0">
                <a:solidFill>
                  <a:srgbClr val="804000"/>
                </a:solidFill>
              </a:rPr>
              <a:t>P.R.C. </a:t>
            </a:r>
            <a:r>
              <a:rPr lang="en-US" sz="1600" b="1" dirty="0">
                <a:solidFill>
                  <a:srgbClr val="804000"/>
                </a:solidFill>
              </a:rPr>
              <a:t>75</a:t>
            </a:r>
            <a:r>
              <a:rPr lang="en-US" sz="1600" dirty="0">
                <a:solidFill>
                  <a:srgbClr val="804000"/>
                </a:solidFill>
              </a:rPr>
              <a:t>, 065501 (2007</a:t>
            </a:r>
            <a:r>
              <a:rPr lang="en-US" sz="1600" dirty="0" smtClean="0">
                <a:solidFill>
                  <a:srgbClr val="804000"/>
                </a:solidFill>
              </a:rPr>
              <a:t>)</a:t>
            </a:r>
          </a:p>
          <a:p>
            <a:r>
              <a:rPr lang="en-US" sz="1600" dirty="0">
                <a:solidFill>
                  <a:srgbClr val="804000"/>
                </a:solidFill>
              </a:rPr>
              <a:t>Haxton &amp; Holstein, P.P.N.P. </a:t>
            </a:r>
            <a:r>
              <a:rPr lang="en-US" sz="1600" b="1" dirty="0">
                <a:solidFill>
                  <a:srgbClr val="804000"/>
                </a:solidFill>
              </a:rPr>
              <a:t>7</a:t>
            </a:r>
            <a:r>
              <a:rPr lang="en-US" sz="1600" dirty="0">
                <a:solidFill>
                  <a:srgbClr val="804000"/>
                </a:solidFill>
              </a:rPr>
              <a:t>, 1851 (2013</a:t>
            </a:r>
            <a:r>
              <a:rPr lang="en-US" sz="1600" dirty="0" smtClean="0">
                <a:solidFill>
                  <a:srgbClr val="804000"/>
                </a:solidFill>
              </a:rPr>
              <a:t>)</a:t>
            </a:r>
            <a:endParaRPr lang="en-US" sz="1600" dirty="0">
              <a:solidFill>
                <a:srgbClr val="804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83547" y="1142568"/>
            <a:ext cx="5867786" cy="1827671"/>
            <a:chOff x="3848098" y="1447801"/>
            <a:chExt cx="4648198" cy="1447801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3848098" y="1447801"/>
              <a:ext cx="4648198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3" name="Picture 9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7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098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98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7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97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4838698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H="1">
              <a:off x="5448297" y="1828801"/>
              <a:ext cx="6096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>
              <a:off x="7277095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042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96" y="1524000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44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97" y="2006603"/>
              <a:ext cx="228600" cy="24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46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97" y="2032003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48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850" y="2012950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Screen Shot 2016-09-21 at 13.24.40.p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62" y="3838842"/>
            <a:ext cx="6839869" cy="2598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2017-10-27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n-3He collaboration                         DNP Fall Meeting, Pittsburgh, PA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9</a:t>
            </a:fld>
            <a:r>
              <a:rPr lang="en-US" smtClean="0"/>
              <a:t>/46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HRIS2@W89320TC64CT3PP7" val="35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bar g^{0,1}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05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$\boldsymbol{ \frac{e^2}{M_W^2} / \frac{g^2}{m_\pi^2} \approx 10^{-7} }$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86"/>
  <p:tag name="PICTUREFILESIZE" val="89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pagestyle{empty}&#10;\begin{document}&#10;$\boldsymbol{\pi, \rho, \omega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3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{\tau}_1\cdot 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6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i}{2}(\boldsymbol{\tau}_1\times 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4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\sqrt{6}}(3\tau_1^3\tau_2^3-\boldsymbol{\tau}_1\cdot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0"/>
  <p:tag name="PICTUREFILESIZE" val="4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f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\boldsymbol{ -\vec k_\gamma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20"/>
  <p:tag name="PICTUREFILESIZE" val="21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'1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85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,2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"/>
  <p:tag name="PICTUREFILESIZE" val="13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}_\omega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6"/>
  <p:tag name="PICTUREFILESIZE" val="100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2"/>
  <p:tag name="PICTUREFILESIZE" val="106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8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2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1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7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rho{=}m_\omega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5"/>
  <p:tag name="PICTUREFILESIZE" val="70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31"/>
  <p:tag name="PICTUREFILESIZE" val="30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pi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1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21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\pm\boldsymbol\sigma_2)\left\{\frac{\boldsymbol p_1-\boldsymbol p_2}{2M}, \frac{e^{-m_\rho r}}{4\pi r}\right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9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i(\boldsymbol\sigma_1\times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8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S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70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S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9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P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5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P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75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begin{document}&#10;${}^3P_1 (I=1)$&#10;\end{document}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46"/>
  <p:tag name="PICTUREFILESIZE" val="16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A_\gamma \approx }$ %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26"/>
  <p:tag name="PICTUREFILESIZE" val="24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8"/>
  <p:tag name="PICTUREFILESIZE" val="136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rho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6"/>
  <p:tag name="PICTUREFILESIZE" val="11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s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9"/>
  <p:tag name="PICTUREFILESIZE" val="15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lambda_s^{0,1,2}\; \sim \langle ^1S_0 |V_W^\mu | ^3P_0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60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rho_t^1~\sim \langle ^3S_1 | V_W^\mu|  ^3P_1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4"/>
  <p:tag name="PICTUREFILESIZE" val="516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lambda_t^0 \sim \langle ^3S_1|V_W^\mu |  ^1P_1 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1"/>
  <p:tag name="PICTUREFILESIZE" val="505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\begin{eqnarray*}&#10;\sigma_\pm = \sigma_0 ( 1&#10; \!&amp;\!\pm&amp; A_{PC}~ {\color{ForestGreen}\bh k_n} {\times} {\color{red}\bh\sigma_n} \cdot {\color{blue}\bh k_p}\\&#10; \!&amp;\!\pm&amp; A_{PV}~ ~~~~{\color{red}\bh \sigma_n}~~\cdot {\color{blue}\bh k_p} ~\,)&#10;\end{eqnarray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2"/>
  <p:tag name="PICTUREFILESIZE" val="1573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P_n A_{\tiny\shortstack{PC\cr PV}} \, G_{\tiny\shortstack{LR\cr UD}} = \frac{Y_+ - Y_-}{Y_++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1"/>
  <p:tag name="PICTUREFILESIZE" val="843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G_{\tiny\shortstack{LR\cr UD}} 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227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Y_\pm = Y_0 (1 \pm P A_p \langle \cos\theta \rangle 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69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A_p = \frac{1}{P  \langle \cos\theta \rangle}\frac{ Y_+ - Y_-}{Y_+ + 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2"/>
  <p:tag name="PICTUREFILESIZE" val="86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\delta A = \frac{\sigma_d}{P\sqrt N} \quad  2.9 &lt;  \sigma_d &lt; 6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8"/>
  <p:tag name="PICTUREFILESIZE" val="96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\boldsymbol{ \vec k_\gamma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9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frac{d\sigma_{TP}}{d\sigma_{P}} = k_0 \frac{ \bar g^0_\pi}{h^1_\pi} + k_1 \frac{\bar g^1_\pi}{h^1_\pi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00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h^1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"/>
  <p:tag name="PICTUREFILESIZE" val="15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17300</TotalTime>
  <Words>2221</Words>
  <Application>Microsoft Office PowerPoint</Application>
  <PresentationFormat>On-screen Show (4:3)</PresentationFormat>
  <Paragraphs>450</Paragraphs>
  <Slides>45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ＭＳ Ｐゴシック</vt:lpstr>
      <vt:lpstr>ＭＳ Ｐゴシック</vt:lpstr>
      <vt:lpstr>Arial</vt:lpstr>
      <vt:lpstr>Cala</vt:lpstr>
      <vt:lpstr>Calibri</vt:lpstr>
      <vt:lpstr>Cambria Math</vt:lpstr>
      <vt:lpstr>cmsy10</vt:lpstr>
      <vt:lpstr>Comic Sans MS</vt:lpstr>
      <vt:lpstr>Symbol</vt:lpstr>
      <vt:lpstr>Times</vt:lpstr>
      <vt:lpstr>Wingdings</vt:lpstr>
      <vt:lpstr>Office Theme</vt:lpstr>
      <vt:lpstr>Equation</vt:lpstr>
      <vt:lpstr>The n-3He Experiment </vt:lpstr>
      <vt:lpstr>Overview</vt:lpstr>
      <vt:lpstr>Hadronic Weak Interaction in a nutshell</vt:lpstr>
      <vt:lpstr>The Hallowe’en Interaction (HW’I)</vt:lpstr>
      <vt:lpstr>The Hallowe’en Interaction (HW’I)</vt:lpstr>
      <vt:lpstr>Motivation the studying the HWI</vt:lpstr>
      <vt:lpstr>Relation between HPV and EDMs</vt:lpstr>
      <vt:lpstr>DDH Meson-exchange potential</vt:lpstr>
      <vt:lpstr>Danilov parameters / EFT</vt:lpstr>
      <vt:lpstr>Few-body HWI PV Observables</vt:lpstr>
      <vt:lpstr>Sensitivities of few-body reactions</vt:lpstr>
      <vt:lpstr>      Isoscalar/isovector projections</vt:lpstr>
      <vt:lpstr>n-3He Collaboration</vt:lpstr>
      <vt:lpstr>n-3He Experimental setup</vt:lpstr>
      <vt:lpstr>Asymmetry extraction</vt:lpstr>
      <vt:lpstr>Experimental model</vt:lpstr>
      <vt:lpstr>n-3He in the FnPB</vt:lpstr>
      <vt:lpstr>Spallation neutron source</vt:lpstr>
      <vt:lpstr>Neutron Flux at the SNS FnPB</vt:lpstr>
      <vt:lpstr>Unfolding single-pulse spectrum</vt:lpstr>
      <vt:lpstr>Single neutron “Negative image” pulse</vt:lpstr>
      <vt:lpstr>Beam scanner / collimator</vt:lpstr>
      <vt:lpstr>Beam profile and collimation scans</vt:lpstr>
      <vt:lpstr>FnPB supermirror polarizer </vt:lpstr>
      <vt:lpstr>Resonant RF spin rotator</vt:lpstr>
      <vt:lpstr>Transverse RF spin rotator</vt:lpstr>
      <vt:lpstr>3He analyzer cell</vt:lpstr>
      <vt:lpstr>3He transmission polarimetry</vt:lpstr>
      <vt:lpstr>Active target / ion chamber</vt:lpstr>
      <vt:lpstr>Ion chamber yield from neutron beam</vt:lpstr>
      <vt:lpstr>Readout electronics  </vt:lpstr>
      <vt:lpstr>Electronic noise &amp; false asymmetry</vt:lpstr>
      <vt:lpstr>Data selection – I  </vt:lpstr>
      <vt:lpstr>Data selection – II</vt:lpstr>
      <vt:lpstr>Individual wire asymmetries</vt:lpstr>
      <vt:lpstr>Left/Right PC asymmetries</vt:lpstr>
      <vt:lpstr>Chi square distributions</vt:lpstr>
      <vt:lpstr>Covariance weighted averages</vt:lpstr>
      <vt:lpstr>Left/right PC asymmetry modes</vt:lpstr>
      <vt:lpstr>Averaged left/right PC asymmetry</vt:lpstr>
      <vt:lpstr>Up/down PV asymmetry modes</vt:lpstr>
      <vt:lpstr>Averaged up/down PV asymmetry</vt:lpstr>
      <vt:lpstr>Results</vt:lpstr>
      <vt:lpstr>Extraction of couplings</vt:lpstr>
      <vt:lpstr>Conclusion</vt:lpstr>
    </vt:vector>
  </TitlesOfParts>
  <Company>University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Parity Violating Proton Asymmetry from Neutron Capture on Helium-3</dc:title>
  <dc:creator>Christopher Crawford</dc:creator>
  <cp:lastModifiedBy>Christopher Crawford</cp:lastModifiedBy>
  <cp:revision>499</cp:revision>
  <cp:lastPrinted>2015-09-09T10:36:48Z</cp:lastPrinted>
  <dcterms:created xsi:type="dcterms:W3CDTF">2012-10-04T07:13:44Z</dcterms:created>
  <dcterms:modified xsi:type="dcterms:W3CDTF">2017-10-29T14:21:23Z</dcterms:modified>
</cp:coreProperties>
</file>