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1" r:id="rId1"/>
  </p:sldMasterIdLst>
  <p:notesMasterIdLst>
    <p:notesMasterId r:id="rId45"/>
  </p:notesMasterIdLst>
  <p:handoutMasterIdLst>
    <p:handoutMasterId r:id="rId46"/>
  </p:handoutMasterIdLst>
  <p:sldIdLst>
    <p:sldId id="440" r:id="rId2"/>
    <p:sldId id="441" r:id="rId3"/>
    <p:sldId id="367" r:id="rId4"/>
    <p:sldId id="464" r:id="rId5"/>
    <p:sldId id="288" r:id="rId6"/>
    <p:sldId id="338" r:id="rId7"/>
    <p:sldId id="469" r:id="rId8"/>
    <p:sldId id="466" r:id="rId9"/>
    <p:sldId id="293" r:id="rId10"/>
    <p:sldId id="262" r:id="rId11"/>
    <p:sldId id="278" r:id="rId12"/>
    <p:sldId id="493" r:id="rId13"/>
    <p:sldId id="474" r:id="rId14"/>
    <p:sldId id="482" r:id="rId15"/>
    <p:sldId id="280" r:id="rId16"/>
    <p:sldId id="281" r:id="rId17"/>
    <p:sldId id="283" r:id="rId18"/>
    <p:sldId id="286" r:id="rId19"/>
    <p:sldId id="494" r:id="rId20"/>
    <p:sldId id="495" r:id="rId21"/>
    <p:sldId id="496" r:id="rId22"/>
    <p:sldId id="497" r:id="rId23"/>
    <p:sldId id="498" r:id="rId24"/>
    <p:sldId id="413" r:id="rId25"/>
    <p:sldId id="353" r:id="rId26"/>
    <p:sldId id="355" r:id="rId27"/>
    <p:sldId id="500" r:id="rId28"/>
    <p:sldId id="502" r:id="rId29"/>
    <p:sldId id="411" r:id="rId30"/>
    <p:sldId id="451" r:id="rId31"/>
    <p:sldId id="503" r:id="rId32"/>
    <p:sldId id="420" r:id="rId33"/>
    <p:sldId id="446" r:id="rId34"/>
    <p:sldId id="460" r:id="rId35"/>
    <p:sldId id="435" r:id="rId36"/>
    <p:sldId id="461" r:id="rId37"/>
    <p:sldId id="447" r:id="rId38"/>
    <p:sldId id="491" r:id="rId39"/>
    <p:sldId id="504" r:id="rId40"/>
    <p:sldId id="421" r:id="rId41"/>
    <p:sldId id="501" r:id="rId42"/>
    <p:sldId id="490" r:id="rId43"/>
    <p:sldId id="412" r:id="rId44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A9B187A-9904-AE44-B98B-4722B6FD26CE}">
          <p14:sldIdLst>
            <p14:sldId id="440"/>
            <p14:sldId id="441"/>
            <p14:sldId id="367"/>
            <p14:sldId id="464"/>
            <p14:sldId id="288"/>
            <p14:sldId id="338"/>
            <p14:sldId id="469"/>
            <p14:sldId id="466"/>
          </p14:sldIdLst>
        </p14:section>
        <p14:section name="NPDGamma" id="{6636DB25-B9BC-B54E-9496-6B08CAAE1BC9}">
          <p14:sldIdLst>
            <p14:sldId id="293"/>
            <p14:sldId id="262"/>
            <p14:sldId id="278"/>
            <p14:sldId id="493"/>
            <p14:sldId id="474"/>
            <p14:sldId id="482"/>
            <p14:sldId id="280"/>
            <p14:sldId id="281"/>
            <p14:sldId id="283"/>
            <p14:sldId id="286"/>
            <p14:sldId id="494"/>
            <p14:sldId id="495"/>
            <p14:sldId id="496"/>
            <p14:sldId id="497"/>
            <p14:sldId id="498"/>
            <p14:sldId id="413"/>
            <p14:sldId id="353"/>
            <p14:sldId id="355"/>
            <p14:sldId id="500"/>
            <p14:sldId id="502"/>
            <p14:sldId id="411"/>
          </p14:sldIdLst>
        </p14:section>
        <p14:section name="n3He" id="{5AA06F50-5407-D241-966A-1F5628133782}">
          <p14:sldIdLst>
            <p14:sldId id="451"/>
            <p14:sldId id="503"/>
            <p14:sldId id="420"/>
            <p14:sldId id="446"/>
            <p14:sldId id="460"/>
            <p14:sldId id="435"/>
            <p14:sldId id="461"/>
            <p14:sldId id="447"/>
            <p14:sldId id="491"/>
            <p14:sldId id="504"/>
            <p14:sldId id="421"/>
            <p14:sldId id="501"/>
            <p14:sldId id="490"/>
            <p14:sldId id="412"/>
          </p14:sldIdLst>
        </p14:section>
        <p14:section name="Future" id="{1C7DFD5E-64D8-BC4F-A6BB-4B433DA95F7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2F5"/>
    <a:srgbClr val="1D427E"/>
    <a:srgbClr val="B9CEE3"/>
    <a:srgbClr val="0E0071"/>
    <a:srgbClr val="FFFF66"/>
    <a:srgbClr val="008080"/>
    <a:srgbClr val="6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5" autoAdjust="0"/>
    <p:restoredTop sz="87216" autoAdjust="0"/>
  </p:normalViewPr>
  <p:slideViewPr>
    <p:cSldViewPr snapToGrid="0" snapToObjects="1">
      <p:cViewPr varScale="1">
        <p:scale>
          <a:sx n="108" d="100"/>
          <a:sy n="108" d="100"/>
        </p:scale>
        <p:origin x="-112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67A20-E0DF-834C-9843-F8B34008D9EA}" type="datetimeFigureOut">
              <a:rPr lang="en-US" smtClean="0"/>
              <a:t>16-09-23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06F59-0146-AC4B-A7B4-88BCA886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9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6T20:34:34.451"/>
    </inkml:context>
    <inkml:brush xml:id="br0">
      <inkml:brushProperty name="width" value="0.03333" units="cm"/>
      <inkml:brushProperty name="height" value="0.0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9A2FB49-5088-40CC-B3F5-6778524140A8}" emma:medium="tactile" emma:mode="ink">
          <msink:context xmlns:msink="http://schemas.microsoft.com/ink/2010/main" type="writingRegion" rotatedBoundingBox="6379,3111 7871,3126 7865,3697 6373,3682"/>
        </emma:interpretation>
      </emma:emma>
    </inkml:annotationXML>
    <inkml:traceGroup>
      <inkml:annotationXML>
        <emma:emma xmlns:emma="http://www.w3.org/2003/04/emma" version="1.0">
          <emma:interpretation id="{EDBD69F4-E715-4E7F-84DB-1CB4AB97A47D}" emma:medium="tactile" emma:mode="ink">
            <msink:context xmlns:msink="http://schemas.microsoft.com/ink/2010/main" type="paragraph" rotatedBoundingBox="6379,3111 7871,3126 7865,3697 6373,3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496FBD-36C6-4485-B535-912A3A870CA5}" emma:medium="tactile" emma:mode="ink">
              <msink:context xmlns:msink="http://schemas.microsoft.com/ink/2010/main" type="line" rotatedBoundingBox="6379,3111 7871,3126 7865,3697 6373,3682">
                <msink:destinationLink direction="with" ref="{DAEB51A1-170C-47C2-86A8-789038070BC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DF9D252-9E11-4B39-A84B-BF4A49BF821D}" emma:medium="tactile" emma:mode="ink">
                <msink:context xmlns:msink="http://schemas.microsoft.com/ink/2010/main" type="inkWord" rotatedBoundingBox="6379,3111 7871,3126 7865,3697 6373,3682">
                  <msink:destinationLink direction="to" ref="{BB10624C-FA74-478A-880C-783F16A6EA0D}"/>
                </msink:context>
              </emma:interpretation>
              <emma:one-of disjunction-type="recognition" id="oneOf0">
                <emma:interpretation id="interp0" emma:lang="en-US" emma:confidence="0">
                  <emma:literal>MA</emma:literal>
                </emma:interpretation>
                <emma:interpretation id="interp1" emma:lang="en-US" emma:confidence="0">
                  <emma:literal>y I</emma:literal>
                </emma:interpretation>
                <emma:interpretation id="interp2" emma:lang="en-US" emma:confidence="0">
                  <emma:literal>+ I</emma:literal>
                </emma:interpretation>
                <emma:interpretation id="interp3" emma:lang="en-US" emma:confidence="0">
                  <emma:literal>"A</emma:literal>
                </emma:interpretation>
                <emma:interpretation id="interp4" emma:lang="en-US" emma:confidence="0">
                  <emma:literal>T I</emma:literal>
                </emma:interpretation>
              </emma:one-of>
            </emma:emma>
          </inkml:annotationXML>
          <inkml:trace contextRef="#ctx0" brushRef="#br0">1581 878 241,'0'0'162,"0"0"-35,0 0-44,0 0-11,-6-8-19,6 8-7,0 0-15,0 0-6,-4-23-7,4 23 1,-1-20-2,1 20-5,0-31 2,0 15-5,-4-9 1,4-2-5,0-4 3,0 0-5,0-3 1,4-1-3,1 4 1,0 3-3,0 4 2,1 1-1,-2 5 0,2 3 0,-1 3 0,-5 12-1,8-19 2,-8 19-2,9-16 2,-9 16-1,7-16 0,-7 16 0,7-14 1,-7 14 0,9-13-1,-9 13-1,0 0 1,0 0-2,10-13 1,-10 13-1,0 0 0,0 0 0,0 0-1,0 0 0,0 0 2,0 0 0,10 12-1,-10-12 2,5 16 0,-5-16 1,7 19-1,-4-5 1,-2-1-1,4 3 0,-5-1-1,0 3 1,1 2-1,-1 2 1,0 0-1,0-1 2,0 3-2,0-1 1,0 0 0,0 0 0,0-3-1,0 1 2,0-1-3,0-3 3,0 3-2,0-4 2,0-1-2,0-2 2,0-13-2,3 23 2,-3-23-2,0 18 1,0-18 0,1 13 0,-1-13-2,1 14 1,-1-14-1,0 0-1,4 20 3,-4-20-6,0 0 0,0 0-5,5 18-1,-5-18-15,0 0-15,0 0-40,0 0-86,0 0-9,0 0-12,0 0-3</inkml:trace>
          <inkml:trace contextRef="#ctx0" brushRef="#br0" timeOffset="2437.6157">2250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        <inkml:trace contextRef="#ctx0" brushRef="#br0" timeOffset="48705.4867">909 890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        <inkml:trace contextRef="#ctx0" brushRef="#br0" timeOffset="20345.0089">2250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6T20:33:46.650"/>
    </inkml:context>
    <inkml:brush xml:id="br0">
      <inkml:brushProperty name="width" value="0.03333" units="cm"/>
      <inkml:brushProperty name="height" value="0.03333" units="cm"/>
      <inkml:brushProperty name="fitToCurve" value="1"/>
    </inkml:brush>
  </inkml:definitions>
  <inkml:traceGroup>
    <inkml:annotationXML>
      <emma:emma xmlns:emma="http://www.w3.org/2003/04/emma" version="1.0">
        <emma:interpretation id="{B8A66370-828E-44B7-BCCD-D754498D3916}" emma:medium="tactile" emma:mode="ink">
          <msink:context xmlns:msink="http://schemas.microsoft.com/ink/2010/main" type="inkDrawing" rotatedBoundingBox="5488,2761 8129,3163 7983,4120 5342,3719" shapeName="Other">
            <msink:destinationLink direction="to" ref="{82E6F9B6-E5D0-43D4-B6DD-DCE4040C55FA}"/>
          </msink:context>
        </emma:interpretation>
      </emma:emma>
    </inkml:annotationXML>
    <inkml:trace contextRef="#ctx0" brushRef="#br0">37 27 72,'0'0'150,"2"-13"-6,-2 13-49,0 0-19,0 0-3,-7-15-10,7 15-13,0 0-15,0 0-10,0 0-7,0 0-7,0 0-3,-10 14-1,10-14-3,-2 22 1,-1-6-3,3 4 3,-1 1-3,1 9 1,0-1 3,0 4-5,0-1 5,0 3-7,0 1 6,0 0-6,0 0 5,0-2-5,0 2 0,0-2 2,0 1-3,0-3 2,0-1-1,0 0 2,0-1-2,0-1 3,0-4-3,1-1 4,-1-6-3,0 5 4,0-7-3,0 2 3,0-3-2,0 1 1,0-2-3,0-2 3,0 1-4,-1 0 3,-2-1-3,3-12 2,-2 22-2,2-22 3,-4 18 4,4-18-4,-4 15 5,4-15-4,0 0 6,0 13-7,0-13 7,0 0-9,0 0 2,-3 16-3,3-16 2,0 0-3,0 0 3,0 15-3,0-15 3,0 0 1,0 0-1,0 0 0,0 0 0,0 0 1,0 0-1,0 0 0,0 0 1,0 0-1,0 0 1,0 0-1,0 0 1,0 0 0,0 0 0,0 0-1,0 0 1,7 6 0,-7-6 0,0 0 0,18 0 0,-18 0 0,20 0-1,-4 0 0,-1-2 0,5 1 0,2 1-1,0-1 0,5 1 0,-2 0-1,3 0 1,0 0 0,3 0 0,0 0 0,0 0 1,3 0-1,1 0 1,-3 0 0,3 0-1,-2 0 1,1 0-1,0 0 1,-1 0 0,-1 0 0,0 0 1,3 0 0,4-5-5,2 4 5,-4-3-5,5 1 7,1 0-8,-1 3 5,1-4-5,-1 3 7,-2 1-3,-2 0 3,0 0-3,-3 0 1,1 0-2,-1 0 4,0 0-2,-4 0-1,4 0 5,-6 0-7,4 0 2,1 0 0,-2-2 1,4-1-1,-2 3 1,1-1-1,0-2-4,1 2 7,0-1-2,-4-1-1,2 3 1,0-1 0,-2-1 0,3 2-1,-5-2 1,1 2-1,0-2 0,3 1 1,-4-1-1,1 2 0,-3 0 0,1 0 0,1 0 0,1 0 0,3 0 1,-3 0 0,3 0-1,0 0 1,0 0 0,1 0-1,-3 2 1,1-1-3,-6-1 2,-1 0 1,-3 2-1,-3-2 1,-5 0 0,-15 0-1,18 0 0,-18 0 3,0 0-4,0 0-8,14 5-17,-20-6-113,6 1-36,0 0-15,-14-9-8,14 9-22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6T20:37:16.100"/>
    </inkml:context>
    <inkml:brush xml:id="br0">
      <inkml:brushProperty name="width" value="0.03333" units="cm"/>
      <inkml:brushProperty name="height" value="0.03333" units="cm"/>
      <inkml:brushProperty name="fitToCurve" value="1"/>
    </inkml:brush>
  </inkml:definitions>
  <inkml:traceGroup>
    <inkml:annotationXML>
      <emma:emma xmlns:emma="http://www.w3.org/2003/04/emma" version="1.0">
        <emma:interpretation id="{82E6F9B6-E5D0-43D4-B6DD-DCE4040C55FA}" emma:medium="tactile" emma:mode="ink">
          <msink:context xmlns:msink="http://schemas.microsoft.com/ink/2010/main" type="inkDrawing" rotatedBoundingBox="5488,4369 8129,4771 7983,5728 5342,5327" semanticType="callout" shapeName="Other">
            <msink:sourceLink direction="to" ref="{B8A66370-828E-44B7-BCCD-D754498D3916}"/>
          </msink:context>
        </emma:interpretation>
      </emma:emma>
    </inkml:annotationXML>
    <inkml:trace contextRef="#ctx0" brushRef="#br0">37 27 72,'0'0'150,"2"-13"-6,-2 13-49,0 0-19,0 0-3,-7-15-10,7 15-13,0 0-15,0 0-10,0 0-7,0 0-7,0 0-3,-10 14-1,10-14-3,-2 22 1,-1-6-3,3 4 3,-1 1-3,1 9 1,0-1 3,0 4-5,0-1 5,0 3-7,0 1 6,0 0-6,0 0 5,0-2-5,0 2 0,0-2 2,0 1-3,0-3 2,0-1-1,0 0 2,0-1-2,0-1 3,0-4-3,1-1 4,-1-6-3,0 5 4,0-7-3,0 2 3,0-3-2,0 1 1,0-2-3,0-2 3,0 1-4,-1 0 3,-2-1-3,3-12 2,-2 22-2,2-22 3,-4 18 4,4-18-4,-4 15 5,4-15-4,0 0 6,0 13-7,0-13 7,0 0-9,0 0 2,-3 16-3,3-16 2,0 0-3,0 0 3,0 15-3,0-15 3,0 0 1,0 0-1,0 0 0,0 0 0,0 0 1,0 0-1,0 0 0,0 0 1,0 0-1,0 0 1,0 0-1,0 0 1,0 0 0,0 0 0,0 0-1,0 0 1,7 6 0,-7-6 0,0 0 0,18 0 0,-18 0 0,20 0-1,-4 0 0,-1-2 0,5 1 0,2 1-1,0-1 0,5 1 0,-2 0-1,3 0 1,0 0 0,3 0 0,0 0 0,0 0 1,3 0-1,1 0 1,-3 0 0,3 0-1,-2 0 1,1 0-1,0 0 1,-1 0 0,-1 0 0,0 0 1,3 0 0,4-5-5,2 4 5,-4-3-5,5 1 7,1 0-8,-1 3 5,1-4-5,-1 3 7,-2 1-3,-2 0 3,0 0-3,-3 0 1,1 0-2,-1 0 4,0 0-2,-4 0-1,4 0 5,-6 0-7,4 0 2,1 0 0,-2-2 1,4-1-1,-2 3 1,1-1-1,0-2-4,1 2 7,0-1-2,-4-1-1,2 3 1,0-1 0,-2-1 0,3 2-1,-5-2 1,1 2-1,0-2 0,3 1 1,-4-1-1,1 2 0,-3 0 0,1 0 0,1 0 0,1 0 0,3 0 1,-3 0 0,3 0-1,0 0 1,0 0 0,1 0-1,-3 2 1,1-1-3,-6-1 2,-1 0 1,-3 2-1,-3-2 1,-5 0 0,-15 0-1,18 0 0,-18 0 3,0 0-4,0 0-8,14 5-17,-20-6-113,6 1-36,0 0-15,-14-9-8,14 9-22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6T20:37:52.605"/>
    </inkml:context>
    <inkml:brush xml:id="br0">
      <inkml:brushProperty name="width" value="0.03333" units="cm"/>
      <inkml:brushProperty name="height" value="0.0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10624C-FA74-478A-880C-783F16A6EA0D}" emma:medium="tactile" emma:mode="ink">
          <msink:context xmlns:msink="http://schemas.microsoft.com/ink/2010/main" type="inkDrawing" rotatedBoundingBox="5796,4808 6562,4878 6518,5358 5752,5287" semanticType="callout" shapeName="Other">
            <msink:sourceLink direction="to" ref="{78F9135E-9DA2-4094-9EE9-5D7B48421E45}"/>
            <msink:sourceLink direction="to" ref="{0DF9D252-9E11-4B39-A84B-BF4A49BF821D}"/>
          </msink:context>
        </emma:interpretation>
      </emma:emma>
    </inkml:annotationXML>
    <inkml:trace contextRef="#ctx0" brushRef="#br0">323 2527 152,'0'0'82,"0"0"0,0 0-10,0 0-5,0 0-12,0 0-6,0 0-5,0-4-2,0 4-5,0 0-3,0 0-5,3-13-3,-3 13-4,5-12-2,-5 12-1,4-15-2,-4 15 1,4-18-1,-4 18 2,1-24-10,0 12 7,-1-3-10,0 3 7,0-5-7,0 5 6,0-3-6,0 3 1,-1 0 2,1 0-2,-1-2 1,1 1-3,0-1 0,0 4-2,0-2-1,0 1 0,0 11 0,-3-18 0,3 18-2,-3-16 0,3 16 0,0-14 0,0 14 0,-2-13 0,2 13 0,0 0 0,-3-15 0,3 15 0,0 0 0,-1-16 0,1 16 0,0 0 0,-1-15 0,1 15 0,0-12 0,0 12 0,0 0 0,0-12 0,0 12 0,0 0 0,0 0 0,0-10 0,0 10 0,0 0 0,0 0 0,0 0 0,0 0 0,0 0 0,0 0 0,0 0-2,0 0 1,0 0 0,7-4-1,-7 4 0,11 0 1,-11 0 1,16 0-1,-16 0 0,20 0 1,-10 0-1,1 0 1,2 0 0,-4 0 0,3 0 0,-2 0 1,0 0-1,1-1 0,-11 1 0,18-4 0,-18 4 1,17 0-1,-17 0 0,15 0 0,-15 0-1,15 0 1,-15 0-1,16 0 1,-16 0-1,16 0 2,-16 0-2,17 0 1,-17 0 1,20 0-1,-20 0 1,18 0-1,-18 0 1,20 0-1,-20 0 0,16 0 0,-16 0 0,16-2 0,-16 2-1,17 0 1,-17 0-1,17 0 1,-17 0 1,17 0-1,-17 0 0,19 0 0,-19 0 0,14 0 0,-14 0 0,15 0 1,-15 0-2,13 0 1,-13 0 0,9 0 0,-9 0 0,0 0-1,14 0 2,-14 0-1,13 0-1,-13 0 2,13 2-1,-13-2 0,15 0 0,-15 0 0,14 2 0,-14-2 0,14 0 1,-14 0-1,13 0 0,-13 0 0,12 0 0,-12 0 0,10 0 0,-10 0 1,0 0-2,13 2 0,-13-2 2,0 0-1,14 0 0,-14 0 0,0 0 0,0 0 0,9 0 0,-9 0 0,0 0-1,0 0 2,0 0-1,0 0 0,0 0 0,0 0-1,0 0 1,12 0 0,-12 0 0,0 0 0,0 0 0,0 0 0,0 0 0,0 0 0,0 0-1,0 0 0,0 0 1,5 9 0,-5-9 0,0 0-1,0 0 1,3 14-1,-3-14 1,1 12 0,-1-12 0,0 15 0,0-15 0,1 18 0,-1-18 0,0 17 0,0-17 1,0 19-1,0-19 0,2 17 0,-2-17 1,0 18-1,0-18 0,0 16 0,0-16 0,0 15 0,0-15 0,0 16-1,0-16 1,0 14-1,0-14 1,0 13 0,0-13 1,0 11-2,0-11 2,0 12-1,0-12 0,0 11-1,0-11 2,0 13-2,0-13 2,0 13-2,0-13 1,2 19 0,-2-19-2,1 17 6,-1-17-6,0 18 6,0-18-6,2 16 6,-2-16-5,0 13 5,0-13-3,0 0-1,0 14 0,0-14 0,0 0 1,0 11-1,0-11-1,0 0 1,0 0 0,1 13 0,-1-13-1,0 0 1,0 0 0,0 0 0,8 14 0,-8-14 0,0 0 0,12 4 0,-12-4 0,11 5-3,-11-5-12,18 4-34,-18-4-123,12 0-10,0-6-11,1-1-21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6T20:39:41.660"/>
    </inkml:context>
    <inkml:brush xml:id="br0">
      <inkml:brushProperty name="width" value="0.03333" units="cm"/>
      <inkml:brushProperty name="height" value="0.0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667775-40EE-4970-943A-66BFEFFF7B30}" emma:medium="tactile" emma:mode="ink">
          <msink:context xmlns:msink="http://schemas.microsoft.com/ink/2010/main" type="writingRegion" rotatedBoundingBox="4956,10105 2801,10017 2865,8486 5019,8574"/>
        </emma:interpretation>
      </emma:emma>
    </inkml:annotationXML>
    <inkml:traceGroup>
      <inkml:annotationXML>
        <emma:emma xmlns:emma="http://www.w3.org/2003/04/emma" version="1.0">
          <emma:interpretation id="{09D0DDF0-D0B1-4299-91EF-B81B683D864F}" emma:medium="tactile" emma:mode="ink">
            <msink:context xmlns:msink="http://schemas.microsoft.com/ink/2010/main" type="paragraph" rotatedBoundingBox="4956,10105 2801,10017 2865,8486 5019,8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C5FAB-8F4A-4E1A-8ECB-CDB2A0C24582}" emma:medium="tactile" emma:mode="ink">
              <msink:context xmlns:msink="http://schemas.microsoft.com/ink/2010/main" type="line" rotatedBoundingBox="4956,10105 2801,10017 2865,8486 5019,8574"/>
            </emma:interpretation>
          </emma:emma>
        </inkml:annotationXML>
        <inkml:traceGroup>
          <inkml:annotationXML>
            <emma:emma xmlns:emma="http://www.w3.org/2003/04/emma" version="1.0">
              <emma:interpretation id="{483DFBE4-56D6-4515-A78B-F0BA29B74007}" emma:medium="tactile" emma:mode="ink">
                <msink:context xmlns:msink="http://schemas.microsoft.com/ink/2010/main" type="inkWord" rotatedBoundingBox="4956,10105 2801,10017 2865,8486 5019,8574"/>
              </emma:interpretation>
              <emma:one-of disjunction-type="recognition" id="oneOf0">
                <emma:interpretation id="interp0" emma:lang="en-US" emma:confidence="0">
                  <emma:literal>6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845 4 160,'7'1'138,"-7"-1"-40,0 0-23,0 0-5,0 0-12,0 0-6,0 0-11,0 0-6,0 0-4,0 0-4,0 0-6,0 0-7,0 0-2,0 0-4,0 0-1,0 0-3,0 0 0,-3 11 0,3-11-1,0 0 1,0 0-2,0 0 0,0 0-1,0 0 0,0 0 0,0 14 0,0-14 0,0 0 1,0 0 1,0 0 1,0 0 1,0 0 0,0 0 0,0 0-1,0 0 1,0 0 2,0 0 0,0 0 1,0 0 0,0 0 0,0 0 1,0 0 0,0 0 0,0 0-3,-10 0-1,10 0-2,0 0 0,-15-5-2,15 5 0,-16-3-1,16 3 0,-15-2 0,15 2 0,-19-1 0,19 1 0,-15-4 0,15 4 1,-18 0-1,18 0 0,-15 0 1,15 0 0,-14-1 0,14 1 0,-14-4 0,14 4-1,-13-1 1,13 1 0,-12 0-1,12 0 0,-14-2 0,14 2 0,-12-2 1,12 2-1,-13 0 0,13 0 0,-13-1 0,13 1 0,-20-3 0,20 3 0,-20-2 0,20 2-1,-21 0 2,21 0-2,-25 0 2,13 0-2,12 0 1,-24 0 0,24 0 0,-22 0 0,22 0 0,-18 2-1,18-2 1,-22 4 0,22-4 0,-20 4 0,20-4-1,-23 5 1,23-5 0,-24 2 0,10 2 0,2-2-1,-1 2 2,13-4-2,-21 6 2,21-6-2,-22 8 1,22-8 0,-18 6 0,18-6 0,-18 7 0,18-7 0,-18 8 0,18-8-1,-20 10 1,20-10-1,-20 11 1,20-11-1,-19 9 3,19-9-3,-16 7 1,16-7-1,-14 9 2,14-9-1,-14 6 0,14-6-1,-13 10 0,13-10 1,-12 10 0,12-10 1,-14 11-2,14-11 1,-12 10 0,12-10 0,-11 15-3,11-15 8,-7 11-8,7-11 6,-8 15-6,8-15 7,-5 11-7,5-11 7,-2 15-3,2-15-2,0 11 1,0-11-1,-2 15 1,2-15 0,0 16 0,0-16-1,0 17 1,0-17-2,0 18 3,0-18-2,2 18 1,-2-18-1,12 13 1,-12-13 0,18 11 0,-18-11 0,22 12 1,-11-6-1,3-1 0,2 2 1,-1-1-1,5-3 0,-3 1 0,3 0 0,2 0 1,-1-1-1,4 0 1,0 1-1,1-3 0,3 1 0,-1 3 0,1-4 0,3 1 1,-4-2-1,4 5 0,-5-4 0,3-1 0,-1 2 1,0-2-1,0 0 1,3 0-1,-4 0 1,4 0-1,-1 0 0,2 0 1,2 0-1,-1 0 0,-1 0 0,2-2 0,3 2 0,-1 0 0,2-1 1,-2-2-1,2 3 1,-4-2-1,3 2 1,-3-3-1,0 3 1,-4-2-1,0-1 0,3 1 1,-5-1-2,2 1 1,-1 2 0,-3-4 1,2 4-1,-4-6-1,5 5 2,-5-4-2,3 2 1,-5-2 1,5 2 0,1-4-2,-3 2 2,0-1-1,2 1 2,-3-2-2,1-1 1,-3 1-1,1 1 0,-5 1 0,-2-3 1,1 1-1,-6 2-1,1-1 2,-13 6 0,18-10-1,-18 10 1,14-11-1,-14 11 1,10-14 1,-10 14-1,6-11 0,-6 11 0,3-16 0,-3 16-5,0 0 5,0-20-4,0 20 6,-5-15-7,5 15 6,-14-19-6,14 19 6,-19-19-1,6 10 1,-2-1-3,-2 4 1,-1-3 0,-1 3-1,-5 1 1,-2-1 0,1 4-1,-3-1 1,1 0 0,0 1-1,-2 2 1,-1-1 0,3-2 0,2 3 0,-5-1 0,4 1 0,-4 0 1,2-3-1,0 3 0,-2 0 1,-1 0-1,-1 0 0,-1 0 0,-5 0 0,4 0 0,-8 0 1,-1 0-1,0 3 0,0-2-1,-2 3 1,1-2 0,-1 2 0,6-2 0,-2 0-1,6-1 1,-3 4 1,3-5-1,0 4 0,6-3 0,-3 4 0,4-4 0,0 3 1,-2 1-1,5-2 0,-1 4-1,1-4 1,0 2 0,2 2-1,-3-1 0,-1-1-2,1 5 7,1-4-6,2 4 6,-3-5-6,2 6 5,1-4-5,0 2 7,1 0-5,3-3-1,0 4 1,0 0 0,0-2 0,1 2 0,0 1 0,3 1-1,-1-2 1,3-1 0,-1 3 0,3-2-1,11-10 1,-22 21-1,22-21 2,-14 19-2,14-19 1,-12 22-1,12-22 2,-5 17-2,5-17 0,-7 22 1,7-22 0,-1 16-1,1-16 1,0 18 0,0-18 0,0 18-1,0-18 1,10 20-1,-10-20 1,13 19-1,-13-19 1,16 21-1,-16-21 1,22 20 0,-9-12 0,2 5 0,1-1 0,0-3 0,1 1 0,3-3-1,1 3 2,1 0-2,5-3 2,3 2-1,1-3 0,4 3 0,2-2 0,0 2 0,4-4 0,1 3 0,-3 0-1,-1-3 1,3 1 0,-1-1 0,-1 2 0,0-1-1,0 0 1,1-2 0,0-1 0,3 1 0,-4 1 0,2-1 0,3-3 0,0 0 1,1 2 0,-1-3-1,1 0 0,0 0 0,-1 0 1,-2 0-1,2 0-1,-2 0 0,-2 0 0,-1 0 2,2-3-2,-4 1 2,3-1-1,1-2 0,-6 4 2,2-4-1,-1 3-1,3-2 0,-4 0 0,-1-1 1,1 0-1,-3 0 0,-3 0 0,-1-2 1,-3 3-1,-4-4 2,-1 0-2,-5-2 2,0 5 0,-15 5 3,19-17-5,-19 17 0,11-20 0,-6 6 0,-5 14 0,3-26 0,-3 11 0,2-2 0,-2 2 0,0-3 0,0 0 0,-2 3 0,-1-1 0,-4 3 0,0 0 0,-3-2 0,-1 2 0,-5 2 0,1-3 0,-2 3 0,-2-2 0,-3 2 0,-1-1 0,-1 4 0,-1 0 0,-2 0 0,-5-2 0,3 4 0,-3 0 0,-1 0 0,0 3 0,0-2 0,-2 3 0,4-1 0,-3 1 0,-2-1 0,0 1 0,1 2 0,-2-1 0,2-3 0,-2 4 0,-2-1 0,-1 1 0,1-3 0,0 3 0,-2 0 0,-1 0 0,0 0 0,1 0 0,2 4 0,2 0 0,2-1 0,-2 2 0,7-2 0,1 4 0,2-4 0,-1 5 0,0-3 0,1 3 0,-2-1 0,0 2 0,-3 1 0,4 2 0,-4-3 0,-1 1 0,0 2 0,1-1 0,0 3 0,0-5 0,3 3 0,-3 2 0,7-2 0,-3 3 0,5-1 0,0-1 0,3 1 0,2 1 0,1 1 0,1-4 0,2 3 0,1-2 0,3-1 0,1 2 0,-1-3 0,10-11 0,-14 26 0,14-26 0,-11 18 0,11-18 0,-7 22 0,7-22 0,-6 18 0,6-18 0,-3 19 0,3-19 0,-2 17 0,2-17 0,-5 17 0,5-17 0,0 15 0,0-15 0,0 15 0,0-15 0,0 0 0,10 20 0,-10-20 0,13 11 0,-13-11 0,20 15 0,-5-9 0,-2 2 0,6-2 0,1 0 0,4-1 0,2 4 0,6-7 0,6 4-2,0 3 4,3-5-2,7-2 0,-2 3 0,7 0 0,-2-2 0,-1 3 0,1-5 0,2 4 0,-2-4 0,-3 3 0,5 1 0,-2-5 0,0 1 0,0 2 0,-2-2 0,0-1 0,-1 0 0,-1 0 0,-5 0 0,-2 0 0,2 0 0,-8 0 0,2 0 0,-3 0 0,-2 0 0,1 0 0,-4-4 0,2 3 0,-4-3 0,1-1 0,-2 4 0,-1-5 0,0 2 0,1-2 0,-3 1 0,0-4-2,-2 3 4,-1 1-2,1-1 0,-1 1 0,-3-5 0,-4 4 0,4-4 0,-4 1 0,1 3 0,-13 6 0,22-21 0,-22 21 0,20-22 0,-20 22 0,11-25 0,-5 11 0,-2 3 0,0-4 0,0 0 0,-2 4 0,-1-5 0,-1 5 0,2-3 0,-2 3 0,0-4 0,-2 4 0,2 11 0,-13-23 0,5 10 0,8 13 0,-21-22 0,6 8 0,-2 4 0,-1 0 0,-3 2 0,-3-2 0,-2 2 0,-4 0 0,-1 0 0,-4 3 0,-3 3 0,1-2 0,-4 0 0,2 4 0,-4-2 0,0 2 0,1 0 0,0 0 0,2 0 0,-4 0 0,3 0 0,-1 0 0,0 4 0,1-1 0,-1 2 0,1 0 0,1 3 0,1-2 0,0 0 0,4 4 0,-2-3 0,3 1 0,4 2 0,-5-3 0,5 3 0,0-2 0,3 0 0,-5 2 0,4-4 0,-2 3 0,2 1 0,0 1 0,-2-3 0,0 4 0,-1-1 0,0-1 0,0 1 0,2 0 0,1 2 0,-1-1 0,2-1 0,1 0 0,3 3 0,1-3 0,0 4 0,1-4 0,3 3 0,-1-3 0,3 3 0,-1-2 0,3 2 0,1-2 0,1 3 0,2-4 0,2 3 0,3-3 0,0 3 0,5-14 0,-2 21 0,2-21 0,0 22 0,0-22 0,8 21 0,-8-21 0,12 21 0,-12-21 0,22 20 0,-6-9 0,-1-6 0,6 5 0,3-4 0,3 3 0,8-4 0,2 1 0,8 0 0,2 2 0,2-1 0,3-3 0,4 3 0,2-2 0,-2 4 0,-1-3 0,2 2 0,-2-2 0,0 0 0,-1-1 0,3 0 0,-3-4 0,4 1 0,-2 0 0,3-2 0,-2 0 0,-1 1 0,-1-1 0,-3 0 0,-1 0 0,-4-1 0,1-3 0,-4-1 0,-1 0 0,0-1 0,-1 1 0,0-5 0,-3 3 0,0-2 0,-1-1 0,-2 0 0,-2 0 0,-5 2 0,-2-1 0,-2-1 0,-7 0 0,1 0 0,-2-1 0,-5 1 0,-12 10 0,19-17 0,-19 17 0,10-23 0,-10 23 0,0-22 0,0 6 0,0 2 0,-8-2 0,-2 1 0,-1 2 0,-3-1 0,-4-1 0,-1 0 0,-6 3 0,-5 2 0,-1-4 0,-3 3 0,-3 0 0,0 1 0,-2-2 0,-1 3 0,-2-1 0,1 0 0,2 2 0,-2 0 0,-3 4 0,2 1 0,0-1 0,-1 4 0,0-3 0,3 3 0,1 0 0,-2 0 0,3 0 0,-1 0 0,0 3 0,2 1 0,-1-1 0,2 1 0,1 1 0,-1 0 0,3 2 0,0 2 0,3-4 0,0 5 0,-1-3 0,-4 2 0,2 1 0,3 1 0,-2-1 0,0 0 0,0 1 0,1-1 0,-1 0 0,1 5 0,1-5 0,1 1 0,1 3 0,-1-6 0,0 7 0,4-5 0,2 0 0,1-1 0,3 3 0,2-6 0,2 7 0,0-1 0,15-12 0,-23 19 0,23-19 0,-20 23 0,12-9 0,8-14 0,-13 22 0,13-22 0,-13 25 0,11-13 0,2-12 0,-4 24 0,4-24 0,0 21 0,0-21 0,0 24 0,0-24 0,0 17 0,0-17 0,6 21 0,-6-21 0,8 16 0,-8-16 0,11 20 0,-11-20 0,17 19 0,-17-19 0,17 17 0,-3-7 0,-1 0 0,6-3 0,-1 3 0,5-5 0,3 2 0,1 1 0,5-3 0,4 1 0,-1-1 0,1 0 0,5 0 0,2 0 0,-1-4 0,2 3 0,-1-4 0,3 2 0,-3 2 0,1-4 0,-2 2 0,-2 2 0,3-2 0,-2 0 0,2 0 0,-1 1 0,0-3 0,2 0 0,-3 0 0,-2 0 0,1 0 0,2 0 0,-3 0 0,-2 0 0,2-1 0,-1-1 0,-2-2 0,1 2 0,-3 0 0,-1 0 0,0-1 0,1-2 0,-2 1 0,0 0 0,-3 1 0,0-3 0,1 0 0,-7 0 0,-1-1 0,-3 1 0,-1-4 0,-4 2 0,-1 1 0,-13 7 0,22-21 0,-13 6 0,-1 4 0,-8 11 0,15-25 0,-15 25 0,12-26 0,-12 26 0,10-22 0,-10 22 0,4-22 0,-4 22 0,0-22 0,0 22 0,0-22 0,0 22 0,-6-19 0,6 19 0,-8-17 0,8 17 0,-8-15 0,8 15 0,-10-15 0,10 15 0,-17-12 0,17 12 0,-15-14 0,15 14 0,-19-11 0,5 6 0,3 0 0,-6 0 0,2 3 0,-3-2 0,0-1 0,0 4 0,-2-3 0,-2-1 0,3 1 0,-5 3 0,3-5 0,-4 5 0,2-3 0,1 0 0,0 3 0,-3 0 0,1-2 0,-2 2 0,3 1 0,-7 0 0,5 0 0,-3 0 0,2 0 0,-2 0 0,1 0 0,-1 0 0,3 0 0,-1 0 0,1 0 0,0 0 0,1 0 0,-1 0 0,1 0 0,-5 4 0,4-3 0,-4-1 0,3 5 0,-3-4 0,1 3 0,3-3 0,0 4 0,1-4 0,2 3 0,0 1 0,4-1 0,-2-2 0,1 3 0,0-1 0,3 2 0,-3-2 0,2 2 0,-2-1 0,1 0 0,2 0 0,-1 1 0,-1-2 0,5 2 0,-3-1 0,0 0 0,16-5 0,-25 11 0,25-11 0,-21 11 0,21-11 0,-24 14 0,24-14 0,-24 11 0,24-11 0,-25 15 0,12-9 0,-2 3 0,0-2 0,2 2 0,-2-3 0,2 3 0,1-3 0,12-6 0,-23 15 0,23-15 0,-20 11 0,20-11 0,-19 15 0,19-15 0,-18 16 0,18-16 0,-22 19 0,22-19 0,-20 18 0,20-18 0,-18 20 0,18-20 0,-20 20 0,20-20 0,-13 19 0,13-19 0,-12 17 0,12-17 0,-10 21 0,10-21 0,-10 18 0,10-18 0,-6 15 0,6-15 0,-5 14 0,5-14 0,-5 14 0,5-14 0,0 0 0,0 16 0,0-16 0,0 0 0,0 11 0,0-11 0,0 0 0,0 0 0,2 15 0,-2-15 0,0 0 0,0 0 0,10 13 0,-10-13 0,0 0 0,0 0 0,14 10 0,-14-10 0,0 0 0,17 3 0,-17-3 0,15 0 0,-15 0 0,16 0 0,-16 0 0,16 0 0,-16 0 0,16 0 0,-16 0 0,16 0 0,-16 0 0,13 0 0,-13 0 0,0 0 0,15 0 0,-15 0 0,0 0 0,0 0 0,0 0 0,0 0 0,0 0 0,0 0 0,0 0 0,0 0 0,0 0 0,0 0 0,0 0-10,0 0-173,0 0-3,0 0-18,-3-16-12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6T20:36:42.215"/>
    </inkml:context>
    <inkml:brush xml:id="br0">
      <inkml:brushProperty name="width" value="0.03333" units="cm"/>
      <inkml:brushProperty name="height" value="0.03333" units="cm"/>
      <inkml:brushProperty name="color" value="#177D36"/>
      <inkml:brushProperty name="fitToCurve" value="1"/>
    </inkml:brush>
    <inkml:brush xml:id="br1">
      <inkml:brushProperty name="width" value="0.03333" units="cm"/>
      <inkml:brushProperty name="height" value="0.03333" units="cm"/>
      <inkml:brushProperty name="fitToCurve" value="1"/>
    </inkml:brush>
  </inkml:definitions>
  <inkml:traceGroup>
    <inkml:annotationXML>
      <emma:emma xmlns:emma="http://www.w3.org/2003/04/emma" version="1.0">
        <emma:interpretation id="{FBBC1ED2-C1C2-49A8-BA4E-C238C2545134}" emma:medium="tactile" emma:mode="ink">
          <msink:context xmlns:msink="http://schemas.microsoft.com/ink/2010/main" type="writingRegion" rotatedBoundingBox="5921,11143 8505,11194 8486,12170 5902,12119"/>
        </emma:interpretation>
      </emma:emma>
    </inkml:annotationXML>
    <inkml:traceGroup>
      <inkml:annotationXML>
        <emma:emma xmlns:emma="http://www.w3.org/2003/04/emma" version="1.0">
          <emma:interpretation id="{0BFCC24B-4E3D-417E-8A51-7BB31E1EFF63}" emma:medium="tactile" emma:mode="ink">
            <msink:context xmlns:msink="http://schemas.microsoft.com/ink/2010/main" type="paragraph" rotatedBoundingBox="5921,11143 8505,11194 8486,12170 5902,12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4DE3F3-F671-44CF-A39B-BA154867E03F}" emma:medium="tactile" emma:mode="ink">
              <msink:context xmlns:msink="http://schemas.microsoft.com/ink/2010/main" type="line" rotatedBoundingBox="5921,11143 8505,11194 8486,12170 5902,12119"/>
            </emma:interpretation>
          </emma:emma>
        </inkml:annotationXML>
        <inkml:traceGroup>
          <inkml:annotationXML>
            <emma:emma xmlns:emma="http://www.w3.org/2003/04/emma" version="1.0">
              <emma:interpretation id="{177BDFC7-8E8D-4E73-B1E1-97A23ECE2BE3}" emma:medium="tactile" emma:mode="ink">
                <msink:context xmlns:msink="http://schemas.microsoft.com/ink/2010/main" type="inkWord" rotatedBoundingBox="5921,11143 8505,11194 8486,12170 5902,12119"/>
              </emma:interpretation>
              <emma:one-of disjunction-type="recognition" id="oneOf0">
                <emma:interpretation id="interp0" emma:lang="en-US" emma:confidence="0">
                  <emma:literal>*A</emma:literal>
                </emma:interpretation>
                <emma:interpretation id="interp1" emma:lang="en-US" emma:confidence="0">
                  <emma:literal>E I</emma:literal>
                </emma:interpretation>
                <emma:interpretation id="interp2" emma:lang="en-US" emma:confidence="0">
                  <emma:literal>z I</emma:literal>
                </emma:interpretation>
                <emma:interpretation id="interp3" emma:lang="en-US" emma:confidence="0">
                  <emma:literal>*RA</emma:literal>
                </emma:interpretation>
                <emma:interpretation id="interp4" emma:lang="en-US" emma:confidence="0">
                  <emma:literal>£ I</emma:literal>
                </emma:interpretation>
              </emma:one-of>
            </emma:emma>
          </inkml:annotationXML>
          <inkml:trace contextRef="#ctx0" brushRef="#br0">2866 890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        <inkml:trace contextRef="#ctx0" brushRef="#br0" timeOffset="-3">3538 878 241,'0'0'162,"0"0"-35,0 0-44,0 0-11,-6-8-19,6 8-7,0 0-15,0 0-6,-4-23-7,4 23 1,-1-20-2,1 20-5,0-31 2,0 15-5,-4-9 1,4-2-5,0-4 3,0 0-5,0-3 1,4-1-3,1 4 1,0 3-3,0 4 2,1 1-1,-2 5 0,2 3 0,-1 3 0,-5 12-1,8-19 2,-8 19-2,9-16 2,-9 16-1,7-16 0,-7 16 0,7-14 1,-7 14 0,9-13-1,-9 13-1,0 0 1,0 0-2,10-13 1,-10 13-1,0 0 0,0 0 0,0 0-1,0 0 0,0 0 2,0 0 0,10 12-1,-10-12 2,5 16 0,-5-16 1,7 19-1,-4-5 1,-2-1-1,4 3 0,-5-1-1,0 3 1,1 2-1,-1 2 1,0 0-1,0-1 2,0 3-2,0-1 1,0 0 0,0 0 0,0-3-1,0 1 2,0-1-3,0-3 3,0 3-2,0-4 2,0-1-2,0-2 2,0-13-2,3 23 2,-3-23-2,0 18 1,0-18 0,1 13 0,-1-13-2,1 14 1,-1-14-1,0 0-1,4 20 3,-4-20-6,0 0 0,0 0-5,5 18-1,-5-18-15,0 0-15,0 0-40,0 0-86,0 0-9,0 0-12,0 0-3</inkml:trace>
          <inkml:trace contextRef="#ctx0" brushRef="#br0" timeOffset="-1">4207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        <inkml:trace contextRef="#ctx0" brushRef="#br0" timeOffset="-2">4207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        <inkml:trace contextRef="#ctx0" brushRef="#br1" timeOffset="-4">1994 27 72,'0'0'150,"2"-13"-6,-2 13-49,0 0-19,0 0-3,-7-15-10,7 15-13,0 0-15,0 0-10,0 0-7,0 0-7,0 0-3,-10 14-1,10-14-3,-2 22 1,-1-6-3,3 4 3,-1 1-3,1 9 1,0-1 3,0 4-5,0-1 5,0 3-7,0 1 6,0 0-6,0 0 5,0-2-5,0 2 0,0-2 2,0 1-3,0-3 2,0-1-1,0 0 2,0-1-2,0-1 3,0-4-3,1-1 4,-1-6-3,0 5 4,0-7-3,0 2 3,0-3-2,0 1 1,0-2-3,0-2 3,0 1-4,-1 0 3,-2-1-3,3-12 2,-2 22-2,2-22 3,-4 18 4,4-18-4,-4 15 5,4-15-4,0 0 6,0 13-7,0-13 7,0 0-9,0 0 2,-3 16-3,3-16 2,0 0-3,0 0 3,0 15-3,0-15 3,0 0 1,0 0-1,0 0 0,0 0 0,0 0 1,0 0-1,0 0 0,0 0 1,0 0-1,0 0 1,0 0-1,0 0 1,0 0 0,0 0 0,0 0-1,0 0 1,7 6 0,-7-6 0,0 0 0,18 0 0,-18 0 0,20 0-1,-4 0 0,-1-2 0,5 1 0,2 1-1,0-1 0,5 1 0,-2 0-1,3 0 1,0 0 0,3 0 0,0 0 0,0 0 1,3 0-1,1 0 1,-3 0 0,3 0-1,-2 0 1,1 0-1,0 0 1,-1 0 0,-1 0 0,0 0 1,3 0 0,4-5-5,2 4 5,-4-3-5,5 1 7,1 0-8,-1 3 5,1-4-5,-1 3 7,-2 1-3,-2 0 3,0 0-3,-3 0 1,1 0-2,-1 0 4,0 0-2,-4 0-1,4 0 5,-6 0-7,4 0 2,1 0 0,-2-2 1,4-1-1,-2 3 1,1-1-1,0-2-4,1 2 7,0-1-2,-4-1-1,2 3 1,0-1 0,-2-1 0,3 2-1,-5-2 1,1 2-1,0-2 0,3 1 1,-4-1-1,1 2 0,-3 0 0,1 0 0,1 0 0,1 0 0,3 0 1,-3 0 0,3 0-1,0 0 1,0 0 0,1 0-1,-3 2 1,1-1-3,-6-1 2,-1 0 1,-3 2-1,-3-2 1,-5 0 0,-15 0-1,18 0 0,-18 0 3,0 0-4,0 0-8,14 5-17,-20-6-113,6 1-36,0 0-15,-14-9-8,14 9-22</inkml:trace>
          <inkml:trace contextRef="#ctx0" brushRef="#br0" timeOffset="1">2250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6T20:35:59.318"/>
    </inkml:context>
    <inkml:brush xml:id="br0">
      <inkml:brushProperty name="width" value="0.03333" units="cm"/>
      <inkml:brushProperty name="height" value="0.0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EB51A1-170C-47C2-86A8-789038070BCB}" emma:medium="tactile" emma:mode="ink">
          <msink:context xmlns:msink="http://schemas.microsoft.com/ink/2010/main" type="inkDrawing" rotatedBoundingBox="5864,3127 5909,3687 5761,3698 5716,3139" semanticType="verticalRange" shapeName="Other">
            <msink:sourceLink direction="with" ref="{10496FBD-36C6-4485-B535-912A3A870CA5}"/>
          </msink:context>
        </emma:interpretation>
      </emma:emma>
    </inkml:annotationXML>
    <inkml:trace contextRef="#ctx0" brushRef="#br0">293 893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6T20:37:55.417"/>
    </inkml:context>
    <inkml:brush xml:id="br0">
      <inkml:brushProperty name="width" value="0.03333" units="cm"/>
      <inkml:brushProperty name="height" value="0.03333" units="cm"/>
      <inkml:brushProperty name="color" value="#177D36"/>
      <inkml:brushProperty name="fitToCurve" value="1"/>
    </inkml:brush>
    <inkml:brush xml:id="br1">
      <inkml:brushProperty name="width" value="0.03333" units="cm"/>
      <inkml:brushProperty name="height" value="0.03333" units="cm"/>
      <inkml:brushProperty name="fitToCurve" value="1"/>
    </inkml:brush>
  </inkml:definitions>
  <inkml:traceGroup>
    <inkml:annotationXML>
      <emma:emma xmlns:emma="http://www.w3.org/2003/04/emma" version="1.0">
        <emma:interpretation id="{2983F696-5B4B-4CBB-B409-D348982DC8E9}" emma:medium="tactile" emma:mode="ink">
          <msink:context xmlns:msink="http://schemas.microsoft.com/ink/2010/main" type="writingRegion" rotatedBoundingBox="5549,4766 8133,4820 8088,6962 5504,6908"/>
        </emma:interpretation>
      </emma:emma>
    </inkml:annotationXML>
    <inkml:traceGroup>
      <inkml:annotationXML>
        <emma:emma xmlns:emma="http://www.w3.org/2003/04/emma" version="1.0">
          <emma:interpretation id="{4C619A3A-BEB3-49FE-AF27-51A78F74FD20}" emma:medium="tactile" emma:mode="ink">
            <msink:context xmlns:msink="http://schemas.microsoft.com/ink/2010/main" type="paragraph" rotatedBoundingBox="7238,4805 8124,4805 8124,5276 7238,52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6EA48E-B300-4256-B1AE-034A7CF113A4}" emma:medium="tactile" emma:mode="ink">
              <msink:context xmlns:msink="http://schemas.microsoft.com/ink/2010/main" type="inkBullet" rotatedBoundingBox="7251,4737 8174,4855 8107,5383 7184,5265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1802 2512 89,'0'0'110,"0"0"-16,0 0-10,0 0-6,0 0-9,0 0-3,0 0-5,0 0-8,0 0-8,0-13-8,0 13-6,0 0-3,6-15-4,-6 0-4,0 15 1,0-29-10,0 13 5,0-2-9,0 0 5,-3-2-8,3 3 6,-1-4-6,1 5 1,-2 0 2,2 1-2,-3 0 1,2-1-3,1 2 2,-3-1-2,1-1 1,-2 5-2,4 11 1,-5-23-1,5 23-1,-5-18 0,5 18 1,-4-15-2,4 15 0,-2-12 0,2 12 0,0 0 0,0-14 0,0 14 0,0 0 0,0 0 0,0-15 0,0 15 0,0 0 0,0 0 0,0 0 0,0-16 0,0 16 0,0 0-2,0 0 2,0 0-1,5-15 1,-5 15 0,0 0 0,0 0-1,16-10 1,-16 10-1,0 0 1,16-11 0,-16 11-1,18-5 1,-18 5-1,15-1 1,-15 1 0,17 0 0,-17 0 0,21 0 0,-21 0 0,24 0 0,-10 0 0,-3 1 0,4-1 0,-15 0 0,22 5 0,-22-5 0,24 5 0,-24-5 0,20 4 1,-20-4-1,22 2 0,-22-2 0,23 3 0,-23-3 1,22 0-1,-9 0-1,-13 0 1,26 0 0,-26 0 0,21 0-1,-7 0 1,-3 0 0,-11 0 1,22 0-1,-22 0 0,23 0 0,-23 0 0,21 0 0,-21 0 0,20 0-1,-20 0 0,22 0 1,-9 0 0,-13 0 0,26 0 0,-26 0 0,21 0 0,-21 0 1,24 0-1,-24 0 0,20 0 1,-20 0-2,16 0 1,-16 0 0,17 0 0,-17 0 0,18 0 0,-18 0 0,15 0-1,-15 0 1,11 0 0,-11 0 0,0 0 0,14 0 0,-14 0 0,0 0 0,0 0 0,0 0-1,0 0 1,13 1 0,-13-1 0,0 0-1,0 0 0,0 0 1,0 0 0,0 0 0,0 0-1,13 10 2,-13-10-1,0 0 0,0 0 1,0 0-2,0 0 1,0 0 0,11 15 0,-11-15-1,0 0 1,1 17 0,-1-17-1,3 23 2,-3-10-2,1 1 1,3-2 0,-4 4 0,0-3 0,1-1 0,0 4-1,2-3 2,-3-13-2,0 22 2,0-22-2,2 21 2,-2-21-1,3 20 0,-3-20 0,0 17 0,0-17-1,0 15 1,0-15 0,0 16 0,0-16 0,0 14 0,0-14 0,1 11 0,-1-11 0,0 16-3,0-16 8,1 11-9,-1-11 10,0 0-8,3 20 6,-3-20-6,0 0 7,1 11-4,-1-11-1,0 0 2,0 0-3,1 15 1,-1-15 0,0 0 0,0 0 0,4 13 0,-4-13 0,0 0-1,0 0 1,0 0 0,0 0 0,6 13 0,-6-13 0,0 0 0,0 0 0,0 0 0,15 5 1,-15-5-1,0 0 1,19 5 1,-19-5-2,20 0 0,-20 0 0,20 0 0,-20 0-2,12 0-17,8 8-63,-20-8-95,14 2-9,-14-2-14,0 0-19</inkml:trace>
      </inkml:traceGroup>
    </inkml:traceGroup>
    <inkml:traceGroup>
      <inkml:annotationXML>
        <emma:emma xmlns:emma="http://www.w3.org/2003/04/emma" version="1.0">
          <emma:interpretation id="{889B464B-F554-44A1-8238-BCD7162EF43C}" emma:medium="tactile" emma:mode="ink">
            <msink:context xmlns:msink="http://schemas.microsoft.com/ink/2010/main" type="paragraph" rotatedBoundingBox="5521,6118 8103,6172 8087,6962 5504,6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045BB1-6CDD-4123-B5D3-0546DDFB59B3}" emma:medium="tactile" emma:mode="ink">
              <msink:context xmlns:msink="http://schemas.microsoft.com/ink/2010/main" type="line" rotatedBoundingBox="5521,6118 8103,6172 8087,6962 5504,6908"/>
            </emma:interpretation>
          </emma:emma>
        </inkml:annotationXML>
        <inkml:traceGroup>
          <inkml:annotationXML>
            <emma:emma xmlns:emma="http://www.w3.org/2003/04/emma" version="1.0">
              <emma:interpretation id="{78F9135E-9DA2-4094-9EE9-5D7B48421E45}" emma:medium="tactile" emma:mode="ink">
                <msink:context xmlns:msink="http://schemas.microsoft.com/ink/2010/main" type="inkWord" rotatedBoundingBox="5521,6118 8103,6172 8087,6962 5504,6908">
                  <msink:destinationLink direction="to" ref="{BB10624C-FA74-478A-880C-783F16A6EA0D}"/>
                </msink:context>
              </emma:interpretation>
              <emma:one-of disjunction-type="recognition" id="oneOf1">
                <emma:interpretation id="interp1" emma:lang="en-US" emma:confidence="0">
                  <emma:literal>Tour-mort</emma:literal>
                </emma:interpretation>
                <emma:interpretation id="interp2" emma:lang="en-US" emma:confidence="0">
                  <emma:literal>Tour-Moro</emma:literal>
                </emma:interpretation>
                <emma:interpretation id="interp3" emma:lang="en-US" emma:confidence="0">
                  <emma:literal>Tour-moot</emma:literal>
                </emma:interpretation>
                <emma:interpretation id="interp4" emma:lang="en-US" emma:confidence="0">
                  <emma:literal>Tour-moor</emma:literal>
                </emma:interpretation>
                <emma:interpretation id="interp5" emma:lang="en-US" emma:confidence="0">
                  <emma:literal>Tour-mop</emma:literal>
                </emma:interpretation>
              </emma:one-of>
            </emma:emma>
          </inkml:annotationXML>
          <inkml:trace contextRef="#ctx0" brushRef="#br0" timeOffset="81256.9019">338 3855 124,'0'0'92,"0"0"-16,0 0-4,0 0-7,0 0-7,0 0-6,0 0-2,0 0-1,0 0-2,0 0-3,0 0-5,0 0-7,0 0-6,-7-8-5,7 8-5,0 0-7,0 0 0,-1-15-4,1 15 1,-1-17-4,1 17 2,0-20-2,0 20 3,0-27 3,1 13-2,-1-1 2,4-1-1,-4-1 2,1 3-3,-1-2 1,3 4-3,-3-2 0,0 1-1,0-1 1,2 0-2,-2 2 0,0 12 0,4-25 1,-4 14-2,0 11 0,1-24 0,-1 24 0,3-18-1,-3 18 2,6-19-2,-6 19 1,2-17-1,-2 17 1,4-15-1,-4 15 0,3-14 0,-3 14 0,0 0 0,8-16 0,-8 16 0,0 0-1,0 0 0,0 0 0,0 0 0,0 0 1,0 0 0,0 0-1,14-11 1,-14 11 0,0 0 1,0 0-1,0 0 0,0 0 0,11-6 0,-11 6 1,0 0-2,0 0 1,0 0-1,0 0 0,0 0 1,0 0-1,0 0 0,14-8-1,-14 8 1,0 0 0,0 0-1,0 8 1,0-8 1,5 17-1,-5-4 1,1 3 0,3 2 2,-4 0-3,4 3 2,-4-1-2,3 2 1,0-2-1,-2 1 2,1-1-2,1-3 2,-3 0-2,1 1 1,2-2-1,-3-1 2,0 1-1,0-3 0,0 1-1,0 1 2,0-4-2,0-11 2,0 26-2,0-26-1,-3 24 5,3-24-5,-1 22 6,1-22-6,-6 22 5,6-22-5,0 25 5,0-25-2,0 24-1,0-11 0,0-13-1,0 21 2,0-7-1,0-14 0,0 21-1,0-21 2,0 24-2,0-24 2,0 21-2,0-21 2,0 20-2,0-20 1,0 15 0,0-15 1,0 16-1,0-16 0,0 13 0,0-13 0,0 0 0,0 18 0,0-18 0,0 0 0,1 13 0,-1-13 0,0 0 0,0 0-1,0 0 1,6 11 0,-6-11-1,0 0 0,0 0 0,0 0 1,0 0 0,0 0-1,12-9 2,-12 9-1,10-18 2,-7 5-1,2-5 1,-1-2-1,-3-1 1,1-6-1,-2 2 1,0-3-2,0 0-2,0-1 4,-3 1-5,0 1 6,1 2-6,-2 4 5,3-5-4,1 5 4,-2 0 0,2 1-3,-2-1 4,2 1-3,0-1 2,0 4-1,-1-2 1,1 3-2,0-1 2,0 2-2,0 1 1,0 1-1,0 0 1,0 13-2,0-21 1,0 21 0,5-20 0,-5 20 0,5-15 0,-5 15 1,0 0-1,5-17-1,-5 17 2,0 0-2,10-14 1,-10 14 0,0 0 0,7-11 0,-7 11 0,0 0-1,0 0 1,0 0 0,0 0-1,0 0 1,0 0-1,0 0 1,0 0-2,0 0 2,0 0-1,12-6 0,-12 6-1,0 0 2,0 0-1,0 0 1,13 0-1,-13 0 1,0 0 0,13 14 0,-13-14 1,6 17-2,-3-3 2,-1-1-1,3 2 0,-4 4 1,3-1-2,-4 2 2,5 1-2,-5-2 2,1-2-2,3 3 2,-4 1-2,1-5 2,-1 2-2,0-1 1,2-1 0,-2-1 0,0 1 0,0-5 0,0 3-1,0-3 2,0-11 1,0 26-5,0-15 6,0 3-5,0-3 5,0-11-5,-2 26 5,2-26-5,-1 21 2,1-21 2,0 21-3,0-21 2,0 18-1,0-18 0,0 17-1,0-17 2,0 20-1,0-20 0,0 17 0,0-17 0,0 18 0,0-18 0,0 19 0,0-19-1,0 18 1,0-18 0,0 17 0,0-17 0,0 16 0,0-16 0,1 13 0,-1-13 0,0 0 0,2 18 1,-2-18-1,0 0 0,7 19 0,-7-19 0,0 0 0,2 13 0,-2-13-1,0 0 1,0 0-1,9 14 1,-9-14 0,0 0-1,0 0 1,0 0 0,0 0-1,0 0 1,0 0 1,14 0-1,-14 0 1,4-10 0,-4 10 1,7-25-1,-2 6 1,-2-1-2,0-3 2,1-3-1,-3 0 1,1 0-2,-2-1 1,0 2 1,0 0-3,0-1 3,0 2-4,0 0 5,0-1-5,0-1 4,0 1-3,0 2 3,0-2 1,0 0-2,0 2 2,-2-1-1,1 3 0,1 1-1,0-1 2,0 6-3,0-1 1,0 1-1,0 3 1,0-2-2,0 14 2,3-21-2,-3 21 1,7-20-1,-7 20 2,6-17-2,-6 17 1,9-11-1,-9 11 1,0 0 0,11-18 0,-11 18 0,0 0 0,15-13 0,-15 13 0,0 0 0,0 0-1,12-11 2,-12 11-2,0 0 1,0 0-1,0 0 0,0 0 0,0 0 1,7 8 0,-7-8 0,6 26-1,-3-8 1,1 3 1,0 2-1,0 2-1,1 2 2,-3 1-2,1-1 2,1 0-2,-2-3 2,-1-2-3,2-1 4,-2-1-4,2 0 2,-3-3-1,2 1 2,-2-2-3,4 2-1,-4-2 6,0-1-5,0 1 5,0-1-6,0 1 7,0-4-7,0 1 7,0-13-2,0 21-3,0-21 2,0 24-2,0-24 3,0 21-3,0-21 2,0 21-2,0-21 1,0 22-1,0-22 2,0 21-2,0-21 1,0 21 0,0-21 0,0 20 1,0-20-1,0 15 0,0-15 1,1 16-1,-1-16 0,0 0 0,6 15 0,-6-15 0,0 0 0,0 0-1,0 0 0,12 10 0,-12-10 0,0 0 2,0 0-2,0 0 0,16 0 1,-16 0-1,0 0 1,0 0 0,13-10 0,-13 10-1,8-15 2,-8 15-1,10-21 0,-6 6 1,-1 2 0,0-5 0,-1 1-1,2-4 1,-3-3-1,-1-2-2,0 0 4,0-2-4,0-2 4,-1-1-4,-4 2 4,1 0-3,1 0 3,-1 1 1,0-2-4,-1 0 3,1 2-2,2 0 2,-1 1-3,1 2 4,0 2-5,0 2 4,1 0-4,1 3 4,0 5-2,0 13 0,0-24 0,0 24 0,0-14 0,0 14 0,0 0 0,0 0-2,3-13 2,-3 13-1,0 0 0,0 0 0,17-8 0,-17 8 1,0 0-1,16 0 2,-16 0-2,15 0 1,-15 0-1,12 4 2,-12-4-1,14 6-1,-14-6 2,14 14-1,-14-14 0,15 17 0,-15-17 1,9 25-2,-3-10 1,0 0 1,-2 0 0,2 1-2,-3-1 2,-1 1 0,3-4-1,-4 4 0,3-1 1,-4-2-2,0-13 2,5 22-1,-5-7 0,0-15-1,1 21 2,-1-21-1,1 21 0,-1-21 0,3 21 1,-3-21-2,0 20 2,0-20-2,0 17 2,0-17-1,1 15 2,-1-15-2,0 12 0,0-12 0,0 0 0,2 18 0,-2-18 0,0 0 0,0 11 0,0-11 0,0 0 0,0 14 0,0-14 0,0 0 0,0 16 0,0-16 0,0 0-2,0 13 2,0-13-4,0 0 4,0 0-3,4 13 3,-4-13 1,0 0-1,0 0 0,0 0 0,0 0 0,13 2-1,-13-2 2,0 0-1,0 0-2,16 0 1,-16 0-10,15 4-54,-15-4-110,0 0-5,0-15-20,0 15-11</inkml:trace>
          <inkml:trace contextRef="#ctx0" brushRef="#br0" timeOffset="83663.2709">1038 3816 156,'0'0'151,"0"0"-5,0 0-58,0 0-22,0 0-13,0 0-10,0 0-13,10 0-2,-10 0-7,0 0 0,0 0-9,18-3 0,-18 3-7,14-4 3,-14 4-2,19-1-1,-19 1-3,15-3 2,-15 3-1,17 0-1,-17 0 1,18-2 0,-18 2-1,17 0 1,-17 0-1,15 0 0,-15 0-1,19 0 1,-19 0-1,16 0 1,-16 0 0,15 0 0,-15 0 1,20-2-1,-20 2 1,15-2 0,-15 2 0,14-4 0,-14 4-1,13-2-1,-13 2 0,0 0 1,19 0-1,-19 0-1,0 0 1,15 0-1,-15 0 1,0 0 0,15 0-1,-15 0 1,16 0-1,-16 0 1,15-1-1,-15 1 0,17-3 1,-17 3-1,18-1 0,-18 1 0,12 0 0,-12 0 0,13 0 1,-13 0-1,0 0 0,18 0 0,-18 0 0,17 0 0,-17 0 0,11 0 1,-11 0-1,15-3 1,-15 3-1,0 0 0,15 0 0,-15 0 0,0 0 0,0 0 0,11 0-1,-11 0 1,0 0 0,0 0 0,17 4 1,-17-4-1,0 0 0,17 0 0,-17 0 1,0 0-1,16 3 0,-16-3 1,0 0-1,0 0 0,0 0 0,15 6-1,-15-6 1,0 0 0,0 0 0,11 3-1,-11-3 1,0 0 0,0 0 1,16 4-1,-16-4 0,0 0 0,0 0 0,15 4 0,-15-4 1,0 0-1,12 0 0,-12 0 0,0 0 1,0 0-2,0 0 2,0 0-1,13 0 0,-13 0 0,0 0 0,0 0-1,0 0 2,0 0-1,0 0 0,0 0 0,0 0 0,0 0-2,14 0-1,-14 0-5,0 0-14,0 0-53,0 0-86,0 0-16,0 0-8,1-14-17</inkml:trace>
          <inkml:trace contextRef="#ctx0" brushRef="#br0" timeOffset="88679.0669">1732 3820 152,'0'0'112,"0"0"-8,0 0-14,0 0-12,0 0-9,-9 0-11,9 0-10,0 0-9,0 0-3,0 0-6,0 0 2,0 0-8,0 0-1,0 0-7,0 0 0,-1-11-8,1 11 1,0-21 0,0 7-5,0-2 0,0-3-2,0-3 2,1 4-1,0-5 1,2 5-1,2-2 0,-3 1-1,1 2 2,2 1-3,0-4 2,-3 5-2,2-1 1,0 2-1,2 3 0,-2-1 0,-4 12 0,6-19 0,-6 19-1,5-12 0,-5 12 1,0 0-1,10-15 0,-10 15 0,0 0-1,11-14 1,-11 14 1,0 0-1,14-15 1,-14 15-1,0 0 2,0 0-3,0 0 3,0 0-1,0 0-1,0 0 0,0 0 0,15 0 0,-15 0 0,2 15 1,2-1-1,1 2 0,-4 1 0,2 1 1,-2 0-1,0 5 0,-1-5 0,0 2 1,0 1-2,0 0 1,0-1-1,0 0 2,0-3-2,0 4 1,0-3-1,0-1 1,0-1 0,0-1 0,0 1-1,0-1-2,0 1 6,0-5-5,0 3 5,4-3-6,-4 3 7,0-2-6,0-12 5,0 21-2,0-21-1,0 21 1,0-21-1,0 21 0,0-21 0,0 20 1,0-20-2,0 19 1,0-19 0,0 18 0,0-18 0,0 18 0,0-18 0,0 17-1,0-17 1,0 16 0,0-16 0,0 13 0,0-13 0,0 13 0,0-13 0,0 0 0,4 14 0,-4-14 0,0 0-1,6 14 2,-6-14-1,0 0-1,0 0 0,6 16 1,-6-16 0,0 0 0,0 0 0,0 0-1,0 0 0,0 0 1,0 0-1,14 3 0,-14-3 0,5-8 1,-5 8 1,10-21-1,-5 6 1,0-3-1,-3-3 2,3-1-2,-4-3 3,-1 2-3,0-5-2,0 7 1,-1-6 0,-4 2 4,3 2-5,-3-1 4,1 2-4,3-2 4,-3 4-1,2-3 2,2 7-2,0-3-1,0 2 0,0-1 0,0 1 2,2 1-3,-1 1 2,2-5 0,-2 3 0,3-2 0,-4 2 0,2-2 0,1 2 0,-2 2-1,0-1 1,-1 16-1,5-19 0,-5 19 0,4-12 0,-4 12 0,0 0 0,0 0-1,0 0 0,0 0 0,0 0 1,0 0-1,0 0 0,0 0 0,0 0 1,15-6-1,-15 6 1,0 0 0,17 0 0,-17 0 1,0 0-1,14 2-1,-14-2 1,0 0 0,0 0 0,10 16 0,-10-16 0,5 21 0,-4-6-1,2 5 2,-2 1-2,0-1 2,3 5-2,0-2 1,-4 2-1,1 1 2,3-1-4,-4-4 4,2 0-3,-1 3 3,1-3-3,-2 1 2,1-3 3,-1-2-5,0 3 6,0-3-6,1 1 5,-1-1-4,0-1 4,0-5-5,0 3 2,0-14 0,0 21 0,0-21 1,0 22-3,0-22 3,0 21-2,0-21 2,0 19-2,0-19 1,-1 20 0,1-20 0,0 15 0,0-15 0,0 16 0,0-16 0,0 0 0,0 17 0,0-17 0,0 0-1,4 14 1,-4-14 1,0 0-1,0 0-1,6 12 0,-6-12 1,0 0-1,0 0 0,0 0 0,12 5-1,-12-5 1,0 0-1,0 0 2,14-7-1,-14 7 0,10-16 1,-10 16 0,9-23 0,-3 7 1,-2 1 0,-2-5 0,2 1-1,0-4 1,-3 1-2,0-3-1,2 0 4,-3-4-4,0 1 3,0 0-2,0-2 3,0 2-4,0 0 4,0 3 0,0 1-3,0-1 3,2 4-2,-1 2 1,2 2-2,-3-2 2,4 2-2,-4 2 2,3 1-1,0-2 1,1 1-1,-3-1 0,4 4 0,-4-2 1,-1 14-1,4-22 0,-4 22 0,5-15 0,-5 15 0,0 0 0,0 0 0,0 0-1,0 0 1,0 0-1,0 0 0,0 0 0,12-4-1,-12 4 2,0 0-1,13 4 1,-13-4-1,10 17 0,-4-3 1,-4 1 0,2 2 1,1 7-2,-1-1 2,0 2-3,-4 1 4,2-1-3,-1 2 2,-1-3-3,0-2 3,0 0-2,0-3 2,0 0-2,0-1 2,0-3-2,0 4-2,0-2 6,0-2-5,0 1 5,0-1-4,0 1 4,0-5-5,-1 3 5,1-14-1,0 21-3,0-21 1,-2 20 1,2-20-1,0 17-1,0-17 1,0 21 1,0-21-1,-3 20 0,3-20 1,0 21-3,0-21 3,0 21-1,0-21 0,0 20-1,0-20 2,0 14-2,0-14 1,0 0 0,0 0 0,9 13-1,-9-13 1,0 0-1,0 0 0,0 0 1,11 0-1,-11 0 1,0 0 0,11-10 0,-11 10 0,9-21 0,-3 8 1,2-3 0,-2 1-1,-1-3 1,2-1-1,-3-1 2,2 1-3,1-4-1,-5-1 4,-1 2-4,2-2 4,-3-2-4,0-1 4,0 1-4,0-4 4,0 3 0,0 1-1,0 0 1,0 1-3,0 1 3,0 3-2,0-1 1,0 7-1,0-1 1,0 5-1,0 11 1,0-21-1,0 21 0,6-14 0,-6 14 0,0 0-1,9-16 1,-9 16 0,0 0 0,15-11-1,-15 11 1,0 0 0,16-14 0,-16 14-1,0 0 1,0 0-1,15 0 1,-15 0-1,2 6 1,-2-6-1,8 24 0,-6-9 2,2 2-2,2 4 2,-1-1-2,0 1 2,-2 3-2,-1-1 2,1-2-2,-3 3 1,2-3-1,-2 0 1,0 0 0,0 0 0,0-2 0,0 2-3,-2-4 6,2 2-4,0-1 4,0 1-5,0-2 4,0 1-3,0-1 4,0-3-2,0-1-3,0 1 3,0-14-1,0 22 0,0-22-1,0 21 1,0-21 0,0 15 1,0-15-2,0 14 2,0-14-2,0 0 1,2 17 0,-2-17 0,0 0 0,0 0 0,8 13 0,-8-13 0,0 0 0,0 0-1,0 0 0,13 7-1,-13-7 1,0 0 1,0 0-1,0 0 0,15 0 0,-15 0 1,0 0 0,13-17 1,-13 17-1,10-21 0,-8 5 1,2 1 0,0-5 0,-3 0-1,0-5-2,3 0 4,-4-2-4,0 0 4,0 0-4,0-1 4,0-3-4,-4 4 4,2 0 0,2 1-2,-3 1 1,2 4-1,1 2 2,0 2-2,-1 1 1,1 2-2,0 14 2,0-21-2,0 21 2,0-16-2,0 16 1,0-15 0,0 15 1,0 0-2,5-16 1,-5 16 0,0 0 0,6-15 0,-6 15 0,0 0 0,0 0-2,0 0 2,0 0-1,0 0 0,0 0 0,0 0 0,0 0 0,0 0 0,11-1 0,-11 1 1,0 0 0,0 0 1,0 0-1,0 0 1,0 0 0,0 0-1,0 0 1,0 0-1,0 0 0,0 0 0,0 0 0,0 0-1,0 0 1,8 7 0,-8-7-1,0 0 1,6 19-1,-6-19 2,7 23-2,-4-9 2,1 1-2,-3 1 2,4 1-2,-5 3 1,1-1 0,0 2 0,-1-1-2,0 1 3,0-1-2,0-3 1,0 0-1,0-1 1,0-2 0,0-14 0,2 21 0,-2-21 0,1 18 3,-1-18-5,1 16 6,-1-16-6,4 12 5,-4-12-5,0 0 5,1 14-5,-1-14 2,0 0 0,0 0 0,0 0 0,0 0 0,0 0 0,0 0 1,0 0-1,4 12-1,-4-12 2,0 0-1,0 0 0,0 0-1,0 0 2,0 0-1,0 0 0,0 0 0,0 0-1,0 0-1,0 0-2,0 0-4,0 0-5,0 0-8,0 0-21,0 0-63,0 0-69,0 0-15,0 0-6,1-6-12</inkml:trace>
          <inkml:trace contextRef="#ctx0" brushRef="#br1" timeOffset="25707.5996">83 3369 72,'0'0'150,"2"-6"-6,-2 6-49,0 0-19,0 0-3,-7-8-10,7 8-13,0 0-15,0 0-10,0 0-7,0 0-7,0 0-3,-10 7-1,10-7-3,-2 11 1,-1-3-3,3 2 3,-1 1-3,1 4 1,0-1 3,0 3-5,0-1 5,0 2-7,0 0 6,0 0-6,0 0 5,0-1-5,0 1 0,0-1 2,0 0-3,0 0 2,0-2-1,0 1 2,0-1-2,0-1 3,0-1-3,1-1 4,-1-3-3,0 2 4,0-3-3,0 1 3,0-1-2,0 0 1,0-1-3,0-1 3,0 0-4,-1 1 3,-2-1-3,3-6 2,-2 11-2,2-11 3,-4 9 4,4-9-4,-4 7 5,4-7-4,0 0 6,0 7-7,0-7 7,0 0-9,0 0 2,-3 8-3,3-8 2,0 0-3,0 0 3,0 7-3,0-7 3,0 0 1,0 0-1,0 0 0,0 0 0,0 0 1,0 0-1,0 0 0,0 0 1,0 0-1,0 0 1,0 0-1,0 0 1,0 0 0,0 0 0,0 0-1,0 0 1,7 3 0,-7-3 0,0 0 0,18 0 0,-18 0 0,20 0-1,-4 0 0,-1 0 0,5-1 0,2 1-1,0 0 0,5 0 0,-2 0-1,3 0 1,0 0 0,3 0 0,0 0 0,0 0 1,3 0-1,1 0 1,-3 0 0,3 0-1,-2 0 1,1 0-1,0 0 1,-1 0 0,-1 0 0,0 0 1,3 0 0,4-3-5,2 2 5,-4 0-5,5-1 7,1 0-8,-1 2 5,1-2-5,-1 2 7,-2 0-3,-2 0 3,0 0-3,-3 0 1,1 0-2,-1 0 4,0 0-2,-4 0-1,4 0 5,-6 0-7,4 0 2,1 0 0,-2-1 1,4 0-1,-2 1 1,1-1-1,0-1-4,1 2 7,0-1-2,-4 0-1,2 1 1,0-1 0,-2 0 0,3 1-1,-5-1 1,1 1-1,0-1 0,3 1 1,-4-2-1,1 2 0,-3 0 0,1 0 0,1 0 0,1 0 0,3 0 1,-3 0 0,3 0-1,0 0 1,0 0 0,1 0-1,-3 2 1,1-2-3,-6 0 2,-1 0 1,-3 1-1,-3-1 1,-5 0 0,-15 0-1,18 0 0,-18 0 3,0 0-4,0 0-8,14 3-17,-20-4-113,6 1-36,0 0-15,-14-5-8,14 5-22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3-06T20:40:11.471"/>
    </inkml:context>
    <inkml:brush xml:id="br0">
      <inkml:brushProperty name="width" value="0.03333" units="cm"/>
      <inkml:brushProperty name="height" value="0.03333" units="cm"/>
      <inkml:brushProperty name="fitToCurve" value="1"/>
    </inkml:brush>
  </inkml:definitions>
  <inkml:traceGroup>
    <inkml:annotationXML>
      <emma:emma xmlns:emma="http://www.w3.org/2003/04/emma" version="1.0">
        <emma:interpretation id="{2321C083-81D8-4049-B59B-9E0C70C4087E}" emma:medium="tactile" emma:mode="ink">
          <msink:context xmlns:msink="http://schemas.microsoft.com/ink/2010/main" type="inkDrawing" rotatedBoundingBox="4440,11154 4455,11154 4455,11169 4440,11169" shapeName="Other"/>
        </emma:interpretation>
      </emma:emma>
    </inkml:annotationXML>
    <inkml:trace contextRef="#ctx0" brushRef="#br0">0 0,'0'0,"0"0,0 0,0 0,0 0,0 0,0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FACCA-BADC-824E-9545-E170386866A0}" type="datetimeFigureOut">
              <a:rPr lang="en-US" smtClean="0"/>
              <a:t>16-09-23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BC07C-70AE-0445-A6E6-F50C364C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8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9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3069E0-A9B0-3745-8DC3-05B419CE59E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226 us RMS width moderated pulse</a:t>
            </a:r>
          </a:p>
          <a:p>
            <a:pPr eaLnBrk="1" hangingPunct="1"/>
            <a:r>
              <a:rPr lang="en-US"/>
              <a:t>18 m,  TOF=11-27 ms,  v = 1700-650 ms/s</a:t>
            </a:r>
          </a:p>
          <a:p>
            <a:pPr eaLnBrk="1" hangingPunct="1"/>
            <a:r>
              <a:rPr lang="en-US"/>
              <a:t>E=15 – 2.3 meV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DA8C80-D931-3844-99F5-A10EDD5C088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9D7EA9-625D-C541-A4F6-D0F5F8E29B8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338AE-843A-8546-9FC3-2CB4A8FFA8E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C200F1-8CB8-6448-90B0-D0262D41502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DAEC-6F13-A64A-A131-1626C3083F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01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9AE4BC-3C97-6B47-B25D-2B77CADF6906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1D94917-9EFE-2A40-936B-8A6369B54265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571" tIns="45286" rIns="90571" bIns="45286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----- Meeting Notes (2013-01-23 09:38) -----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Here is a schematic of the experiment.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430B08-BB06-494F-B32C-CC77B6BD8B3E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neutron captures here, and we want to measure the proton asymmetry, or the proton angle as a function of spin.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the event rate is too large to reconstruct tracks, so we must measure spin asymmetries on each wire.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opposite triton dilutes the proton asymmetry, and also protons coming from decays downstream, but most decays happen at the front of the chamber.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Even with a large detector inefficiency, the event rates are so high that we expect an error of 1.6e-8, which may be the best relative precision for a few-body HWI experiment.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reduce the spin asymmetry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359DCE-2E5C-5F4C-8468-3DB3C46F68F6}" type="slidenum">
              <a:rPr lang="en-US" sz="1200"/>
              <a:pPr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get started,</a:t>
            </a:r>
            <a:r>
              <a:rPr lang="en-US" baseline="0" dirty="0" smtClean="0"/>
              <a:t> let me introduce you to our parity doublet, Spencer and Madison, who were born just before I joined the NDPGamma experiment in Los Alamos 10 years ago.  And they want you all to know is that this spin-momentum correlation in the </a:t>
            </a:r>
            <a:r>
              <a:rPr lang="en-US" baseline="0" dirty="0" err="1" smtClean="0"/>
              <a:t>n+p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d+gamma</a:t>
            </a:r>
            <a:r>
              <a:rPr lang="en-US" baseline="0" dirty="0" smtClean="0"/>
              <a:t> reaction is parity odd, and therefore is exclusively sensitive to weak contributions to the NN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experiment I will report</a:t>
            </a:r>
            <a:r>
              <a:rPr lang="en-US" baseline="0" dirty="0" smtClean="0"/>
              <a:t> on today, n + 3He to p + t , is similar except the correlation is with a proton instead of photon.</a:t>
            </a:r>
          </a:p>
          <a:p>
            <a:r>
              <a:rPr lang="en-US" baseline="0" dirty="0" smtClean="0"/>
              <a:t>Under the hood, PV is attributed to a weak vertex in the NN potential, which is characterized by its spin and isospin structure.</a:t>
            </a:r>
          </a:p>
          <a:p>
            <a:r>
              <a:rPr lang="en-US" baseline="0" dirty="0" smtClean="0"/>
              <a:t>At the quark level, the SM physics is well understood, so this is one of the only talks here NOT concerning BSM.</a:t>
            </a:r>
          </a:p>
          <a:p>
            <a:r>
              <a:rPr lang="en-US" baseline="0" dirty="0" smtClean="0"/>
              <a:t>Instead the HWI lies at the intersection between nuclear and nucleonic structure, and is a unique probe of each.</a:t>
            </a:r>
          </a:p>
          <a:p>
            <a:r>
              <a:rPr lang="en-US" baseline="0" dirty="0" smtClean="0"/>
              <a:t>Our experimental program is to measure enough independent observables to characterize the spin/isospin structure of the HWI.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for studying the HWI over</a:t>
            </a:r>
            <a:r>
              <a:rPr lang="en-US" baseline="0" dirty="0" smtClean="0"/>
              <a:t> the last 60 years has evolved according to theoretical interests, </a:t>
            </a:r>
          </a:p>
          <a:p>
            <a:r>
              <a:rPr lang="en-US" baseline="0" dirty="0" smtClean="0"/>
              <a:t>starting with experimental searches for parity violation, and the role of neutral currents in hadronic systems, </a:t>
            </a:r>
          </a:p>
          <a:p>
            <a:r>
              <a:rPr lang="en-US" baseline="0" dirty="0" smtClean="0"/>
              <a:t>and to elucidate the isospin dependence of kaon decays in the strangeness changing sector. </a:t>
            </a:r>
          </a:p>
          <a:p>
            <a:r>
              <a:rPr lang="en-US" baseline="0" dirty="0" smtClean="0"/>
              <a:t>But in general the HWI is a complementary to strong reactions in studying the NN potential, nuclear and nucleonic structure.</a:t>
            </a:r>
          </a:p>
          <a:p>
            <a:r>
              <a:rPr lang="en-US" baseline="0" dirty="0" smtClean="0"/>
              <a:t>The HWI couplings are also input for other experiments, including exciting new possibilities for discovery of time reversal violation and hadrons.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94931-51A5-D340-B561-CF99F380AF1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Here</a:t>
            </a:r>
            <a:r>
              <a:rPr lang="en-US" baseline="0" dirty="0" smtClean="0"/>
              <a:t> is a list of the various isospin, spin and spatial operators associated with the different couplings</a:t>
            </a:r>
          </a:p>
          <a:p>
            <a:pPr eaLnBrk="1" hangingPunct="1"/>
            <a:r>
              <a:rPr lang="en-US" baseline="0" dirty="0" smtClean="0"/>
              <a:t>  in the de facto DDH meson exchange potential, with their reasonable ranges. </a:t>
            </a:r>
          </a:p>
          <a:p>
            <a:pPr eaLnBrk="1" hangingPunct="1"/>
            <a:r>
              <a:rPr lang="en-US" baseline="0" dirty="0" smtClean="0"/>
              <a:t>The ratio of weak to strong scales is about 10^-7, which is level of asymmetries we must observe to extract values of these couplings.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748139-68F0-714B-9826-559C048F76C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Now days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people use the EFT framework to characterize the HWI in a systematic model-independent way,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but as Haxton and Holstein showed, the low energy coupling constants are quite related.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In fact, they published a “Rosetta stone” to relate both theories back to the 5 basic S-P elastic scattering amplitudes.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0" dirty="0" smtClean="0"/>
              <a:t>ew-body observables have a clean interpretation in terms of the couplings because the wave functions are exactly calculable using the strong NN potential.</a:t>
            </a:r>
          </a:p>
          <a:p>
            <a:r>
              <a:rPr lang="en-US" baseline="0" dirty="0" smtClean="0"/>
              <a:t>Parity violation comes from both weak mixing in the initial and final states, as well as the transition operator.</a:t>
            </a:r>
          </a:p>
          <a:p>
            <a:r>
              <a:rPr lang="en-US" baseline="0" dirty="0" smtClean="0"/>
              <a:t>NPDGamma is almost exclusively sensitive to the long range pion coupling, the same circular polarization from 18F transitions.</a:t>
            </a:r>
          </a:p>
          <a:p>
            <a:r>
              <a:rPr lang="en-US" baseline="0" dirty="0" smtClean="0"/>
              <a:t>Although there is a way of extracting the relevant nuclear information from beta</a:t>
            </a:r>
          </a:p>
          <a:p>
            <a:r>
              <a:rPr lang="en-US" baseline="0" dirty="0" smtClean="0"/>
              <a:t> while n3He is also sensitive to the isospin 1 couplings.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130145-02FC-AA41-82F1-B16E298DCB3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571" tIns="45286" rIns="90571" bIns="45286"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linear sensitivities of the observables to the couplings, you can create a sensitivity matrix, which you can invert to obtain each coupling with uncertainties.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Our goal with the NPDGamma and n-3He experiments is improve the precision of the four largest couplings, while dropping the dependence on few-body observables.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9AE4BC-3C97-6B47-B25D-2B77CADF690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r>
              <a:rPr lang="en-US" dirty="0" smtClean="0"/>
              <a:t>Before I</a:t>
            </a:r>
            <a:r>
              <a:rPr lang="en-US" baseline="0" dirty="0" smtClean="0"/>
              <a:t> talk about the NPDGamma experiment, I would like to recognize the collaborators from Canada, US, Mexico, Germany, Russia, and Japan.</a:t>
            </a:r>
          </a:p>
          <a:p>
            <a:pPr eaLnBrk="1" hangingPunct="1"/>
            <a:r>
              <a:rPr lang="en-US" baseline="0" dirty="0" smtClean="0"/>
              <a:t>As a reminder, we need to capture a polarized neutron beam on hydrogen, and measure the direction of outgoing gammas.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2016-09-22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UKy Dept. Physics and Astronomy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2016-09-22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UKy Dept. Physics and Astronomy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2016-09-22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UKy Dept. Physics and Astronomy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2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4350"/>
            <a:ext cx="4038600" cy="5476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350"/>
            <a:ext cx="4038600" cy="5476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2016-09-22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UKy Dept. Physics and Astronomy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3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639"/>
            <a:ext cx="4040188" cy="436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9054"/>
            <a:ext cx="4040188" cy="4781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639"/>
            <a:ext cx="4041775" cy="436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54"/>
            <a:ext cx="4041775" cy="4781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2016-09-22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UKy Dept. Physics and Astronomy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2016-09-22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UKy Dept. Physics and Astronomy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2016-09-22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UKy Dept. Physics and Astronomy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55721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93763"/>
            <a:ext cx="4114800" cy="53324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72000" y="893763"/>
            <a:ext cx="4114800" cy="53324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7198923" y="6409710"/>
            <a:ext cx="970543" cy="365125"/>
          </a:xfrm>
        </p:spPr>
        <p:txBody>
          <a:bodyPr/>
          <a:lstStyle/>
          <a:p>
            <a:r>
              <a:rPr lang="en-CA" smtClean="0"/>
              <a:t>2016-09-22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77962" y="6409710"/>
            <a:ext cx="3420792" cy="365125"/>
          </a:xfrm>
        </p:spPr>
        <p:txBody>
          <a:bodyPr/>
          <a:lstStyle/>
          <a:p>
            <a:r>
              <a:rPr lang="en-US" smtClean="0"/>
              <a:t>UKy Dept. Physics and Astronomy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5804" y="6409710"/>
            <a:ext cx="681186" cy="365125"/>
          </a:xfrm>
        </p:spPr>
        <p:txBody>
          <a:bodyPr/>
          <a:lstStyle/>
          <a:p>
            <a:fld id="{89BA9E80-DA99-844D-986A-8D691D11CFE6}" type="slidenum">
              <a:rPr lang="en-US" smtClean="0"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68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8947"/>
            <a:ext cx="8229600" cy="525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923" y="6409710"/>
            <a:ext cx="970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2016-09-22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7962" y="6409710"/>
            <a:ext cx="3420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UKy Dept. Physics and Astronomy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5804" y="6409710"/>
            <a:ext cx="681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9E80-DA99-844D-986A-8D691D11CFE6}" type="slidenum">
              <a:rPr lang="en-US" smtClean="0"/>
              <a:t>‹#›</a:t>
            </a:fld>
            <a:r>
              <a:rPr lang="en-US" dirty="0" smtClean="0"/>
              <a:t>/40</a:t>
            </a:r>
          </a:p>
        </p:txBody>
      </p:sp>
      <p:pic>
        <p:nvPicPr>
          <p:cNvPr id="7" name="Picture 5" descr="UK_logo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0" y="6384810"/>
            <a:ext cx="3384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C050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6" Type="http://schemas.openxmlformats.org/officeDocument/2006/relationships/image" Target="../media/image86.jpeg"/><Relationship Id="rId7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iff"/><Relationship Id="rId4" Type="http://schemas.openxmlformats.org/officeDocument/2006/relationships/image" Target="../media/image95.tiff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tiff"/><Relationship Id="rId3" Type="http://schemas.openxmlformats.org/officeDocument/2006/relationships/image" Target="../media/image9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jpeg"/><Relationship Id="rId7" Type="http://schemas.openxmlformats.org/officeDocument/2006/relationships/image" Target="../media/image103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4" Type="http://schemas.openxmlformats.org/officeDocument/2006/relationships/image" Target="../media/image105.jpeg"/><Relationship Id="rId5" Type="http://schemas.openxmlformats.org/officeDocument/2006/relationships/image" Target="../media/image106.jpg"/><Relationship Id="rId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4" Type="http://schemas.openxmlformats.org/officeDocument/2006/relationships/image" Target="../media/image111.jpeg"/><Relationship Id="rId5" Type="http://schemas.openxmlformats.org/officeDocument/2006/relationships/image" Target="../media/image112.jpeg"/><Relationship Id="rId6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emf"/><Relationship Id="rId3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jpeg"/><Relationship Id="rId13" Type="http://schemas.openxmlformats.org/officeDocument/2006/relationships/image" Target="../media/image7.jpe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.xml"/><Relationship Id="rId9" Type="http://schemas.openxmlformats.org/officeDocument/2006/relationships/image" Target="../media/image3.jpeg"/><Relationship Id="rId1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23.tiff"/><Relationship Id="rId8" Type="http://schemas.openxmlformats.org/officeDocument/2006/relationships/image" Target="../media/image124.tiff"/><Relationship Id="rId9" Type="http://schemas.openxmlformats.org/officeDocument/2006/relationships/image" Target="../media/image125.png"/><Relationship Id="rId10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tiff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4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jp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4" Type="http://schemas.openxmlformats.org/officeDocument/2006/relationships/image" Target="../media/image152.jpeg"/><Relationship Id="rId5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4" Type="http://schemas.openxmlformats.org/officeDocument/2006/relationships/image" Target="../media/image156.jpg"/><Relationship Id="rId5" Type="http://schemas.openxmlformats.org/officeDocument/2006/relationships/image" Target="../media/image157.jpg"/><Relationship Id="rId6" Type="http://schemas.openxmlformats.org/officeDocument/2006/relationships/image" Target="../media/image15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jpeg"/><Relationship Id="rId3" Type="http://schemas.openxmlformats.org/officeDocument/2006/relationships/image" Target="../media/image16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jpeg"/><Relationship Id="rId3" Type="http://schemas.openxmlformats.org/officeDocument/2006/relationships/image" Target="../media/image162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6.png"/><Relationship Id="rId13" Type="http://schemas.openxmlformats.org/officeDocument/2006/relationships/customXml" Target="../ink/ink6.xml"/><Relationship Id="rId14" Type="http://schemas.openxmlformats.org/officeDocument/2006/relationships/image" Target="../media/image110.png"/><Relationship Id="rId15" Type="http://schemas.openxmlformats.org/officeDocument/2006/relationships/customXml" Target="../ink/ink7.xml"/><Relationship Id="rId16" Type="http://schemas.openxmlformats.org/officeDocument/2006/relationships/image" Target="../media/image83.png"/><Relationship Id="rId17" Type="http://schemas.openxmlformats.org/officeDocument/2006/relationships/customXml" Target="../ink/ink8.xml"/><Relationship Id="rId18" Type="http://schemas.openxmlformats.org/officeDocument/2006/relationships/image" Target="../media/image900.png"/><Relationship Id="rId19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jpeg"/><Relationship Id="rId3" Type="http://schemas.openxmlformats.org/officeDocument/2006/relationships/image" Target="../media/image164.jpeg"/><Relationship Id="rId4" Type="http://schemas.openxmlformats.org/officeDocument/2006/relationships/customXml" Target="../ink/ink1.xml"/><Relationship Id="rId5" Type="http://schemas.openxmlformats.org/officeDocument/2006/relationships/image" Target="../media/image3.png"/><Relationship Id="rId6" Type="http://schemas.openxmlformats.org/officeDocument/2006/relationships/customXml" Target="../ink/ink2.xml"/><Relationship Id="rId7" Type="http://schemas.openxmlformats.org/officeDocument/2006/relationships/image" Target="../media/image410.png"/><Relationship Id="rId8" Type="http://schemas.openxmlformats.org/officeDocument/2006/relationships/customXml" Target="../ink/ink3.xml"/><Relationship Id="rId9" Type="http://schemas.openxmlformats.org/officeDocument/2006/relationships/customXml" Target="../ink/ink4.xml"/><Relationship Id="rId10" Type="http://schemas.openxmlformats.org/officeDocument/2006/relationships/image" Target="../media/image5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tags" Target="../tags/tag55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74.jpe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jpeg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9.png"/><Relationship Id="rId47" Type="http://schemas.openxmlformats.org/officeDocument/2006/relationships/image" Target="../media/image50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20" Type="http://schemas.openxmlformats.org/officeDocument/2006/relationships/tags" Target="../tags/tag27.xml"/><Relationship Id="rId21" Type="http://schemas.openxmlformats.org/officeDocument/2006/relationships/tags" Target="../tags/tag28.xml"/><Relationship Id="rId22" Type="http://schemas.openxmlformats.org/officeDocument/2006/relationships/tags" Target="../tags/tag29.xml"/><Relationship Id="rId23" Type="http://schemas.openxmlformats.org/officeDocument/2006/relationships/tags" Target="../tags/tag30.xml"/><Relationship Id="rId24" Type="http://schemas.openxmlformats.org/officeDocument/2006/relationships/tags" Target="../tags/tag31.xml"/><Relationship Id="rId25" Type="http://schemas.openxmlformats.org/officeDocument/2006/relationships/slideLayout" Target="../slideLayouts/slideLayout6.xml"/><Relationship Id="rId26" Type="http://schemas.openxmlformats.org/officeDocument/2006/relationships/notesSlide" Target="../notesSlides/notesSlide5.xml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50" Type="http://schemas.openxmlformats.org/officeDocument/2006/relationships/image" Target="../media/image53.png"/><Relationship Id="rId51" Type="http://schemas.openxmlformats.org/officeDocument/2006/relationships/image" Target="../media/image54.png"/><Relationship Id="rId52" Type="http://schemas.openxmlformats.org/officeDocument/2006/relationships/image" Target="../media/image55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9" Type="http://schemas.openxmlformats.org/officeDocument/2006/relationships/tags" Target="../tags/tag16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10" Type="http://schemas.openxmlformats.org/officeDocument/2006/relationships/tags" Target="../tags/tag17.xml"/><Relationship Id="rId11" Type="http://schemas.openxmlformats.org/officeDocument/2006/relationships/tags" Target="../tags/tag18.xml"/><Relationship Id="rId12" Type="http://schemas.openxmlformats.org/officeDocument/2006/relationships/tags" Target="../tags/tag19.xml"/><Relationship Id="rId13" Type="http://schemas.openxmlformats.org/officeDocument/2006/relationships/tags" Target="../tags/tag20.xml"/><Relationship Id="rId14" Type="http://schemas.openxmlformats.org/officeDocument/2006/relationships/tags" Target="../tags/tag21.xml"/><Relationship Id="rId15" Type="http://schemas.openxmlformats.org/officeDocument/2006/relationships/tags" Target="../tags/tag22.xml"/><Relationship Id="rId16" Type="http://schemas.openxmlformats.org/officeDocument/2006/relationships/tags" Target="../tags/tag23.xml"/><Relationship Id="rId17" Type="http://schemas.openxmlformats.org/officeDocument/2006/relationships/tags" Target="../tags/tag24.xml"/><Relationship Id="rId18" Type="http://schemas.openxmlformats.org/officeDocument/2006/relationships/tags" Target="../tags/tag25.xml"/><Relationship Id="rId19" Type="http://schemas.openxmlformats.org/officeDocument/2006/relationships/tags" Target="../tags/tag26.xml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tags" Target="../tags/tag39.xml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emf"/><Relationship Id="rId20" Type="http://schemas.openxmlformats.org/officeDocument/2006/relationships/oleObject" Target="../embeddings/oleObject7.bin"/><Relationship Id="rId21" Type="http://schemas.openxmlformats.org/officeDocument/2006/relationships/image" Target="../media/image71.emf"/><Relationship Id="rId22" Type="http://schemas.openxmlformats.org/officeDocument/2006/relationships/oleObject" Target="../embeddings/oleObject8.bin"/><Relationship Id="rId23" Type="http://schemas.openxmlformats.org/officeDocument/2006/relationships/image" Target="../media/image72.emf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29" Type="http://schemas.openxmlformats.org/officeDocument/2006/relationships/image" Target="../media/image79.png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66.emf"/><Relationship Id="rId12" Type="http://schemas.openxmlformats.org/officeDocument/2006/relationships/oleObject" Target="../embeddings/oleObject3.bin"/><Relationship Id="rId13" Type="http://schemas.openxmlformats.org/officeDocument/2006/relationships/image" Target="../media/image67.emf"/><Relationship Id="rId14" Type="http://schemas.openxmlformats.org/officeDocument/2006/relationships/oleObject" Target="../embeddings/oleObject4.bin"/><Relationship Id="rId15" Type="http://schemas.openxmlformats.org/officeDocument/2006/relationships/image" Target="../media/image68.emf"/><Relationship Id="rId16" Type="http://schemas.openxmlformats.org/officeDocument/2006/relationships/oleObject" Target="../embeddings/oleObject5.bin"/><Relationship Id="rId17" Type="http://schemas.openxmlformats.org/officeDocument/2006/relationships/image" Target="../media/image69.emf"/><Relationship Id="rId18" Type="http://schemas.openxmlformats.org/officeDocument/2006/relationships/oleObject" Target="../embeddings/oleObject6.bin"/><Relationship Id="rId19" Type="http://schemas.openxmlformats.org/officeDocument/2006/relationships/image" Target="../media/image70.emf"/><Relationship Id="rId1" Type="http://schemas.openxmlformats.org/officeDocument/2006/relationships/vmlDrawing" Target="../drawings/vmlDrawing1.v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73.emf"/><Relationship Id="rId8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ORNL_SNS_Buildin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079"/>
            <a:ext cx="9144000" cy="2384235"/>
          </a:xfrm>
        </p:spPr>
        <p:txBody>
          <a:bodyPr>
            <a:noAutofit/>
          </a:bodyPr>
          <a:lstStyle/>
          <a:p>
            <a:r>
              <a:rPr lang="en-US" sz="4200" dirty="0" smtClean="0"/>
              <a:t>A New Era in </a:t>
            </a:r>
            <a:br>
              <a:rPr lang="en-US" sz="4200" dirty="0" smtClean="0"/>
            </a:br>
            <a:r>
              <a:rPr lang="en-US" sz="4200" dirty="0" smtClean="0"/>
              <a:t>Discrete Hadronic Symmetries</a:t>
            </a:r>
            <a:br>
              <a:rPr lang="en-US" sz="4200" dirty="0" smtClean="0"/>
            </a:br>
            <a:endParaRPr lang="en-US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602070"/>
            <a:ext cx="9037690" cy="1255929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rgbClr val="6B8E5E"/>
                </a:solidFill>
              </a:rPr>
              <a:t>Christopher Crawford</a:t>
            </a:r>
            <a:r>
              <a:rPr lang="en-US" dirty="0">
                <a:solidFill>
                  <a:srgbClr val="6B8E5E"/>
                </a:solidFill>
              </a:rPr>
              <a:t>, University of Kentucky</a:t>
            </a:r>
          </a:p>
          <a:p>
            <a:pPr algn="r"/>
            <a:r>
              <a:rPr lang="en-US" dirty="0">
                <a:solidFill>
                  <a:srgbClr val="6B8E5E"/>
                </a:solidFill>
              </a:rPr>
              <a:t>Symmetry Tests In Nuclei And </a:t>
            </a:r>
            <a:r>
              <a:rPr lang="en-US" dirty="0" smtClean="0">
                <a:solidFill>
                  <a:srgbClr val="6B8E5E"/>
                </a:solidFill>
              </a:rPr>
              <a:t>Atoms</a:t>
            </a:r>
          </a:p>
          <a:p>
            <a:pPr algn="r"/>
            <a:r>
              <a:rPr lang="en-US" dirty="0" smtClean="0">
                <a:solidFill>
                  <a:srgbClr val="6B8E5E"/>
                </a:solidFill>
              </a:rPr>
              <a:t>KITP, U.C. Santa Barbara  2016-09-22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142054"/>
            <a:ext cx="9144000" cy="238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3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r>
              <a:rPr lang="en-US" baseline="0" dirty="0" smtClean="0"/>
              <a:t> Layout</a:t>
            </a:r>
            <a:endParaRPr lang="en-US" dirty="0"/>
          </a:p>
        </p:txBody>
      </p:sp>
      <p:sp>
        <p:nvSpPr>
          <p:cNvPr id="12" name="Rectangle 408"/>
          <p:cNvSpPr>
            <a:spLocks noChangeArrowheads="1"/>
          </p:cNvSpPr>
          <p:nvPr/>
        </p:nvSpPr>
        <p:spPr bwMode="auto">
          <a:xfrm>
            <a:off x="6684945" y="1936483"/>
            <a:ext cx="1320048" cy="974944"/>
          </a:xfrm>
          <a:prstGeom prst="rect">
            <a:avLst/>
          </a:prstGeom>
          <a:solidFill>
            <a:srgbClr val="DCB4C3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05"/>
          <p:cNvSpPr>
            <a:spLocks noChangeArrowheads="1"/>
          </p:cNvSpPr>
          <p:nvPr/>
        </p:nvSpPr>
        <p:spPr bwMode="auto">
          <a:xfrm>
            <a:off x="6529246" y="1794304"/>
            <a:ext cx="1232045" cy="3588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93"/>
          <p:cNvSpPr>
            <a:spLocks noChangeArrowheads="1"/>
          </p:cNvSpPr>
          <p:nvPr/>
        </p:nvSpPr>
        <p:spPr bwMode="auto">
          <a:xfrm>
            <a:off x="5391975" y="2207301"/>
            <a:ext cx="169237" cy="392686"/>
          </a:xfrm>
          <a:prstGeom prst="rect">
            <a:avLst/>
          </a:prstGeom>
          <a:solidFill>
            <a:srgbClr val="E39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51"/>
          <p:cNvSpPr>
            <a:spLocks noChangeArrowheads="1"/>
          </p:cNvSpPr>
          <p:nvPr/>
        </p:nvSpPr>
        <p:spPr bwMode="auto">
          <a:xfrm>
            <a:off x="1242285" y="2092203"/>
            <a:ext cx="4068455" cy="636422"/>
          </a:xfrm>
          <a:prstGeom prst="rect">
            <a:avLst/>
          </a:prstGeom>
          <a:solidFill>
            <a:srgbClr val="CCE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00"/>
          <p:cNvSpPr>
            <a:spLocks noChangeArrowheads="1"/>
          </p:cNvSpPr>
          <p:nvPr/>
        </p:nvSpPr>
        <p:spPr bwMode="auto">
          <a:xfrm>
            <a:off x="5980919" y="2207301"/>
            <a:ext cx="169237" cy="392686"/>
          </a:xfrm>
          <a:prstGeom prst="rect">
            <a:avLst/>
          </a:prstGeom>
          <a:solidFill>
            <a:srgbClr val="E39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01"/>
          <p:cNvSpPr>
            <a:spLocks noChangeArrowheads="1"/>
          </p:cNvSpPr>
          <p:nvPr/>
        </p:nvSpPr>
        <p:spPr bwMode="auto">
          <a:xfrm>
            <a:off x="8025301" y="2207301"/>
            <a:ext cx="169237" cy="392686"/>
          </a:xfrm>
          <a:prstGeom prst="rect">
            <a:avLst/>
          </a:prstGeom>
          <a:solidFill>
            <a:srgbClr val="E39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403"/>
          <p:cNvSpPr>
            <a:spLocks noChangeArrowheads="1"/>
          </p:cNvSpPr>
          <p:nvPr/>
        </p:nvSpPr>
        <p:spPr bwMode="auto">
          <a:xfrm>
            <a:off x="5567981" y="2207301"/>
            <a:ext cx="406168" cy="406227"/>
          </a:xfrm>
          <a:prstGeom prst="ellipse">
            <a:avLst/>
          </a:prstGeom>
          <a:solidFill>
            <a:srgbClr val="E2C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04"/>
          <p:cNvSpPr>
            <a:spLocks noChangeArrowheads="1"/>
          </p:cNvSpPr>
          <p:nvPr/>
        </p:nvSpPr>
        <p:spPr bwMode="auto">
          <a:xfrm>
            <a:off x="6170465" y="2173449"/>
            <a:ext cx="487403" cy="467161"/>
          </a:xfrm>
          <a:prstGeom prst="rect">
            <a:avLst/>
          </a:prstGeom>
          <a:solidFill>
            <a:srgbClr val="C7C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09"/>
          <p:cNvSpPr>
            <a:spLocks noChangeArrowheads="1"/>
          </p:cNvSpPr>
          <p:nvPr/>
        </p:nvSpPr>
        <p:spPr bwMode="auto">
          <a:xfrm>
            <a:off x="6529246" y="2660920"/>
            <a:ext cx="1232045" cy="3588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50"/>
          <p:cNvSpPr>
            <a:spLocks noChangeArrowheads="1"/>
          </p:cNvSpPr>
          <p:nvPr/>
        </p:nvSpPr>
        <p:spPr bwMode="auto">
          <a:xfrm>
            <a:off x="152400" y="1834926"/>
            <a:ext cx="934187" cy="1178057"/>
          </a:xfrm>
          <a:prstGeom prst="ellipse">
            <a:avLst/>
          </a:prstGeom>
          <a:solidFill>
            <a:srgbClr val="B9E3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347" descr="npdg_schematic_bw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18" y="575623"/>
            <a:ext cx="8631082" cy="347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2209799"/>
            <a:ext cx="397461" cy="43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492"/>
          <p:cNvSpPr>
            <a:spLocks noChangeArrowheads="1"/>
          </p:cNvSpPr>
          <p:nvPr/>
        </p:nvSpPr>
        <p:spPr bwMode="auto">
          <a:xfrm>
            <a:off x="5575300" y="2207301"/>
            <a:ext cx="405619" cy="392686"/>
          </a:xfrm>
          <a:prstGeom prst="rect">
            <a:avLst/>
          </a:prstGeom>
          <a:solidFill>
            <a:srgbClr val="E2C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360863" eaLnBrk="1" hangingPunct="1"/>
            <a:endParaRPr lang="en-US" sz="1400" dirty="0">
              <a:solidFill>
                <a:srgbClr val="CC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22952" y="3321391"/>
            <a:ext cx="380217" cy="2564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90036" y="1035171"/>
            <a:ext cx="1526223" cy="3017076"/>
            <a:chOff x="3490036" y="1035171"/>
            <a:chExt cx="1526223" cy="3017076"/>
          </a:xfrm>
        </p:grpSpPr>
        <p:pic>
          <p:nvPicPr>
            <p:cNvPr id="54" name="Picture 347" descr="npdg_schematic_bw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811" t="13219" r="45323"/>
            <a:stretch/>
          </p:blipFill>
          <p:spPr bwMode="auto">
            <a:xfrm>
              <a:off x="3490036" y="1035171"/>
              <a:ext cx="1526223" cy="3017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sp>
          <p:nvSpPr>
            <p:cNvPr id="61" name="Rectangle 351"/>
            <p:cNvSpPr>
              <a:spLocks noChangeArrowheads="1"/>
            </p:cNvSpPr>
            <p:nvPr/>
          </p:nvSpPr>
          <p:spPr bwMode="auto">
            <a:xfrm>
              <a:off x="3490036" y="2092203"/>
              <a:ext cx="1526223" cy="636422"/>
            </a:xfrm>
            <a:prstGeom prst="rect">
              <a:avLst/>
            </a:prstGeom>
            <a:solidFill>
              <a:srgbClr val="CC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" name="Picture 347" descr="npdg_schematic_bw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811" t="13219" r="45323"/>
            <a:stretch/>
          </p:blipFill>
          <p:spPr bwMode="auto">
            <a:xfrm>
              <a:off x="3490036" y="1035171"/>
              <a:ext cx="1526223" cy="3017076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cxnSp>
        <p:nvCxnSpPr>
          <p:cNvPr id="67" name="Straight Connector 66"/>
          <p:cNvCxnSpPr/>
          <p:nvPr/>
        </p:nvCxnSpPr>
        <p:spPr>
          <a:xfrm>
            <a:off x="5575300" y="2411261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75300" y="2371827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75300" y="2450695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575300" y="2490129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75300" y="2529562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75300" y="2332393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75300" y="2292959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490"/>
          <p:cNvGrpSpPr>
            <a:grpSpLocks/>
          </p:cNvGrpSpPr>
          <p:nvPr/>
        </p:nvGrpSpPr>
        <p:grpSpPr bwMode="auto">
          <a:xfrm>
            <a:off x="241006" y="4111959"/>
            <a:ext cx="1600494" cy="253327"/>
            <a:chOff x="8016" y="6480"/>
            <a:chExt cx="3792" cy="456"/>
          </a:xfrm>
        </p:grpSpPr>
        <p:sp>
          <p:nvSpPr>
            <p:cNvPr id="9" name="Rectangle 491"/>
            <p:cNvSpPr>
              <a:spLocks noChangeArrowheads="1"/>
            </p:cNvSpPr>
            <p:nvPr/>
          </p:nvSpPr>
          <p:spPr bwMode="auto">
            <a:xfrm>
              <a:off x="8016" y="6480"/>
              <a:ext cx="3792" cy="384"/>
            </a:xfrm>
            <a:prstGeom prst="rect">
              <a:avLst/>
            </a:prstGeom>
            <a:solidFill>
              <a:srgbClr val="E2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10" name="Rectangle 492"/>
            <p:cNvSpPr>
              <a:spLocks noChangeArrowheads="1"/>
            </p:cNvSpPr>
            <p:nvPr/>
          </p:nvSpPr>
          <p:spPr bwMode="auto">
            <a:xfrm>
              <a:off x="8016" y="6480"/>
              <a:ext cx="3744" cy="456"/>
            </a:xfrm>
            <a:prstGeom prst="rect">
              <a:avLst/>
            </a:prstGeom>
            <a:solidFill>
              <a:srgbClr val="E2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360863" eaLnBrk="1" hangingPunct="1"/>
              <a:r>
                <a:rPr lang="en-US" sz="1200" dirty="0" smtClean="0">
                  <a:solidFill>
                    <a:schemeClr val="accent2"/>
                  </a:solidFill>
                </a:rPr>
                <a:t>Supermirror Polarizer</a:t>
              </a:r>
              <a:endParaRPr lang="en-US" sz="1400" dirty="0">
                <a:solidFill>
                  <a:srgbClr val="CC0000"/>
                </a:solidFill>
              </a:endParaRPr>
            </a:p>
          </p:txBody>
        </p:sp>
      </p:grpSp>
      <p:sp>
        <p:nvSpPr>
          <p:cNvPr id="7" name="Rectangle 493"/>
          <p:cNvSpPr>
            <a:spLocks noChangeArrowheads="1"/>
          </p:cNvSpPr>
          <p:nvPr/>
        </p:nvSpPr>
        <p:spPr bwMode="auto">
          <a:xfrm>
            <a:off x="241006" y="4340525"/>
            <a:ext cx="1600494" cy="186662"/>
          </a:xfrm>
          <a:prstGeom prst="rect">
            <a:avLst/>
          </a:prstGeom>
          <a:gradFill rotWithShape="0">
            <a:gsLst>
              <a:gs pos="0">
                <a:srgbClr val="E2CA77"/>
              </a:gs>
              <a:gs pos="100000">
                <a:srgbClr val="E3CE6F">
                  <a:alpha val="2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8" name="Rectangle 366"/>
          <p:cNvSpPr>
            <a:spLocks noChangeArrowheads="1"/>
          </p:cNvSpPr>
          <p:nvPr/>
        </p:nvSpPr>
        <p:spPr bwMode="auto">
          <a:xfrm>
            <a:off x="241006" y="4111959"/>
            <a:ext cx="1600494" cy="2106613"/>
          </a:xfrm>
          <a:prstGeom prst="rect">
            <a:avLst/>
          </a:prstGeom>
          <a:noFill/>
          <a:ln w="76200">
            <a:solidFill>
              <a:srgbClr val="E2CA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800"/>
          </a:p>
        </p:txBody>
      </p:sp>
      <p:grpSp>
        <p:nvGrpSpPr>
          <p:cNvPr id="23" name="Group 206"/>
          <p:cNvGrpSpPr>
            <a:grpSpLocks/>
          </p:cNvGrpSpPr>
          <p:nvPr/>
        </p:nvGrpSpPr>
        <p:grpSpPr bwMode="auto">
          <a:xfrm>
            <a:off x="7321550" y="4111959"/>
            <a:ext cx="1606550" cy="2111375"/>
            <a:chOff x="7156096" y="4495800"/>
            <a:chExt cx="1606904" cy="2111826"/>
          </a:xfrm>
        </p:grpSpPr>
        <p:pic>
          <p:nvPicPr>
            <p:cNvPr id="24" name="Picture 419" descr="picture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096" y="4724400"/>
              <a:ext cx="1579198" cy="185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502"/>
            <p:cNvGrpSpPr>
              <a:grpSpLocks/>
            </p:cNvGrpSpPr>
            <p:nvPr/>
          </p:nvGrpSpPr>
          <p:grpSpPr bwMode="auto">
            <a:xfrm>
              <a:off x="7162800" y="4495800"/>
              <a:ext cx="1600200" cy="303975"/>
              <a:chOff x="8016" y="6480"/>
              <a:chExt cx="3792" cy="456"/>
            </a:xfrm>
          </p:grpSpPr>
          <p:sp>
            <p:nvSpPr>
              <p:cNvPr id="28" name="Rectangle 503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92" cy="3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29" name="Rectangle 504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44" cy="4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360863" eaLnBrk="1" hangingPunct="1"/>
                <a:r>
                  <a:rPr lang="en-US" sz="1200">
                    <a:solidFill>
                      <a:schemeClr val="accent2"/>
                    </a:solidFill>
                  </a:rPr>
                  <a:t>Gamma Detectors</a:t>
                </a:r>
                <a:endParaRPr lang="en-US" sz="140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26" name="Rectangle 505"/>
            <p:cNvSpPr>
              <a:spLocks noChangeArrowheads="1"/>
            </p:cNvSpPr>
            <p:nvPr/>
          </p:nvSpPr>
          <p:spPr bwMode="auto">
            <a:xfrm>
              <a:off x="7162800" y="4724400"/>
              <a:ext cx="1600200" cy="22398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BCE1E4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27" name="Rectangle 372"/>
            <p:cNvSpPr>
              <a:spLocks noChangeArrowheads="1"/>
            </p:cNvSpPr>
            <p:nvPr/>
          </p:nvSpPr>
          <p:spPr bwMode="auto">
            <a:xfrm>
              <a:off x="7162800" y="4495800"/>
              <a:ext cx="1600200" cy="2111826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</p:grpSp>
      <p:grpSp>
        <p:nvGrpSpPr>
          <p:cNvPr id="30" name="Group 207"/>
          <p:cNvGrpSpPr>
            <a:grpSpLocks/>
          </p:cNvGrpSpPr>
          <p:nvPr/>
        </p:nvGrpSpPr>
        <p:grpSpPr bwMode="auto">
          <a:xfrm>
            <a:off x="5557838" y="4111959"/>
            <a:ext cx="1633537" cy="2111375"/>
            <a:chOff x="5393415" y="4495800"/>
            <a:chExt cx="1633770" cy="2111826"/>
          </a:xfrm>
        </p:grpSpPr>
        <p:pic>
          <p:nvPicPr>
            <p:cNvPr id="31" name="Picture 5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2"/>
            <a:stretch>
              <a:fillRect/>
            </a:stretch>
          </p:blipFill>
          <p:spPr bwMode="auto">
            <a:xfrm rot="5400000">
              <a:off x="5238543" y="4804691"/>
              <a:ext cx="1943515" cy="159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2" name="Group 506"/>
            <p:cNvGrpSpPr>
              <a:grpSpLocks/>
            </p:cNvGrpSpPr>
            <p:nvPr/>
          </p:nvGrpSpPr>
          <p:grpSpPr bwMode="auto">
            <a:xfrm>
              <a:off x="5410200" y="4495800"/>
              <a:ext cx="1616985" cy="271145"/>
              <a:chOff x="8016" y="6480"/>
              <a:chExt cx="3792" cy="456"/>
            </a:xfrm>
          </p:grpSpPr>
          <p:sp>
            <p:nvSpPr>
              <p:cNvPr id="35" name="Rectangle 507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92" cy="384"/>
              </a:xfrm>
              <a:prstGeom prst="rect">
                <a:avLst/>
              </a:prstGeom>
              <a:solidFill>
                <a:srgbClr val="DCB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36" name="Rectangle 508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44" cy="456"/>
              </a:xfrm>
              <a:prstGeom prst="rect">
                <a:avLst/>
              </a:prstGeom>
              <a:solidFill>
                <a:srgbClr val="DCB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360863" eaLnBrk="1" hangingPunct="1"/>
                <a:r>
                  <a:rPr lang="en-US" sz="1200">
                    <a:solidFill>
                      <a:schemeClr val="accent2"/>
                    </a:solidFill>
                  </a:rPr>
                  <a:t>LH</a:t>
                </a:r>
                <a:r>
                  <a:rPr lang="en-US" sz="1200" baseline="-25000">
                    <a:solidFill>
                      <a:schemeClr val="accent2"/>
                    </a:solidFill>
                  </a:rPr>
                  <a:t>2</a:t>
                </a:r>
                <a:r>
                  <a:rPr lang="en-US" sz="1200">
                    <a:solidFill>
                      <a:schemeClr val="accent2"/>
                    </a:solidFill>
                  </a:rPr>
                  <a:t> Target</a:t>
                </a:r>
                <a:endParaRPr lang="en-US" sz="140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33" name="Rectangle 509"/>
            <p:cNvSpPr>
              <a:spLocks noChangeArrowheads="1"/>
            </p:cNvSpPr>
            <p:nvPr/>
          </p:nvSpPr>
          <p:spPr bwMode="auto">
            <a:xfrm>
              <a:off x="5410200" y="4752975"/>
              <a:ext cx="1616985" cy="170577"/>
            </a:xfrm>
            <a:prstGeom prst="rect">
              <a:avLst/>
            </a:prstGeom>
            <a:gradFill rotWithShape="0">
              <a:gsLst>
                <a:gs pos="0">
                  <a:srgbClr val="DCB4C3"/>
                </a:gs>
                <a:gs pos="100000">
                  <a:srgbClr val="DCB5C3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34" name="Rectangle 379"/>
            <p:cNvSpPr>
              <a:spLocks noChangeArrowheads="1"/>
            </p:cNvSpPr>
            <p:nvPr/>
          </p:nvSpPr>
          <p:spPr bwMode="auto">
            <a:xfrm>
              <a:off x="5393415" y="4497945"/>
              <a:ext cx="1616985" cy="2109681"/>
            </a:xfrm>
            <a:prstGeom prst="rect">
              <a:avLst/>
            </a:prstGeom>
            <a:noFill/>
            <a:ln w="76200">
              <a:solidFill>
                <a:srgbClr val="DCB4C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</p:grpSp>
      <p:grpSp>
        <p:nvGrpSpPr>
          <p:cNvPr id="37" name="Group 208"/>
          <p:cNvGrpSpPr>
            <a:grpSpLocks/>
          </p:cNvGrpSpPr>
          <p:nvPr/>
        </p:nvGrpSpPr>
        <p:grpSpPr bwMode="auto">
          <a:xfrm>
            <a:off x="3898900" y="4111959"/>
            <a:ext cx="1524000" cy="2105025"/>
            <a:chOff x="3733800" y="4495800"/>
            <a:chExt cx="1524000" cy="2105010"/>
          </a:xfrm>
        </p:grpSpPr>
        <p:pic>
          <p:nvPicPr>
            <p:cNvPr id="38" name="Picture 304" descr="flipperphoto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50205"/>
              <a:ext cx="1524000" cy="19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498"/>
            <p:cNvGrpSpPr>
              <a:grpSpLocks/>
            </p:cNvGrpSpPr>
            <p:nvPr/>
          </p:nvGrpSpPr>
          <p:grpSpPr bwMode="auto">
            <a:xfrm>
              <a:off x="3733800" y="4495800"/>
              <a:ext cx="1523998" cy="253365"/>
              <a:chOff x="8016" y="6480"/>
              <a:chExt cx="3792" cy="456"/>
            </a:xfrm>
          </p:grpSpPr>
          <p:sp>
            <p:nvSpPr>
              <p:cNvPr id="42" name="Rectangle 499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92" cy="384"/>
              </a:xfrm>
              <a:prstGeom prst="rect">
                <a:avLst/>
              </a:prstGeom>
              <a:solidFill>
                <a:srgbClr val="C7C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43" name="Rectangle 500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44" cy="456"/>
              </a:xfrm>
              <a:prstGeom prst="rect">
                <a:avLst/>
              </a:prstGeom>
              <a:solidFill>
                <a:srgbClr val="C7C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360863" eaLnBrk="1" hangingPunct="1"/>
                <a:r>
                  <a:rPr lang="en-US" sz="1200">
                    <a:solidFill>
                      <a:schemeClr val="accent2"/>
                    </a:solidFill>
                  </a:rPr>
                  <a:t>RF Spin Rotator</a:t>
                </a:r>
                <a:endParaRPr lang="en-US" sz="140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40" name="Rectangle 501"/>
            <p:cNvSpPr>
              <a:spLocks noChangeArrowheads="1"/>
            </p:cNvSpPr>
            <p:nvPr/>
          </p:nvSpPr>
          <p:spPr bwMode="auto">
            <a:xfrm>
              <a:off x="3733800" y="4724400"/>
              <a:ext cx="1523998" cy="186690"/>
            </a:xfrm>
            <a:prstGeom prst="rect">
              <a:avLst/>
            </a:prstGeom>
            <a:gradFill rotWithShape="0">
              <a:gsLst>
                <a:gs pos="0">
                  <a:srgbClr val="C7C0D8"/>
                </a:gs>
                <a:gs pos="100000">
                  <a:srgbClr val="C8C1D8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1" name="Rectangle 375"/>
            <p:cNvSpPr>
              <a:spLocks noChangeArrowheads="1"/>
            </p:cNvSpPr>
            <p:nvPr/>
          </p:nvSpPr>
          <p:spPr bwMode="auto">
            <a:xfrm>
              <a:off x="3733800" y="4495800"/>
              <a:ext cx="1523998" cy="2105010"/>
            </a:xfrm>
            <a:prstGeom prst="rect">
              <a:avLst/>
            </a:prstGeom>
            <a:noFill/>
            <a:ln w="76200">
              <a:solidFill>
                <a:srgbClr val="C7C0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</p:grpSp>
      <p:grpSp>
        <p:nvGrpSpPr>
          <p:cNvPr id="44" name="Group 209"/>
          <p:cNvGrpSpPr>
            <a:grpSpLocks/>
          </p:cNvGrpSpPr>
          <p:nvPr/>
        </p:nvGrpSpPr>
        <p:grpSpPr bwMode="auto">
          <a:xfrm>
            <a:off x="2070100" y="4111959"/>
            <a:ext cx="1698625" cy="2106613"/>
            <a:chOff x="1905000" y="4495800"/>
            <a:chExt cx="1699260" cy="2106930"/>
          </a:xfrm>
        </p:grpSpPr>
        <p:pic>
          <p:nvPicPr>
            <p:cNvPr id="45" name="Picture 57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18"/>
            <a:stretch/>
          </p:blipFill>
          <p:spPr bwMode="auto">
            <a:xfrm>
              <a:off x="1905000" y="4724434"/>
              <a:ext cx="1699260" cy="1868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46" name="Group 494"/>
            <p:cNvGrpSpPr>
              <a:grpSpLocks/>
            </p:cNvGrpSpPr>
            <p:nvPr/>
          </p:nvGrpSpPr>
          <p:grpSpPr bwMode="auto">
            <a:xfrm>
              <a:off x="1905000" y="4495800"/>
              <a:ext cx="1676400" cy="253365"/>
              <a:chOff x="8016" y="6480"/>
              <a:chExt cx="3792" cy="456"/>
            </a:xfrm>
          </p:grpSpPr>
          <p:sp>
            <p:nvSpPr>
              <p:cNvPr id="49" name="Rectangle 495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92" cy="384"/>
              </a:xfrm>
              <a:prstGeom prst="rect">
                <a:avLst/>
              </a:prstGeom>
              <a:solidFill>
                <a:srgbClr val="E39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50" name="Rectangle 496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44" cy="456"/>
              </a:xfrm>
              <a:prstGeom prst="rect">
                <a:avLst/>
              </a:prstGeom>
              <a:solidFill>
                <a:srgbClr val="E39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360863" eaLnBrk="1" hangingPunct="1"/>
                <a:r>
                  <a:rPr lang="en-US" sz="1200">
                    <a:solidFill>
                      <a:schemeClr val="accent2"/>
                    </a:solidFill>
                  </a:rPr>
                  <a:t>Beam Monitors</a:t>
                </a:r>
                <a:endParaRPr lang="en-US" sz="140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47" name="Rectangle 369"/>
            <p:cNvSpPr>
              <a:spLocks noChangeArrowheads="1"/>
            </p:cNvSpPr>
            <p:nvPr/>
          </p:nvSpPr>
          <p:spPr bwMode="auto">
            <a:xfrm>
              <a:off x="1905000" y="4495800"/>
              <a:ext cx="1676400" cy="2106930"/>
            </a:xfrm>
            <a:prstGeom prst="rect">
              <a:avLst/>
            </a:prstGeom>
            <a:noFill/>
            <a:ln w="76200">
              <a:solidFill>
                <a:srgbClr val="E39F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8" name="Rectangle 497"/>
            <p:cNvSpPr>
              <a:spLocks noChangeArrowheads="1"/>
            </p:cNvSpPr>
            <p:nvPr/>
          </p:nvSpPr>
          <p:spPr bwMode="auto">
            <a:xfrm>
              <a:off x="1905000" y="4724400"/>
              <a:ext cx="1676400" cy="186690"/>
            </a:xfrm>
            <a:prstGeom prst="rect">
              <a:avLst/>
            </a:prstGeom>
            <a:gradFill rotWithShape="0">
              <a:gsLst>
                <a:gs pos="0">
                  <a:srgbClr val="E39F91"/>
                </a:gs>
                <a:gs pos="100000">
                  <a:srgbClr val="E49F91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</p:grpSp>
      <p:pic>
        <p:nvPicPr>
          <p:cNvPr id="53" name="Picture 52" descr="Musgrave_APS2012.jp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62" y="4394526"/>
            <a:ext cx="1329267" cy="1788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762" y="4527187"/>
            <a:ext cx="309017" cy="14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10</a:t>
            </a:fld>
            <a:r>
              <a:rPr lang="en-US" smtClean="0"/>
              <a:t>/40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5571447" y="2247900"/>
            <a:ext cx="406298" cy="3206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01868" y="3577822"/>
            <a:ext cx="522794" cy="4744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Spallation neutron source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800" b="1">
              <a:solidFill>
                <a:srgbClr val="24459C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>
                <a:solidFill>
                  <a:schemeClr val="accent2"/>
                </a:solidFill>
              </a:rPr>
              <a:t>spallation sources: LANL, SNS</a:t>
            </a:r>
          </a:p>
          <a:p>
            <a:pPr marL="838200" lvl="1" indent="-381000" eaLnBrk="1" hangingPunct="1">
              <a:spcBef>
                <a:spcPct val="10000"/>
              </a:spcBef>
              <a:buFont typeface="Times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pulsed -&gt; TOF -&gt; energy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>
                <a:solidFill>
                  <a:schemeClr val="accent2"/>
                </a:solidFill>
              </a:rPr>
              <a:t>LH2 moderator: cold neutrons</a:t>
            </a:r>
          </a:p>
          <a:p>
            <a:pPr marL="838200" lvl="1" indent="-381000" eaLnBrk="1" hangingPunct="1">
              <a:spcBef>
                <a:spcPct val="10000"/>
              </a:spcBef>
              <a:buFont typeface="Times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thermal equilibrium in ~30 interactions</a:t>
            </a:r>
          </a:p>
        </p:txBody>
      </p:sp>
      <p:pic>
        <p:nvPicPr>
          <p:cNvPr id="20484" name="Picture 5" descr="00-04492D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228600" y="2743200"/>
            <a:ext cx="5964238" cy="3886200"/>
            <a:chOff x="144" y="1728"/>
            <a:chExt cx="3757" cy="2448"/>
          </a:xfrm>
        </p:grpSpPr>
        <p:pic>
          <p:nvPicPr>
            <p:cNvPr id="20486" name="Picture 7" descr="mod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49"/>
              <a:ext cx="3024" cy="241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>
              <a:off x="3168" y="1728"/>
              <a:ext cx="72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9"/>
            <p:cNvSpPr>
              <a:spLocks noChangeShapeType="1"/>
            </p:cNvSpPr>
            <p:nvPr/>
          </p:nvSpPr>
          <p:spPr bwMode="auto">
            <a:xfrm flipV="1">
              <a:off x="3168" y="2352"/>
              <a:ext cx="720" cy="18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Freeform 10"/>
            <p:cNvSpPr>
              <a:spLocks/>
            </p:cNvSpPr>
            <p:nvPr/>
          </p:nvSpPr>
          <p:spPr bwMode="auto">
            <a:xfrm>
              <a:off x="3181" y="1728"/>
              <a:ext cx="720" cy="2443"/>
            </a:xfrm>
            <a:custGeom>
              <a:avLst/>
              <a:gdLst>
                <a:gd name="T0" fmla="*/ 0 w 720"/>
                <a:gd name="T1" fmla="*/ 2433 h 2448"/>
                <a:gd name="T2" fmla="*/ 0 w 720"/>
                <a:gd name="T3" fmla="*/ 0 h 2448"/>
                <a:gd name="T4" fmla="*/ 720 w 720"/>
                <a:gd name="T5" fmla="*/ 621 h 2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2448">
                  <a:moveTo>
                    <a:pt x="0" y="2448"/>
                  </a:moveTo>
                  <a:lnTo>
                    <a:pt x="0" y="0"/>
                  </a:lnTo>
                  <a:lnTo>
                    <a:pt x="720" y="624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mpd="sng">
                  <a:solidFill>
                    <a:schemeClr val="accent2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11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8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Neutron Flux at the SNS FnPB</a:t>
            </a:r>
            <a:endParaRPr lang="en-US" dirty="0"/>
          </a:p>
        </p:txBody>
      </p:sp>
      <p:pic>
        <p:nvPicPr>
          <p:cNvPr id="22530" name="Picture 2" descr="long_wavelength_do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9" r="1733" b="-761"/>
          <a:stretch>
            <a:fillRect/>
          </a:stretch>
        </p:blipFill>
        <p:spPr bwMode="auto">
          <a:xfrm>
            <a:off x="718430" y="1081320"/>
            <a:ext cx="72263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2309105" y="1568682"/>
            <a:ext cx="0" cy="3352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188580" y="1568682"/>
            <a:ext cx="0" cy="3352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350380" y="4921482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8000"/>
                </a:solidFill>
              </a:rPr>
              <a:t>SNS TOF window</a:t>
            </a:r>
            <a:endParaRPr lang="en-US" sz="1600">
              <a:solidFill>
                <a:srgbClr val="008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350380" y="4845282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5" name="TextBox 9"/>
          <p:cNvSpPr txBox="1">
            <a:spLocks noChangeArrowheads="1"/>
          </p:cNvSpPr>
          <p:nvPr/>
        </p:nvSpPr>
        <p:spPr bwMode="auto">
          <a:xfrm rot="-5400000">
            <a:off x="1349461" y="3407801"/>
            <a:ext cx="2187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8000"/>
                </a:solidFill>
              </a:rPr>
              <a:t>15 meV LH</a:t>
            </a:r>
            <a:r>
              <a:rPr lang="en-US" sz="1600" baseline="-25000">
                <a:solidFill>
                  <a:srgbClr val="008000"/>
                </a:solidFill>
              </a:rPr>
              <a:t>2</a:t>
            </a:r>
            <a:r>
              <a:rPr lang="en-US" sz="1600">
                <a:solidFill>
                  <a:srgbClr val="008000"/>
                </a:solidFill>
              </a:rPr>
              <a:t> threshold</a:t>
            </a:r>
          </a:p>
        </p:txBody>
      </p:sp>
      <p:pic>
        <p:nvPicPr>
          <p:cNvPr id="13" name="Picture 2" descr="long_wavelength_doe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48" t="21994" r="16318" b="24352"/>
          <a:stretch/>
        </p:blipFill>
        <p:spPr bwMode="auto">
          <a:xfrm>
            <a:off x="2774454" y="1855493"/>
            <a:ext cx="4995747" cy="28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708534" y="1855492"/>
            <a:ext cx="4061668" cy="2815167"/>
            <a:chOff x="3872754" y="1658410"/>
            <a:chExt cx="4061668" cy="2815167"/>
          </a:xfrm>
        </p:grpSpPr>
        <p:pic>
          <p:nvPicPr>
            <p:cNvPr id="14" name="Picture 2" descr="long_wavelength_doe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748" t="21994" r="29020" b="24352"/>
            <a:stretch/>
          </p:blipFill>
          <p:spPr bwMode="auto">
            <a:xfrm>
              <a:off x="3872754" y="1658411"/>
              <a:ext cx="4061668" cy="28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long_wavelength_doe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748" t="21994" r="41637" b="24352"/>
            <a:stretch/>
          </p:blipFill>
          <p:spPr bwMode="auto">
            <a:xfrm>
              <a:off x="4800600" y="1658410"/>
              <a:ext cx="3133822" cy="28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long_wavelength_do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4184" y="1658410"/>
              <a:ext cx="2210237" cy="28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long_wavelength_doe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47768" y="1658410"/>
              <a:ext cx="1286653" cy="28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3230115" y="1263882"/>
            <a:ext cx="2865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8000"/>
                </a:solidFill>
              </a:rPr>
              <a:t>Flux = 6.5x10</a:t>
            </a:r>
            <a:r>
              <a:rPr lang="en-US" sz="2000" baseline="30000" dirty="0">
                <a:solidFill>
                  <a:srgbClr val="008000"/>
                </a:solidFill>
              </a:rPr>
              <a:t>10</a:t>
            </a:r>
            <a:r>
              <a:rPr lang="en-US" sz="2000" dirty="0">
                <a:solidFill>
                  <a:srgbClr val="008000"/>
                </a:solidFill>
              </a:rPr>
              <a:t> n/s/MW</a:t>
            </a:r>
          </a:p>
          <a:p>
            <a:r>
              <a:rPr lang="en-US" sz="2000" dirty="0">
                <a:solidFill>
                  <a:srgbClr val="008000"/>
                </a:solidFill>
              </a:rPr>
              <a:t>  2.5 </a:t>
            </a:r>
            <a:r>
              <a:rPr lang="en-US" sz="2000" dirty="0" err="1">
                <a:solidFill>
                  <a:srgbClr val="008000"/>
                </a:solidFill>
              </a:rPr>
              <a:t>Å</a:t>
            </a:r>
            <a:r>
              <a:rPr lang="en-US" sz="2000" dirty="0">
                <a:solidFill>
                  <a:srgbClr val="008000"/>
                </a:solidFill>
              </a:rPr>
              <a:t> &lt; </a:t>
            </a:r>
            <a:r>
              <a:rPr lang="en-US" sz="2000" dirty="0" err="1">
                <a:solidFill>
                  <a:srgbClr val="008000"/>
                </a:solidFill>
              </a:rPr>
              <a:t>λ</a:t>
            </a:r>
            <a:r>
              <a:rPr lang="en-US" sz="2000" dirty="0">
                <a:solidFill>
                  <a:srgbClr val="008000"/>
                </a:solidFill>
              </a:rPr>
              <a:t> &lt; 6.0 </a:t>
            </a:r>
            <a:r>
              <a:rPr lang="en-US" sz="2000" dirty="0" err="1">
                <a:solidFill>
                  <a:srgbClr val="008000"/>
                </a:solidFill>
              </a:rPr>
              <a:t>Å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12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2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Unfolding single-pulse spectrum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13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6" name="Picture 5" descr="clean47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" t="7507" r="7970"/>
          <a:stretch/>
        </p:blipFill>
        <p:spPr>
          <a:xfrm>
            <a:off x="24336" y="2300570"/>
            <a:ext cx="4573491" cy="3156383"/>
          </a:xfrm>
          <a:prstGeom prst="rect">
            <a:avLst/>
          </a:prstGeom>
        </p:spPr>
      </p:pic>
      <p:pic>
        <p:nvPicPr>
          <p:cNvPr id="7" name="Picture 6" descr="dropped47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0" t="7464"/>
          <a:stretch/>
        </p:blipFill>
        <p:spPr>
          <a:xfrm>
            <a:off x="4597827" y="2300570"/>
            <a:ext cx="4546173" cy="3156383"/>
          </a:xfrm>
          <a:prstGeom prst="rect">
            <a:avLst/>
          </a:prstGeom>
        </p:spPr>
      </p:pic>
      <p:pic>
        <p:nvPicPr>
          <p:cNvPr id="8" name="Picture 7" descr="dropped_pulses.tif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3" t="7866" r="9422" b="6100"/>
          <a:stretch/>
        </p:blipFill>
        <p:spPr>
          <a:xfrm>
            <a:off x="788819" y="868946"/>
            <a:ext cx="7536985" cy="920228"/>
          </a:xfrm>
          <a:prstGeom prst="rect">
            <a:avLst/>
          </a:prstGeom>
        </p:spPr>
      </p:pic>
      <p:pic>
        <p:nvPicPr>
          <p:cNvPr id="9" name="Picture 8" descr="clean_dropped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211" y="1932480"/>
            <a:ext cx="6678998" cy="45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9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947E-6 -1.94489E-7 L -0.17008 -0.00069 " pathEditMode="relative" rAng="0" ptsTypes="AA">
                                      <p:cBhvr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4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068E-6 4.60523E-6 L 0.19924 0.00092 " pathEditMode="relative" ptsTypes="AA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neutron </a:t>
            </a:r>
            <a:r>
              <a:rPr lang="en-US" i="1" dirty="0"/>
              <a:t>“Negative image” </a:t>
            </a:r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14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8" name="Picture 7" descr="pseudo47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9" t="8371" r="9086" b="2187"/>
          <a:stretch/>
        </p:blipFill>
        <p:spPr>
          <a:xfrm>
            <a:off x="561360" y="2176660"/>
            <a:ext cx="6082963" cy="4233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50333" y="1178074"/>
            <a:ext cx="6929543" cy="4821813"/>
            <a:chOff x="1150333" y="1178074"/>
            <a:chExt cx="6929543" cy="4821813"/>
          </a:xfrm>
        </p:grpSpPr>
        <p:pic>
          <p:nvPicPr>
            <p:cNvPr id="6" name="Picture 5" descr="fit_47.tif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77" t="8538" r="2761" b="2298"/>
            <a:stretch/>
          </p:blipFill>
          <p:spPr>
            <a:xfrm>
              <a:off x="2696315" y="1178074"/>
              <a:ext cx="5383561" cy="3767484"/>
            </a:xfrm>
            <a:prstGeom prst="rect">
              <a:avLst/>
            </a:prstGeom>
            <a:ln w="19050" cmpd="sng">
              <a:solidFill>
                <a:schemeClr val="accent2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150333" y="5594987"/>
              <a:ext cx="5383561" cy="404900"/>
            </a:xfrm>
            <a:prstGeom prst="rect">
              <a:avLst/>
            </a:prstGeom>
            <a:solidFill>
              <a:schemeClr val="accent2">
                <a:alpha val="22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150333" y="4945558"/>
              <a:ext cx="1545982" cy="649429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533894" y="4945558"/>
              <a:ext cx="1545982" cy="649429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74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FnPB supermirror polarizer </a:t>
            </a:r>
          </a:p>
        </p:txBody>
      </p:sp>
      <p:pic>
        <p:nvPicPr>
          <p:cNvPr id="23554" name="Picture 8" descr="tx_lambd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5" r="7193"/>
          <a:stretch>
            <a:fillRect/>
          </a:stretch>
        </p:blipFill>
        <p:spPr bwMode="auto">
          <a:xfrm>
            <a:off x="4926013" y="739775"/>
            <a:ext cx="4017962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534523" y="868946"/>
            <a:ext cx="40316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C0504D"/>
                </a:solidFill>
                <a:latin typeface="Times" charset="0"/>
              </a:rPr>
              <a:t>T</a:t>
            </a:r>
            <a:r>
              <a:rPr lang="en-US" sz="1800" dirty="0">
                <a:solidFill>
                  <a:srgbClr val="C0504D"/>
                </a:solidFill>
                <a:latin typeface="Times" charset="0"/>
              </a:rPr>
              <a:t>=25.8%</a:t>
            </a:r>
            <a:r>
              <a:rPr lang="en-US" sz="1800" dirty="0">
                <a:latin typeface="Times" charset="0"/>
              </a:rPr>
              <a:t>		</a:t>
            </a:r>
            <a:r>
              <a:rPr lang="en-US" sz="1800" dirty="0" smtClean="0">
                <a:latin typeface="Times" charset="0"/>
              </a:rPr>
              <a:t>	transmission</a:t>
            </a:r>
            <a:endParaRPr lang="en-US" sz="1800" dirty="0">
              <a:latin typeface="Times" charset="0"/>
            </a:endParaRPr>
          </a:p>
          <a:p>
            <a:r>
              <a:rPr lang="en-US" sz="1800" dirty="0">
                <a:solidFill>
                  <a:srgbClr val="C0504D"/>
                </a:solidFill>
                <a:latin typeface="Times" charset="0"/>
              </a:rPr>
              <a:t>P=95.3%</a:t>
            </a:r>
            <a:r>
              <a:rPr lang="en-US" sz="1800" dirty="0">
                <a:latin typeface="Times" charset="0"/>
              </a:rPr>
              <a:t>			</a:t>
            </a:r>
            <a:r>
              <a:rPr lang="en-US" sz="1800" dirty="0" smtClean="0">
                <a:latin typeface="Times" charset="0"/>
              </a:rPr>
              <a:t>polarization</a:t>
            </a:r>
            <a:endParaRPr lang="en-US" sz="1800" dirty="0">
              <a:latin typeface="Times" charset="0"/>
            </a:endParaRPr>
          </a:p>
          <a:p>
            <a:r>
              <a:rPr lang="en-US" sz="1800" dirty="0">
                <a:solidFill>
                  <a:srgbClr val="C0504D"/>
                </a:solidFill>
                <a:latin typeface="Times" charset="0"/>
              </a:rPr>
              <a:t>N=2.2</a:t>
            </a:r>
            <a:r>
              <a:rPr lang="en-US" sz="1800" dirty="0">
                <a:solidFill>
                  <a:srgbClr val="C0504D"/>
                </a:solidFill>
                <a:latin typeface="cmsy10" charset="0"/>
              </a:rPr>
              <a:t>£</a:t>
            </a:r>
            <a:r>
              <a:rPr lang="en-US" sz="1800" dirty="0">
                <a:solidFill>
                  <a:srgbClr val="C0504D"/>
                </a:solidFill>
                <a:latin typeface="Times" charset="0"/>
              </a:rPr>
              <a:t>10</a:t>
            </a:r>
            <a:r>
              <a:rPr lang="en-US" sz="1800" baseline="30000" dirty="0">
                <a:solidFill>
                  <a:srgbClr val="C0504D"/>
                </a:solidFill>
                <a:latin typeface="Times" charset="0"/>
              </a:rPr>
              <a:t>10 </a:t>
            </a:r>
            <a:r>
              <a:rPr lang="en-US" sz="1800" dirty="0">
                <a:solidFill>
                  <a:srgbClr val="C0504D"/>
                </a:solidFill>
                <a:latin typeface="Times" charset="0"/>
              </a:rPr>
              <a:t>n/s</a:t>
            </a:r>
            <a:r>
              <a:rPr lang="en-US" sz="1800" dirty="0">
                <a:latin typeface="Times" charset="0"/>
              </a:rPr>
              <a:t>	output flux (chopped)</a:t>
            </a:r>
          </a:p>
          <a:p>
            <a:endParaRPr lang="en-US" sz="1800" dirty="0">
              <a:solidFill>
                <a:srgbClr val="CC0000"/>
              </a:solidFill>
              <a:latin typeface="Times" charset="0"/>
            </a:endParaRPr>
          </a:p>
        </p:txBody>
      </p:sp>
      <p:pic>
        <p:nvPicPr>
          <p:cNvPr id="23557" name="Picture 12" descr="pol_lambd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65" r="7535"/>
          <a:stretch>
            <a:fillRect/>
          </a:stretch>
        </p:blipFill>
        <p:spPr bwMode="auto">
          <a:xfrm>
            <a:off x="4937125" y="3416017"/>
            <a:ext cx="40322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6670675" y="5167313"/>
            <a:ext cx="2030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>
                <a:latin typeface="Times" charset="0"/>
              </a:rPr>
              <a:t>simulations using </a:t>
            </a:r>
          </a:p>
          <a:p>
            <a:pPr algn="r"/>
            <a:r>
              <a:rPr lang="en-US" sz="1600" i="1">
                <a:latin typeface="Times" charset="0"/>
              </a:rPr>
              <a:t>McStas / ROOT ntuple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0136" y="6187133"/>
            <a:ext cx="4671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S. </a:t>
            </a:r>
            <a:r>
              <a:rPr lang="en-US" sz="1600" dirty="0" smtClean="0"/>
              <a:t>Balascuta </a:t>
            </a:r>
            <a:r>
              <a:rPr lang="en-US" sz="1600" i="1" dirty="0" smtClean="0"/>
              <a:t>et al.,</a:t>
            </a:r>
            <a:r>
              <a:rPr lang="en-US" sz="1600" dirty="0" smtClean="0"/>
              <a:t> Nucl</a:t>
            </a:r>
            <a:r>
              <a:rPr lang="en-US" sz="1600" dirty="0"/>
              <a:t>. Instr. Meth. </a:t>
            </a:r>
            <a:r>
              <a:rPr lang="en-US" sz="1600" b="1" dirty="0" smtClean="0"/>
              <a:t>A671</a:t>
            </a:r>
            <a:r>
              <a:rPr lang="en-US" sz="1600" dirty="0" smtClean="0"/>
              <a:t> </a:t>
            </a:r>
            <a:r>
              <a:rPr lang="en-US" sz="1600" dirty="0"/>
              <a:t>137 (</a:t>
            </a:r>
            <a:r>
              <a:rPr lang="en-US" sz="1600" dirty="0">
                <a:solidFill>
                  <a:srgbClr val="C0504D"/>
                </a:solidFill>
              </a:rPr>
              <a:t>2012</a:t>
            </a:r>
            <a:r>
              <a:rPr lang="en-US" sz="1600" dirty="0"/>
              <a:t>)</a:t>
            </a:r>
          </a:p>
        </p:txBody>
      </p:sp>
      <p:pic>
        <p:nvPicPr>
          <p:cNvPr id="3" name="Picture 2" descr="Picture 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2630"/>
            <a:ext cx="4032250" cy="2268642"/>
          </a:xfrm>
          <a:prstGeom prst="rect">
            <a:avLst/>
          </a:prstGeom>
        </p:spPr>
      </p:pic>
      <p:pic>
        <p:nvPicPr>
          <p:cNvPr id="12" name="Picture 11" descr="Musgrave_APS20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191" y="1898321"/>
            <a:ext cx="3107672" cy="2176098"/>
          </a:xfrm>
          <a:prstGeom prst="rect">
            <a:avLst/>
          </a:prstGeom>
        </p:spPr>
      </p:pic>
      <p:pic>
        <p:nvPicPr>
          <p:cNvPr id="13" name="Picture 12" descr="Fomin_cipanp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412" y="3365011"/>
            <a:ext cx="4440857" cy="313471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15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RF spin rotator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Resonant RF spin rotator, </a:t>
            </a:r>
          </a:p>
          <a:p>
            <a:pPr lvl="1"/>
            <a:r>
              <a:rPr lang="en-US" sz="1800" dirty="0" smtClean="0"/>
              <a:t>1/t RF amplitude tuned to velocity of neutrons</a:t>
            </a:r>
          </a:p>
          <a:p>
            <a:pPr lvl="1"/>
            <a:r>
              <a:rPr lang="en-US" sz="1800" dirty="0" smtClean="0"/>
              <a:t>Affects spin only–NOT velocity (no static gradient)</a:t>
            </a:r>
          </a:p>
          <a:p>
            <a:r>
              <a:rPr lang="en-US" sz="2000" dirty="0" smtClean="0"/>
              <a:t>essential to reduce instrumental systematics</a:t>
            </a:r>
          </a:p>
          <a:p>
            <a:pPr lvl="1"/>
            <a:r>
              <a:rPr lang="en-US" sz="1800" dirty="0" smtClean="0">
                <a:sym typeface="Symbol" charset="0"/>
              </a:rPr>
              <a:t>danger: must isolate spin state from the detector</a:t>
            </a:r>
            <a:endParaRPr lang="en-US" sz="1800" dirty="0" smtClean="0"/>
          </a:p>
          <a:p>
            <a:pPr lvl="1"/>
            <a:r>
              <a:rPr lang="en-US" sz="1800" dirty="0" smtClean="0"/>
              <a:t>false asymmetries: additive &amp; multiplicave</a:t>
            </a:r>
            <a:endParaRPr lang="en-US" sz="1800" dirty="0"/>
          </a:p>
        </p:txBody>
      </p:sp>
      <p:pic>
        <p:nvPicPr>
          <p:cNvPr id="30" name="Picture 29" descr="SF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843" y="4425443"/>
            <a:ext cx="3156857" cy="18988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3786" y="3203414"/>
            <a:ext cx="5182077" cy="2590962"/>
            <a:chOff x="891958" y="3743323"/>
            <a:chExt cx="4140532" cy="2051052"/>
          </a:xfrm>
        </p:grpSpPr>
        <p:pic>
          <p:nvPicPr>
            <p:cNvPr id="25604" name="Picture 5" descr="spin_flipper_coil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77683" y="3657600"/>
              <a:ext cx="2051050" cy="222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Fomin_cipanp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610" y="3743323"/>
              <a:ext cx="2043880" cy="205105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8031" y="5898139"/>
            <a:ext cx="539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Neo-Seo, </a:t>
            </a:r>
            <a:r>
              <a:rPr lang="en-US" sz="1600" i="1" dirty="0" smtClean="0"/>
              <a:t>et </a:t>
            </a:r>
            <a:r>
              <a:rPr lang="en-US" sz="1600" i="1" dirty="0"/>
              <a:t>al. </a:t>
            </a:r>
            <a:r>
              <a:rPr lang="en-US" sz="1600" dirty="0"/>
              <a:t>Phys. Rev. ST </a:t>
            </a:r>
            <a:r>
              <a:rPr lang="en-US" sz="1600" dirty="0" err="1"/>
              <a:t>Accel</a:t>
            </a:r>
            <a:r>
              <a:rPr lang="en-US" sz="1600" dirty="0"/>
              <a:t>. </a:t>
            </a:r>
            <a:r>
              <a:rPr lang="en-US" sz="1600" dirty="0" smtClean="0"/>
              <a:t>Beams </a:t>
            </a:r>
            <a:r>
              <a:rPr lang="en-US" sz="1600" b="1" dirty="0" smtClean="0"/>
              <a:t>11</a:t>
            </a:r>
            <a:r>
              <a:rPr lang="en-US" sz="1600" dirty="0" smtClean="0"/>
              <a:t> </a:t>
            </a:r>
            <a:r>
              <a:rPr lang="en-US" sz="1600" dirty="0"/>
              <a:t>084701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C0504D"/>
                </a:solidFill>
              </a:rPr>
              <a:t>2008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16</a:t>
            </a:fld>
            <a:r>
              <a:rPr lang="en-US" smtClean="0"/>
              <a:t>/40</a:t>
            </a:r>
            <a:endParaRPr lang="en-US" dirty="0"/>
          </a:p>
        </p:txBody>
      </p:sp>
      <p:grpSp>
        <p:nvGrpSpPr>
          <p:cNvPr id="25605" name="Group 6"/>
          <p:cNvGrpSpPr>
            <a:grpSpLocks/>
          </p:cNvGrpSpPr>
          <p:nvPr/>
        </p:nvGrpSpPr>
        <p:grpSpPr bwMode="auto">
          <a:xfrm>
            <a:off x="6990706" y="799879"/>
            <a:ext cx="1882704" cy="2227263"/>
            <a:chOff x="4656" y="768"/>
            <a:chExt cx="1074" cy="1344"/>
          </a:xfrm>
        </p:grpSpPr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 flipV="1">
              <a:off x="4865" y="1008"/>
              <a:ext cx="0" cy="1104"/>
            </a:xfrm>
            <a:prstGeom prst="line">
              <a:avLst/>
            </a:prstGeom>
            <a:noFill/>
            <a:ln w="38100">
              <a:solidFill>
                <a:srgbClr val="B90007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4656" y="768"/>
              <a:ext cx="72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B90007"/>
                  </a:solidFill>
                </a:rPr>
                <a:t>holding field</a:t>
              </a: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V="1">
              <a:off x="4865" y="1392"/>
              <a:ext cx="528" cy="72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5441" y="1296"/>
              <a:ext cx="21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s</a:t>
              </a:r>
              <a:r>
                <a:rPr lang="en-US" sz="1800" baseline="-25000">
                  <a:solidFill>
                    <a:schemeClr val="accent2"/>
                  </a:solidFill>
                </a:rPr>
                <a:t>n</a:t>
              </a:r>
              <a:endParaRPr lang="en-US" sz="1800" baseline="-25000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4865" y="2112"/>
              <a:ext cx="528" cy="0"/>
            </a:xfrm>
            <a:prstGeom prst="line">
              <a:avLst/>
            </a:prstGeom>
            <a:noFill/>
            <a:ln w="38100">
              <a:solidFill>
                <a:srgbClr val="9C5C2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Arc 13"/>
            <p:cNvSpPr>
              <a:spLocks/>
            </p:cNvSpPr>
            <p:nvPr/>
          </p:nvSpPr>
          <p:spPr bwMode="auto">
            <a:xfrm>
              <a:off x="4868" y="1946"/>
              <a:ext cx="528" cy="154"/>
            </a:xfrm>
            <a:custGeom>
              <a:avLst/>
              <a:gdLst>
                <a:gd name="T0" fmla="*/ 0 w 21600"/>
                <a:gd name="T1" fmla="*/ 0 h 19590"/>
                <a:gd name="T2" fmla="*/ 0 w 21600"/>
                <a:gd name="T3" fmla="*/ 0 h 19590"/>
                <a:gd name="T4" fmla="*/ 0 w 21600"/>
                <a:gd name="T5" fmla="*/ 0 h 19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590" fill="none" extrusionOk="0">
                  <a:moveTo>
                    <a:pt x="11182" y="-1"/>
                  </a:moveTo>
                  <a:cubicBezTo>
                    <a:pt x="17648" y="3912"/>
                    <a:pt x="21600" y="10921"/>
                    <a:pt x="21600" y="18480"/>
                  </a:cubicBezTo>
                  <a:cubicBezTo>
                    <a:pt x="21600" y="18850"/>
                    <a:pt x="21590" y="19220"/>
                    <a:pt x="21571" y="19590"/>
                  </a:cubicBezTo>
                </a:path>
                <a:path w="21600" h="19590" stroke="0" extrusionOk="0">
                  <a:moveTo>
                    <a:pt x="11182" y="-1"/>
                  </a:moveTo>
                  <a:cubicBezTo>
                    <a:pt x="17648" y="3912"/>
                    <a:pt x="21600" y="10921"/>
                    <a:pt x="21600" y="18480"/>
                  </a:cubicBezTo>
                  <a:cubicBezTo>
                    <a:pt x="21600" y="18850"/>
                    <a:pt x="21590" y="19220"/>
                    <a:pt x="21571" y="19590"/>
                  </a:cubicBezTo>
                  <a:lnTo>
                    <a:pt x="0" y="18480"/>
                  </a:lnTo>
                  <a:lnTo>
                    <a:pt x="1118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5441" y="1872"/>
              <a:ext cx="28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9C5C22"/>
                  </a:solidFill>
                </a:rPr>
                <a:t>B</a:t>
              </a:r>
              <a:r>
                <a:rPr lang="en-US" sz="1600" baseline="-25000">
                  <a:solidFill>
                    <a:srgbClr val="9C5C22"/>
                  </a:solidFill>
                </a:rPr>
                <a:t>RF</a:t>
              </a:r>
              <a:endParaRPr lang="en-US" sz="1600">
                <a:solidFill>
                  <a:srgbClr val="9C5C2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28094" y="3131251"/>
            <a:ext cx="1917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Larmor precession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  + Rabi oscillation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24" name="Picture 23" descr="precession_0.15.pn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52" t="20754" r="18729" b="25164"/>
          <a:stretch/>
        </p:blipFill>
        <p:spPr>
          <a:xfrm rot="3149633">
            <a:off x="5864703" y="1283818"/>
            <a:ext cx="3123345" cy="31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16L liquid </a:t>
            </a:r>
            <a:r>
              <a:rPr lang="en-US" dirty="0" err="1" smtClean="0">
                <a:cs typeface="+mj-cs"/>
              </a:rPr>
              <a:t>para</a:t>
            </a:r>
            <a:r>
              <a:rPr lang="en-US" dirty="0" smtClean="0">
                <a:cs typeface="+mj-cs"/>
              </a:rPr>
              <a:t>-hydrogen target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2" t="22223" r="10233" b="6560"/>
          <a:stretch>
            <a:fillRect/>
          </a:stretch>
        </p:blipFill>
        <p:spPr bwMode="auto">
          <a:xfrm>
            <a:off x="4384675" y="3327400"/>
            <a:ext cx="46482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7361238" y="3651250"/>
            <a:ext cx="0" cy="2057400"/>
          </a:xfrm>
          <a:prstGeom prst="line">
            <a:avLst/>
          </a:prstGeom>
          <a:noFill/>
          <a:ln w="9525">
            <a:solidFill>
              <a:srgbClr val="B9000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 rot="-5400000">
            <a:off x="6754019" y="4258469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B90007"/>
                </a:solidFill>
              </a:rPr>
              <a:t>15 meV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492750" y="37973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</a:rPr>
              <a:t>ortho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5638800" y="44132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</a:rPr>
              <a:t>para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5597525" y="5175250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</a:rPr>
              <a:t>capture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565775" y="6075363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E</a:t>
            </a:r>
            <a:r>
              <a:rPr lang="en-US" sz="1600" baseline="-25000"/>
              <a:t>n</a:t>
            </a:r>
            <a:r>
              <a:rPr lang="en-US" sz="1600"/>
              <a:t> (meV)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4503738" y="4441825"/>
            <a:ext cx="339725" cy="561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 rot="-5400000">
            <a:off x="4322762" y="481488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Symbol" charset="0"/>
                <a:sym typeface="Symbol" charset="0"/>
              </a:rPr>
              <a:t></a:t>
            </a:r>
            <a:r>
              <a:rPr lang="en-US" sz="1600"/>
              <a:t> (b)</a:t>
            </a:r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4572000" y="838200"/>
            <a:ext cx="457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30 cm long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 1 interaction length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99.97%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 1% depolarization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Improvements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: pressure-stamped vessel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/>
            </a:r>
            <a:br>
              <a:rPr lang="en-US" dirty="0">
                <a:solidFill>
                  <a:srgbClr val="000000"/>
                </a:solidFill>
                <a:sym typeface="Symbol" charset="0"/>
              </a:rPr>
            </a:b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				thinner windows</a:t>
            </a:r>
          </a:p>
        </p:txBody>
      </p:sp>
      <p:grpSp>
        <p:nvGrpSpPr>
          <p:cNvPr id="29709" name="Group 15"/>
          <p:cNvGrpSpPr>
            <a:grpSpLocks/>
          </p:cNvGrpSpPr>
          <p:nvPr/>
        </p:nvGrpSpPr>
        <p:grpSpPr bwMode="auto">
          <a:xfrm>
            <a:off x="5181600" y="2292860"/>
            <a:ext cx="882650" cy="1098550"/>
            <a:chOff x="3264" y="1440"/>
            <a:chExt cx="556" cy="692"/>
          </a:xfrm>
        </p:grpSpPr>
        <p:sp>
          <p:nvSpPr>
            <p:cNvPr id="29717" name="Line 16"/>
            <p:cNvSpPr>
              <a:spLocks noChangeShapeType="1"/>
            </p:cNvSpPr>
            <p:nvPr/>
          </p:nvSpPr>
          <p:spPr bwMode="auto">
            <a:xfrm>
              <a:off x="3360" y="1680"/>
              <a:ext cx="288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17"/>
            <p:cNvSpPr>
              <a:spLocks noChangeShapeType="1"/>
            </p:cNvSpPr>
            <p:nvPr/>
          </p:nvSpPr>
          <p:spPr bwMode="auto">
            <a:xfrm>
              <a:off x="3360" y="144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3264" y="1584"/>
              <a:ext cx="192" cy="192"/>
            </a:xfrm>
            <a:prstGeom prst="ellipse">
              <a:avLst/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/>
                <a:t>p</a:t>
              </a:r>
            </a:p>
          </p:txBody>
        </p:sp>
        <p:sp>
          <p:nvSpPr>
            <p:cNvPr id="29720" name="Line 19"/>
            <p:cNvSpPr>
              <a:spLocks noChangeShapeType="1"/>
            </p:cNvSpPr>
            <p:nvPr/>
          </p:nvSpPr>
          <p:spPr bwMode="auto">
            <a:xfrm>
              <a:off x="3696" y="148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20"/>
            <p:cNvSpPr>
              <a:spLocks noChangeArrowheads="1"/>
            </p:cNvSpPr>
            <p:nvPr/>
          </p:nvSpPr>
          <p:spPr bwMode="auto">
            <a:xfrm>
              <a:off x="3600" y="1584"/>
              <a:ext cx="192" cy="19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/>
                <a:t>p</a:t>
              </a:r>
            </a:p>
          </p:txBody>
        </p:sp>
        <p:sp>
          <p:nvSpPr>
            <p:cNvPr id="29722" name="Text Box 21"/>
            <p:cNvSpPr txBox="1">
              <a:spLocks noChangeArrowheads="1"/>
            </p:cNvSpPr>
            <p:nvPr/>
          </p:nvSpPr>
          <p:spPr bwMode="auto">
            <a:xfrm>
              <a:off x="3264" y="1920"/>
              <a:ext cx="5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para-H</a:t>
              </a:r>
              <a:r>
                <a:rPr lang="en-US" sz="1600" baseline="-25000"/>
                <a:t>2</a:t>
              </a:r>
              <a:endParaRPr lang="en-US" sz="1600"/>
            </a:p>
          </p:txBody>
        </p:sp>
      </p:grpSp>
      <p:sp>
        <p:nvSpPr>
          <p:cNvPr id="29710" name="Line 22"/>
          <p:cNvSpPr>
            <a:spLocks noChangeShapeType="1"/>
          </p:cNvSpPr>
          <p:nvPr/>
        </p:nvSpPr>
        <p:spPr bwMode="auto">
          <a:xfrm>
            <a:off x="7772400" y="2673860"/>
            <a:ext cx="533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23"/>
          <p:cNvSpPr>
            <a:spLocks noChangeShapeType="1"/>
          </p:cNvSpPr>
          <p:nvPr/>
        </p:nvSpPr>
        <p:spPr bwMode="auto">
          <a:xfrm>
            <a:off x="7772400" y="229286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7620000" y="2521460"/>
            <a:ext cx="304800" cy="304800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p</a:t>
            </a:r>
          </a:p>
        </p:txBody>
      </p:sp>
      <p:sp>
        <p:nvSpPr>
          <p:cNvPr id="29713" name="Line 25"/>
          <p:cNvSpPr>
            <a:spLocks noChangeShapeType="1"/>
          </p:cNvSpPr>
          <p:nvPr/>
        </p:nvSpPr>
        <p:spPr bwMode="auto">
          <a:xfrm>
            <a:off x="8305800" y="229286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8153400" y="2521460"/>
            <a:ext cx="304800" cy="304800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p</a:t>
            </a:r>
          </a:p>
        </p:txBody>
      </p:sp>
      <p:sp>
        <p:nvSpPr>
          <p:cNvPr id="29715" name="Text Box 27"/>
          <p:cNvSpPr txBox="1">
            <a:spLocks noChangeArrowheads="1"/>
          </p:cNvSpPr>
          <p:nvPr/>
        </p:nvSpPr>
        <p:spPr bwMode="auto">
          <a:xfrm>
            <a:off x="7620000" y="3054860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ortho-H</a:t>
            </a:r>
            <a:r>
              <a:rPr lang="en-US" sz="1600" baseline="-25000"/>
              <a:t>2</a:t>
            </a:r>
            <a:endParaRPr lang="en-US" sz="1600"/>
          </a:p>
        </p:txBody>
      </p:sp>
      <p:sp>
        <p:nvSpPr>
          <p:cNvPr id="29716" name="Text Box 28"/>
          <p:cNvSpPr txBox="1">
            <a:spLocks noChangeArrowheads="1"/>
          </p:cNvSpPr>
          <p:nvPr/>
        </p:nvSpPr>
        <p:spPr bwMode="auto">
          <a:xfrm>
            <a:off x="6324600" y="244526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Symbol" charset="0"/>
                <a:sym typeface="Symbol" charset="0"/>
              </a:rPr>
              <a:t></a:t>
            </a:r>
            <a:r>
              <a:rPr lang="en-US" sz="1600" b="1"/>
              <a:t>E = </a:t>
            </a:r>
            <a:br>
              <a:rPr lang="en-US" sz="1600" b="1"/>
            </a:br>
            <a:r>
              <a:rPr lang="en-US" sz="1600" b="1"/>
              <a:t>15 meV</a:t>
            </a:r>
          </a:p>
        </p:txBody>
      </p:sp>
      <p:pic>
        <p:nvPicPr>
          <p:cNvPr id="31" name="Picture 30" descr="DSC016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43" y="983448"/>
            <a:ext cx="3950727" cy="526763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17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CsI(</a:t>
            </a:r>
            <a:r>
              <a:rPr lang="en-US" dirty="0" err="1" smtClean="0">
                <a:cs typeface="+mj-cs"/>
              </a:rPr>
              <a:t>Tl</a:t>
            </a:r>
            <a:r>
              <a:rPr lang="en-US" dirty="0" smtClean="0">
                <a:cs typeface="+mj-cs"/>
              </a:rPr>
              <a:t>) Detector Array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57200" y="914400"/>
            <a:ext cx="36512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800" dirty="0"/>
              <a:t>4 rings of 12 detectors each</a:t>
            </a:r>
          </a:p>
          <a:p>
            <a:pPr marL="838200" lvl="1" indent="-381000" eaLnBrk="1" hangingPunct="1">
              <a:lnSpc>
                <a:spcPct val="80000"/>
              </a:lnSpc>
              <a:spcBef>
                <a:spcPct val="10000"/>
              </a:spcBef>
              <a:buFont typeface="Times" charset="0"/>
              <a:buChar char="•"/>
            </a:pPr>
            <a:r>
              <a:rPr lang="en-US" sz="1600" dirty="0"/>
              <a:t>15 x 15 x 15 cm</a:t>
            </a:r>
            <a:r>
              <a:rPr lang="en-US" sz="1600" baseline="30000" dirty="0"/>
              <a:t>3</a:t>
            </a:r>
            <a:r>
              <a:rPr lang="en-US" sz="1600" dirty="0"/>
              <a:t> each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800" dirty="0"/>
              <a:t>VPD</a:t>
            </a:r>
            <a:r>
              <a:rPr lang="ja-JP" altLang="en-US" sz="1800" dirty="0"/>
              <a:t>’</a:t>
            </a:r>
            <a:r>
              <a:rPr lang="en-US" altLang="ja-JP" sz="1800" dirty="0"/>
              <a:t>s insensitive to B field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800" dirty="0"/>
              <a:t>detection efficiency: 95%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800" dirty="0"/>
              <a:t>current-mode operation</a:t>
            </a:r>
          </a:p>
          <a:p>
            <a:pPr marL="838200" lvl="1" indent="-381000" eaLnBrk="1" hangingPunct="1">
              <a:lnSpc>
                <a:spcPct val="80000"/>
              </a:lnSpc>
              <a:spcBef>
                <a:spcPct val="10000"/>
              </a:spcBef>
              <a:buFont typeface="Times" charset="0"/>
              <a:buChar char="•"/>
            </a:pPr>
            <a:r>
              <a:rPr lang="en-US" sz="1600" dirty="0"/>
              <a:t>5 x 10</a:t>
            </a:r>
            <a:r>
              <a:rPr lang="en-US" sz="1600" baseline="30000" dirty="0"/>
              <a:t>7</a:t>
            </a:r>
            <a:r>
              <a:rPr lang="en-US" sz="1600" dirty="0"/>
              <a:t> gammas/pulse</a:t>
            </a:r>
          </a:p>
          <a:p>
            <a:pPr marL="838200" lvl="1" indent="-381000" eaLnBrk="1" hangingPunct="1">
              <a:lnSpc>
                <a:spcPct val="80000"/>
              </a:lnSpc>
              <a:spcBef>
                <a:spcPct val="10000"/>
              </a:spcBef>
              <a:buFont typeface="Times" charset="0"/>
              <a:buChar char="•"/>
            </a:pPr>
            <a:r>
              <a:rPr lang="en-US" sz="1600" dirty="0"/>
              <a:t>counting statistics limited</a:t>
            </a:r>
          </a:p>
        </p:txBody>
      </p:sp>
      <p:pic>
        <p:nvPicPr>
          <p:cNvPr id="34819" name="Picture 4" descr="c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20002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photodiod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5908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NPDGtargetandarray-fli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3094038"/>
            <a:ext cx="37814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18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asymmetry without cuts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C926-F389-3B49-A982-D9959197DED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134" y="858274"/>
            <a:ext cx="8367080" cy="5352745"/>
            <a:chOff x="1368149" y="1173903"/>
            <a:chExt cx="6092202" cy="3897418"/>
          </a:xfrm>
        </p:grpSpPr>
        <p:pic>
          <p:nvPicPr>
            <p:cNvPr id="15" name="Picture 14" descr="H1_asymm12_nocuts.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73" t="9815" r="6333" b="7864"/>
            <a:stretch/>
          </p:blipFill>
          <p:spPr>
            <a:xfrm rot="5400000">
              <a:off x="2299251" y="356813"/>
              <a:ext cx="3783406" cy="564561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4600018" y="1173903"/>
              <a:ext cx="2860333" cy="1750188"/>
              <a:chOff x="4600018" y="1173903"/>
              <a:chExt cx="2860333" cy="1750188"/>
            </a:xfrm>
          </p:grpSpPr>
          <p:pic>
            <p:nvPicPr>
              <p:cNvPr id="3" name="Picture 2" descr="Screen Shot 2016-09-21 at 01.48.17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09533" y="1173903"/>
                <a:ext cx="1465436" cy="1250462"/>
              </a:xfrm>
              <a:prstGeom prst="rect">
                <a:avLst/>
              </a:prstGeom>
            </p:spPr>
          </p:pic>
          <p:pic>
            <p:nvPicPr>
              <p:cNvPr id="8" name="Picture 7" descr="H1_asymm12_nocuts.ps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274" t="25648" r="74771" b="42137"/>
              <a:stretch/>
            </p:blipFill>
            <p:spPr>
              <a:xfrm rot="5400000">
                <a:off x="5626352" y="261579"/>
                <a:ext cx="156621" cy="2209289"/>
              </a:xfrm>
              <a:prstGeom prst="rect">
                <a:avLst/>
              </a:prstGeom>
            </p:spPr>
          </p:pic>
          <p:pic>
            <p:nvPicPr>
              <p:cNvPr id="9" name="Picture 8" descr="H1_asymm12_nocuts.ps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667" t="3303" r="27133" b="84869"/>
              <a:stretch/>
            </p:blipFill>
            <p:spPr>
              <a:xfrm rot="5400000">
                <a:off x="6281071" y="1744812"/>
                <a:ext cx="1547419" cy="8111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177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8748" y="3383106"/>
            <a:ext cx="4961386" cy="2872678"/>
            <a:chOff x="131016" y="3333247"/>
            <a:chExt cx="4953000" cy="286782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1016" y="3333247"/>
              <a:ext cx="4953000" cy="286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13" y="3563369"/>
              <a:ext cx="2794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740" y="4906719"/>
              <a:ext cx="2794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622" y="4203438"/>
              <a:ext cx="279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400350" y="1819141"/>
            <a:ext cx="4458699" cy="3228636"/>
            <a:chOff x="4800600" y="3429000"/>
            <a:chExt cx="4011613" cy="3008313"/>
          </a:xfrm>
        </p:grpSpPr>
        <p:pic>
          <p:nvPicPr>
            <p:cNvPr id="13" name="Picture 5" descr="IMG_1362_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29000"/>
              <a:ext cx="4011613" cy="3008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5209701" y="6084888"/>
              <a:ext cx="952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Madison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7696200" y="6084888"/>
              <a:ext cx="941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Spencer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800907"/>
            <a:ext cx="6055361" cy="3825254"/>
          </a:xfrm>
        </p:spPr>
        <p:txBody>
          <a:bodyPr>
            <a:normAutofit/>
          </a:bodyPr>
          <a:lstStyle/>
          <a:p>
            <a:r>
              <a:rPr lang="en-US" dirty="0" smtClean="0"/>
              <a:t>Hadronic Parity Violation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Hadronic Weak Interaction (HWI) formalism</a:t>
            </a:r>
          </a:p>
          <a:p>
            <a:r>
              <a:rPr lang="en-US" dirty="0" smtClean="0"/>
              <a:t>NPDGamma Experiment</a:t>
            </a:r>
          </a:p>
          <a:p>
            <a:r>
              <a:rPr lang="en-US" dirty="0" smtClean="0"/>
              <a:t>n-</a:t>
            </a:r>
            <a:r>
              <a:rPr lang="en-US" baseline="30000" dirty="0" smtClean="0"/>
              <a:t>3</a:t>
            </a:r>
            <a:r>
              <a:rPr lang="en-US" dirty="0" smtClean="0"/>
              <a:t>He  Experiment</a:t>
            </a:r>
          </a:p>
          <a:p>
            <a:r>
              <a:rPr lang="en-US" dirty="0" smtClean="0"/>
              <a:t>Future directions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Beyond HWI …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3814" y="5823748"/>
            <a:ext cx="1060386" cy="1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040" y="4919441"/>
            <a:ext cx="508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2</a:t>
            </a:fld>
            <a:r>
              <a:rPr lang="en-US" smtClean="0"/>
              <a:t>/40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00133" y="5213670"/>
            <a:ext cx="3564829" cy="1139620"/>
            <a:chOff x="5100133" y="5213670"/>
            <a:chExt cx="3564829" cy="1139620"/>
          </a:xfrm>
        </p:grpSpPr>
        <p:sp>
          <p:nvSpPr>
            <p:cNvPr id="7" name="Oval Callout 6"/>
            <p:cNvSpPr/>
            <p:nvPr/>
          </p:nvSpPr>
          <p:spPr>
            <a:xfrm rot="10800000">
              <a:off x="5100133" y="5213670"/>
              <a:ext cx="3564829" cy="1139620"/>
            </a:xfrm>
            <a:prstGeom prst="wedgeEllipseCallout">
              <a:avLst>
                <a:gd name="adj1" fmla="val -10701"/>
                <a:gd name="adj2" fmla="val 849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087" y="5361788"/>
              <a:ext cx="1155742" cy="48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4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960" y="5434021"/>
              <a:ext cx="976083" cy="4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38658" y="5763668"/>
              <a:ext cx="287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a parity odd pseudoscalar!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 rot="2629557">
            <a:off x="3818920" y="4838061"/>
            <a:ext cx="1396428" cy="51263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10_fit_low_alpha.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2" t="8179" b="5154"/>
          <a:stretch/>
        </p:blipFill>
        <p:spPr>
          <a:xfrm rot="5400000">
            <a:off x="5164666" y="28227"/>
            <a:ext cx="3372558" cy="4586111"/>
          </a:xfrm>
          <a:prstGeom prst="rect">
            <a:avLst/>
          </a:prstGeom>
        </p:spPr>
      </p:pic>
      <p:pic>
        <p:nvPicPr>
          <p:cNvPr id="19" name="Picture 18" descr="H16_fit_alpha1_higher_order.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98" t="7943" r="8223"/>
          <a:stretch/>
        </p:blipFill>
        <p:spPr>
          <a:xfrm rot="5400000">
            <a:off x="5138578" y="2852581"/>
            <a:ext cx="3104441" cy="4906402"/>
          </a:xfrm>
          <a:prstGeom prst="rect">
            <a:avLst/>
          </a:prstGeom>
        </p:spPr>
      </p:pic>
      <p:pic>
        <p:nvPicPr>
          <p:cNvPr id="12" name="Picture 11" descr="H16_fit_alpha1_high.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72" t="7857" r="8435" b="6158"/>
          <a:stretch/>
        </p:blipFill>
        <p:spPr>
          <a:xfrm rot="5400000">
            <a:off x="824034" y="2985967"/>
            <a:ext cx="3090333" cy="4653741"/>
          </a:xfrm>
          <a:prstGeom prst="rect">
            <a:avLst/>
          </a:prstGeom>
        </p:spPr>
      </p:pic>
      <p:pic>
        <p:nvPicPr>
          <p:cNvPr id="6" name="Picture 5" descr="H10_fit_high_alpha.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2" t="4374" b="5865"/>
          <a:stretch/>
        </p:blipFill>
        <p:spPr>
          <a:xfrm rot="5400000">
            <a:off x="730951" y="-53614"/>
            <a:ext cx="3372561" cy="47497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411111" y="1608672"/>
            <a:ext cx="4148667" cy="0"/>
          </a:xfrm>
          <a:prstGeom prst="line">
            <a:avLst/>
          </a:prstGeom>
          <a:ln w="28575" cmpd="sng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0111" y="873673"/>
            <a:ext cx="287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</a:t>
            </a:r>
            <a:r>
              <a:rPr lang="en-US" baseline="-25000" dirty="0" smtClean="0"/>
              <a:t>0,1,2</a:t>
            </a:r>
            <a:r>
              <a:rPr lang="en-US" dirty="0" smtClean="0"/>
              <a:t> = 1.1, α</a:t>
            </a:r>
            <a:r>
              <a:rPr lang="en-US" baseline="-25000" dirty="0" smtClean="0"/>
              <a:t>3-8</a:t>
            </a:r>
            <a:r>
              <a:rPr lang="en-US" dirty="0" smtClean="0"/>
              <a:t> = 0.96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7686" y="873673"/>
            <a:ext cx="287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</a:t>
            </a:r>
            <a:r>
              <a:rPr lang="en-US" baseline="-25000" dirty="0" smtClean="0"/>
              <a:t>0,1</a:t>
            </a:r>
            <a:r>
              <a:rPr lang="en-US" dirty="0" smtClean="0"/>
              <a:t> = 0.89, α</a:t>
            </a:r>
            <a:r>
              <a:rPr lang="en-US" baseline="-25000" dirty="0"/>
              <a:t>2</a:t>
            </a:r>
            <a:r>
              <a:rPr lang="en-US" baseline="-25000" dirty="0" smtClean="0"/>
              <a:t>-8</a:t>
            </a:r>
            <a:r>
              <a:rPr lang="en-US" dirty="0" smtClean="0"/>
              <a:t> = 1.01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1609" y="4642555"/>
            <a:ext cx="212725" cy="0"/>
          </a:xfrm>
          <a:prstGeom prst="line">
            <a:avLst/>
          </a:prstGeom>
          <a:ln w="28575" cmpd="sng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4787" y="4642555"/>
            <a:ext cx="212725" cy="0"/>
          </a:xfrm>
          <a:prstGeom prst="line">
            <a:avLst/>
          </a:prstGeom>
          <a:ln w="28575" cmpd="sng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06675" y="4625621"/>
            <a:ext cx="212725" cy="0"/>
          </a:xfrm>
          <a:prstGeom prst="line">
            <a:avLst/>
          </a:prstGeom>
          <a:ln w="28575" cmpd="sng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05742" y="4625621"/>
            <a:ext cx="212725" cy="0"/>
          </a:xfrm>
          <a:prstGeom prst="line">
            <a:avLst/>
          </a:prstGeom>
          <a:ln w="28575" cmpd="sng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0734" y="4034489"/>
            <a:ext cx="251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</a:t>
            </a:r>
            <a:r>
              <a:rPr lang="en-US" baseline="-25000" dirty="0" smtClean="0"/>
              <a:t>1</a:t>
            </a:r>
            <a:r>
              <a:rPr lang="en-US" dirty="0" smtClean="0"/>
              <a:t> = 0.98</a:t>
            </a:r>
            <a:r>
              <a:rPr lang="en-US" dirty="0"/>
              <a:t>, </a:t>
            </a:r>
            <a:r>
              <a:rPr lang="en-US" dirty="0" smtClean="0"/>
              <a:t>α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=1.02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3222" y="3725337"/>
            <a:ext cx="790222" cy="133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problematic beam pulses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20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0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336956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Cut 1: </a:t>
            </a:r>
            <a:r>
              <a:rPr lang="en-US" dirty="0" smtClean="0"/>
              <a:t>Minimum amplitude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14" name="Picture 13" descr="H1_asymm12_cut1pad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8383" y="-740421"/>
            <a:ext cx="6858002" cy="88750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50631" y="6483681"/>
            <a:ext cx="12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Batch H1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0555" y="700647"/>
            <a:ext cx="643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gross cut eliminating the dropped pulses which accounts for the majority of the cut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96251" y="6458230"/>
            <a:ext cx="990600" cy="365125"/>
          </a:xfrm>
          <a:prstGeom prst="rect">
            <a:avLst/>
          </a:prstGeom>
        </p:spPr>
        <p:txBody>
          <a:bodyPr/>
          <a:lstStyle/>
          <a:p>
            <a:fld id="{C9E1C926-F389-3B49-A982-D9959197DE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5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336956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Cut 2: </a:t>
            </a:r>
            <a:r>
              <a:rPr lang="en-US" dirty="0" smtClean="0"/>
              <a:t>Chopper Phases</a:t>
            </a:r>
            <a:br>
              <a:rPr lang="en-US" dirty="0" smtClean="0"/>
            </a:br>
            <a:endParaRPr lang="en-US" sz="4400" dirty="0"/>
          </a:p>
        </p:txBody>
      </p:sp>
      <p:pic>
        <p:nvPicPr>
          <p:cNvPr id="15" name="Picture 14" descr="H1_asymm12_cut2pad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8383" y="-740421"/>
            <a:ext cx="6858002" cy="88750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50631" y="6483681"/>
            <a:ext cx="12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Batch H1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9666" y="776402"/>
            <a:ext cx="811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0555" y="700647"/>
            <a:ext cx="643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Chopper Phase: Eliminate chopper phase variations to keep data with known polarization and </a:t>
            </a:r>
            <a:r>
              <a:rPr lang="en-US" dirty="0" smtClean="0"/>
              <a:t>pedestal </a:t>
            </a:r>
            <a:r>
              <a:rPr lang="en-US" dirty="0"/>
              <a:t>from 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96251" y="6458230"/>
            <a:ext cx="990600" cy="365125"/>
          </a:xfrm>
          <a:prstGeom prst="rect">
            <a:avLst/>
          </a:prstGeom>
        </p:spPr>
        <p:txBody>
          <a:bodyPr/>
          <a:lstStyle/>
          <a:p>
            <a:fld id="{C9E1C926-F389-3B49-A982-D9959197DE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5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336956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Cut 3: </a:t>
            </a:r>
            <a:r>
              <a:rPr lang="en-US" dirty="0" smtClean="0"/>
              <a:t>Pulse to </a:t>
            </a:r>
            <a:r>
              <a:rPr lang="en-US" dirty="0"/>
              <a:t>P</a:t>
            </a:r>
            <a:r>
              <a:rPr lang="en-US" dirty="0" smtClean="0"/>
              <a:t>ulse Stability</a:t>
            </a:r>
            <a:br>
              <a:rPr lang="en-US" dirty="0" smtClean="0"/>
            </a:br>
            <a:endParaRPr lang="en-US" sz="4400" dirty="0"/>
          </a:p>
        </p:txBody>
      </p:sp>
      <p:pic>
        <p:nvPicPr>
          <p:cNvPr id="16" name="Picture 15" descr="H1_asymm12_cut3pad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8383" y="-740421"/>
            <a:ext cx="6858002" cy="88750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50631" y="6483681"/>
            <a:ext cx="12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Batch H1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0555" y="700647"/>
            <a:ext cx="643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Eliminate pulse to pulse variations </a:t>
            </a:r>
            <a:r>
              <a:rPr lang="en-US" dirty="0" smtClean="0"/>
              <a:t>at </a:t>
            </a:r>
            <a:r>
              <a:rPr lang="en-US" dirty="0"/>
              <a:t>the 1% level to keep data with the same statistical weight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96251" y="6458230"/>
            <a:ext cx="990600" cy="365125"/>
          </a:xfrm>
          <a:prstGeom prst="rect">
            <a:avLst/>
          </a:prstGeom>
        </p:spPr>
        <p:txBody>
          <a:bodyPr/>
          <a:lstStyle/>
          <a:p>
            <a:fld id="{C9E1C926-F389-3B49-A982-D9959197DE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hp_2013_apr9_Gu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32" y="3512998"/>
            <a:ext cx="4191556" cy="2896712"/>
          </a:xfrm>
          <a:prstGeom prst="rect">
            <a:avLst/>
          </a:prstGeom>
        </p:spPr>
      </p:pic>
      <p:pic>
        <p:nvPicPr>
          <p:cNvPr id="15" name="Picture 14" descr="ghp_2013_apr9_Glr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742" y="3564354"/>
            <a:ext cx="4234936" cy="284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Sub. &amp; Geometry Factors</a:t>
            </a:r>
            <a:endParaRPr lang="en-US" dirty="0"/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8534" y="3212059"/>
            <a:ext cx="1810986" cy="272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3540" y="3213254"/>
            <a:ext cx="2306896" cy="2728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205" y="2685214"/>
            <a:ext cx="4928690" cy="387070"/>
          </a:xfrm>
          <a:prstGeom prst="rect">
            <a:avLst/>
          </a:prstGeom>
          <a:solidFill>
            <a:srgbClr val="DDD9C3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Left Brace 16"/>
          <p:cNvSpPr/>
          <p:nvPr/>
        </p:nvSpPr>
        <p:spPr>
          <a:xfrm rot="5400000" flipH="1">
            <a:off x="3965250" y="2834561"/>
            <a:ext cx="96048" cy="557759"/>
          </a:xfrm>
          <a:prstGeom prst="leftBrac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5400000" flipH="1">
            <a:off x="2385165" y="2834561"/>
            <a:ext cx="96047" cy="557759"/>
          </a:xfrm>
          <a:prstGeom prst="leftBrac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205" y="983246"/>
            <a:ext cx="4193028" cy="669892"/>
          </a:xfrm>
          <a:prstGeom prst="rect">
            <a:avLst/>
          </a:prstGeom>
          <a:solidFill>
            <a:schemeClr val="bg2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44876" y="1891787"/>
            <a:ext cx="77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neutron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pol.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9259" y="1891787"/>
            <a:ext cx="529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RFSF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97130" y="1891787"/>
            <a:ext cx="643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target</a:t>
            </a:r>
          </a:p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depol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323775" y="1653138"/>
            <a:ext cx="172198" cy="238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951783" y="1653138"/>
            <a:ext cx="0" cy="23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453826" y="1653138"/>
            <a:ext cx="165226" cy="238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225800" y="1533815"/>
            <a:ext cx="185233" cy="357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075529" y="1891787"/>
            <a:ext cx="1047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Aluminum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background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54631" y="831218"/>
            <a:ext cx="100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Aluminum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asymmetry</a:t>
            </a:r>
          </a:p>
        </p:txBody>
      </p:sp>
      <p:cxnSp>
        <p:nvCxnSpPr>
          <p:cNvPr id="59" name="Straight Arrow Connector 58"/>
          <p:cNvCxnSpPr>
            <a:stCxn id="58" idx="1"/>
          </p:cNvCxnSpPr>
          <p:nvPr/>
        </p:nvCxnSpPr>
        <p:spPr>
          <a:xfrm flipH="1">
            <a:off x="4343401" y="1092828"/>
            <a:ext cx="711230" cy="44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6277702" y="817702"/>
            <a:ext cx="2573809" cy="2573809"/>
            <a:chOff x="6262314" y="1139580"/>
            <a:chExt cx="1492076" cy="1492076"/>
          </a:xfrm>
        </p:grpSpPr>
        <p:sp>
          <p:nvSpPr>
            <p:cNvPr id="62" name="Rectangle 61"/>
            <p:cNvSpPr/>
            <p:nvPr/>
          </p:nvSpPr>
          <p:spPr>
            <a:xfrm>
              <a:off x="6737616" y="1226642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04058" y="1226642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270500" y="1357025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7410541" y="1888296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6200000">
              <a:off x="7410541" y="1621854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69728" y="1357025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6329687" y="1888296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6329687" y="1621854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6737616" y="2281886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7004058" y="2281886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7270500" y="2151503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6469728" y="2151503"/>
              <a:ext cx="254000" cy="254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723728" y="1611025"/>
              <a:ext cx="546772" cy="540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001274" y="1139580"/>
              <a:ext cx="0" cy="14920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>
              <a:off x="7008352" y="1140920"/>
              <a:ext cx="0" cy="14920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361527" y="1470984"/>
              <a:ext cx="49014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8" idx="3"/>
            </p:cNvCxnSpPr>
            <p:nvPr/>
          </p:nvCxnSpPr>
          <p:spPr>
            <a:xfrm flipH="1">
              <a:off x="7003523" y="1510008"/>
              <a:ext cx="365182" cy="3756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Arc 100"/>
            <p:cNvSpPr/>
            <p:nvPr/>
          </p:nvSpPr>
          <p:spPr>
            <a:xfrm>
              <a:off x="6734832" y="1618619"/>
              <a:ext cx="532884" cy="532884"/>
            </a:xfrm>
            <a:prstGeom prst="arc">
              <a:avLst>
                <a:gd name="adj1" fmla="val 16200000"/>
                <a:gd name="adj2" fmla="val 18815757"/>
              </a:avLst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096248" y="1470984"/>
              <a:ext cx="126173" cy="16823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24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Chlorine PV asymmetry</a:t>
            </a:r>
            <a:endParaRPr lang="en-US" dirty="0"/>
          </a:p>
        </p:txBody>
      </p:sp>
      <p:pic>
        <p:nvPicPr>
          <p:cNvPr id="15" name="Picture 14" descr="Collab2013_chlorine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7" t="15109" b="8668"/>
          <a:stretch/>
        </p:blipFill>
        <p:spPr>
          <a:xfrm>
            <a:off x="4674727" y="715014"/>
            <a:ext cx="4469273" cy="2911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set</a:t>
            </a:r>
          </a:p>
          <a:p>
            <a:pPr lvl="1"/>
            <a:r>
              <a:rPr lang="en-US" sz="1600" dirty="0" smtClean="0"/>
              <a:t>To verify sensitivity &amp; geometry factors</a:t>
            </a:r>
          </a:p>
          <a:p>
            <a:pPr lvl="1"/>
            <a:r>
              <a:rPr lang="en-US" sz="1600" dirty="0" smtClean="0"/>
              <a:t>40 </a:t>
            </a:r>
            <a:r>
              <a:rPr lang="en-US" sz="1600" dirty="0"/>
              <a:t>hr.  over 4 run periods</a:t>
            </a:r>
          </a:p>
          <a:p>
            <a:r>
              <a:rPr lang="en-US" sz="1800" dirty="0" smtClean="0"/>
              <a:t>Corrections</a:t>
            </a:r>
          </a:p>
          <a:p>
            <a:pPr lvl="1"/>
            <a:r>
              <a:rPr lang="en-US" sz="1600" dirty="0" smtClean="0"/>
              <a:t>Background </a:t>
            </a:r>
            <a:r>
              <a:rPr lang="en-US" sz="1600" dirty="0"/>
              <a:t>Subtraction </a:t>
            </a:r>
            <a:endParaRPr lang="en-US" sz="1600" dirty="0" smtClean="0"/>
          </a:p>
          <a:p>
            <a:pPr lvl="1"/>
            <a:r>
              <a:rPr lang="en-US" sz="1600" dirty="0" smtClean="0"/>
              <a:t>Beam </a:t>
            </a:r>
            <a:r>
              <a:rPr lang="en-US" sz="1600" dirty="0"/>
              <a:t>Polarization </a:t>
            </a:r>
            <a:r>
              <a:rPr lang="en-US" sz="1600" dirty="0" smtClean="0"/>
              <a:t>/ Depolarization</a:t>
            </a:r>
          </a:p>
          <a:p>
            <a:pPr lvl="1"/>
            <a:r>
              <a:rPr lang="en-US" sz="1600" dirty="0" smtClean="0"/>
              <a:t>RFSF Efficiency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74460"/>
              </p:ext>
            </p:extLst>
          </p:nvPr>
        </p:nvGraphicFramePr>
        <p:xfrm>
          <a:off x="5215534" y="3771372"/>
          <a:ext cx="3717864" cy="1341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58932"/>
                <a:gridCol w="1858932"/>
              </a:tblGrid>
              <a:tr h="3167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Prev. Measurement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Asymmetry (x10</a:t>
                      </a:r>
                      <a:r>
                        <a:rPr lang="en-US" sz="1600" baseline="30000" dirty="0" smtClean="0"/>
                        <a:t>-6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167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-29.1 ± 6.7</a:t>
                      </a:r>
                    </a:p>
                  </a:txBody>
                  <a:tcPr/>
                </a:tc>
              </a:tr>
              <a:tr h="31678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Leningrad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-27.8 ± 4.9</a:t>
                      </a:r>
                    </a:p>
                  </a:txBody>
                  <a:tcPr/>
                </a:tc>
              </a:tr>
              <a:tr h="3167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-21.2 ± 1.72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25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17" name="Picture 16" descr="Screen Capture.pdf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47" y="3073495"/>
            <a:ext cx="4794356" cy="3362686"/>
          </a:xfrm>
          <a:prstGeom prst="rect">
            <a:avLst/>
          </a:prstGeom>
        </p:spPr>
      </p:pic>
      <p:pic>
        <p:nvPicPr>
          <p:cNvPr id="18" name="Picture 17" descr="Screen Capture.pd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534" y="5232293"/>
            <a:ext cx="3294445" cy="9444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26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91" y="3116181"/>
            <a:ext cx="3854715" cy="329352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Dominant systematic effect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15–25% background at SNS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after thinning windows and adding extra neutron shielding in cryostat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Extracted </a:t>
            </a:r>
            <a:r>
              <a:rPr lang="en-US" sz="2000" dirty="0">
                <a:solidFill>
                  <a:srgbClr val="000000"/>
                </a:solidFill>
              </a:rPr>
              <a:t>from decay </a:t>
            </a:r>
            <a:r>
              <a:rPr lang="en-US" sz="2000" dirty="0" smtClean="0">
                <a:solidFill>
                  <a:srgbClr val="000000"/>
                </a:solidFill>
              </a:rPr>
              <a:t>amplitude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Lifetime  </a:t>
            </a:r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τ</a:t>
            </a:r>
            <a:r>
              <a:rPr lang="en-US" sz="1600" dirty="0">
                <a:solidFill>
                  <a:srgbClr val="000000"/>
                </a:solidFill>
              </a:rPr>
              <a:t> = 27 min 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Additional </a:t>
            </a:r>
            <a:r>
              <a:rPr lang="en-US" sz="20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dirty="0" smtClean="0">
                <a:solidFill>
                  <a:srgbClr val="000000"/>
                </a:solidFill>
              </a:rPr>
              <a:t>3 hr amplitude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was the first indication of </a:t>
            </a:r>
            <a:r>
              <a:rPr lang="en-US" sz="1800" dirty="0" err="1" smtClean="0">
                <a:solidFill>
                  <a:srgbClr val="000000"/>
                </a:solidFill>
              </a:rPr>
              <a:t>Mn</a:t>
            </a:r>
            <a:r>
              <a:rPr lang="en-US" sz="1800" dirty="0" smtClean="0">
                <a:solidFill>
                  <a:srgbClr val="000000"/>
                </a:solidFill>
              </a:rPr>
              <a:t> in the background target (not in 6061)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Confirmed by neutron activation analysis at NIST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Fomin_cipan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39" y="819166"/>
            <a:ext cx="4347992" cy="2079616"/>
          </a:xfrm>
          <a:prstGeom prst="rect">
            <a:avLst/>
          </a:prstGeom>
        </p:spPr>
      </p:pic>
      <p:pic>
        <p:nvPicPr>
          <p:cNvPr id="5" name="Picture 4" descr="ghp_2013_apr9_albbkg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83" y="711038"/>
            <a:ext cx="4568396" cy="2490324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26</a:t>
            </a:fld>
            <a:r>
              <a:rPr lang="en-US" smtClean="0"/>
              <a:t>/40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439913" y="3201362"/>
            <a:ext cx="4532129" cy="2878225"/>
            <a:chOff x="1157647" y="1832185"/>
            <a:chExt cx="7199191" cy="4572000"/>
          </a:xfrm>
        </p:grpSpPr>
        <p:pic>
          <p:nvPicPr>
            <p:cNvPr id="22" name="Picture 21" descr="Blyth2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7647" y="1832185"/>
              <a:ext cx="7199191" cy="4572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31216" y="2910100"/>
              <a:ext cx="2849601" cy="1466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t</a:t>
              </a:r>
              <a:r>
                <a:rPr lang="en-US" baseline="-25000" dirty="0" err="1" smtClean="0"/>
                <a:t>fit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= 12.9 10</a:t>
              </a:r>
              <a:r>
                <a:rPr lang="en-US" baseline="30000" dirty="0" smtClean="0"/>
                <a:t>3</a:t>
              </a:r>
              <a:r>
                <a:rPr lang="en-US" dirty="0" smtClean="0"/>
                <a:t> sec</a:t>
              </a:r>
            </a:p>
            <a:p>
              <a:r>
                <a:rPr lang="en-US" dirty="0" err="1" smtClean="0">
                  <a:latin typeface="Symbol" charset="2"/>
                  <a:cs typeface="Symbol" charset="2"/>
                </a:rPr>
                <a:t>t</a:t>
              </a:r>
              <a:r>
                <a:rPr lang="en-US" baseline="-25000" dirty="0" err="1" smtClean="0"/>
                <a:t>Mn</a:t>
              </a:r>
              <a:r>
                <a:rPr lang="en-US" dirty="0" smtClean="0"/>
                <a:t>= 13.4 10</a:t>
              </a:r>
              <a:r>
                <a:rPr lang="en-US" baseline="30000" dirty="0" smtClean="0"/>
                <a:t>3</a:t>
              </a:r>
              <a:r>
                <a:rPr lang="en-US" dirty="0" smtClean="0"/>
                <a:t> </a:t>
              </a:r>
              <a:r>
                <a:rPr lang="en-US" dirty="0"/>
                <a:t>sec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4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5848" y="2450778"/>
            <a:ext cx="2105654" cy="479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5848" y="5336012"/>
            <a:ext cx="4968899" cy="479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for Hydrogen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946"/>
            <a:ext cx="8433342" cy="5469655"/>
          </a:xfrm>
        </p:spPr>
        <p:txBody>
          <a:bodyPr>
            <a:normAutofit/>
          </a:bodyPr>
          <a:lstStyle/>
          <a:p>
            <a:r>
              <a:rPr lang="en-US" dirty="0" smtClean="0"/>
              <a:t>Unsubtracted PV asymmetries</a:t>
            </a:r>
          </a:p>
          <a:p>
            <a:pPr marL="457200" lvl="1" indent="0"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LH</a:t>
            </a:r>
            <a:r>
              <a:rPr lang="en-US" dirty="0" smtClean="0"/>
              <a:t>  =  - 4.0 ± 0.9 </a:t>
            </a:r>
            <a:br>
              <a:rPr lang="en-US" dirty="0" smtClean="0"/>
            </a:br>
            <a:r>
              <a:rPr lang="en-US" dirty="0" err="1" smtClean="0"/>
              <a:t>A</a:t>
            </a:r>
            <a:r>
              <a:rPr lang="en-US" baseline="-25000" dirty="0" err="1" smtClean="0"/>
              <a:t>Al</a:t>
            </a:r>
            <a:r>
              <a:rPr lang="en-US" dirty="0" smtClean="0"/>
              <a:t>   =  - 9.8 ± 2.3</a:t>
            </a:r>
          </a:p>
          <a:p>
            <a:r>
              <a:rPr lang="en-US" dirty="0" smtClean="0"/>
              <a:t>Window subtraction assuming disk and cryostat the same</a:t>
            </a:r>
          </a:p>
          <a:p>
            <a:pPr marL="457200" lvl="1" indent="0">
              <a:buNone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 =  - 3.1 ± 1.3</a:t>
            </a:r>
          </a:p>
          <a:p>
            <a:pPr marL="457200" lvl="1" indent="0">
              <a:buNone/>
            </a:pPr>
            <a:r>
              <a:rPr lang="en-US" dirty="0" smtClean="0"/>
              <a:t>This is a 2.4σ effect</a:t>
            </a:r>
          </a:p>
          <a:p>
            <a:pPr marL="457200" lvl="1" indent="0">
              <a:buNone/>
            </a:pPr>
            <a:r>
              <a:rPr lang="en-US" sz="1000" dirty="0" smtClean="0"/>
              <a:t> </a:t>
            </a:r>
          </a:p>
          <a:p>
            <a:r>
              <a:rPr lang="en-US" dirty="0" smtClean="0"/>
              <a:t>Correction for </a:t>
            </a:r>
            <a:r>
              <a:rPr lang="en-US" dirty="0" err="1" smtClean="0"/>
              <a:t>Mn</a:t>
            </a:r>
            <a:r>
              <a:rPr lang="en-US" dirty="0" smtClean="0"/>
              <a:t> asymmetry</a:t>
            </a:r>
          </a:p>
          <a:p>
            <a:pPr marL="457200" lvl="1" indent="0"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6061</a:t>
            </a:r>
            <a:r>
              <a:rPr lang="en-US" dirty="0" smtClean="0"/>
              <a:t> = A</a:t>
            </a:r>
            <a:r>
              <a:rPr lang="en-US" baseline="-25000" dirty="0" smtClean="0"/>
              <a:t>3004</a:t>
            </a:r>
            <a:r>
              <a:rPr lang="en-US" dirty="0" smtClean="0"/>
              <a:t>  –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Mn</a:t>
            </a:r>
            <a:r>
              <a:rPr lang="en-US" dirty="0" smtClean="0"/>
              <a:t> = - 9.5 ± 19.</a:t>
            </a:r>
          </a:p>
          <a:p>
            <a:pPr marL="457200" lvl="1" indent="0">
              <a:buNone/>
            </a:pPr>
            <a:r>
              <a:rPr lang="en-US" dirty="0" smtClean="0"/>
              <a:t>The large uncertainty in A</a:t>
            </a:r>
            <a:r>
              <a:rPr lang="en-US" baseline="-25000" dirty="0" smtClean="0"/>
              <a:t>6061</a:t>
            </a:r>
            <a:r>
              <a:rPr lang="en-US" dirty="0" smtClean="0"/>
              <a:t> comes from the large experimental uncertainty in the </a:t>
            </a:r>
            <a:r>
              <a:rPr lang="en-US" dirty="0" err="1" smtClean="0"/>
              <a:t>Mn</a:t>
            </a:r>
            <a:r>
              <a:rPr lang="en-US" dirty="0" smtClean="0"/>
              <a:t> asymmetry, which gives 20% of the prompt yield.</a:t>
            </a:r>
          </a:p>
          <a:p>
            <a:r>
              <a:rPr lang="en-US" dirty="0" smtClean="0"/>
              <a:t>Window subtraction with </a:t>
            </a:r>
            <a:r>
              <a:rPr lang="en-US" dirty="0" err="1" smtClean="0"/>
              <a:t>Mn</a:t>
            </a:r>
            <a:r>
              <a:rPr lang="en-US" dirty="0" smtClean="0"/>
              <a:t> correction:</a:t>
            </a:r>
          </a:p>
          <a:p>
            <a:pPr marL="457200" lvl="1" indent="0">
              <a:buNone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= - 2.8 ± 0.9 (stat. LH) ± 4.0 (stat. Al)</a:t>
            </a:r>
          </a:p>
          <a:p>
            <a:pPr marL="457200" lvl="1" indent="0">
              <a:buNone/>
            </a:pPr>
            <a:r>
              <a:rPr lang="en-US" dirty="0" smtClean="0"/>
              <a:t>This was an urgent call for reduction the background contribution!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1279" y="1080857"/>
            <a:ext cx="168507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 asymmetries</a:t>
            </a:r>
          </a:p>
          <a:p>
            <a:r>
              <a:rPr lang="en-US" dirty="0" smtClean="0"/>
              <a:t>In units of 10</a:t>
            </a:r>
            <a:r>
              <a:rPr lang="en-US" baseline="30000" dirty="0" smtClean="0"/>
              <a:t>-8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27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4534" y="5709532"/>
            <a:ext cx="2622623" cy="479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Al Background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68947"/>
            <a:ext cx="2929673" cy="5257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D0D0D"/>
                </a:solidFill>
              </a:rPr>
              <a:t>To reduce systematic errors due to Aluminum background we cut </a:t>
            </a:r>
            <a:r>
              <a:rPr lang="en-US" sz="1600" dirty="0" smtClean="0">
                <a:solidFill>
                  <a:schemeClr val="tx1"/>
                </a:solidFill>
              </a:rPr>
              <a:t>up all pieces that </a:t>
            </a:r>
            <a:r>
              <a:rPr lang="en-US" sz="1600" dirty="0">
                <a:solidFill>
                  <a:schemeClr val="tx1"/>
                </a:solidFill>
              </a:rPr>
              <a:t>neutrons interacted </a:t>
            </a:r>
            <a:r>
              <a:rPr lang="en-US" sz="1600" dirty="0" smtClean="0">
                <a:solidFill>
                  <a:schemeClr val="tx1"/>
                </a:solidFill>
              </a:rPr>
              <a:t>with: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SF window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cryostat windows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LH2 </a:t>
            </a:r>
            <a:r>
              <a:rPr lang="en-US" sz="1400" dirty="0">
                <a:solidFill>
                  <a:schemeClr val="accent1"/>
                </a:solidFill>
              </a:rPr>
              <a:t>vessel entry </a:t>
            </a:r>
            <a:r>
              <a:rPr lang="en-US" sz="1400" dirty="0" smtClean="0">
                <a:solidFill>
                  <a:schemeClr val="accent1"/>
                </a:solidFill>
              </a:rPr>
              <a:t>dome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LH2 </a:t>
            </a:r>
            <a:r>
              <a:rPr lang="en-US" sz="1400" dirty="0">
                <a:solidFill>
                  <a:schemeClr val="accent1"/>
                </a:solidFill>
              </a:rPr>
              <a:t>vessel side walls. 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Their </a:t>
            </a:r>
            <a:r>
              <a:rPr lang="en-US" sz="1600" dirty="0">
                <a:solidFill>
                  <a:schemeClr val="tx1"/>
                </a:solidFill>
              </a:rPr>
              <a:t>contributions to final Al signal were estimated with MCNP and </a:t>
            </a:r>
            <a:r>
              <a:rPr lang="en-US" sz="1600" dirty="0" smtClean="0">
                <a:solidFill>
                  <a:schemeClr val="tx1"/>
                </a:solidFill>
              </a:rPr>
              <a:t>data were </a:t>
            </a:r>
            <a:r>
              <a:rPr lang="en-US" sz="1600" dirty="0">
                <a:solidFill>
                  <a:schemeClr val="tx1"/>
                </a:solidFill>
              </a:rPr>
              <a:t>collected </a:t>
            </a:r>
            <a:r>
              <a:rPr lang="en-US" sz="1600" dirty="0" smtClean="0">
                <a:solidFill>
                  <a:schemeClr val="tx1"/>
                </a:solidFill>
              </a:rPr>
              <a:t>correspondingly.</a:t>
            </a:r>
          </a:p>
          <a:p>
            <a:pPr marL="0" indent="0">
              <a:buNone/>
            </a:pPr>
            <a:r>
              <a:rPr lang="en-US" sz="600" dirty="0">
                <a:solidFill>
                  <a:schemeClr val="tx1"/>
                </a:solidFill>
              </a:rPr>
              <a:t> </a:t>
            </a:r>
            <a:endParaRPr lang="en-US" sz="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D0D0D"/>
                </a:solidFill>
              </a:rPr>
              <a:t>PV data collected for 10 weeks from February to June 2016.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D0D0D"/>
                </a:solidFill>
              </a:rPr>
              <a:t>Data analysis is in the final stage:</a:t>
            </a:r>
            <a:br>
              <a:rPr lang="en-US" sz="1600" dirty="0" smtClean="0">
                <a:solidFill>
                  <a:srgbClr val="0D0D0D"/>
                </a:solidFill>
              </a:rPr>
            </a:br>
            <a:r>
              <a:rPr lang="en-US" sz="1600" dirty="0" smtClean="0">
                <a:solidFill>
                  <a:srgbClr val="0D0D0D"/>
                </a:solidFill>
              </a:rPr>
              <a:t>  </a:t>
            </a:r>
            <a:r>
              <a:rPr lang="en-US" sz="1600" dirty="0" err="1" smtClean="0">
                <a:solidFill>
                  <a:schemeClr val="tx2"/>
                </a:solidFill>
              </a:rPr>
              <a:t>δA</a:t>
            </a:r>
            <a:r>
              <a:rPr lang="en-US" sz="1600" baseline="-25000" dirty="0" err="1" smtClean="0">
                <a:solidFill>
                  <a:schemeClr val="tx2"/>
                </a:solidFill>
              </a:rPr>
              <a:t>Al</a:t>
            </a:r>
            <a:r>
              <a:rPr lang="en-US" sz="1600" dirty="0" smtClean="0">
                <a:solidFill>
                  <a:schemeClr val="tx2"/>
                </a:solidFill>
              </a:rPr>
              <a:t> = 2.3 x 10</a:t>
            </a:r>
            <a:r>
              <a:rPr lang="en-US" sz="1600" baseline="30000" dirty="0" smtClean="0">
                <a:solidFill>
                  <a:schemeClr val="tx2"/>
                </a:solidFill>
              </a:rPr>
              <a:t>-8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D0D0D"/>
                </a:solidFill>
              </a:rPr>
              <a:t>Impact on hydrogen asymmetry: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D0D0D"/>
                </a:solidFill>
              </a:rPr>
              <a:t> </a:t>
            </a:r>
            <a:r>
              <a:rPr lang="en-US" sz="2000" dirty="0" smtClean="0">
                <a:solidFill>
                  <a:srgbClr val="0D0D0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δA</a:t>
            </a:r>
            <a:r>
              <a:rPr lang="en-US" baseline="-25000" dirty="0" err="1">
                <a:solidFill>
                  <a:srgbClr val="1F497D"/>
                </a:solidFill>
              </a:rPr>
              <a:t>Al</a:t>
            </a:r>
            <a:r>
              <a:rPr lang="en-US" dirty="0">
                <a:solidFill>
                  <a:srgbClr val="1F497D"/>
                </a:solidFill>
              </a:rPr>
              <a:t> = </a:t>
            </a:r>
            <a:r>
              <a:rPr lang="en-US" dirty="0" smtClean="0">
                <a:solidFill>
                  <a:srgbClr val="1F497D"/>
                </a:solidFill>
              </a:rPr>
              <a:t>1.3 </a:t>
            </a:r>
            <a:r>
              <a:rPr lang="en-US" dirty="0">
                <a:solidFill>
                  <a:srgbClr val="1F497D"/>
                </a:solidFill>
              </a:rPr>
              <a:t>x 10</a:t>
            </a:r>
            <a:r>
              <a:rPr lang="en-US" baseline="30000" dirty="0">
                <a:solidFill>
                  <a:srgbClr val="1F497D"/>
                </a:solidFill>
              </a:rPr>
              <a:t>-8</a:t>
            </a: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D0D0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28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7" name="Picture 6" descr="New_SF_Target_in_plac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016" y="868947"/>
            <a:ext cx="5129784" cy="5540763"/>
          </a:xfrm>
          <a:prstGeom prst="rect">
            <a:avLst/>
          </a:prstGeom>
        </p:spPr>
      </p:pic>
      <p:pic>
        <p:nvPicPr>
          <p:cNvPr id="9" name="Picture 8" descr="Dome bckg tgt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5" t="19762" r="36559" b="41801"/>
          <a:stretch/>
        </p:blipFill>
        <p:spPr>
          <a:xfrm>
            <a:off x="6902124" y="1080605"/>
            <a:ext cx="1982314" cy="2450743"/>
          </a:xfrm>
          <a:prstGeom prst="rect">
            <a:avLst/>
          </a:prstGeom>
        </p:spPr>
      </p:pic>
      <p:pic>
        <p:nvPicPr>
          <p:cNvPr id="10" name="Picture 9" descr="BackViewofOldSFWindowTgt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06" t="26455" r="15440" b="14257"/>
          <a:stretch/>
        </p:blipFill>
        <p:spPr>
          <a:xfrm>
            <a:off x="3418267" y="1080605"/>
            <a:ext cx="1916417" cy="2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1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en-US" dirty="0" smtClean="0"/>
              <a:t>Systematic &amp; Statistical Uncertainties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29</a:t>
            </a:fld>
            <a:r>
              <a:rPr lang="en-US" smtClean="0"/>
              <a:t>/40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96523" y="840668"/>
            <a:ext cx="7294289" cy="5434434"/>
            <a:chOff x="0" y="45484"/>
            <a:chExt cx="9144000" cy="6812516"/>
          </a:xfrm>
        </p:grpSpPr>
        <p:pic>
          <p:nvPicPr>
            <p:cNvPr id="7" name="Picture 6" descr="Screen Shot 2014-06-19 at 6.28.52 PM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prstClr val="white">
                  <a:tint val="45000"/>
                  <a:satMod val="400000"/>
                </a:prst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5484"/>
              <a:ext cx="9144000" cy="68125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48384" y="4332327"/>
              <a:ext cx="909616" cy="462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&lt;1%      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0520" y="5183843"/>
              <a:ext cx="917480" cy="462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2.6%      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23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"/>
            <a:ext cx="9147049" cy="868947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Hadronic Weak Interaction </a:t>
            </a:r>
            <a:r>
              <a:rPr lang="en-US" sz="4000" dirty="0" smtClean="0"/>
              <a:t>in a</a:t>
            </a:r>
            <a:r>
              <a:rPr lang="en-US" dirty="0" smtClean="0"/>
              <a:t> nutshell</a:t>
            </a:r>
            <a:endParaRPr lang="en-US" dirty="0"/>
          </a:p>
        </p:txBody>
      </p:sp>
      <p:sp>
        <p:nvSpPr>
          <p:cNvPr id="164" name="Oval 89"/>
          <p:cNvSpPr>
            <a:spLocks noChangeArrowheads="1"/>
          </p:cNvSpPr>
          <p:nvPr/>
        </p:nvSpPr>
        <p:spPr bwMode="auto">
          <a:xfrm rot="20704215">
            <a:off x="3544888" y="1873250"/>
            <a:ext cx="663575" cy="541338"/>
          </a:xfrm>
          <a:prstGeom prst="ellipse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5" name="Picture 1" descr="Picture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738" y="762000"/>
            <a:ext cx="39211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" name="Group 165"/>
          <p:cNvGrpSpPr>
            <a:grpSpLocks/>
          </p:cNvGrpSpPr>
          <p:nvPr/>
        </p:nvGrpSpPr>
        <p:grpSpPr bwMode="auto">
          <a:xfrm>
            <a:off x="3248025" y="1887538"/>
            <a:ext cx="2382838" cy="2308225"/>
            <a:chOff x="3394044" y="1887050"/>
            <a:chExt cx="2382866" cy="2309445"/>
          </a:xfrm>
        </p:grpSpPr>
        <p:sp>
          <p:nvSpPr>
            <p:cNvPr id="167" name="Oval 5"/>
            <p:cNvSpPr>
              <a:spLocks noChangeArrowheads="1"/>
            </p:cNvSpPr>
            <p:nvPr/>
          </p:nvSpPr>
          <p:spPr bwMode="auto">
            <a:xfrm rot="-895785">
              <a:off x="3487992" y="2772428"/>
              <a:ext cx="2176379" cy="1334661"/>
            </a:xfrm>
            <a:prstGeom prst="ellipse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68" name="Picture 1" descr="Picture 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44" y="1887050"/>
              <a:ext cx="2382866" cy="230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3600450" y="3352800"/>
            <a:ext cx="3070225" cy="3376613"/>
            <a:chOff x="3810000" y="3352800"/>
            <a:chExt cx="3070361" cy="3377397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 rot="-895785">
              <a:off x="3905507" y="4708824"/>
              <a:ext cx="2583155" cy="1526671"/>
            </a:xfrm>
            <a:prstGeom prst="ellipse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71" name="Picture 2" descr="Picture 2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352800"/>
              <a:ext cx="3070361" cy="3377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2" name="Picture 8" descr="Picture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0" y="1204913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72" descr="Picture 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863" y="2685680"/>
            <a:ext cx="1854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" name="Group 173"/>
          <p:cNvGrpSpPr>
            <a:grpSpLocks/>
          </p:cNvGrpSpPr>
          <p:nvPr/>
        </p:nvGrpSpPr>
        <p:grpSpPr bwMode="auto">
          <a:xfrm>
            <a:off x="4959349" y="1447800"/>
            <a:ext cx="1949587" cy="3128963"/>
            <a:chOff x="5105400" y="1447800"/>
            <a:chExt cx="1950266" cy="3128665"/>
          </a:xfrm>
        </p:grpSpPr>
        <p:sp>
          <p:nvSpPr>
            <p:cNvPr id="175" name="TextBox 17"/>
            <p:cNvSpPr txBox="1">
              <a:spLocks noChangeArrowheads="1"/>
            </p:cNvSpPr>
            <p:nvPr/>
          </p:nvSpPr>
          <p:spPr bwMode="auto">
            <a:xfrm>
              <a:off x="5638800" y="2667000"/>
              <a:ext cx="1416866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a"/>
                  <a:cs typeface="Cala"/>
                </a:rPr>
                <a:t>Hadronic</a:t>
              </a:r>
            </a:p>
          </p:txBody>
        </p:sp>
        <p:sp>
          <p:nvSpPr>
            <p:cNvPr id="176" name="TextBox 18"/>
            <p:cNvSpPr txBox="1">
              <a:spLocks noChangeArrowheads="1"/>
            </p:cNvSpPr>
            <p:nvPr/>
          </p:nvSpPr>
          <p:spPr bwMode="auto">
            <a:xfrm>
              <a:off x="5235439" y="1447800"/>
              <a:ext cx="1249495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a"/>
                  <a:cs typeface="Cala"/>
                </a:rPr>
                <a:t>Nuclear</a:t>
              </a:r>
            </a:p>
          </p:txBody>
        </p:sp>
        <p:sp>
          <p:nvSpPr>
            <p:cNvPr id="177" name="TextBox 19"/>
            <p:cNvSpPr txBox="1">
              <a:spLocks noChangeArrowheads="1"/>
            </p:cNvSpPr>
            <p:nvPr/>
          </p:nvSpPr>
          <p:spPr bwMode="auto">
            <a:xfrm>
              <a:off x="6019800" y="411480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a"/>
                  <a:cs typeface="Cala"/>
                </a:rPr>
                <a:t>EW</a:t>
              </a:r>
            </a:p>
          </p:txBody>
        </p:sp>
        <p:sp>
          <p:nvSpPr>
            <p:cNvPr id="178" name="TextBox 60"/>
            <p:cNvSpPr txBox="1">
              <a:spLocks noChangeArrowheads="1"/>
            </p:cNvSpPr>
            <p:nvPr/>
          </p:nvSpPr>
          <p:spPr bwMode="auto">
            <a:xfrm>
              <a:off x="5105400" y="2209800"/>
              <a:ext cx="1782002" cy="3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804000"/>
                  </a:solidFill>
                  <a:latin typeface="Cala"/>
                  <a:cs typeface="Cala"/>
                </a:rPr>
                <a:t>&lt;nuclear structure&gt;</a:t>
              </a:r>
            </a:p>
          </p:txBody>
        </p:sp>
        <p:sp>
          <p:nvSpPr>
            <p:cNvPr id="179" name="TextBox 61"/>
            <p:cNvSpPr txBox="1">
              <a:spLocks noChangeArrowheads="1"/>
            </p:cNvSpPr>
            <p:nvPr/>
          </p:nvSpPr>
          <p:spPr bwMode="auto">
            <a:xfrm>
              <a:off x="5406518" y="3754577"/>
              <a:ext cx="1542157" cy="3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804000"/>
                  </a:solidFill>
                  <a:latin typeface="Cala"/>
                  <a:cs typeface="Cala"/>
                </a:rPr>
                <a:t>&lt;QCD structure&gt;</a:t>
              </a:r>
            </a:p>
          </p:txBody>
        </p:sp>
      </p:grpSp>
      <p:pic>
        <p:nvPicPr>
          <p:cNvPr id="180" name="Picture 179" descr="Picture 9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363" y="3330205"/>
            <a:ext cx="1084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Freeform 15"/>
          <p:cNvSpPr>
            <a:spLocks/>
          </p:cNvSpPr>
          <p:nvPr/>
        </p:nvSpPr>
        <p:spPr bwMode="auto">
          <a:xfrm>
            <a:off x="6780213" y="3136530"/>
            <a:ext cx="2003425" cy="1235075"/>
          </a:xfrm>
          <a:custGeom>
            <a:avLst/>
            <a:gdLst>
              <a:gd name="T0" fmla="*/ 29238 w 2003537"/>
              <a:gd name="T1" fmla="*/ 184727 h 1235363"/>
              <a:gd name="T2" fmla="*/ 29238 w 2003537"/>
              <a:gd name="T3" fmla="*/ 184727 h 1235363"/>
              <a:gd name="T4" fmla="*/ 17693 w 2003537"/>
              <a:gd name="T5" fmla="*/ 531091 h 1235363"/>
              <a:gd name="T6" fmla="*/ 40784 w 2003537"/>
              <a:gd name="T7" fmla="*/ 565727 h 1235363"/>
              <a:gd name="T8" fmla="*/ 52329 w 2003537"/>
              <a:gd name="T9" fmla="*/ 600363 h 1235363"/>
              <a:gd name="T10" fmla="*/ 110057 w 2003537"/>
              <a:gd name="T11" fmla="*/ 669636 h 1235363"/>
              <a:gd name="T12" fmla="*/ 133147 w 2003537"/>
              <a:gd name="T13" fmla="*/ 715818 h 1235363"/>
              <a:gd name="T14" fmla="*/ 202420 w 2003537"/>
              <a:gd name="T15" fmla="*/ 762000 h 1235363"/>
              <a:gd name="T16" fmla="*/ 225511 w 2003537"/>
              <a:gd name="T17" fmla="*/ 796636 h 1235363"/>
              <a:gd name="T18" fmla="*/ 317875 w 2003537"/>
              <a:gd name="T19" fmla="*/ 831272 h 1235363"/>
              <a:gd name="T20" fmla="*/ 364057 w 2003537"/>
              <a:gd name="T21" fmla="*/ 865909 h 1235363"/>
              <a:gd name="T22" fmla="*/ 398693 w 2003537"/>
              <a:gd name="T23" fmla="*/ 889000 h 1235363"/>
              <a:gd name="T24" fmla="*/ 421784 w 2003537"/>
              <a:gd name="T25" fmla="*/ 923636 h 1235363"/>
              <a:gd name="T26" fmla="*/ 456420 w 2003537"/>
              <a:gd name="T27" fmla="*/ 946727 h 1235363"/>
              <a:gd name="T28" fmla="*/ 491057 w 2003537"/>
              <a:gd name="T29" fmla="*/ 981363 h 1235363"/>
              <a:gd name="T30" fmla="*/ 560329 w 2003537"/>
              <a:gd name="T31" fmla="*/ 1119909 h 1235363"/>
              <a:gd name="T32" fmla="*/ 594966 w 2003537"/>
              <a:gd name="T33" fmla="*/ 1154545 h 1235363"/>
              <a:gd name="T34" fmla="*/ 629602 w 2003537"/>
              <a:gd name="T35" fmla="*/ 1166091 h 1235363"/>
              <a:gd name="T36" fmla="*/ 664238 w 2003537"/>
              <a:gd name="T37" fmla="*/ 1189182 h 1235363"/>
              <a:gd name="T38" fmla="*/ 779693 w 2003537"/>
              <a:gd name="T39" fmla="*/ 1212272 h 1235363"/>
              <a:gd name="T40" fmla="*/ 1183784 w 2003537"/>
              <a:gd name="T41" fmla="*/ 1235363 h 1235363"/>
              <a:gd name="T42" fmla="*/ 1841875 w 2003537"/>
              <a:gd name="T43" fmla="*/ 1212272 h 1235363"/>
              <a:gd name="T44" fmla="*/ 1888057 w 2003537"/>
              <a:gd name="T45" fmla="*/ 1200727 h 1235363"/>
              <a:gd name="T46" fmla="*/ 1934238 w 2003537"/>
              <a:gd name="T47" fmla="*/ 1177636 h 1235363"/>
              <a:gd name="T48" fmla="*/ 1957329 w 2003537"/>
              <a:gd name="T49" fmla="*/ 1143000 h 1235363"/>
              <a:gd name="T50" fmla="*/ 1991966 w 2003537"/>
              <a:gd name="T51" fmla="*/ 1073727 h 1235363"/>
              <a:gd name="T52" fmla="*/ 2003511 w 2003537"/>
              <a:gd name="T53" fmla="*/ 1039091 h 1235363"/>
              <a:gd name="T54" fmla="*/ 1980420 w 2003537"/>
              <a:gd name="T55" fmla="*/ 819727 h 1235363"/>
              <a:gd name="T56" fmla="*/ 1945784 w 2003537"/>
              <a:gd name="T57" fmla="*/ 796636 h 1235363"/>
              <a:gd name="T58" fmla="*/ 1888057 w 2003537"/>
              <a:gd name="T59" fmla="*/ 785091 h 1235363"/>
              <a:gd name="T60" fmla="*/ 1853420 w 2003537"/>
              <a:gd name="T61" fmla="*/ 773545 h 1235363"/>
              <a:gd name="T62" fmla="*/ 1818784 w 2003537"/>
              <a:gd name="T63" fmla="*/ 750454 h 1235363"/>
              <a:gd name="T64" fmla="*/ 1737966 w 2003537"/>
              <a:gd name="T65" fmla="*/ 738909 h 1235363"/>
              <a:gd name="T66" fmla="*/ 1657147 w 2003537"/>
              <a:gd name="T67" fmla="*/ 692727 h 1235363"/>
              <a:gd name="T68" fmla="*/ 1553238 w 2003537"/>
              <a:gd name="T69" fmla="*/ 669636 h 1235363"/>
              <a:gd name="T70" fmla="*/ 1426238 w 2003537"/>
              <a:gd name="T71" fmla="*/ 646545 h 1235363"/>
              <a:gd name="T72" fmla="*/ 1149147 w 2003537"/>
              <a:gd name="T73" fmla="*/ 623454 h 1235363"/>
              <a:gd name="T74" fmla="*/ 1114511 w 2003537"/>
              <a:gd name="T75" fmla="*/ 611909 h 1235363"/>
              <a:gd name="T76" fmla="*/ 1091420 w 2003537"/>
              <a:gd name="T77" fmla="*/ 577272 h 1235363"/>
              <a:gd name="T78" fmla="*/ 1033693 w 2003537"/>
              <a:gd name="T79" fmla="*/ 565727 h 1235363"/>
              <a:gd name="T80" fmla="*/ 929784 w 2003537"/>
              <a:gd name="T81" fmla="*/ 519545 h 1235363"/>
              <a:gd name="T82" fmla="*/ 906693 w 2003537"/>
              <a:gd name="T83" fmla="*/ 484909 h 1235363"/>
              <a:gd name="T84" fmla="*/ 872057 w 2003537"/>
              <a:gd name="T85" fmla="*/ 473363 h 1235363"/>
              <a:gd name="T86" fmla="*/ 802784 w 2003537"/>
              <a:gd name="T87" fmla="*/ 427182 h 1235363"/>
              <a:gd name="T88" fmla="*/ 768147 w 2003537"/>
              <a:gd name="T89" fmla="*/ 404091 h 1235363"/>
              <a:gd name="T90" fmla="*/ 721966 w 2003537"/>
              <a:gd name="T91" fmla="*/ 346363 h 1235363"/>
              <a:gd name="T92" fmla="*/ 710420 w 2003537"/>
              <a:gd name="T93" fmla="*/ 311727 h 1235363"/>
              <a:gd name="T94" fmla="*/ 652693 w 2003537"/>
              <a:gd name="T95" fmla="*/ 242454 h 1235363"/>
              <a:gd name="T96" fmla="*/ 618057 w 2003537"/>
              <a:gd name="T97" fmla="*/ 219363 h 1235363"/>
              <a:gd name="T98" fmla="*/ 537238 w 2003537"/>
              <a:gd name="T99" fmla="*/ 115454 h 1235363"/>
              <a:gd name="T100" fmla="*/ 502602 w 2003537"/>
              <a:gd name="T101" fmla="*/ 103909 h 1235363"/>
              <a:gd name="T102" fmla="*/ 364057 w 2003537"/>
              <a:gd name="T103" fmla="*/ 127000 h 1235363"/>
              <a:gd name="T104" fmla="*/ 294784 w 2003537"/>
              <a:gd name="T105" fmla="*/ 150091 h 1235363"/>
              <a:gd name="T106" fmla="*/ 260147 w 2003537"/>
              <a:gd name="T107" fmla="*/ 161636 h 1235363"/>
              <a:gd name="T108" fmla="*/ 225511 w 2003537"/>
              <a:gd name="T109" fmla="*/ 184727 h 1235363"/>
              <a:gd name="T110" fmla="*/ 179329 w 2003537"/>
              <a:gd name="T111" fmla="*/ 207818 h 1235363"/>
              <a:gd name="T112" fmla="*/ 179329 w 2003537"/>
              <a:gd name="T113" fmla="*/ 207818 h 1235363"/>
              <a:gd name="T114" fmla="*/ 98511 w 2003537"/>
              <a:gd name="T115" fmla="*/ 438727 h 1235363"/>
              <a:gd name="T116" fmla="*/ 618057 w 2003537"/>
              <a:gd name="T117" fmla="*/ 1166091 h 1235363"/>
              <a:gd name="T118" fmla="*/ 1761057 w 2003537"/>
              <a:gd name="T119" fmla="*/ 1223818 h 1235363"/>
              <a:gd name="T120" fmla="*/ 1911147 w 2003537"/>
              <a:gd name="T121" fmla="*/ 819727 h 1235363"/>
              <a:gd name="T122" fmla="*/ 1172238 w 2003537"/>
              <a:gd name="T123" fmla="*/ 600363 h 1235363"/>
              <a:gd name="T124" fmla="*/ 698875 w 2003537"/>
              <a:gd name="T125" fmla="*/ 265545 h 1235363"/>
              <a:gd name="T126" fmla="*/ 283238 w 2003537"/>
              <a:gd name="T127" fmla="*/ 0 h 1235363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003537" h="1235363">
                <a:moveTo>
                  <a:pt x="29238" y="184727"/>
                </a:moveTo>
                <a:lnTo>
                  <a:pt x="29238" y="184727"/>
                </a:lnTo>
                <a:cubicBezTo>
                  <a:pt x="-5370" y="340461"/>
                  <a:pt x="-9303" y="315126"/>
                  <a:pt x="17693" y="531091"/>
                </a:cubicBezTo>
                <a:cubicBezTo>
                  <a:pt x="19414" y="544860"/>
                  <a:pt x="33087" y="554182"/>
                  <a:pt x="40784" y="565727"/>
                </a:cubicBezTo>
                <a:cubicBezTo>
                  <a:pt x="44632" y="577272"/>
                  <a:pt x="46887" y="589478"/>
                  <a:pt x="52329" y="600363"/>
                </a:cubicBezTo>
                <a:cubicBezTo>
                  <a:pt x="68404" y="632513"/>
                  <a:pt x="84521" y="644101"/>
                  <a:pt x="110057" y="669636"/>
                </a:cubicBezTo>
                <a:cubicBezTo>
                  <a:pt x="117754" y="685030"/>
                  <a:pt x="120977" y="703648"/>
                  <a:pt x="133147" y="715818"/>
                </a:cubicBezTo>
                <a:cubicBezTo>
                  <a:pt x="152770" y="735442"/>
                  <a:pt x="202420" y="762000"/>
                  <a:pt x="202420" y="762000"/>
                </a:cubicBezTo>
                <a:cubicBezTo>
                  <a:pt x="210117" y="773545"/>
                  <a:pt x="214851" y="787753"/>
                  <a:pt x="225511" y="796636"/>
                </a:cubicBezTo>
                <a:cubicBezTo>
                  <a:pt x="251387" y="818199"/>
                  <a:pt x="286802" y="823504"/>
                  <a:pt x="317875" y="831272"/>
                </a:cubicBezTo>
                <a:cubicBezTo>
                  <a:pt x="333269" y="842818"/>
                  <a:pt x="348399" y="854724"/>
                  <a:pt x="364057" y="865909"/>
                </a:cubicBezTo>
                <a:cubicBezTo>
                  <a:pt x="375348" y="873974"/>
                  <a:pt x="388881" y="879188"/>
                  <a:pt x="398693" y="889000"/>
                </a:cubicBezTo>
                <a:cubicBezTo>
                  <a:pt x="408505" y="898812"/>
                  <a:pt x="411972" y="913824"/>
                  <a:pt x="421784" y="923636"/>
                </a:cubicBezTo>
                <a:cubicBezTo>
                  <a:pt x="431596" y="933448"/>
                  <a:pt x="445760" y="937844"/>
                  <a:pt x="456420" y="946727"/>
                </a:cubicBezTo>
                <a:cubicBezTo>
                  <a:pt x="468963" y="957180"/>
                  <a:pt x="479511" y="969818"/>
                  <a:pt x="491057" y="981363"/>
                </a:cubicBezTo>
                <a:cubicBezTo>
                  <a:pt x="509836" y="1037704"/>
                  <a:pt x="515566" y="1075147"/>
                  <a:pt x="560329" y="1119909"/>
                </a:cubicBezTo>
                <a:cubicBezTo>
                  <a:pt x="571875" y="1131454"/>
                  <a:pt x="581380" y="1145488"/>
                  <a:pt x="594966" y="1154545"/>
                </a:cubicBezTo>
                <a:cubicBezTo>
                  <a:pt x="605092" y="1161296"/>
                  <a:pt x="618717" y="1160648"/>
                  <a:pt x="629602" y="1166091"/>
                </a:cubicBezTo>
                <a:cubicBezTo>
                  <a:pt x="642013" y="1172297"/>
                  <a:pt x="651827" y="1182977"/>
                  <a:pt x="664238" y="1189182"/>
                </a:cubicBezTo>
                <a:cubicBezTo>
                  <a:pt x="694258" y="1204192"/>
                  <a:pt x="754877" y="1210499"/>
                  <a:pt x="779693" y="1212272"/>
                </a:cubicBezTo>
                <a:cubicBezTo>
                  <a:pt x="914267" y="1221884"/>
                  <a:pt x="1049087" y="1227666"/>
                  <a:pt x="1183784" y="1235363"/>
                </a:cubicBezTo>
                <a:lnTo>
                  <a:pt x="1841875" y="1212272"/>
                </a:lnTo>
                <a:cubicBezTo>
                  <a:pt x="1857724" y="1211493"/>
                  <a:pt x="1873200" y="1206299"/>
                  <a:pt x="1888057" y="1200727"/>
                </a:cubicBezTo>
                <a:cubicBezTo>
                  <a:pt x="1904172" y="1194684"/>
                  <a:pt x="1918844" y="1185333"/>
                  <a:pt x="1934238" y="1177636"/>
                </a:cubicBezTo>
                <a:cubicBezTo>
                  <a:pt x="1941935" y="1166091"/>
                  <a:pt x="1951123" y="1155411"/>
                  <a:pt x="1957329" y="1143000"/>
                </a:cubicBezTo>
                <a:cubicBezTo>
                  <a:pt x="2005130" y="1047400"/>
                  <a:pt x="1925791" y="1172987"/>
                  <a:pt x="1991966" y="1073727"/>
                </a:cubicBezTo>
                <a:cubicBezTo>
                  <a:pt x="1995814" y="1062182"/>
                  <a:pt x="2004064" y="1051248"/>
                  <a:pt x="2003511" y="1039091"/>
                </a:cubicBezTo>
                <a:cubicBezTo>
                  <a:pt x="2000172" y="965642"/>
                  <a:pt x="1997450" y="891253"/>
                  <a:pt x="1980420" y="819727"/>
                </a:cubicBezTo>
                <a:cubicBezTo>
                  <a:pt x="1977206" y="806229"/>
                  <a:pt x="1958776" y="801508"/>
                  <a:pt x="1945784" y="796636"/>
                </a:cubicBezTo>
                <a:cubicBezTo>
                  <a:pt x="1927410" y="789746"/>
                  <a:pt x="1907094" y="789850"/>
                  <a:pt x="1888057" y="785091"/>
                </a:cubicBezTo>
                <a:cubicBezTo>
                  <a:pt x="1876250" y="782139"/>
                  <a:pt x="1864305" y="778988"/>
                  <a:pt x="1853420" y="773545"/>
                </a:cubicBezTo>
                <a:cubicBezTo>
                  <a:pt x="1841009" y="767339"/>
                  <a:pt x="1832075" y="754441"/>
                  <a:pt x="1818784" y="750454"/>
                </a:cubicBezTo>
                <a:cubicBezTo>
                  <a:pt x="1792719" y="742634"/>
                  <a:pt x="1764905" y="742757"/>
                  <a:pt x="1737966" y="738909"/>
                </a:cubicBezTo>
                <a:cubicBezTo>
                  <a:pt x="1714316" y="723143"/>
                  <a:pt x="1684350" y="701097"/>
                  <a:pt x="1657147" y="692727"/>
                </a:cubicBezTo>
                <a:cubicBezTo>
                  <a:pt x="1623235" y="682292"/>
                  <a:pt x="1587811" y="677614"/>
                  <a:pt x="1553238" y="669636"/>
                </a:cubicBezTo>
                <a:cubicBezTo>
                  <a:pt x="1489600" y="654950"/>
                  <a:pt x="1507426" y="654402"/>
                  <a:pt x="1426238" y="646545"/>
                </a:cubicBezTo>
                <a:cubicBezTo>
                  <a:pt x="1333985" y="637617"/>
                  <a:pt x="1149147" y="623454"/>
                  <a:pt x="1149147" y="623454"/>
                </a:cubicBezTo>
                <a:cubicBezTo>
                  <a:pt x="1137602" y="619606"/>
                  <a:pt x="1124014" y="619511"/>
                  <a:pt x="1114511" y="611909"/>
                </a:cubicBezTo>
                <a:cubicBezTo>
                  <a:pt x="1103676" y="603241"/>
                  <a:pt x="1103468" y="584157"/>
                  <a:pt x="1091420" y="577272"/>
                </a:cubicBezTo>
                <a:cubicBezTo>
                  <a:pt x="1074382" y="567536"/>
                  <a:pt x="1052625" y="570890"/>
                  <a:pt x="1033693" y="565727"/>
                </a:cubicBezTo>
                <a:cubicBezTo>
                  <a:pt x="963939" y="546703"/>
                  <a:pt x="977442" y="551317"/>
                  <a:pt x="929784" y="519545"/>
                </a:cubicBezTo>
                <a:cubicBezTo>
                  <a:pt x="922087" y="508000"/>
                  <a:pt x="917528" y="493577"/>
                  <a:pt x="906693" y="484909"/>
                </a:cubicBezTo>
                <a:cubicBezTo>
                  <a:pt x="897190" y="477306"/>
                  <a:pt x="882695" y="479273"/>
                  <a:pt x="872057" y="473363"/>
                </a:cubicBezTo>
                <a:cubicBezTo>
                  <a:pt x="847798" y="459886"/>
                  <a:pt x="825875" y="442576"/>
                  <a:pt x="802784" y="427182"/>
                </a:cubicBezTo>
                <a:lnTo>
                  <a:pt x="768147" y="404091"/>
                </a:lnTo>
                <a:cubicBezTo>
                  <a:pt x="739130" y="317034"/>
                  <a:pt x="781647" y="420963"/>
                  <a:pt x="721966" y="346363"/>
                </a:cubicBezTo>
                <a:cubicBezTo>
                  <a:pt x="714363" y="336860"/>
                  <a:pt x="715863" y="322612"/>
                  <a:pt x="710420" y="311727"/>
                </a:cubicBezTo>
                <a:cubicBezTo>
                  <a:pt x="697446" y="285780"/>
                  <a:pt x="674578" y="260692"/>
                  <a:pt x="652693" y="242454"/>
                </a:cubicBezTo>
                <a:cubicBezTo>
                  <a:pt x="642033" y="233571"/>
                  <a:pt x="629602" y="227060"/>
                  <a:pt x="618057" y="219363"/>
                </a:cubicBezTo>
                <a:cubicBezTo>
                  <a:pt x="599708" y="191840"/>
                  <a:pt x="569794" y="137158"/>
                  <a:pt x="537238" y="115454"/>
                </a:cubicBezTo>
                <a:cubicBezTo>
                  <a:pt x="527112" y="108703"/>
                  <a:pt x="514147" y="107757"/>
                  <a:pt x="502602" y="103909"/>
                </a:cubicBezTo>
                <a:cubicBezTo>
                  <a:pt x="456420" y="111606"/>
                  <a:pt x="409761" y="116844"/>
                  <a:pt x="364057" y="127000"/>
                </a:cubicBezTo>
                <a:cubicBezTo>
                  <a:pt x="340297" y="132280"/>
                  <a:pt x="317875" y="142394"/>
                  <a:pt x="294784" y="150091"/>
                </a:cubicBezTo>
                <a:lnTo>
                  <a:pt x="260147" y="161636"/>
                </a:lnTo>
                <a:cubicBezTo>
                  <a:pt x="248602" y="169333"/>
                  <a:pt x="237922" y="178522"/>
                  <a:pt x="225511" y="184727"/>
                </a:cubicBezTo>
                <a:cubicBezTo>
                  <a:pt x="172444" y="211260"/>
                  <a:pt x="205414" y="181733"/>
                  <a:pt x="179329" y="207818"/>
                </a:cubicBezTo>
                <a:lnTo>
                  <a:pt x="98511" y="438727"/>
                </a:lnTo>
                <a:lnTo>
                  <a:pt x="618057" y="1166091"/>
                </a:lnTo>
                <a:lnTo>
                  <a:pt x="1761057" y="1223818"/>
                </a:lnTo>
                <a:lnTo>
                  <a:pt x="1911147" y="819727"/>
                </a:lnTo>
                <a:lnTo>
                  <a:pt x="1172238" y="600363"/>
                </a:lnTo>
                <a:lnTo>
                  <a:pt x="698875" y="265545"/>
                </a:lnTo>
                <a:lnTo>
                  <a:pt x="283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6900863" y="2877768"/>
            <a:ext cx="658812" cy="949325"/>
            <a:chOff x="6901401" y="3086922"/>
            <a:chExt cx="658721" cy="949369"/>
          </a:xfrm>
        </p:grpSpPr>
        <p:sp>
          <p:nvSpPr>
            <p:cNvPr id="183" name="Freeform 26"/>
            <p:cNvSpPr>
              <a:spLocks/>
            </p:cNvSpPr>
            <p:nvPr/>
          </p:nvSpPr>
          <p:spPr bwMode="auto">
            <a:xfrm>
              <a:off x="6901401" y="3505200"/>
              <a:ext cx="519546" cy="531091"/>
            </a:xfrm>
            <a:custGeom>
              <a:avLst/>
              <a:gdLst>
                <a:gd name="T0" fmla="*/ 230909 w 519546"/>
                <a:gd name="T1" fmla="*/ 0 h 531091"/>
                <a:gd name="T2" fmla="*/ 230909 w 519546"/>
                <a:gd name="T3" fmla="*/ 0 h 531091"/>
                <a:gd name="T4" fmla="*/ 127000 w 519546"/>
                <a:gd name="T5" fmla="*/ 23091 h 531091"/>
                <a:gd name="T6" fmla="*/ 57728 w 519546"/>
                <a:gd name="T7" fmla="*/ 80818 h 531091"/>
                <a:gd name="T8" fmla="*/ 46182 w 519546"/>
                <a:gd name="T9" fmla="*/ 115455 h 531091"/>
                <a:gd name="T10" fmla="*/ 23091 w 519546"/>
                <a:gd name="T11" fmla="*/ 150091 h 531091"/>
                <a:gd name="T12" fmla="*/ 0 w 519546"/>
                <a:gd name="T13" fmla="*/ 219364 h 531091"/>
                <a:gd name="T14" fmla="*/ 11546 w 519546"/>
                <a:gd name="T15" fmla="*/ 381000 h 531091"/>
                <a:gd name="T16" fmla="*/ 23091 w 519546"/>
                <a:gd name="T17" fmla="*/ 415637 h 531091"/>
                <a:gd name="T18" fmla="*/ 69273 w 519546"/>
                <a:gd name="T19" fmla="*/ 438728 h 531091"/>
                <a:gd name="T20" fmla="*/ 138546 w 519546"/>
                <a:gd name="T21" fmla="*/ 484909 h 531091"/>
                <a:gd name="T22" fmla="*/ 207819 w 519546"/>
                <a:gd name="T23" fmla="*/ 508000 h 531091"/>
                <a:gd name="T24" fmla="*/ 242455 w 519546"/>
                <a:gd name="T25" fmla="*/ 519546 h 531091"/>
                <a:gd name="T26" fmla="*/ 288637 w 519546"/>
                <a:gd name="T27" fmla="*/ 531091 h 531091"/>
                <a:gd name="T28" fmla="*/ 415637 w 519546"/>
                <a:gd name="T29" fmla="*/ 508000 h 531091"/>
                <a:gd name="T30" fmla="*/ 461819 w 519546"/>
                <a:gd name="T31" fmla="*/ 438728 h 531091"/>
                <a:gd name="T32" fmla="*/ 519546 w 519546"/>
                <a:gd name="T33" fmla="*/ 334818 h 531091"/>
                <a:gd name="T34" fmla="*/ 508000 w 519546"/>
                <a:gd name="T35" fmla="*/ 150091 h 531091"/>
                <a:gd name="T36" fmla="*/ 461819 w 519546"/>
                <a:gd name="T37" fmla="*/ 80818 h 531091"/>
                <a:gd name="T38" fmla="*/ 438728 w 519546"/>
                <a:gd name="T39" fmla="*/ 46182 h 531091"/>
                <a:gd name="T40" fmla="*/ 357909 w 519546"/>
                <a:gd name="T41" fmla="*/ 11546 h 531091"/>
                <a:gd name="T42" fmla="*/ 311728 w 519546"/>
                <a:gd name="T43" fmla="*/ 11546 h 53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9546" h="531091">
                  <a:moveTo>
                    <a:pt x="230909" y="0"/>
                  </a:moveTo>
                  <a:lnTo>
                    <a:pt x="230909" y="0"/>
                  </a:lnTo>
                  <a:cubicBezTo>
                    <a:pt x="196273" y="7697"/>
                    <a:pt x="160660" y="11871"/>
                    <a:pt x="127000" y="23091"/>
                  </a:cubicBezTo>
                  <a:cubicBezTo>
                    <a:pt x="102890" y="31128"/>
                    <a:pt x="73804" y="64742"/>
                    <a:pt x="57728" y="80818"/>
                  </a:cubicBezTo>
                  <a:cubicBezTo>
                    <a:pt x="53879" y="92364"/>
                    <a:pt x="51625" y="104570"/>
                    <a:pt x="46182" y="115455"/>
                  </a:cubicBezTo>
                  <a:cubicBezTo>
                    <a:pt x="39976" y="127866"/>
                    <a:pt x="28727" y="137411"/>
                    <a:pt x="23091" y="150091"/>
                  </a:cubicBezTo>
                  <a:cubicBezTo>
                    <a:pt x="13206" y="172333"/>
                    <a:pt x="0" y="219364"/>
                    <a:pt x="0" y="219364"/>
                  </a:cubicBezTo>
                  <a:cubicBezTo>
                    <a:pt x="3849" y="273243"/>
                    <a:pt x="5235" y="327354"/>
                    <a:pt x="11546" y="381000"/>
                  </a:cubicBezTo>
                  <a:cubicBezTo>
                    <a:pt x="12968" y="393087"/>
                    <a:pt x="14485" y="407031"/>
                    <a:pt x="23091" y="415637"/>
                  </a:cubicBezTo>
                  <a:cubicBezTo>
                    <a:pt x="35261" y="427807"/>
                    <a:pt x="54515" y="429873"/>
                    <a:pt x="69273" y="438728"/>
                  </a:cubicBezTo>
                  <a:cubicBezTo>
                    <a:pt x="93070" y="453006"/>
                    <a:pt x="112218" y="476133"/>
                    <a:pt x="138546" y="484909"/>
                  </a:cubicBezTo>
                  <a:lnTo>
                    <a:pt x="207819" y="508000"/>
                  </a:lnTo>
                  <a:cubicBezTo>
                    <a:pt x="219364" y="511849"/>
                    <a:pt x="230648" y="516594"/>
                    <a:pt x="242455" y="519546"/>
                  </a:cubicBezTo>
                  <a:lnTo>
                    <a:pt x="288637" y="531091"/>
                  </a:lnTo>
                  <a:cubicBezTo>
                    <a:pt x="330970" y="523394"/>
                    <a:pt x="375116" y="522472"/>
                    <a:pt x="415637" y="508000"/>
                  </a:cubicBezTo>
                  <a:cubicBezTo>
                    <a:pt x="458254" y="492780"/>
                    <a:pt x="445575" y="467968"/>
                    <a:pt x="461819" y="438728"/>
                  </a:cubicBezTo>
                  <a:cubicBezTo>
                    <a:pt x="527984" y="319631"/>
                    <a:pt x="493421" y="413191"/>
                    <a:pt x="519546" y="334818"/>
                  </a:cubicBezTo>
                  <a:cubicBezTo>
                    <a:pt x="515697" y="273242"/>
                    <a:pt x="514459" y="211448"/>
                    <a:pt x="508000" y="150091"/>
                  </a:cubicBezTo>
                  <a:cubicBezTo>
                    <a:pt x="503600" y="108289"/>
                    <a:pt x="488547" y="112892"/>
                    <a:pt x="461819" y="80818"/>
                  </a:cubicBezTo>
                  <a:cubicBezTo>
                    <a:pt x="452936" y="70158"/>
                    <a:pt x="448540" y="55994"/>
                    <a:pt x="438728" y="46182"/>
                  </a:cubicBezTo>
                  <a:cubicBezTo>
                    <a:pt x="416564" y="24018"/>
                    <a:pt x="388192" y="15331"/>
                    <a:pt x="357909" y="11546"/>
                  </a:cubicBezTo>
                  <a:cubicBezTo>
                    <a:pt x="342634" y="9637"/>
                    <a:pt x="327122" y="11546"/>
                    <a:pt x="311728" y="11546"/>
                  </a:cubicBezTo>
                </a:path>
              </a:pathLst>
            </a:cu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4" name="Picture 27" descr="Picture 20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213" y="3086922"/>
              <a:ext cx="374909" cy="42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5" name="Group 6149"/>
          <p:cNvGrpSpPr>
            <a:grpSpLocks/>
          </p:cNvGrpSpPr>
          <p:nvPr/>
        </p:nvGrpSpPr>
        <p:grpSpPr bwMode="auto">
          <a:xfrm>
            <a:off x="7513638" y="2604718"/>
            <a:ext cx="1554162" cy="1755775"/>
            <a:chOff x="7317509" y="2814782"/>
            <a:chExt cx="1554490" cy="1754909"/>
          </a:xfrm>
        </p:grpSpPr>
        <p:sp>
          <p:nvSpPr>
            <p:cNvPr id="186" name="Freeform 20"/>
            <p:cNvSpPr>
              <a:spLocks/>
            </p:cNvSpPr>
            <p:nvPr/>
          </p:nvSpPr>
          <p:spPr bwMode="auto">
            <a:xfrm>
              <a:off x="7317509" y="2814782"/>
              <a:ext cx="1293091" cy="1754909"/>
            </a:xfrm>
            <a:custGeom>
              <a:avLst/>
              <a:gdLst>
                <a:gd name="T0" fmla="*/ 542636 w 1293091"/>
                <a:gd name="T1" fmla="*/ 0 h 1754909"/>
                <a:gd name="T2" fmla="*/ 542636 w 1293091"/>
                <a:gd name="T3" fmla="*/ 0 h 1754909"/>
                <a:gd name="T4" fmla="*/ 438727 w 1293091"/>
                <a:gd name="T5" fmla="*/ 11545 h 1754909"/>
                <a:gd name="T6" fmla="*/ 404091 w 1293091"/>
                <a:gd name="T7" fmla="*/ 23091 h 1754909"/>
                <a:gd name="T8" fmla="*/ 369454 w 1293091"/>
                <a:gd name="T9" fmla="*/ 57727 h 1754909"/>
                <a:gd name="T10" fmla="*/ 300182 w 1293091"/>
                <a:gd name="T11" fmla="*/ 103909 h 1754909"/>
                <a:gd name="T12" fmla="*/ 265545 w 1293091"/>
                <a:gd name="T13" fmla="*/ 173182 h 1754909"/>
                <a:gd name="T14" fmla="*/ 242454 w 1293091"/>
                <a:gd name="T15" fmla="*/ 207818 h 1754909"/>
                <a:gd name="T16" fmla="*/ 196273 w 1293091"/>
                <a:gd name="T17" fmla="*/ 311727 h 1754909"/>
                <a:gd name="T18" fmla="*/ 184727 w 1293091"/>
                <a:gd name="T19" fmla="*/ 357909 h 1754909"/>
                <a:gd name="T20" fmla="*/ 161636 w 1293091"/>
                <a:gd name="T21" fmla="*/ 484909 h 1754909"/>
                <a:gd name="T22" fmla="*/ 138545 w 1293091"/>
                <a:gd name="T23" fmla="*/ 565727 h 1754909"/>
                <a:gd name="T24" fmla="*/ 115454 w 1293091"/>
                <a:gd name="T25" fmla="*/ 900545 h 1754909"/>
                <a:gd name="T26" fmla="*/ 92364 w 1293091"/>
                <a:gd name="T27" fmla="*/ 935182 h 1754909"/>
                <a:gd name="T28" fmla="*/ 57727 w 1293091"/>
                <a:gd name="T29" fmla="*/ 1016000 h 1754909"/>
                <a:gd name="T30" fmla="*/ 46182 w 1293091"/>
                <a:gd name="T31" fmla="*/ 1062182 h 1754909"/>
                <a:gd name="T32" fmla="*/ 34636 w 1293091"/>
                <a:gd name="T33" fmla="*/ 1119909 h 1754909"/>
                <a:gd name="T34" fmla="*/ 0 w 1293091"/>
                <a:gd name="T35" fmla="*/ 1200727 h 1754909"/>
                <a:gd name="T36" fmla="*/ 11545 w 1293091"/>
                <a:gd name="T37" fmla="*/ 1674091 h 1754909"/>
                <a:gd name="T38" fmla="*/ 23091 w 1293091"/>
                <a:gd name="T39" fmla="*/ 1708727 h 1754909"/>
                <a:gd name="T40" fmla="*/ 173182 w 1293091"/>
                <a:gd name="T41" fmla="*/ 1743363 h 1754909"/>
                <a:gd name="T42" fmla="*/ 219364 w 1293091"/>
                <a:gd name="T43" fmla="*/ 1754909 h 1754909"/>
                <a:gd name="T44" fmla="*/ 1027545 w 1293091"/>
                <a:gd name="T45" fmla="*/ 1731818 h 1754909"/>
                <a:gd name="T46" fmla="*/ 1131454 w 1293091"/>
                <a:gd name="T47" fmla="*/ 1697182 h 1754909"/>
                <a:gd name="T48" fmla="*/ 1200727 w 1293091"/>
                <a:gd name="T49" fmla="*/ 1639454 h 1754909"/>
                <a:gd name="T50" fmla="*/ 1235364 w 1293091"/>
                <a:gd name="T51" fmla="*/ 1627909 h 1754909"/>
                <a:gd name="T52" fmla="*/ 1246909 w 1293091"/>
                <a:gd name="T53" fmla="*/ 1593273 h 1754909"/>
                <a:gd name="T54" fmla="*/ 1293091 w 1293091"/>
                <a:gd name="T55" fmla="*/ 1524000 h 1754909"/>
                <a:gd name="T56" fmla="*/ 1281545 w 1293091"/>
                <a:gd name="T57" fmla="*/ 1408545 h 1754909"/>
                <a:gd name="T58" fmla="*/ 1223818 w 1293091"/>
                <a:gd name="T59" fmla="*/ 1327727 h 1754909"/>
                <a:gd name="T60" fmla="*/ 1200727 w 1293091"/>
                <a:gd name="T61" fmla="*/ 1293091 h 1754909"/>
                <a:gd name="T62" fmla="*/ 1177636 w 1293091"/>
                <a:gd name="T63" fmla="*/ 1223818 h 1754909"/>
                <a:gd name="T64" fmla="*/ 1143000 w 1293091"/>
                <a:gd name="T65" fmla="*/ 1096818 h 1754909"/>
                <a:gd name="T66" fmla="*/ 1119909 w 1293091"/>
                <a:gd name="T67" fmla="*/ 1050636 h 1754909"/>
                <a:gd name="T68" fmla="*/ 1085273 w 1293091"/>
                <a:gd name="T69" fmla="*/ 912091 h 1754909"/>
                <a:gd name="T70" fmla="*/ 1073727 w 1293091"/>
                <a:gd name="T71" fmla="*/ 842818 h 1754909"/>
                <a:gd name="T72" fmla="*/ 1050636 w 1293091"/>
                <a:gd name="T73" fmla="*/ 750454 h 1754909"/>
                <a:gd name="T74" fmla="*/ 1027545 w 1293091"/>
                <a:gd name="T75" fmla="*/ 715818 h 1754909"/>
                <a:gd name="T76" fmla="*/ 992909 w 1293091"/>
                <a:gd name="T77" fmla="*/ 600363 h 1754909"/>
                <a:gd name="T78" fmla="*/ 935182 w 1293091"/>
                <a:gd name="T79" fmla="*/ 519545 h 1754909"/>
                <a:gd name="T80" fmla="*/ 889000 w 1293091"/>
                <a:gd name="T81" fmla="*/ 450273 h 1754909"/>
                <a:gd name="T82" fmla="*/ 831273 w 1293091"/>
                <a:gd name="T83" fmla="*/ 323273 h 1754909"/>
                <a:gd name="T84" fmla="*/ 808182 w 1293091"/>
                <a:gd name="T85" fmla="*/ 288636 h 1754909"/>
                <a:gd name="T86" fmla="*/ 773545 w 1293091"/>
                <a:gd name="T87" fmla="*/ 265545 h 1754909"/>
                <a:gd name="T88" fmla="*/ 727364 w 1293091"/>
                <a:gd name="T89" fmla="*/ 196273 h 1754909"/>
                <a:gd name="T90" fmla="*/ 715818 w 1293091"/>
                <a:gd name="T91" fmla="*/ 161636 h 1754909"/>
                <a:gd name="T92" fmla="*/ 646545 w 1293091"/>
                <a:gd name="T93" fmla="*/ 115454 h 1754909"/>
                <a:gd name="T94" fmla="*/ 611909 w 1293091"/>
                <a:gd name="T95" fmla="*/ 80818 h 1754909"/>
                <a:gd name="T96" fmla="*/ 496454 w 1293091"/>
                <a:gd name="T97" fmla="*/ 57727 h 1754909"/>
                <a:gd name="T98" fmla="*/ 438727 w 1293091"/>
                <a:gd name="T99" fmla="*/ 34636 h 1754909"/>
                <a:gd name="T100" fmla="*/ 427182 w 1293091"/>
                <a:gd name="T101" fmla="*/ 34636 h 17549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93091" h="1754909">
                  <a:moveTo>
                    <a:pt x="542636" y="0"/>
                  </a:moveTo>
                  <a:lnTo>
                    <a:pt x="542636" y="0"/>
                  </a:lnTo>
                  <a:cubicBezTo>
                    <a:pt x="508000" y="3848"/>
                    <a:pt x="473102" y="5816"/>
                    <a:pt x="438727" y="11545"/>
                  </a:cubicBezTo>
                  <a:cubicBezTo>
                    <a:pt x="426723" y="13546"/>
                    <a:pt x="414217" y="16340"/>
                    <a:pt x="404091" y="23091"/>
                  </a:cubicBezTo>
                  <a:cubicBezTo>
                    <a:pt x="390505" y="32148"/>
                    <a:pt x="382342" y="47703"/>
                    <a:pt x="369454" y="57727"/>
                  </a:cubicBezTo>
                  <a:cubicBezTo>
                    <a:pt x="347548" y="74765"/>
                    <a:pt x="300182" y="103909"/>
                    <a:pt x="300182" y="103909"/>
                  </a:cubicBezTo>
                  <a:cubicBezTo>
                    <a:pt x="234007" y="203169"/>
                    <a:pt x="313346" y="77582"/>
                    <a:pt x="265545" y="173182"/>
                  </a:cubicBezTo>
                  <a:cubicBezTo>
                    <a:pt x="259339" y="185593"/>
                    <a:pt x="250151" y="196273"/>
                    <a:pt x="242454" y="207818"/>
                  </a:cubicBezTo>
                  <a:cubicBezTo>
                    <a:pt x="214976" y="290255"/>
                    <a:pt x="232866" y="256839"/>
                    <a:pt x="196273" y="311727"/>
                  </a:cubicBezTo>
                  <a:cubicBezTo>
                    <a:pt x="192424" y="327121"/>
                    <a:pt x="187839" y="342349"/>
                    <a:pt x="184727" y="357909"/>
                  </a:cubicBezTo>
                  <a:cubicBezTo>
                    <a:pt x="174428" y="409403"/>
                    <a:pt x="174024" y="435357"/>
                    <a:pt x="161636" y="484909"/>
                  </a:cubicBezTo>
                  <a:cubicBezTo>
                    <a:pt x="154841" y="512090"/>
                    <a:pt x="146242" y="538788"/>
                    <a:pt x="138545" y="565727"/>
                  </a:cubicBezTo>
                  <a:cubicBezTo>
                    <a:pt x="130848" y="677333"/>
                    <a:pt x="129330" y="789538"/>
                    <a:pt x="115454" y="900545"/>
                  </a:cubicBezTo>
                  <a:cubicBezTo>
                    <a:pt x="113733" y="914314"/>
                    <a:pt x="97830" y="922428"/>
                    <a:pt x="92364" y="935182"/>
                  </a:cubicBezTo>
                  <a:cubicBezTo>
                    <a:pt x="47634" y="1039553"/>
                    <a:pt x="115696" y="929046"/>
                    <a:pt x="57727" y="1016000"/>
                  </a:cubicBezTo>
                  <a:cubicBezTo>
                    <a:pt x="53879" y="1031394"/>
                    <a:pt x="49624" y="1046692"/>
                    <a:pt x="46182" y="1062182"/>
                  </a:cubicBezTo>
                  <a:cubicBezTo>
                    <a:pt x="41925" y="1081338"/>
                    <a:pt x="39395" y="1100871"/>
                    <a:pt x="34636" y="1119909"/>
                  </a:cubicBezTo>
                  <a:cubicBezTo>
                    <a:pt x="26141" y="1153887"/>
                    <a:pt x="16523" y="1167682"/>
                    <a:pt x="0" y="1200727"/>
                  </a:cubicBezTo>
                  <a:cubicBezTo>
                    <a:pt x="3848" y="1358515"/>
                    <a:pt x="4378" y="1516419"/>
                    <a:pt x="11545" y="1674091"/>
                  </a:cubicBezTo>
                  <a:cubicBezTo>
                    <a:pt x="12098" y="1686248"/>
                    <a:pt x="13188" y="1701653"/>
                    <a:pt x="23091" y="1708727"/>
                  </a:cubicBezTo>
                  <a:cubicBezTo>
                    <a:pt x="57017" y="1732959"/>
                    <a:pt x="136651" y="1736721"/>
                    <a:pt x="173182" y="1743363"/>
                  </a:cubicBezTo>
                  <a:cubicBezTo>
                    <a:pt x="188794" y="1746202"/>
                    <a:pt x="203970" y="1751060"/>
                    <a:pt x="219364" y="1754909"/>
                  </a:cubicBezTo>
                  <a:cubicBezTo>
                    <a:pt x="488758" y="1747212"/>
                    <a:pt x="758580" y="1748841"/>
                    <a:pt x="1027545" y="1731818"/>
                  </a:cubicBezTo>
                  <a:cubicBezTo>
                    <a:pt x="1063982" y="1729512"/>
                    <a:pt x="1131454" y="1697182"/>
                    <a:pt x="1131454" y="1697182"/>
                  </a:cubicBezTo>
                  <a:cubicBezTo>
                    <a:pt x="1156986" y="1671650"/>
                    <a:pt x="1168581" y="1655527"/>
                    <a:pt x="1200727" y="1639454"/>
                  </a:cubicBezTo>
                  <a:cubicBezTo>
                    <a:pt x="1211612" y="1634011"/>
                    <a:pt x="1223818" y="1631757"/>
                    <a:pt x="1235364" y="1627909"/>
                  </a:cubicBezTo>
                  <a:cubicBezTo>
                    <a:pt x="1239212" y="1616364"/>
                    <a:pt x="1240999" y="1603911"/>
                    <a:pt x="1246909" y="1593273"/>
                  </a:cubicBezTo>
                  <a:cubicBezTo>
                    <a:pt x="1260386" y="1569013"/>
                    <a:pt x="1293091" y="1524000"/>
                    <a:pt x="1293091" y="1524000"/>
                  </a:cubicBezTo>
                  <a:cubicBezTo>
                    <a:pt x="1289242" y="1485515"/>
                    <a:pt x="1289649" y="1446363"/>
                    <a:pt x="1281545" y="1408545"/>
                  </a:cubicBezTo>
                  <a:cubicBezTo>
                    <a:pt x="1271685" y="1362531"/>
                    <a:pt x="1251145" y="1360520"/>
                    <a:pt x="1223818" y="1327727"/>
                  </a:cubicBezTo>
                  <a:cubicBezTo>
                    <a:pt x="1214935" y="1317067"/>
                    <a:pt x="1208424" y="1304636"/>
                    <a:pt x="1200727" y="1293091"/>
                  </a:cubicBezTo>
                  <a:cubicBezTo>
                    <a:pt x="1193030" y="1270000"/>
                    <a:pt x="1183539" y="1247431"/>
                    <a:pt x="1177636" y="1223818"/>
                  </a:cubicBezTo>
                  <a:cubicBezTo>
                    <a:pt x="1174106" y="1209699"/>
                    <a:pt x="1155947" y="1127029"/>
                    <a:pt x="1143000" y="1096818"/>
                  </a:cubicBezTo>
                  <a:cubicBezTo>
                    <a:pt x="1136220" y="1080999"/>
                    <a:pt x="1127606" y="1066030"/>
                    <a:pt x="1119909" y="1050636"/>
                  </a:cubicBezTo>
                  <a:cubicBezTo>
                    <a:pt x="1108364" y="1004454"/>
                    <a:pt x="1093099" y="959046"/>
                    <a:pt x="1085273" y="912091"/>
                  </a:cubicBezTo>
                  <a:cubicBezTo>
                    <a:pt x="1081424" y="889000"/>
                    <a:pt x="1077915" y="865850"/>
                    <a:pt x="1073727" y="842818"/>
                  </a:cubicBezTo>
                  <a:cubicBezTo>
                    <a:pt x="1069962" y="822112"/>
                    <a:pt x="1062082" y="773346"/>
                    <a:pt x="1050636" y="750454"/>
                  </a:cubicBezTo>
                  <a:cubicBezTo>
                    <a:pt x="1044430" y="738043"/>
                    <a:pt x="1035242" y="727363"/>
                    <a:pt x="1027545" y="715818"/>
                  </a:cubicBezTo>
                  <a:cubicBezTo>
                    <a:pt x="1016730" y="661739"/>
                    <a:pt x="1018225" y="650995"/>
                    <a:pt x="992909" y="600363"/>
                  </a:cubicBezTo>
                  <a:cubicBezTo>
                    <a:pt x="983527" y="581600"/>
                    <a:pt x="944330" y="532613"/>
                    <a:pt x="935182" y="519545"/>
                  </a:cubicBezTo>
                  <a:cubicBezTo>
                    <a:pt x="919267" y="496810"/>
                    <a:pt x="897776" y="476600"/>
                    <a:pt x="889000" y="450273"/>
                  </a:cubicBezTo>
                  <a:cubicBezTo>
                    <a:pt x="872653" y="401234"/>
                    <a:pt x="865688" y="374896"/>
                    <a:pt x="831273" y="323273"/>
                  </a:cubicBezTo>
                  <a:cubicBezTo>
                    <a:pt x="823576" y="311727"/>
                    <a:pt x="817994" y="298448"/>
                    <a:pt x="808182" y="288636"/>
                  </a:cubicBezTo>
                  <a:cubicBezTo>
                    <a:pt x="798370" y="278824"/>
                    <a:pt x="785091" y="273242"/>
                    <a:pt x="773545" y="265545"/>
                  </a:cubicBezTo>
                  <a:cubicBezTo>
                    <a:pt x="758151" y="242454"/>
                    <a:pt x="736140" y="222600"/>
                    <a:pt x="727364" y="196273"/>
                  </a:cubicBezTo>
                  <a:cubicBezTo>
                    <a:pt x="723515" y="184727"/>
                    <a:pt x="724424" y="170242"/>
                    <a:pt x="715818" y="161636"/>
                  </a:cubicBezTo>
                  <a:cubicBezTo>
                    <a:pt x="696194" y="142012"/>
                    <a:pt x="666169" y="135078"/>
                    <a:pt x="646545" y="115454"/>
                  </a:cubicBezTo>
                  <a:cubicBezTo>
                    <a:pt x="635000" y="103909"/>
                    <a:pt x="626085" y="88919"/>
                    <a:pt x="611909" y="80818"/>
                  </a:cubicBezTo>
                  <a:cubicBezTo>
                    <a:pt x="597274" y="72455"/>
                    <a:pt x="501333" y="58811"/>
                    <a:pt x="496454" y="57727"/>
                  </a:cubicBezTo>
                  <a:cubicBezTo>
                    <a:pt x="470771" y="52020"/>
                    <a:pt x="460599" y="45572"/>
                    <a:pt x="438727" y="34636"/>
                  </a:cubicBezTo>
                  <a:lnTo>
                    <a:pt x="427182" y="34636"/>
                  </a:lnTo>
                </a:path>
              </a:pathLst>
            </a:cu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7" name="Picture 28" descr="Picture 17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2971800"/>
              <a:ext cx="642399" cy="259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7697788" y="2187205"/>
            <a:ext cx="1285875" cy="960438"/>
            <a:chOff x="7502236" y="2396716"/>
            <a:chExt cx="1285504" cy="960702"/>
          </a:xfrm>
        </p:grpSpPr>
        <p:sp>
          <p:nvSpPr>
            <p:cNvPr id="189" name="Freeform 22"/>
            <p:cNvSpPr>
              <a:spLocks/>
            </p:cNvSpPr>
            <p:nvPr/>
          </p:nvSpPr>
          <p:spPr bwMode="auto">
            <a:xfrm>
              <a:off x="7502236" y="2826327"/>
              <a:ext cx="519546" cy="531091"/>
            </a:xfrm>
            <a:custGeom>
              <a:avLst/>
              <a:gdLst>
                <a:gd name="T0" fmla="*/ 230909 w 519546"/>
                <a:gd name="T1" fmla="*/ 0 h 531091"/>
                <a:gd name="T2" fmla="*/ 230909 w 519546"/>
                <a:gd name="T3" fmla="*/ 0 h 531091"/>
                <a:gd name="T4" fmla="*/ 127000 w 519546"/>
                <a:gd name="T5" fmla="*/ 23091 h 531091"/>
                <a:gd name="T6" fmla="*/ 57728 w 519546"/>
                <a:gd name="T7" fmla="*/ 80818 h 531091"/>
                <a:gd name="T8" fmla="*/ 46182 w 519546"/>
                <a:gd name="T9" fmla="*/ 115455 h 531091"/>
                <a:gd name="T10" fmla="*/ 23091 w 519546"/>
                <a:gd name="T11" fmla="*/ 150091 h 531091"/>
                <a:gd name="T12" fmla="*/ 0 w 519546"/>
                <a:gd name="T13" fmla="*/ 219364 h 531091"/>
                <a:gd name="T14" fmla="*/ 11546 w 519546"/>
                <a:gd name="T15" fmla="*/ 381000 h 531091"/>
                <a:gd name="T16" fmla="*/ 23091 w 519546"/>
                <a:gd name="T17" fmla="*/ 415637 h 531091"/>
                <a:gd name="T18" fmla="*/ 69273 w 519546"/>
                <a:gd name="T19" fmla="*/ 438728 h 531091"/>
                <a:gd name="T20" fmla="*/ 138546 w 519546"/>
                <a:gd name="T21" fmla="*/ 484909 h 531091"/>
                <a:gd name="T22" fmla="*/ 207819 w 519546"/>
                <a:gd name="T23" fmla="*/ 508000 h 531091"/>
                <a:gd name="T24" fmla="*/ 242455 w 519546"/>
                <a:gd name="T25" fmla="*/ 519546 h 531091"/>
                <a:gd name="T26" fmla="*/ 288637 w 519546"/>
                <a:gd name="T27" fmla="*/ 531091 h 531091"/>
                <a:gd name="T28" fmla="*/ 415637 w 519546"/>
                <a:gd name="T29" fmla="*/ 508000 h 531091"/>
                <a:gd name="T30" fmla="*/ 461819 w 519546"/>
                <a:gd name="T31" fmla="*/ 438728 h 531091"/>
                <a:gd name="T32" fmla="*/ 519546 w 519546"/>
                <a:gd name="T33" fmla="*/ 334818 h 531091"/>
                <a:gd name="T34" fmla="*/ 508000 w 519546"/>
                <a:gd name="T35" fmla="*/ 150091 h 531091"/>
                <a:gd name="T36" fmla="*/ 461819 w 519546"/>
                <a:gd name="T37" fmla="*/ 80818 h 531091"/>
                <a:gd name="T38" fmla="*/ 438728 w 519546"/>
                <a:gd name="T39" fmla="*/ 46182 h 531091"/>
                <a:gd name="T40" fmla="*/ 357909 w 519546"/>
                <a:gd name="T41" fmla="*/ 11546 h 531091"/>
                <a:gd name="T42" fmla="*/ 311728 w 519546"/>
                <a:gd name="T43" fmla="*/ 11546 h 53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9546" h="531091">
                  <a:moveTo>
                    <a:pt x="230909" y="0"/>
                  </a:moveTo>
                  <a:lnTo>
                    <a:pt x="230909" y="0"/>
                  </a:lnTo>
                  <a:cubicBezTo>
                    <a:pt x="196273" y="7697"/>
                    <a:pt x="160660" y="11871"/>
                    <a:pt x="127000" y="23091"/>
                  </a:cubicBezTo>
                  <a:cubicBezTo>
                    <a:pt x="102890" y="31128"/>
                    <a:pt x="73804" y="64742"/>
                    <a:pt x="57728" y="80818"/>
                  </a:cubicBezTo>
                  <a:cubicBezTo>
                    <a:pt x="53879" y="92364"/>
                    <a:pt x="51625" y="104570"/>
                    <a:pt x="46182" y="115455"/>
                  </a:cubicBezTo>
                  <a:cubicBezTo>
                    <a:pt x="39976" y="127866"/>
                    <a:pt x="28727" y="137411"/>
                    <a:pt x="23091" y="150091"/>
                  </a:cubicBezTo>
                  <a:cubicBezTo>
                    <a:pt x="13206" y="172333"/>
                    <a:pt x="0" y="219364"/>
                    <a:pt x="0" y="219364"/>
                  </a:cubicBezTo>
                  <a:cubicBezTo>
                    <a:pt x="3849" y="273243"/>
                    <a:pt x="5235" y="327354"/>
                    <a:pt x="11546" y="381000"/>
                  </a:cubicBezTo>
                  <a:cubicBezTo>
                    <a:pt x="12968" y="393087"/>
                    <a:pt x="14485" y="407031"/>
                    <a:pt x="23091" y="415637"/>
                  </a:cubicBezTo>
                  <a:cubicBezTo>
                    <a:pt x="35261" y="427807"/>
                    <a:pt x="54515" y="429873"/>
                    <a:pt x="69273" y="438728"/>
                  </a:cubicBezTo>
                  <a:cubicBezTo>
                    <a:pt x="93070" y="453006"/>
                    <a:pt x="112218" y="476133"/>
                    <a:pt x="138546" y="484909"/>
                  </a:cubicBezTo>
                  <a:lnTo>
                    <a:pt x="207819" y="508000"/>
                  </a:lnTo>
                  <a:cubicBezTo>
                    <a:pt x="219364" y="511849"/>
                    <a:pt x="230648" y="516594"/>
                    <a:pt x="242455" y="519546"/>
                  </a:cubicBezTo>
                  <a:lnTo>
                    <a:pt x="288637" y="531091"/>
                  </a:lnTo>
                  <a:cubicBezTo>
                    <a:pt x="330970" y="523394"/>
                    <a:pt x="375116" y="522472"/>
                    <a:pt x="415637" y="508000"/>
                  </a:cubicBezTo>
                  <a:cubicBezTo>
                    <a:pt x="458254" y="492780"/>
                    <a:pt x="445575" y="467968"/>
                    <a:pt x="461819" y="438728"/>
                  </a:cubicBezTo>
                  <a:cubicBezTo>
                    <a:pt x="527984" y="319631"/>
                    <a:pt x="493421" y="413191"/>
                    <a:pt x="519546" y="334818"/>
                  </a:cubicBezTo>
                  <a:cubicBezTo>
                    <a:pt x="515697" y="273242"/>
                    <a:pt x="514459" y="211448"/>
                    <a:pt x="508000" y="150091"/>
                  </a:cubicBezTo>
                  <a:cubicBezTo>
                    <a:pt x="503600" y="108289"/>
                    <a:pt x="488547" y="112892"/>
                    <a:pt x="461819" y="80818"/>
                  </a:cubicBezTo>
                  <a:cubicBezTo>
                    <a:pt x="452936" y="70158"/>
                    <a:pt x="448540" y="55994"/>
                    <a:pt x="438728" y="46182"/>
                  </a:cubicBezTo>
                  <a:cubicBezTo>
                    <a:pt x="416564" y="24018"/>
                    <a:pt x="388192" y="15331"/>
                    <a:pt x="357909" y="11546"/>
                  </a:cubicBezTo>
                  <a:cubicBezTo>
                    <a:pt x="342634" y="9637"/>
                    <a:pt x="327122" y="11546"/>
                    <a:pt x="311728" y="11546"/>
                  </a:cubicBezTo>
                </a:path>
              </a:pathLst>
            </a:cu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90" name="Picture 25" descr="Picture 16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725" y="2514600"/>
              <a:ext cx="729015" cy="245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29" descr="Picture 23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2882" y="2396716"/>
              <a:ext cx="401753" cy="4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191"/>
          <p:cNvGrpSpPr>
            <a:grpSpLocks/>
          </p:cNvGrpSpPr>
          <p:nvPr/>
        </p:nvGrpSpPr>
        <p:grpSpPr bwMode="auto">
          <a:xfrm>
            <a:off x="152400" y="2895600"/>
            <a:ext cx="2825750" cy="2522538"/>
            <a:chOff x="152399" y="2895600"/>
            <a:chExt cx="2826327" cy="2522811"/>
          </a:xfrm>
        </p:grpSpPr>
        <p:pic>
          <p:nvPicPr>
            <p:cNvPr id="193" name="Picture 6162" descr="Picture 8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505200"/>
              <a:ext cx="1143000" cy="66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10" descr="Picture 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429000"/>
              <a:ext cx="1143000" cy="7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TextBox 12"/>
            <p:cNvSpPr txBox="1">
              <a:spLocks noChangeArrowheads="1"/>
            </p:cNvSpPr>
            <p:nvPr/>
          </p:nvSpPr>
          <p:spPr bwMode="auto">
            <a:xfrm>
              <a:off x="152400" y="2895600"/>
              <a:ext cx="1741638" cy="46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a"/>
                  <a:cs typeface="Cala"/>
                </a:rPr>
                <a:t>Nuclear PV</a:t>
              </a:r>
            </a:p>
          </p:txBody>
        </p:sp>
        <p:sp>
          <p:nvSpPr>
            <p:cNvPr id="196" name="Rounded Rectangle 6161"/>
            <p:cNvSpPr>
              <a:spLocks noChangeArrowheads="1"/>
            </p:cNvSpPr>
            <p:nvPr/>
          </p:nvSpPr>
          <p:spPr bwMode="auto">
            <a:xfrm>
              <a:off x="152399" y="3352800"/>
              <a:ext cx="2826327" cy="914400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ala"/>
                <a:ea typeface="ＭＳ Ｐゴシック" charset="0"/>
                <a:cs typeface="Cala"/>
              </a:endParaRPr>
            </a:p>
          </p:txBody>
        </p:sp>
        <p:pic>
          <p:nvPicPr>
            <p:cNvPr id="197" name="Picture 6159" descr="Picture 7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49" y="4819560"/>
              <a:ext cx="1447772" cy="59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197"/>
          <p:cNvGrpSpPr>
            <a:grpSpLocks/>
          </p:cNvGrpSpPr>
          <p:nvPr/>
        </p:nvGrpSpPr>
        <p:grpSpPr bwMode="auto">
          <a:xfrm>
            <a:off x="152400" y="4343400"/>
            <a:ext cx="2825750" cy="1828800"/>
            <a:chOff x="152400" y="4343400"/>
            <a:chExt cx="2826327" cy="1828800"/>
          </a:xfrm>
        </p:grpSpPr>
        <p:pic>
          <p:nvPicPr>
            <p:cNvPr id="199" name="Picture 6157" descr="Picture 3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1" y="5202545"/>
              <a:ext cx="1143000" cy="71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TextBox 52"/>
            <p:cNvSpPr txBox="1">
              <a:spLocks noChangeArrowheads="1"/>
            </p:cNvSpPr>
            <p:nvPr/>
          </p:nvSpPr>
          <p:spPr bwMode="auto">
            <a:xfrm>
              <a:off x="152401" y="4343400"/>
              <a:ext cx="20324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a"/>
                  <a:cs typeface="Cala"/>
                </a:rPr>
                <a:t>Few-body PV</a:t>
              </a:r>
            </a:p>
          </p:txBody>
        </p:sp>
        <p:pic>
          <p:nvPicPr>
            <p:cNvPr id="201" name="Picture 6158" descr="Picture 2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5410200"/>
              <a:ext cx="1371600" cy="69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ounded Rectangle 57"/>
            <p:cNvSpPr>
              <a:spLocks noChangeArrowheads="1"/>
            </p:cNvSpPr>
            <p:nvPr/>
          </p:nvSpPr>
          <p:spPr bwMode="auto">
            <a:xfrm>
              <a:off x="152400" y="4800600"/>
              <a:ext cx="2826327" cy="1371600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ala"/>
                <a:ea typeface="ＭＳ Ｐゴシック" charset="0"/>
                <a:cs typeface="Cala"/>
              </a:endParaRPr>
            </a:p>
          </p:txBody>
        </p:sp>
      </p:grpSp>
      <p:grpSp>
        <p:nvGrpSpPr>
          <p:cNvPr id="206" name="Group 205"/>
          <p:cNvGrpSpPr>
            <a:grpSpLocks/>
          </p:cNvGrpSpPr>
          <p:nvPr/>
        </p:nvGrpSpPr>
        <p:grpSpPr bwMode="auto">
          <a:xfrm>
            <a:off x="6824593" y="3219175"/>
            <a:ext cx="2057568" cy="1692180"/>
            <a:chOff x="6825201" y="3429000"/>
            <a:chExt cx="2057400" cy="1692120"/>
          </a:xfrm>
        </p:grpSpPr>
        <p:grpSp>
          <p:nvGrpSpPr>
            <p:cNvPr id="209" name="Group 6150"/>
            <p:cNvGrpSpPr>
              <a:grpSpLocks/>
            </p:cNvGrpSpPr>
            <p:nvPr/>
          </p:nvGrpSpPr>
          <p:grpSpPr bwMode="auto">
            <a:xfrm>
              <a:off x="6825201" y="3429000"/>
              <a:ext cx="2057400" cy="1667904"/>
              <a:chOff x="6629400" y="3429000"/>
              <a:chExt cx="2057400" cy="1667904"/>
            </a:xfrm>
          </p:grpSpPr>
          <p:sp>
            <p:nvSpPr>
              <p:cNvPr id="213" name="Freeform 24"/>
              <p:cNvSpPr>
                <a:spLocks/>
              </p:cNvSpPr>
              <p:nvPr/>
            </p:nvSpPr>
            <p:spPr bwMode="auto">
              <a:xfrm>
                <a:off x="6629400" y="3429000"/>
                <a:ext cx="2057400" cy="1143000"/>
              </a:xfrm>
              <a:custGeom>
                <a:avLst/>
                <a:gdLst>
                  <a:gd name="T0" fmla="*/ 0 w 1928091"/>
                  <a:gd name="T1" fmla="*/ 344128 h 1073727"/>
                  <a:gd name="T2" fmla="*/ 0 w 1928091"/>
                  <a:gd name="T3" fmla="*/ 344128 h 1073727"/>
                  <a:gd name="T4" fmla="*/ 98557 w 1928091"/>
                  <a:gd name="T5" fmla="*/ 454742 h 1073727"/>
                  <a:gd name="T6" fmla="*/ 135517 w 1928091"/>
                  <a:gd name="T7" fmla="*/ 467032 h 1073727"/>
                  <a:gd name="T8" fmla="*/ 147837 w 1928091"/>
                  <a:gd name="T9" fmla="*/ 503903 h 1073727"/>
                  <a:gd name="T10" fmla="*/ 209436 w 1928091"/>
                  <a:gd name="T11" fmla="*/ 626806 h 1073727"/>
                  <a:gd name="T12" fmla="*/ 246395 w 1928091"/>
                  <a:gd name="T13" fmla="*/ 639096 h 1073727"/>
                  <a:gd name="T14" fmla="*/ 320314 w 1928091"/>
                  <a:gd name="T15" fmla="*/ 688258 h 1073727"/>
                  <a:gd name="T16" fmla="*/ 332633 w 1928091"/>
                  <a:gd name="T17" fmla="*/ 725129 h 1073727"/>
                  <a:gd name="T18" fmla="*/ 418871 w 1928091"/>
                  <a:gd name="T19" fmla="*/ 835742 h 1073727"/>
                  <a:gd name="T20" fmla="*/ 468151 w 1928091"/>
                  <a:gd name="T21" fmla="*/ 860323 h 1073727"/>
                  <a:gd name="T22" fmla="*/ 542069 w 1928091"/>
                  <a:gd name="T23" fmla="*/ 909483 h 1073727"/>
                  <a:gd name="T24" fmla="*/ 603668 w 1928091"/>
                  <a:gd name="T25" fmla="*/ 970936 h 1073727"/>
                  <a:gd name="T26" fmla="*/ 677587 w 1928091"/>
                  <a:gd name="T27" fmla="*/ 1032387 h 1073727"/>
                  <a:gd name="T28" fmla="*/ 702226 w 1928091"/>
                  <a:gd name="T29" fmla="*/ 1081549 h 1073727"/>
                  <a:gd name="T30" fmla="*/ 751506 w 1928091"/>
                  <a:gd name="T31" fmla="*/ 1106129 h 1073727"/>
                  <a:gd name="T32" fmla="*/ 788465 w 1928091"/>
                  <a:gd name="T33" fmla="*/ 1118419 h 1073727"/>
                  <a:gd name="T34" fmla="*/ 923982 w 1928091"/>
                  <a:gd name="T35" fmla="*/ 1143000 h 1073727"/>
                  <a:gd name="T36" fmla="*/ 1786365 w 1928091"/>
                  <a:gd name="T37" fmla="*/ 1130710 h 1073727"/>
                  <a:gd name="T38" fmla="*/ 1847964 w 1928091"/>
                  <a:gd name="T39" fmla="*/ 1118419 h 1073727"/>
                  <a:gd name="T40" fmla="*/ 1884923 w 1928091"/>
                  <a:gd name="T41" fmla="*/ 1106129 h 1073727"/>
                  <a:gd name="T42" fmla="*/ 1921883 w 1928091"/>
                  <a:gd name="T43" fmla="*/ 1081549 h 1073727"/>
                  <a:gd name="T44" fmla="*/ 1946522 w 1928091"/>
                  <a:gd name="T45" fmla="*/ 1044677 h 1073727"/>
                  <a:gd name="T46" fmla="*/ 1983481 w 1928091"/>
                  <a:gd name="T47" fmla="*/ 1032387 h 1073727"/>
                  <a:gd name="T48" fmla="*/ 2020440 w 1928091"/>
                  <a:gd name="T49" fmla="*/ 1007806 h 1073727"/>
                  <a:gd name="T50" fmla="*/ 2032760 w 1928091"/>
                  <a:gd name="T51" fmla="*/ 970936 h 1073727"/>
                  <a:gd name="T52" fmla="*/ 2057400 w 1928091"/>
                  <a:gd name="T53" fmla="*/ 934064 h 1073727"/>
                  <a:gd name="T54" fmla="*/ 2045080 w 1928091"/>
                  <a:gd name="T55" fmla="*/ 774290 h 1073727"/>
                  <a:gd name="T56" fmla="*/ 1971162 w 1928091"/>
                  <a:gd name="T57" fmla="*/ 712839 h 1073727"/>
                  <a:gd name="T58" fmla="*/ 1798685 w 1928091"/>
                  <a:gd name="T59" fmla="*/ 614516 h 1073727"/>
                  <a:gd name="T60" fmla="*/ 1761726 w 1928091"/>
                  <a:gd name="T61" fmla="*/ 589936 h 1073727"/>
                  <a:gd name="T62" fmla="*/ 1675488 w 1928091"/>
                  <a:gd name="T63" fmla="*/ 577645 h 1073727"/>
                  <a:gd name="T64" fmla="*/ 1638528 w 1928091"/>
                  <a:gd name="T65" fmla="*/ 553064 h 1073727"/>
                  <a:gd name="T66" fmla="*/ 1330534 w 1928091"/>
                  <a:gd name="T67" fmla="*/ 540774 h 1073727"/>
                  <a:gd name="T68" fmla="*/ 1293575 w 1928091"/>
                  <a:gd name="T69" fmla="*/ 528483 h 1073727"/>
                  <a:gd name="T70" fmla="*/ 1256615 w 1928091"/>
                  <a:gd name="T71" fmla="*/ 503903 h 1073727"/>
                  <a:gd name="T72" fmla="*/ 1170377 w 1928091"/>
                  <a:gd name="T73" fmla="*/ 479322 h 1073727"/>
                  <a:gd name="T74" fmla="*/ 1096458 w 1928091"/>
                  <a:gd name="T75" fmla="*/ 454742 h 1073727"/>
                  <a:gd name="T76" fmla="*/ 1059499 w 1928091"/>
                  <a:gd name="T77" fmla="*/ 442451 h 1073727"/>
                  <a:gd name="T78" fmla="*/ 1022540 w 1928091"/>
                  <a:gd name="T79" fmla="*/ 430161 h 1073727"/>
                  <a:gd name="T80" fmla="*/ 948622 w 1928091"/>
                  <a:gd name="T81" fmla="*/ 381000 h 1073727"/>
                  <a:gd name="T82" fmla="*/ 911662 w 1928091"/>
                  <a:gd name="T83" fmla="*/ 356419 h 1073727"/>
                  <a:gd name="T84" fmla="*/ 825423 w 1928091"/>
                  <a:gd name="T85" fmla="*/ 319549 h 1073727"/>
                  <a:gd name="T86" fmla="*/ 739185 w 1928091"/>
                  <a:gd name="T87" fmla="*/ 258096 h 1073727"/>
                  <a:gd name="T88" fmla="*/ 702226 w 1928091"/>
                  <a:gd name="T89" fmla="*/ 245806 h 1073727"/>
                  <a:gd name="T90" fmla="*/ 665266 w 1928091"/>
                  <a:gd name="T91" fmla="*/ 221226 h 1073727"/>
                  <a:gd name="T92" fmla="*/ 615988 w 1928091"/>
                  <a:gd name="T93" fmla="*/ 159774 h 1073727"/>
                  <a:gd name="T94" fmla="*/ 517430 w 1928091"/>
                  <a:gd name="T95" fmla="*/ 73741 h 1073727"/>
                  <a:gd name="T96" fmla="*/ 480471 w 1928091"/>
                  <a:gd name="T97" fmla="*/ 36871 h 1073727"/>
                  <a:gd name="T98" fmla="*/ 443511 w 1928091"/>
                  <a:gd name="T99" fmla="*/ 24581 h 1073727"/>
                  <a:gd name="T100" fmla="*/ 357273 w 1928091"/>
                  <a:gd name="T101" fmla="*/ 0 h 1073727"/>
                  <a:gd name="T102" fmla="*/ 160157 w 1928091"/>
                  <a:gd name="T103" fmla="*/ 12290 h 1073727"/>
                  <a:gd name="T104" fmla="*/ 123197 w 1928091"/>
                  <a:gd name="T105" fmla="*/ 24581 h 1073727"/>
                  <a:gd name="T106" fmla="*/ 73919 w 1928091"/>
                  <a:gd name="T107" fmla="*/ 98322 h 1073727"/>
                  <a:gd name="T108" fmla="*/ 49279 w 1928091"/>
                  <a:gd name="T109" fmla="*/ 135194 h 1073727"/>
                  <a:gd name="T110" fmla="*/ 24640 w 1928091"/>
                  <a:gd name="T111" fmla="*/ 208935 h 1073727"/>
                  <a:gd name="T112" fmla="*/ 12319 w 1928091"/>
                  <a:gd name="T113" fmla="*/ 245806 h 1073727"/>
                  <a:gd name="T114" fmla="*/ 36959 w 1928091"/>
                  <a:gd name="T115" fmla="*/ 393290 h 1073727"/>
                  <a:gd name="T116" fmla="*/ 61599 w 1928091"/>
                  <a:gd name="T117" fmla="*/ 417871 h 10737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28091" h="1073727">
                    <a:moveTo>
                      <a:pt x="0" y="323272"/>
                    </a:moveTo>
                    <a:lnTo>
                      <a:pt x="0" y="323272"/>
                    </a:lnTo>
                    <a:cubicBezTo>
                      <a:pt x="38316" y="376916"/>
                      <a:pt x="41697" y="401849"/>
                      <a:pt x="92363" y="427182"/>
                    </a:cubicBezTo>
                    <a:cubicBezTo>
                      <a:pt x="103248" y="432625"/>
                      <a:pt x="115454" y="434879"/>
                      <a:pt x="127000" y="438727"/>
                    </a:cubicBezTo>
                    <a:cubicBezTo>
                      <a:pt x="130848" y="450272"/>
                      <a:pt x="135202" y="461661"/>
                      <a:pt x="138545" y="473363"/>
                    </a:cubicBezTo>
                    <a:cubicBezTo>
                      <a:pt x="148124" y="506891"/>
                      <a:pt x="156501" y="575561"/>
                      <a:pt x="196273" y="588818"/>
                    </a:cubicBezTo>
                    <a:lnTo>
                      <a:pt x="230909" y="600363"/>
                    </a:lnTo>
                    <a:cubicBezTo>
                      <a:pt x="254000" y="615757"/>
                      <a:pt x="291407" y="620217"/>
                      <a:pt x="300182" y="646545"/>
                    </a:cubicBezTo>
                    <a:cubicBezTo>
                      <a:pt x="304030" y="658091"/>
                      <a:pt x="305817" y="670543"/>
                      <a:pt x="311727" y="681182"/>
                    </a:cubicBezTo>
                    <a:cubicBezTo>
                      <a:pt x="327431" y="709449"/>
                      <a:pt x="361547" y="762949"/>
                      <a:pt x="392545" y="785091"/>
                    </a:cubicBezTo>
                    <a:cubicBezTo>
                      <a:pt x="406550" y="795095"/>
                      <a:pt x="423969" y="799327"/>
                      <a:pt x="438727" y="808182"/>
                    </a:cubicBezTo>
                    <a:cubicBezTo>
                      <a:pt x="462524" y="822460"/>
                      <a:pt x="508000" y="854363"/>
                      <a:pt x="508000" y="854363"/>
                    </a:cubicBezTo>
                    <a:cubicBezTo>
                      <a:pt x="550333" y="917863"/>
                      <a:pt x="508001" y="863985"/>
                      <a:pt x="565727" y="912091"/>
                    </a:cubicBezTo>
                    <a:cubicBezTo>
                      <a:pt x="654618" y="986167"/>
                      <a:pt x="549008" y="912491"/>
                      <a:pt x="635000" y="969818"/>
                    </a:cubicBezTo>
                    <a:cubicBezTo>
                      <a:pt x="642697" y="985212"/>
                      <a:pt x="645921" y="1003830"/>
                      <a:pt x="658091" y="1016000"/>
                    </a:cubicBezTo>
                    <a:cubicBezTo>
                      <a:pt x="670261" y="1028170"/>
                      <a:pt x="688454" y="1032311"/>
                      <a:pt x="704273" y="1039091"/>
                    </a:cubicBezTo>
                    <a:cubicBezTo>
                      <a:pt x="715459" y="1043885"/>
                      <a:pt x="727207" y="1047293"/>
                      <a:pt x="738909" y="1050636"/>
                    </a:cubicBezTo>
                    <a:cubicBezTo>
                      <a:pt x="793351" y="1066191"/>
                      <a:pt x="800492" y="1064382"/>
                      <a:pt x="865909" y="1073727"/>
                    </a:cubicBezTo>
                    <a:lnTo>
                      <a:pt x="1674091" y="1062182"/>
                    </a:lnTo>
                    <a:cubicBezTo>
                      <a:pt x="1693707" y="1061659"/>
                      <a:pt x="1712780" y="1055395"/>
                      <a:pt x="1731818" y="1050636"/>
                    </a:cubicBezTo>
                    <a:cubicBezTo>
                      <a:pt x="1743624" y="1047684"/>
                      <a:pt x="1754909" y="1042939"/>
                      <a:pt x="1766454" y="1039091"/>
                    </a:cubicBezTo>
                    <a:cubicBezTo>
                      <a:pt x="1778000" y="1031394"/>
                      <a:pt x="1791279" y="1025812"/>
                      <a:pt x="1801091" y="1016000"/>
                    </a:cubicBezTo>
                    <a:cubicBezTo>
                      <a:pt x="1810903" y="1006188"/>
                      <a:pt x="1813347" y="990031"/>
                      <a:pt x="1824182" y="981363"/>
                    </a:cubicBezTo>
                    <a:cubicBezTo>
                      <a:pt x="1833685" y="973761"/>
                      <a:pt x="1847273" y="973666"/>
                      <a:pt x="1858818" y="969818"/>
                    </a:cubicBezTo>
                    <a:cubicBezTo>
                      <a:pt x="1870363" y="962121"/>
                      <a:pt x="1884786" y="957562"/>
                      <a:pt x="1893454" y="946727"/>
                    </a:cubicBezTo>
                    <a:cubicBezTo>
                      <a:pt x="1901057" y="937224"/>
                      <a:pt x="1899557" y="922976"/>
                      <a:pt x="1905000" y="912091"/>
                    </a:cubicBezTo>
                    <a:cubicBezTo>
                      <a:pt x="1911206" y="899680"/>
                      <a:pt x="1920394" y="889000"/>
                      <a:pt x="1928091" y="877454"/>
                    </a:cubicBezTo>
                    <a:cubicBezTo>
                      <a:pt x="1924242" y="827424"/>
                      <a:pt x="1928715" y="776043"/>
                      <a:pt x="1916545" y="727363"/>
                    </a:cubicBezTo>
                    <a:cubicBezTo>
                      <a:pt x="1912688" y="711934"/>
                      <a:pt x="1860999" y="677123"/>
                      <a:pt x="1847273" y="669636"/>
                    </a:cubicBezTo>
                    <a:cubicBezTo>
                      <a:pt x="1686131" y="581740"/>
                      <a:pt x="1818989" y="666173"/>
                      <a:pt x="1685636" y="577272"/>
                    </a:cubicBezTo>
                    <a:cubicBezTo>
                      <a:pt x="1674091" y="569575"/>
                      <a:pt x="1664736" y="556144"/>
                      <a:pt x="1651000" y="554182"/>
                    </a:cubicBezTo>
                    <a:lnTo>
                      <a:pt x="1570182" y="542636"/>
                    </a:lnTo>
                    <a:cubicBezTo>
                      <a:pt x="1558636" y="534939"/>
                      <a:pt x="1549342" y="521023"/>
                      <a:pt x="1535545" y="519545"/>
                    </a:cubicBezTo>
                    <a:cubicBezTo>
                      <a:pt x="1439804" y="509287"/>
                      <a:pt x="1342953" y="514860"/>
                      <a:pt x="1246909" y="508000"/>
                    </a:cubicBezTo>
                    <a:cubicBezTo>
                      <a:pt x="1234770" y="507133"/>
                      <a:pt x="1223158" y="501897"/>
                      <a:pt x="1212273" y="496454"/>
                    </a:cubicBezTo>
                    <a:cubicBezTo>
                      <a:pt x="1199862" y="490248"/>
                      <a:pt x="1190047" y="479569"/>
                      <a:pt x="1177636" y="473363"/>
                    </a:cubicBezTo>
                    <a:cubicBezTo>
                      <a:pt x="1158240" y="463665"/>
                      <a:pt x="1115307" y="455819"/>
                      <a:pt x="1096818" y="450272"/>
                    </a:cubicBezTo>
                    <a:cubicBezTo>
                      <a:pt x="1073505" y="443278"/>
                      <a:pt x="1050636" y="434879"/>
                      <a:pt x="1027545" y="427182"/>
                    </a:cubicBezTo>
                    <a:lnTo>
                      <a:pt x="992909" y="415636"/>
                    </a:lnTo>
                    <a:lnTo>
                      <a:pt x="958273" y="404091"/>
                    </a:lnTo>
                    <a:lnTo>
                      <a:pt x="889000" y="357909"/>
                    </a:lnTo>
                    <a:cubicBezTo>
                      <a:pt x="877454" y="350212"/>
                      <a:pt x="867527" y="339206"/>
                      <a:pt x="854363" y="334818"/>
                    </a:cubicBezTo>
                    <a:cubicBezTo>
                      <a:pt x="803399" y="317829"/>
                      <a:pt x="830612" y="328714"/>
                      <a:pt x="773545" y="300182"/>
                    </a:cubicBezTo>
                    <a:cubicBezTo>
                      <a:pt x="754303" y="242454"/>
                      <a:pt x="773546" y="269393"/>
                      <a:pt x="692727" y="242454"/>
                    </a:cubicBezTo>
                    <a:lnTo>
                      <a:pt x="658091" y="230909"/>
                    </a:lnTo>
                    <a:cubicBezTo>
                      <a:pt x="646545" y="223212"/>
                      <a:pt x="632122" y="218653"/>
                      <a:pt x="623454" y="207818"/>
                    </a:cubicBezTo>
                    <a:cubicBezTo>
                      <a:pt x="559718" y="128149"/>
                      <a:pt x="676539" y="216269"/>
                      <a:pt x="577273" y="150091"/>
                    </a:cubicBezTo>
                    <a:cubicBezTo>
                      <a:pt x="511850" y="51954"/>
                      <a:pt x="619604" y="203967"/>
                      <a:pt x="484909" y="69272"/>
                    </a:cubicBezTo>
                    <a:cubicBezTo>
                      <a:pt x="473364" y="57727"/>
                      <a:pt x="463858" y="43693"/>
                      <a:pt x="450273" y="34636"/>
                    </a:cubicBezTo>
                    <a:cubicBezTo>
                      <a:pt x="440147" y="27885"/>
                      <a:pt x="427338" y="26434"/>
                      <a:pt x="415636" y="23091"/>
                    </a:cubicBezTo>
                    <a:cubicBezTo>
                      <a:pt x="314164" y="-5901"/>
                      <a:pt x="417857" y="27679"/>
                      <a:pt x="334818" y="0"/>
                    </a:cubicBezTo>
                    <a:cubicBezTo>
                      <a:pt x="273242" y="3848"/>
                      <a:pt x="211448" y="5086"/>
                      <a:pt x="150091" y="11545"/>
                    </a:cubicBezTo>
                    <a:cubicBezTo>
                      <a:pt x="137988" y="12819"/>
                      <a:pt x="124060" y="14485"/>
                      <a:pt x="115454" y="23091"/>
                    </a:cubicBezTo>
                    <a:cubicBezTo>
                      <a:pt x="95831" y="42714"/>
                      <a:pt x="84667" y="69272"/>
                      <a:pt x="69273" y="92363"/>
                    </a:cubicBezTo>
                    <a:cubicBezTo>
                      <a:pt x="61576" y="103909"/>
                      <a:pt x="50570" y="113836"/>
                      <a:pt x="46182" y="127000"/>
                    </a:cubicBezTo>
                    <a:lnTo>
                      <a:pt x="23091" y="196272"/>
                    </a:lnTo>
                    <a:lnTo>
                      <a:pt x="11545" y="230909"/>
                    </a:lnTo>
                    <a:cubicBezTo>
                      <a:pt x="12685" y="241168"/>
                      <a:pt x="16174" y="338684"/>
                      <a:pt x="34636" y="369454"/>
                    </a:cubicBezTo>
                    <a:cubicBezTo>
                      <a:pt x="40236" y="378788"/>
                      <a:pt x="50030" y="384848"/>
                      <a:pt x="57727" y="392545"/>
                    </a:cubicBezTo>
                  </a:path>
                </a:pathLst>
              </a:custGeom>
              <a:solidFill>
                <a:srgbClr val="808000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Cala"/>
                  <a:ea typeface="ＭＳ Ｐゴシック" charset="0"/>
                  <a:cs typeface="Cala"/>
                </a:endParaRPr>
              </a:p>
            </p:txBody>
          </p:sp>
          <p:pic>
            <p:nvPicPr>
              <p:cNvPr id="214" name="Picture 30" descr="Picture 22.pn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668" y="4668773"/>
                <a:ext cx="512079" cy="42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Picture 6143" descr="Picture 21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5443" y="4612755"/>
                <a:ext cx="520472" cy="461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8" name="Picture 34" descr="Picture 10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222" y="4909885"/>
              <a:ext cx="181058" cy="21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n-</a:t>
            </a:r>
            <a:r>
              <a:rPr lang="en-US" baseline="30000" dirty="0" smtClean="0">
                <a:cs typeface="+mj-cs"/>
              </a:rPr>
              <a:t>3</a:t>
            </a:r>
            <a:r>
              <a:rPr lang="en-US" dirty="0" smtClean="0">
                <a:cs typeface="+mj-cs"/>
              </a:rPr>
              <a:t>He Collaboration</a:t>
            </a: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31775" y="976619"/>
            <a:ext cx="8680450" cy="1754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R. Alarcon</a:t>
            </a:r>
            <a:r>
              <a:rPr lang="en-US" baseline="30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 S. Baeßler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, S. Balascuta</a:t>
            </a:r>
            <a:r>
              <a:rPr lang="en-US" baseline="30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 L. Barron-Palos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A. Barzilov</a:t>
            </a:r>
            <a:r>
              <a:rPr lang="en-US" baseline="30000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, D. Bowman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, J. Calarco</a:t>
            </a:r>
            <a:r>
              <a:rPr lang="en-US" baseline="30000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, V. Cianciolo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, C. Crawford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, J. Favela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N. Fomin</a:t>
            </a:r>
            <a:r>
              <a:rPr lang="en-US" baseline="30000" dirty="0" smtClean="0">
                <a:solidFill>
                  <a:srgbClr val="000000"/>
                </a:solidFill>
              </a:rPr>
              <a:t>4,13</a:t>
            </a:r>
            <a:r>
              <a:rPr lang="en-US" dirty="0" smtClean="0">
                <a:solidFill>
                  <a:srgbClr val="000000"/>
                </a:solidFill>
              </a:rPr>
              <a:t>, I. Garishvili</a:t>
            </a:r>
            <a:r>
              <a:rPr lang="en-US" baseline="30000" dirty="0" smtClean="0">
                <a:solidFill>
                  <a:srgbClr val="000000"/>
                </a:solidFill>
              </a:rPr>
              <a:t>13</a:t>
            </a:r>
            <a:r>
              <a:rPr lang="en-US" dirty="0" smtClean="0">
                <a:solidFill>
                  <a:srgbClr val="000000"/>
                </a:solidFill>
              </a:rPr>
              <a:t>, M. Gericke</a:t>
            </a:r>
            <a:r>
              <a:rPr lang="en-US" baseline="30000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, C. Gillis</a:t>
            </a:r>
            <a:r>
              <a:rPr lang="en-US" baseline="30000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, G. Greene</a:t>
            </a:r>
            <a:r>
              <a:rPr lang="en-US" baseline="30000" dirty="0" smtClean="0">
                <a:solidFill>
                  <a:srgbClr val="000000"/>
                </a:solidFill>
              </a:rPr>
              <a:t>4,13</a:t>
            </a:r>
            <a:r>
              <a:rPr lang="en-US" dirty="0" smtClean="0">
                <a:solidFill>
                  <a:srgbClr val="000000"/>
                </a:solidFill>
              </a:rPr>
              <a:t>, V. Gudkov</a:t>
            </a:r>
            <a:r>
              <a:rPr lang="en-US" baseline="30000" dirty="0" smtClean="0">
                <a:solidFill>
                  <a:srgbClr val="000000"/>
                </a:solidFill>
              </a:rPr>
              <a:t>11</a:t>
            </a:r>
            <a:r>
              <a:rPr lang="en-US" dirty="0" smtClean="0">
                <a:solidFill>
                  <a:srgbClr val="000000"/>
                </a:solidFill>
              </a:rPr>
              <a:t>, J. Hamblen</a:t>
            </a:r>
            <a:r>
              <a:rPr lang="en-US" baseline="30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, C. Hayes</a:t>
            </a:r>
            <a:r>
              <a:rPr lang="en-US" baseline="30000" dirty="0" smtClean="0">
                <a:solidFill>
                  <a:srgbClr val="000000"/>
                </a:solidFill>
              </a:rPr>
              <a:t>13</a:t>
            </a:r>
            <a:r>
              <a:rPr lang="en-US" dirty="0" smtClean="0">
                <a:solidFill>
                  <a:srgbClr val="000000"/>
                </a:solidFill>
              </a:rPr>
              <a:t>, E. Iverson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, K. Latiful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, S. Kucuker</a:t>
            </a:r>
            <a:r>
              <a:rPr lang="en-US" baseline="30000" dirty="0" smtClean="0">
                <a:solidFill>
                  <a:srgbClr val="000000"/>
                </a:solidFill>
              </a:rPr>
              <a:t>13</a:t>
            </a:r>
            <a:r>
              <a:rPr lang="en-US" dirty="0" smtClean="0">
                <a:solidFill>
                  <a:srgbClr val="000000"/>
                </a:solidFill>
              </a:rPr>
              <a:t>, M. Maldonado-Velazquez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M. McCrea</a:t>
            </a:r>
            <a:r>
              <a:rPr lang="en-US" baseline="30000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, I. Novikov</a:t>
            </a:r>
            <a:r>
              <a:rPr lang="en-US" baseline="30000" dirty="0" smtClean="0">
                <a:solidFill>
                  <a:srgbClr val="000000"/>
                </a:solidFill>
              </a:rPr>
              <a:t>15</a:t>
            </a:r>
            <a:r>
              <a:rPr lang="en-US" dirty="0" smtClean="0">
                <a:solidFill>
                  <a:srgbClr val="000000"/>
                </a:solidFill>
              </a:rPr>
              <a:t>, C. Olguin</a:t>
            </a:r>
            <a:r>
              <a:rPr lang="en-US" baseline="30000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, S. Penttila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, E. Plemons</a:t>
            </a:r>
            <a:r>
              <a:rPr lang="en-US" baseline="30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, A. Ramirez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P.-N. Seo</a:t>
            </a:r>
            <a:r>
              <a:rPr lang="en-US" baseline="30000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, Y. Song</a:t>
            </a:r>
            <a:r>
              <a:rPr lang="en-US" baseline="30000" dirty="0" smtClean="0">
                <a:solidFill>
                  <a:srgbClr val="000000"/>
                </a:solidFill>
              </a:rPr>
              <a:t>11</a:t>
            </a:r>
            <a:r>
              <a:rPr lang="en-US" dirty="0" smtClean="0">
                <a:solidFill>
                  <a:srgbClr val="000000"/>
                </a:solidFill>
              </a:rPr>
              <a:t>, A. Sprow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, J. Thomison</a:t>
            </a:r>
            <a:r>
              <a:rPr lang="en-US" baseline="30000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, T. Tong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, M. Viviani</a:t>
            </a:r>
            <a:r>
              <a:rPr lang="en-US" baseline="30000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, C. Wichersham</a:t>
            </a:r>
            <a:r>
              <a:rPr lang="en-US" baseline="30000" dirty="0" smtClean="0">
                <a:solidFill>
                  <a:srgbClr val="000000"/>
                </a:solidFill>
              </a:rPr>
              <a:t>12</a:t>
            </a:r>
            <a:endParaRPr lang="en-US" baseline="30000" dirty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77774" y="2779645"/>
            <a:ext cx="405884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600" baseline="30000" dirty="0">
                <a:solidFill>
                  <a:schemeClr val="accent2"/>
                </a:solidFill>
              </a:rPr>
              <a:t>1</a:t>
            </a:r>
            <a:r>
              <a:rPr lang="en-US" sz="1600" dirty="0">
                <a:solidFill>
                  <a:schemeClr val="accent2"/>
                </a:solidFill>
              </a:rPr>
              <a:t>Arizona State University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Universidad Nacional Autonoma de Mexico</a:t>
            </a:r>
          </a:p>
          <a:p>
            <a:pPr algn="ctr"/>
            <a:r>
              <a:rPr lang="en-US" sz="1600" baseline="30000" dirty="0">
                <a:solidFill>
                  <a:schemeClr val="accent2"/>
                </a:solidFill>
              </a:rPr>
              <a:t>3</a:t>
            </a:r>
            <a:r>
              <a:rPr lang="en-US" sz="1600" dirty="0">
                <a:solidFill>
                  <a:schemeClr val="accent2"/>
                </a:solidFill>
              </a:rPr>
              <a:t>University of Virginia 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4</a:t>
            </a:r>
            <a:r>
              <a:rPr lang="en-US" sz="1600" dirty="0" smtClean="0">
                <a:solidFill>
                  <a:schemeClr val="accent2"/>
                </a:solidFill>
              </a:rPr>
              <a:t>Oak Ridge National Laboratory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5</a:t>
            </a:r>
            <a:r>
              <a:rPr lang="en-US" sz="1600" dirty="0" smtClean="0">
                <a:solidFill>
                  <a:schemeClr val="accent2"/>
                </a:solidFill>
              </a:rPr>
              <a:t>University of Kentucky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6</a:t>
            </a:r>
            <a:r>
              <a:rPr lang="en-US" sz="1600" dirty="0" smtClean="0">
                <a:solidFill>
                  <a:schemeClr val="accent2"/>
                </a:solidFill>
              </a:rPr>
              <a:t>University </a:t>
            </a:r>
            <a:r>
              <a:rPr lang="en-US" sz="1600" dirty="0">
                <a:solidFill>
                  <a:schemeClr val="accent2"/>
                </a:solidFill>
              </a:rPr>
              <a:t>of Manitoba, Canada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7</a:t>
            </a:r>
            <a:r>
              <a:rPr lang="en-US" sz="1600" dirty="0" smtClean="0">
                <a:solidFill>
                  <a:schemeClr val="accent2"/>
                </a:solidFill>
              </a:rPr>
              <a:t>Univeristy </a:t>
            </a:r>
            <a:r>
              <a:rPr lang="en-US" sz="1600" dirty="0">
                <a:solidFill>
                  <a:schemeClr val="accent2"/>
                </a:solidFill>
              </a:rPr>
              <a:t>of Nevada at Los </a:t>
            </a:r>
            <a:r>
              <a:rPr lang="en-US" sz="1600" dirty="0" smtClean="0">
                <a:solidFill>
                  <a:schemeClr val="accent2"/>
                </a:solidFill>
              </a:rPr>
              <a:t>Vegas</a:t>
            </a:r>
            <a:endParaRPr lang="en-US" sz="1600" dirty="0">
              <a:solidFill>
                <a:schemeClr val="accent2"/>
              </a:solidFill>
            </a:endParaRP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8</a:t>
            </a:r>
            <a:r>
              <a:rPr lang="en-US" sz="1600" dirty="0" smtClean="0">
                <a:solidFill>
                  <a:schemeClr val="accent2"/>
                </a:solidFill>
              </a:rPr>
              <a:t>Indiana University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964489" y="2793485"/>
            <a:ext cx="36809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600" baseline="30000" dirty="0">
                <a:solidFill>
                  <a:schemeClr val="accent2"/>
                </a:solidFill>
              </a:rPr>
              <a:t>9</a:t>
            </a:r>
            <a:r>
              <a:rPr lang="en-US" sz="1600" dirty="0">
                <a:solidFill>
                  <a:schemeClr val="accent2"/>
                </a:solidFill>
              </a:rPr>
              <a:t>University of New Hampshire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10</a:t>
            </a:r>
            <a:r>
              <a:rPr lang="en-US" sz="1600" dirty="0" smtClean="0">
                <a:solidFill>
                  <a:schemeClr val="accent2"/>
                </a:solidFill>
              </a:rPr>
              <a:t>Instituto </a:t>
            </a:r>
            <a:r>
              <a:rPr lang="en-US" sz="1600" dirty="0" err="1">
                <a:solidFill>
                  <a:schemeClr val="accent2"/>
                </a:solidFill>
              </a:rPr>
              <a:t>Nazionale</a:t>
            </a:r>
            <a:r>
              <a:rPr lang="en-US" sz="1600" dirty="0">
                <a:solidFill>
                  <a:schemeClr val="accent2"/>
                </a:solidFill>
              </a:rPr>
              <a:t> di </a:t>
            </a:r>
            <a:r>
              <a:rPr lang="en-US" sz="1600" dirty="0" err="1">
                <a:solidFill>
                  <a:schemeClr val="accent2"/>
                </a:solidFill>
              </a:rPr>
              <a:t>Fisica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Nucleare</a:t>
            </a:r>
            <a:r>
              <a:rPr lang="en-US" sz="1600" dirty="0">
                <a:solidFill>
                  <a:schemeClr val="accent2"/>
                </a:solidFill>
              </a:rPr>
              <a:t>, Sezione di Pisa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11</a:t>
            </a:r>
            <a:r>
              <a:rPr lang="en-US" sz="1600" dirty="0" smtClean="0">
                <a:solidFill>
                  <a:schemeClr val="accent2"/>
                </a:solidFill>
              </a:rPr>
              <a:t>University </a:t>
            </a:r>
            <a:r>
              <a:rPr lang="en-US" sz="1600" dirty="0">
                <a:solidFill>
                  <a:schemeClr val="accent2"/>
                </a:solidFill>
              </a:rPr>
              <a:t>of South Carolina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12</a:t>
            </a:r>
            <a:r>
              <a:rPr lang="en-US" sz="1600" dirty="0" smtClean="0">
                <a:solidFill>
                  <a:schemeClr val="accent2"/>
                </a:solidFill>
              </a:rPr>
              <a:t>University </a:t>
            </a:r>
            <a:r>
              <a:rPr lang="en-US" sz="1600" dirty="0">
                <a:solidFill>
                  <a:schemeClr val="accent2"/>
                </a:solidFill>
              </a:rPr>
              <a:t>of Tennessee at Chattanooga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13</a:t>
            </a:r>
            <a:r>
              <a:rPr lang="en-US" sz="1600" dirty="0" smtClean="0">
                <a:solidFill>
                  <a:schemeClr val="accent2"/>
                </a:solidFill>
              </a:rPr>
              <a:t>University </a:t>
            </a:r>
            <a:r>
              <a:rPr lang="en-US" sz="1600" dirty="0">
                <a:solidFill>
                  <a:schemeClr val="accent2"/>
                </a:solidFill>
              </a:rPr>
              <a:t>of Tennessee, Knoxville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14</a:t>
            </a:r>
            <a:r>
              <a:rPr lang="en-US" sz="1600" dirty="0" smtClean="0">
                <a:solidFill>
                  <a:schemeClr val="accent2"/>
                </a:solidFill>
              </a:rPr>
              <a:t>Duke </a:t>
            </a:r>
            <a:r>
              <a:rPr lang="en-US" sz="1600" dirty="0">
                <a:solidFill>
                  <a:schemeClr val="accent2"/>
                </a:solidFill>
              </a:rPr>
              <a:t>University</a:t>
            </a:r>
          </a:p>
          <a:p>
            <a:pPr algn="ctr"/>
            <a:r>
              <a:rPr lang="en-US" sz="1600" baseline="30000" dirty="0" smtClean="0">
                <a:solidFill>
                  <a:schemeClr val="accent2"/>
                </a:solidFill>
              </a:rPr>
              <a:t>15</a:t>
            </a:r>
            <a:r>
              <a:rPr lang="en-US" sz="1600" dirty="0" smtClean="0">
                <a:solidFill>
                  <a:schemeClr val="accent2"/>
                </a:solidFill>
              </a:rPr>
              <a:t>Western Kentucky University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1980" y="5330080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https://</a:t>
            </a:r>
            <a:r>
              <a:rPr lang="en-US" sz="2400" dirty="0" smtClean="0">
                <a:solidFill>
                  <a:schemeClr val="tx2"/>
                </a:solidFill>
              </a:rPr>
              <a:t>n3he.wikispaces.com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30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1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 descr="n3He-ReactionDiagram-k_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16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n-</a:t>
            </a:r>
            <a:r>
              <a:rPr lang="en-US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He Experimental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setup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35000" y="3149600"/>
            <a:ext cx="8008938" cy="3397250"/>
            <a:chOff x="150531" y="158300"/>
            <a:chExt cx="8010090" cy="3398441"/>
          </a:xfrm>
        </p:grpSpPr>
        <p:grpSp>
          <p:nvGrpSpPr>
            <p:cNvPr id="8304" name="Group 101"/>
            <p:cNvGrpSpPr>
              <a:grpSpLocks/>
            </p:cNvGrpSpPr>
            <p:nvPr/>
          </p:nvGrpSpPr>
          <p:grpSpPr bwMode="auto">
            <a:xfrm>
              <a:off x="4452875" y="1013566"/>
              <a:ext cx="1189037" cy="836613"/>
              <a:chOff x="3199" y="1123"/>
              <a:chExt cx="749" cy="527"/>
            </a:xfrm>
          </p:grpSpPr>
          <p:sp>
            <p:nvSpPr>
              <p:cNvPr id="8393" name="Line 102"/>
              <p:cNvSpPr>
                <a:spLocks noChangeShapeType="1"/>
              </p:cNvSpPr>
              <p:nvPr/>
            </p:nvSpPr>
            <p:spPr bwMode="auto">
              <a:xfrm>
                <a:off x="3279" y="1123"/>
                <a:ext cx="591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4" name="Line 103"/>
              <p:cNvSpPr>
                <a:spLocks noChangeShapeType="1"/>
              </p:cNvSpPr>
              <p:nvPr/>
            </p:nvSpPr>
            <p:spPr bwMode="auto">
              <a:xfrm flipV="1">
                <a:off x="3283" y="1650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5" name="Arc 104"/>
              <p:cNvSpPr>
                <a:spLocks/>
              </p:cNvSpPr>
              <p:nvPr/>
            </p:nvSpPr>
            <p:spPr bwMode="auto">
              <a:xfrm flipH="1">
                <a:off x="3771" y="1123"/>
                <a:ext cx="177" cy="527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600" y="-1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10121"/>
                      <a:pt x="8977" y="648"/>
                      <a:pt x="20438" y="31"/>
                    </a:cubicBezTo>
                  </a:path>
                  <a:path w="43200" h="43200" stroke="0" extrusionOk="0">
                    <a:moveTo>
                      <a:pt x="21600" y="-1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10121"/>
                      <a:pt x="8977" y="648"/>
                      <a:pt x="20438" y="31"/>
                    </a:cubicBezTo>
                    <a:lnTo>
                      <a:pt x="21600" y="21600"/>
                    </a:lnTo>
                    <a:lnTo>
                      <a:pt x="21600" y="-1"/>
                    </a:lnTo>
                    <a:close/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" name="Arc 105"/>
              <p:cNvSpPr>
                <a:spLocks/>
              </p:cNvSpPr>
              <p:nvPr/>
            </p:nvSpPr>
            <p:spPr bwMode="auto">
              <a:xfrm flipH="1">
                <a:off x="3199" y="1123"/>
                <a:ext cx="89" cy="527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84"/>
                      <a:pt x="11999" y="43135"/>
                      <a:pt x="116" y="43199"/>
                    </a:cubicBezTo>
                  </a:path>
                  <a:path w="21600" h="43199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84"/>
                      <a:pt x="11999" y="43135"/>
                      <a:pt x="116" y="43199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" name="AutoShape 106"/>
              <p:cNvSpPr>
                <a:spLocks noChangeArrowheads="1"/>
              </p:cNvSpPr>
              <p:nvPr/>
            </p:nvSpPr>
            <p:spPr bwMode="auto">
              <a:xfrm>
                <a:off x="3830" y="1259"/>
                <a:ext cx="62" cy="246"/>
              </a:xfrm>
              <a:prstGeom prst="roundRect">
                <a:avLst>
                  <a:gd name="adj" fmla="val 32352"/>
                </a:avLst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8" name="AutoShape 107"/>
              <p:cNvSpPr>
                <a:spLocks noChangeArrowheads="1"/>
              </p:cNvSpPr>
              <p:nvPr/>
            </p:nvSpPr>
            <p:spPr bwMode="auto">
              <a:xfrm>
                <a:off x="3268" y="1259"/>
                <a:ext cx="62" cy="246"/>
              </a:xfrm>
              <a:prstGeom prst="roundRect">
                <a:avLst>
                  <a:gd name="adj" fmla="val 32352"/>
                </a:avLst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9" name="Rectangle 108"/>
              <p:cNvSpPr>
                <a:spLocks noChangeArrowheads="1"/>
              </p:cNvSpPr>
              <p:nvPr/>
            </p:nvSpPr>
            <p:spPr bwMode="auto">
              <a:xfrm>
                <a:off x="3298" y="1231"/>
                <a:ext cx="86" cy="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00" name="Line 109"/>
              <p:cNvSpPr>
                <a:spLocks noChangeShapeType="1"/>
              </p:cNvSpPr>
              <p:nvPr/>
            </p:nvSpPr>
            <p:spPr bwMode="auto">
              <a:xfrm flipH="1">
                <a:off x="3292" y="1259"/>
                <a:ext cx="57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01" name="Line 110"/>
              <p:cNvSpPr>
                <a:spLocks noChangeShapeType="1"/>
              </p:cNvSpPr>
              <p:nvPr/>
            </p:nvSpPr>
            <p:spPr bwMode="auto">
              <a:xfrm flipH="1">
                <a:off x="3296" y="1505"/>
                <a:ext cx="57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305" name="Arc 114"/>
            <p:cNvSpPr>
              <a:spLocks/>
            </p:cNvSpPr>
            <p:nvPr/>
          </p:nvSpPr>
          <p:spPr bwMode="auto">
            <a:xfrm flipH="1">
              <a:off x="7136684" y="1013566"/>
              <a:ext cx="280987" cy="83661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0121"/>
                    <a:pt x="8977" y="648"/>
                    <a:pt x="20438" y="31"/>
                  </a:cubicBezTo>
                </a:path>
                <a:path w="43200" h="43200" stroke="0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0121"/>
                    <a:pt x="8977" y="648"/>
                    <a:pt x="20438" y="31"/>
                  </a:cubicBezTo>
                  <a:lnTo>
                    <a:pt x="21600" y="21600"/>
                  </a:lnTo>
                  <a:lnTo>
                    <a:pt x="21600" y="-1"/>
                  </a:lnTo>
                  <a:close/>
                </a:path>
              </a:pathLst>
            </a:cu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06" name="Text Box 135"/>
            <p:cNvSpPr txBox="1">
              <a:spLocks noChangeArrowheads="1"/>
            </p:cNvSpPr>
            <p:nvPr/>
          </p:nvSpPr>
          <p:spPr bwMode="auto">
            <a:xfrm>
              <a:off x="6145596" y="158300"/>
              <a:ext cx="131388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24459C"/>
                  </a:solidFill>
                </a:rPr>
                <a:t>10 Gauss</a:t>
              </a:r>
            </a:p>
            <a:p>
              <a:pPr algn="ctr"/>
              <a:r>
                <a:rPr lang="en-US" sz="1600">
                  <a:solidFill>
                    <a:srgbClr val="24459C"/>
                  </a:solidFill>
                </a:rPr>
                <a:t>Holding field</a:t>
              </a:r>
              <a:endParaRPr lang="en-US" sz="1600"/>
            </a:p>
          </p:txBody>
        </p:sp>
        <p:sp>
          <p:nvSpPr>
            <p:cNvPr id="8307" name="Text Box 136"/>
            <p:cNvSpPr txBox="1">
              <a:spLocks noChangeArrowheads="1"/>
            </p:cNvSpPr>
            <p:nvPr/>
          </p:nvSpPr>
          <p:spPr bwMode="auto">
            <a:xfrm>
              <a:off x="4468863" y="2207366"/>
              <a:ext cx="8921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C0000"/>
                  </a:solidFill>
                </a:rPr>
                <a:t>RF spin</a:t>
              </a:r>
              <a:br>
                <a:rPr lang="en-US" sz="1600">
                  <a:solidFill>
                    <a:srgbClr val="CC0000"/>
                  </a:solidFill>
                </a:rPr>
              </a:br>
              <a:r>
                <a:rPr lang="en-US" sz="1600">
                  <a:solidFill>
                    <a:srgbClr val="CC0000"/>
                  </a:solidFill>
                </a:rPr>
                <a:t>rotator</a:t>
              </a:r>
            </a:p>
          </p:txBody>
        </p:sp>
        <p:sp>
          <p:nvSpPr>
            <p:cNvPr id="8308" name="Text Box 137"/>
            <p:cNvSpPr txBox="1">
              <a:spLocks noChangeArrowheads="1"/>
            </p:cNvSpPr>
            <p:nvPr/>
          </p:nvSpPr>
          <p:spPr bwMode="auto">
            <a:xfrm>
              <a:off x="6323884" y="2202861"/>
              <a:ext cx="1314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aseline="30000">
                  <a:solidFill>
                    <a:srgbClr val="660066"/>
                  </a:solidFill>
                </a:rPr>
                <a:t>3</a:t>
              </a:r>
              <a:r>
                <a:rPr lang="en-US" sz="1600">
                  <a:solidFill>
                    <a:srgbClr val="660066"/>
                  </a:solidFill>
                </a:rPr>
                <a:t>He target /</a:t>
              </a:r>
            </a:p>
            <a:p>
              <a:pPr algn="ctr"/>
              <a:r>
                <a:rPr lang="en-US" sz="1600">
                  <a:solidFill>
                    <a:srgbClr val="660066"/>
                  </a:solidFill>
                </a:rPr>
                <a:t>ion chamber</a:t>
              </a:r>
            </a:p>
          </p:txBody>
        </p:sp>
        <p:grpSp>
          <p:nvGrpSpPr>
            <p:cNvPr id="8309" name="Group 138"/>
            <p:cNvGrpSpPr>
              <a:grpSpLocks/>
            </p:cNvGrpSpPr>
            <p:nvPr/>
          </p:nvGrpSpPr>
          <p:grpSpPr bwMode="auto">
            <a:xfrm>
              <a:off x="326309" y="1229466"/>
              <a:ext cx="952500" cy="390525"/>
              <a:chOff x="290" y="1289"/>
              <a:chExt cx="600" cy="246"/>
            </a:xfrm>
          </p:grpSpPr>
          <p:sp>
            <p:nvSpPr>
              <p:cNvPr id="8390" name="AutoShape 139"/>
              <p:cNvSpPr>
                <a:spLocks noChangeArrowheads="1"/>
              </p:cNvSpPr>
              <p:nvPr/>
            </p:nvSpPr>
            <p:spPr bwMode="auto">
              <a:xfrm>
                <a:off x="828" y="1289"/>
                <a:ext cx="62" cy="246"/>
              </a:xfrm>
              <a:prstGeom prst="roundRect">
                <a:avLst>
                  <a:gd name="adj" fmla="val 32352"/>
                </a:avLst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1" name="Line 140"/>
              <p:cNvSpPr>
                <a:spLocks noChangeShapeType="1"/>
              </p:cNvSpPr>
              <p:nvPr/>
            </p:nvSpPr>
            <p:spPr bwMode="auto">
              <a:xfrm flipH="1">
                <a:off x="290" y="1289"/>
                <a:ext cx="57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2" name="Line 141"/>
              <p:cNvSpPr>
                <a:spLocks noChangeShapeType="1"/>
              </p:cNvSpPr>
              <p:nvPr/>
            </p:nvSpPr>
            <p:spPr bwMode="auto">
              <a:xfrm flipH="1">
                <a:off x="290" y="1535"/>
                <a:ext cx="57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310" name="Group 142"/>
            <p:cNvGrpSpPr>
              <a:grpSpLocks/>
            </p:cNvGrpSpPr>
            <p:nvPr/>
          </p:nvGrpSpPr>
          <p:grpSpPr bwMode="auto">
            <a:xfrm>
              <a:off x="1999534" y="1016741"/>
              <a:ext cx="1250950" cy="830263"/>
              <a:chOff x="1076" y="1155"/>
              <a:chExt cx="788" cy="523"/>
            </a:xfrm>
          </p:grpSpPr>
          <p:sp>
            <p:nvSpPr>
              <p:cNvPr id="8381" name="Rectangle 143"/>
              <p:cNvSpPr>
                <a:spLocks noChangeArrowheads="1"/>
              </p:cNvSpPr>
              <p:nvPr/>
            </p:nvSpPr>
            <p:spPr bwMode="auto">
              <a:xfrm>
                <a:off x="1077" y="1155"/>
                <a:ext cx="787" cy="523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2" name="Arc 144"/>
              <p:cNvSpPr>
                <a:spLocks/>
              </p:cNvSpPr>
              <p:nvPr/>
            </p:nvSpPr>
            <p:spPr bwMode="auto">
              <a:xfrm>
                <a:off x="1079" y="1272"/>
                <a:ext cx="782" cy="126"/>
              </a:xfrm>
              <a:custGeom>
                <a:avLst/>
                <a:gdLst>
                  <a:gd name="T0" fmla="*/ 0 w 29173"/>
                  <a:gd name="T1" fmla="*/ 0 h 21600"/>
                  <a:gd name="T2" fmla="*/ 0 w 29173"/>
                  <a:gd name="T3" fmla="*/ 0 h 21600"/>
                  <a:gd name="T4" fmla="*/ 0 w 29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173"/>
                  <a:gd name="T10" fmla="*/ 0 h 21600"/>
                  <a:gd name="T11" fmla="*/ 29173 w 29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73" h="21600" fill="none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</a:path>
                  <a:path w="29173" h="21600" stroke="0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  <a:lnTo>
                      <a:pt x="15092" y="21600"/>
                    </a:lnTo>
                    <a:lnTo>
                      <a:pt x="-1" y="614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3" name="Arc 145"/>
              <p:cNvSpPr>
                <a:spLocks/>
              </p:cNvSpPr>
              <p:nvPr/>
            </p:nvSpPr>
            <p:spPr bwMode="auto">
              <a:xfrm>
                <a:off x="1079" y="1324"/>
                <a:ext cx="782" cy="126"/>
              </a:xfrm>
              <a:custGeom>
                <a:avLst/>
                <a:gdLst>
                  <a:gd name="T0" fmla="*/ 0 w 29173"/>
                  <a:gd name="T1" fmla="*/ 0 h 21600"/>
                  <a:gd name="T2" fmla="*/ 0 w 29173"/>
                  <a:gd name="T3" fmla="*/ 0 h 21600"/>
                  <a:gd name="T4" fmla="*/ 0 w 29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173"/>
                  <a:gd name="T10" fmla="*/ 0 h 21600"/>
                  <a:gd name="T11" fmla="*/ 29173 w 29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73" h="21600" fill="none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</a:path>
                  <a:path w="29173" h="21600" stroke="0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  <a:lnTo>
                      <a:pt x="15092" y="21600"/>
                    </a:lnTo>
                    <a:lnTo>
                      <a:pt x="-1" y="614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4" name="Arc 146"/>
              <p:cNvSpPr>
                <a:spLocks/>
              </p:cNvSpPr>
              <p:nvPr/>
            </p:nvSpPr>
            <p:spPr bwMode="auto">
              <a:xfrm>
                <a:off x="1079" y="1376"/>
                <a:ext cx="782" cy="126"/>
              </a:xfrm>
              <a:custGeom>
                <a:avLst/>
                <a:gdLst>
                  <a:gd name="T0" fmla="*/ 0 w 29173"/>
                  <a:gd name="T1" fmla="*/ 0 h 21600"/>
                  <a:gd name="T2" fmla="*/ 0 w 29173"/>
                  <a:gd name="T3" fmla="*/ 0 h 21600"/>
                  <a:gd name="T4" fmla="*/ 0 w 29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173"/>
                  <a:gd name="T10" fmla="*/ 0 h 21600"/>
                  <a:gd name="T11" fmla="*/ 29173 w 29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73" h="21600" fill="none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</a:path>
                  <a:path w="29173" h="21600" stroke="0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  <a:lnTo>
                      <a:pt x="15092" y="21600"/>
                    </a:lnTo>
                    <a:lnTo>
                      <a:pt x="-1" y="614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5" name="Arc 147"/>
              <p:cNvSpPr>
                <a:spLocks/>
              </p:cNvSpPr>
              <p:nvPr/>
            </p:nvSpPr>
            <p:spPr bwMode="auto">
              <a:xfrm>
                <a:off x="1079" y="1428"/>
                <a:ext cx="782" cy="126"/>
              </a:xfrm>
              <a:custGeom>
                <a:avLst/>
                <a:gdLst>
                  <a:gd name="T0" fmla="*/ 0 w 29173"/>
                  <a:gd name="T1" fmla="*/ 0 h 21600"/>
                  <a:gd name="T2" fmla="*/ 0 w 29173"/>
                  <a:gd name="T3" fmla="*/ 0 h 21600"/>
                  <a:gd name="T4" fmla="*/ 0 w 29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173"/>
                  <a:gd name="T10" fmla="*/ 0 h 21600"/>
                  <a:gd name="T11" fmla="*/ 29173 w 29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73" h="21600" fill="none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</a:path>
                  <a:path w="29173" h="21600" stroke="0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  <a:lnTo>
                      <a:pt x="15092" y="21600"/>
                    </a:lnTo>
                    <a:lnTo>
                      <a:pt x="-1" y="614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6" name="Arc 148"/>
              <p:cNvSpPr>
                <a:spLocks/>
              </p:cNvSpPr>
              <p:nvPr/>
            </p:nvSpPr>
            <p:spPr bwMode="auto">
              <a:xfrm>
                <a:off x="1079" y="1480"/>
                <a:ext cx="782" cy="126"/>
              </a:xfrm>
              <a:custGeom>
                <a:avLst/>
                <a:gdLst>
                  <a:gd name="T0" fmla="*/ 0 w 29173"/>
                  <a:gd name="T1" fmla="*/ 0 h 21600"/>
                  <a:gd name="T2" fmla="*/ 0 w 29173"/>
                  <a:gd name="T3" fmla="*/ 0 h 21600"/>
                  <a:gd name="T4" fmla="*/ 0 w 29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173"/>
                  <a:gd name="T10" fmla="*/ 0 h 21600"/>
                  <a:gd name="T11" fmla="*/ 29173 w 29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73" h="21600" fill="none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</a:path>
                  <a:path w="29173" h="21600" stroke="0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  <a:lnTo>
                      <a:pt x="15092" y="21600"/>
                    </a:lnTo>
                    <a:lnTo>
                      <a:pt x="-1" y="614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7" name="Arc 149"/>
              <p:cNvSpPr>
                <a:spLocks/>
              </p:cNvSpPr>
              <p:nvPr/>
            </p:nvSpPr>
            <p:spPr bwMode="auto">
              <a:xfrm>
                <a:off x="1079" y="1531"/>
                <a:ext cx="782" cy="126"/>
              </a:xfrm>
              <a:custGeom>
                <a:avLst/>
                <a:gdLst>
                  <a:gd name="T0" fmla="*/ 0 w 29173"/>
                  <a:gd name="T1" fmla="*/ 0 h 21600"/>
                  <a:gd name="T2" fmla="*/ 0 w 29173"/>
                  <a:gd name="T3" fmla="*/ 0 h 21600"/>
                  <a:gd name="T4" fmla="*/ 0 w 29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173"/>
                  <a:gd name="T10" fmla="*/ 0 h 21600"/>
                  <a:gd name="T11" fmla="*/ 29173 w 29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73" h="21600" fill="none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</a:path>
                  <a:path w="29173" h="21600" stroke="0" extrusionOk="0">
                    <a:moveTo>
                      <a:pt x="-1" y="6147"/>
                    </a:moveTo>
                    <a:cubicBezTo>
                      <a:pt x="4034" y="2206"/>
                      <a:pt x="9451" y="-1"/>
                      <a:pt x="15092" y="-1"/>
                    </a:cubicBezTo>
                    <a:cubicBezTo>
                      <a:pt x="20259" y="-1"/>
                      <a:pt x="25255" y="1852"/>
                      <a:pt x="29173" y="5220"/>
                    </a:cubicBezTo>
                    <a:lnTo>
                      <a:pt x="15092" y="21600"/>
                    </a:lnTo>
                    <a:lnTo>
                      <a:pt x="-1" y="614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8" name="Line 150"/>
              <p:cNvSpPr>
                <a:spLocks noChangeShapeType="1"/>
              </p:cNvSpPr>
              <p:nvPr/>
            </p:nvSpPr>
            <p:spPr bwMode="auto">
              <a:xfrm>
                <a:off x="1076" y="1215"/>
                <a:ext cx="78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9" name="Line 151"/>
              <p:cNvSpPr>
                <a:spLocks noChangeShapeType="1"/>
              </p:cNvSpPr>
              <p:nvPr/>
            </p:nvSpPr>
            <p:spPr bwMode="auto">
              <a:xfrm>
                <a:off x="1076" y="1618"/>
                <a:ext cx="78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311" name="Text Box 153"/>
            <p:cNvSpPr txBox="1">
              <a:spLocks noChangeArrowheads="1"/>
            </p:cNvSpPr>
            <p:nvPr/>
          </p:nvSpPr>
          <p:spPr bwMode="auto">
            <a:xfrm>
              <a:off x="182175" y="412742"/>
              <a:ext cx="14398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C0000"/>
                  </a:solidFill>
                </a:rPr>
                <a:t>FnPB cold</a:t>
              </a:r>
            </a:p>
            <a:p>
              <a:pPr algn="ctr"/>
              <a:r>
                <a:rPr lang="en-US" sz="1600">
                  <a:solidFill>
                    <a:srgbClr val="CC0000"/>
                  </a:solidFill>
                </a:rPr>
                <a:t>neutron guide</a:t>
              </a:r>
            </a:p>
          </p:txBody>
        </p:sp>
        <p:grpSp>
          <p:nvGrpSpPr>
            <p:cNvPr id="8312" name="Group 154"/>
            <p:cNvGrpSpPr>
              <a:grpSpLocks/>
            </p:cNvGrpSpPr>
            <p:nvPr/>
          </p:nvGrpSpPr>
          <p:grpSpPr bwMode="auto">
            <a:xfrm>
              <a:off x="1437559" y="1099291"/>
              <a:ext cx="417512" cy="646113"/>
              <a:chOff x="950" y="1207"/>
              <a:chExt cx="263" cy="407"/>
            </a:xfrm>
          </p:grpSpPr>
          <p:grpSp>
            <p:nvGrpSpPr>
              <p:cNvPr id="8376" name="Group 155"/>
              <p:cNvGrpSpPr>
                <a:grpSpLocks/>
              </p:cNvGrpSpPr>
              <p:nvPr/>
            </p:nvGrpSpPr>
            <p:grpSpPr bwMode="auto">
              <a:xfrm>
                <a:off x="1015" y="1207"/>
                <a:ext cx="132" cy="405"/>
                <a:chOff x="696" y="1207"/>
                <a:chExt cx="451" cy="405"/>
              </a:xfrm>
            </p:grpSpPr>
            <p:sp>
              <p:nvSpPr>
                <p:cNvPr id="8379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696" y="1207"/>
                  <a:ext cx="451" cy="0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80" name="Line 1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6" y="1612"/>
                  <a:ext cx="451" cy="0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377" name="Arc 158"/>
              <p:cNvSpPr>
                <a:spLocks noChangeAspect="1"/>
              </p:cNvSpPr>
              <p:nvPr/>
            </p:nvSpPr>
            <p:spPr bwMode="auto">
              <a:xfrm flipH="1">
                <a:off x="1076" y="1207"/>
                <a:ext cx="137" cy="407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600" y="-1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10121"/>
                      <a:pt x="8977" y="648"/>
                      <a:pt x="20438" y="31"/>
                    </a:cubicBezTo>
                  </a:path>
                  <a:path w="43200" h="43200" stroke="0" extrusionOk="0">
                    <a:moveTo>
                      <a:pt x="21600" y="-1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10121"/>
                      <a:pt x="8977" y="648"/>
                      <a:pt x="20438" y="31"/>
                    </a:cubicBezTo>
                    <a:lnTo>
                      <a:pt x="21600" y="21600"/>
                    </a:lnTo>
                    <a:lnTo>
                      <a:pt x="21600" y="-1"/>
                    </a:lnTo>
                    <a:close/>
                  </a:path>
                </a:pathLst>
              </a:custGeom>
              <a:noFill/>
              <a:ln w="19050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78" name="Arc 159"/>
              <p:cNvSpPr>
                <a:spLocks noChangeAspect="1"/>
              </p:cNvSpPr>
              <p:nvPr/>
            </p:nvSpPr>
            <p:spPr bwMode="auto">
              <a:xfrm flipH="1">
                <a:off x="950" y="1207"/>
                <a:ext cx="69" cy="407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84"/>
                      <a:pt x="11999" y="43135"/>
                      <a:pt x="116" y="43199"/>
                    </a:cubicBezTo>
                  </a:path>
                  <a:path w="21600" h="43199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84"/>
                      <a:pt x="11999" y="43135"/>
                      <a:pt x="116" y="43199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9050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313" name="Text Box 160"/>
            <p:cNvSpPr txBox="1">
              <a:spLocks noChangeArrowheads="1"/>
            </p:cNvSpPr>
            <p:nvPr/>
          </p:nvSpPr>
          <p:spPr bwMode="auto">
            <a:xfrm>
              <a:off x="1102596" y="1950191"/>
              <a:ext cx="11160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aseline="30000">
                  <a:solidFill>
                    <a:srgbClr val="660066"/>
                  </a:solidFill>
                </a:rPr>
                <a:t>3</a:t>
              </a:r>
              <a:r>
                <a:rPr lang="en-US" sz="1600">
                  <a:solidFill>
                    <a:srgbClr val="660066"/>
                  </a:solidFill>
                </a:rPr>
                <a:t>He Beam</a:t>
              </a:r>
            </a:p>
            <a:p>
              <a:pPr algn="ctr"/>
              <a:r>
                <a:rPr lang="en-US" sz="1600">
                  <a:solidFill>
                    <a:srgbClr val="660066"/>
                  </a:solidFill>
                </a:rPr>
                <a:t>Monitor</a:t>
              </a:r>
            </a:p>
          </p:txBody>
        </p:sp>
        <p:sp>
          <p:nvSpPr>
            <p:cNvPr id="8314" name="AutoShape 162"/>
            <p:cNvSpPr>
              <a:spLocks/>
            </p:cNvSpPr>
            <p:nvPr/>
          </p:nvSpPr>
          <p:spPr bwMode="auto">
            <a:xfrm rot="-5400000">
              <a:off x="1639171" y="1470766"/>
              <a:ext cx="330200" cy="3022600"/>
            </a:xfrm>
            <a:prstGeom prst="leftBrace">
              <a:avLst>
                <a:gd name="adj1" fmla="val 76282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15" name="Text Box 163"/>
            <p:cNvSpPr txBox="1">
              <a:spLocks noChangeArrowheads="1"/>
            </p:cNvSpPr>
            <p:nvPr/>
          </p:nvSpPr>
          <p:spPr bwMode="auto">
            <a:xfrm>
              <a:off x="1878396" y="2994346"/>
              <a:ext cx="8683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</a:rPr>
                <a:t>FNPB</a:t>
              </a:r>
            </a:p>
          </p:txBody>
        </p:sp>
        <p:sp>
          <p:nvSpPr>
            <p:cNvPr id="8316" name="AutoShape 164"/>
            <p:cNvSpPr>
              <a:spLocks/>
            </p:cNvSpPr>
            <p:nvPr/>
          </p:nvSpPr>
          <p:spPr bwMode="auto">
            <a:xfrm rot="-5400000">
              <a:off x="5707934" y="694478"/>
              <a:ext cx="330200" cy="4575175"/>
            </a:xfrm>
            <a:prstGeom prst="leftBrace">
              <a:avLst>
                <a:gd name="adj1" fmla="val 115465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17" name="Text Box 165"/>
            <p:cNvSpPr txBox="1">
              <a:spLocks noChangeArrowheads="1"/>
            </p:cNvSpPr>
            <p:nvPr/>
          </p:nvSpPr>
          <p:spPr bwMode="auto">
            <a:xfrm>
              <a:off x="5511084" y="3156691"/>
              <a:ext cx="835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</a:rPr>
                <a:t>n-</a:t>
              </a:r>
              <a:r>
                <a:rPr lang="en-US" sz="2000" baseline="30000">
                  <a:solidFill>
                    <a:schemeClr val="accent2"/>
                  </a:solidFill>
                </a:rPr>
                <a:t>3</a:t>
              </a:r>
              <a:r>
                <a:rPr lang="en-US" sz="2000">
                  <a:solidFill>
                    <a:schemeClr val="accent2"/>
                  </a:solidFill>
                </a:rPr>
                <a:t>He</a:t>
              </a:r>
            </a:p>
          </p:txBody>
        </p:sp>
        <p:grpSp>
          <p:nvGrpSpPr>
            <p:cNvPr id="8318" name="Group 560"/>
            <p:cNvGrpSpPr>
              <a:grpSpLocks/>
            </p:cNvGrpSpPr>
            <p:nvPr/>
          </p:nvGrpSpPr>
          <p:grpSpPr bwMode="auto">
            <a:xfrm>
              <a:off x="2412284" y="1278679"/>
              <a:ext cx="96837" cy="312737"/>
              <a:chOff x="3505200" y="1211100"/>
              <a:chExt cx="99710" cy="364506"/>
            </a:xfrm>
          </p:grpSpPr>
          <p:cxnSp>
            <p:nvCxnSpPr>
              <p:cNvPr id="562" name="Straight Arrow Connector 561"/>
              <p:cNvCxnSpPr>
                <a:cxnSpLocks noChangeShapeType="1"/>
              </p:cNvCxnSpPr>
              <p:nvPr/>
            </p:nvCxnSpPr>
            <p:spPr bwMode="auto">
              <a:xfrm flipV="1">
                <a:off x="3551758" y="1212020"/>
                <a:ext cx="0" cy="36278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3" name="Oval 562"/>
              <p:cNvSpPr/>
              <p:nvPr/>
            </p:nvSpPr>
            <p:spPr>
              <a:xfrm>
                <a:off x="3505983" y="1373052"/>
                <a:ext cx="99724" cy="9624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19" name="Group 162"/>
            <p:cNvGrpSpPr>
              <a:grpSpLocks/>
            </p:cNvGrpSpPr>
            <p:nvPr/>
          </p:nvGrpSpPr>
          <p:grpSpPr bwMode="auto">
            <a:xfrm>
              <a:off x="1459784" y="1278679"/>
              <a:ext cx="95250" cy="312737"/>
              <a:chOff x="3505200" y="1211100"/>
              <a:chExt cx="99710" cy="364506"/>
            </a:xfrm>
          </p:grpSpPr>
          <p:cxnSp>
            <p:nvCxnSpPr>
              <p:cNvPr id="565" name="Straight Arrow Connector 564"/>
              <p:cNvCxnSpPr>
                <a:cxnSpLocks noChangeShapeType="1"/>
              </p:cNvCxnSpPr>
              <p:nvPr/>
            </p:nvCxnSpPr>
            <p:spPr bwMode="auto">
              <a:xfrm flipV="1">
                <a:off x="3552390" y="1212020"/>
                <a:ext cx="0" cy="36278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6" name="Oval 565"/>
              <p:cNvSpPr/>
              <p:nvPr/>
            </p:nvSpPr>
            <p:spPr>
              <a:xfrm>
                <a:off x="3505852" y="1373052"/>
                <a:ext cx="99725" cy="9624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0" name="Group 171"/>
            <p:cNvGrpSpPr>
              <a:grpSpLocks/>
            </p:cNvGrpSpPr>
            <p:nvPr/>
          </p:nvGrpSpPr>
          <p:grpSpPr bwMode="auto">
            <a:xfrm flipV="1">
              <a:off x="1753471" y="1326304"/>
              <a:ext cx="95250" cy="312737"/>
              <a:chOff x="3505200" y="1211100"/>
              <a:chExt cx="99710" cy="364506"/>
            </a:xfrm>
          </p:grpSpPr>
          <p:cxnSp>
            <p:nvCxnSpPr>
              <p:cNvPr id="568" name="Straight Arrow Connector 567"/>
              <p:cNvCxnSpPr>
                <a:cxnSpLocks noChangeShapeType="1"/>
              </p:cNvCxnSpPr>
              <p:nvPr/>
            </p:nvCxnSpPr>
            <p:spPr bwMode="auto">
              <a:xfrm flipV="1">
                <a:off x="3552435" y="1211884"/>
                <a:ext cx="0" cy="36463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9" name="Oval 568"/>
              <p:cNvSpPr/>
              <p:nvPr/>
            </p:nvSpPr>
            <p:spPr>
              <a:xfrm>
                <a:off x="3505897" y="1372915"/>
                <a:ext cx="99725" cy="98100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1" name="Group 174"/>
            <p:cNvGrpSpPr>
              <a:grpSpLocks/>
            </p:cNvGrpSpPr>
            <p:nvPr/>
          </p:nvGrpSpPr>
          <p:grpSpPr bwMode="auto">
            <a:xfrm>
              <a:off x="2705971" y="1278679"/>
              <a:ext cx="96838" cy="312737"/>
              <a:chOff x="3505200" y="1211100"/>
              <a:chExt cx="99710" cy="364506"/>
            </a:xfrm>
          </p:grpSpPr>
          <p:cxnSp>
            <p:nvCxnSpPr>
              <p:cNvPr id="571" name="Straight Arrow Connector 570"/>
              <p:cNvCxnSpPr>
                <a:cxnSpLocks noChangeShapeType="1"/>
              </p:cNvCxnSpPr>
              <p:nvPr/>
            </p:nvCxnSpPr>
            <p:spPr bwMode="auto">
              <a:xfrm flipV="1">
                <a:off x="3550168" y="1212020"/>
                <a:ext cx="0" cy="36278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2" name="Oval 571"/>
              <p:cNvSpPr/>
              <p:nvPr/>
            </p:nvSpPr>
            <p:spPr>
              <a:xfrm>
                <a:off x="3504393" y="1373052"/>
                <a:ext cx="99723" cy="9624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2" name="Group 177"/>
            <p:cNvGrpSpPr>
              <a:grpSpLocks/>
            </p:cNvGrpSpPr>
            <p:nvPr/>
          </p:nvGrpSpPr>
          <p:grpSpPr bwMode="auto">
            <a:xfrm>
              <a:off x="2999659" y="1278679"/>
              <a:ext cx="96837" cy="312737"/>
              <a:chOff x="3505200" y="1211100"/>
              <a:chExt cx="99710" cy="364506"/>
            </a:xfrm>
          </p:grpSpPr>
          <p:cxnSp>
            <p:nvCxnSpPr>
              <p:cNvPr id="574" name="Straight Arrow Connector 573"/>
              <p:cNvCxnSpPr>
                <a:cxnSpLocks noChangeShapeType="1"/>
              </p:cNvCxnSpPr>
              <p:nvPr/>
            </p:nvCxnSpPr>
            <p:spPr bwMode="auto">
              <a:xfrm flipV="1">
                <a:off x="3550210" y="1212020"/>
                <a:ext cx="0" cy="36278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5" name="Oval 574"/>
              <p:cNvSpPr/>
              <p:nvPr/>
            </p:nvSpPr>
            <p:spPr>
              <a:xfrm>
                <a:off x="3504435" y="1373052"/>
                <a:ext cx="99725" cy="9624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3" name="Group 180"/>
            <p:cNvGrpSpPr>
              <a:grpSpLocks/>
            </p:cNvGrpSpPr>
            <p:nvPr/>
          </p:nvGrpSpPr>
          <p:grpSpPr bwMode="auto">
            <a:xfrm>
              <a:off x="2120184" y="1278679"/>
              <a:ext cx="95250" cy="312737"/>
              <a:chOff x="3505200" y="1211100"/>
              <a:chExt cx="99710" cy="364506"/>
            </a:xfrm>
          </p:grpSpPr>
          <p:cxnSp>
            <p:nvCxnSpPr>
              <p:cNvPr id="577" name="Straight Arrow Connector 576"/>
              <p:cNvCxnSpPr>
                <a:cxnSpLocks noChangeShapeType="1"/>
              </p:cNvCxnSpPr>
              <p:nvPr/>
            </p:nvCxnSpPr>
            <p:spPr bwMode="auto">
              <a:xfrm flipV="1">
                <a:off x="3552490" y="1212020"/>
                <a:ext cx="0" cy="36278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8" name="Oval 577"/>
              <p:cNvSpPr/>
              <p:nvPr/>
            </p:nvSpPr>
            <p:spPr>
              <a:xfrm>
                <a:off x="3505952" y="1373052"/>
                <a:ext cx="99725" cy="9624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4" name="Group 183"/>
            <p:cNvGrpSpPr>
              <a:grpSpLocks/>
            </p:cNvGrpSpPr>
            <p:nvPr/>
          </p:nvGrpSpPr>
          <p:grpSpPr bwMode="auto">
            <a:xfrm>
              <a:off x="653334" y="1260600"/>
              <a:ext cx="95250" cy="312737"/>
              <a:chOff x="3505200" y="1190029"/>
              <a:chExt cx="99710" cy="364506"/>
            </a:xfrm>
          </p:grpSpPr>
          <p:cxnSp>
            <p:nvCxnSpPr>
              <p:cNvPr id="580" name="Straight Arrow Connector 579"/>
              <p:cNvCxnSpPr>
                <a:cxnSpLocks noChangeShapeType="1"/>
              </p:cNvCxnSpPr>
              <p:nvPr/>
            </p:nvCxnSpPr>
            <p:spPr bwMode="auto">
              <a:xfrm flipV="1">
                <a:off x="3552269" y="1189809"/>
                <a:ext cx="0" cy="364635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1" name="Oval 580"/>
              <p:cNvSpPr/>
              <p:nvPr/>
            </p:nvSpPr>
            <p:spPr>
              <a:xfrm>
                <a:off x="3505731" y="1350841"/>
                <a:ext cx="99725" cy="9809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5" name="Group 186"/>
            <p:cNvGrpSpPr>
              <a:grpSpLocks/>
            </p:cNvGrpSpPr>
            <p:nvPr/>
          </p:nvGrpSpPr>
          <p:grpSpPr bwMode="auto">
            <a:xfrm flipV="1">
              <a:off x="872409" y="1308225"/>
              <a:ext cx="96837" cy="312737"/>
              <a:chOff x="3505200" y="1232171"/>
              <a:chExt cx="99710" cy="364506"/>
            </a:xfrm>
          </p:grpSpPr>
          <p:cxnSp>
            <p:nvCxnSpPr>
              <p:cNvPr id="583" name="Straight Arrow Connector 582"/>
              <p:cNvCxnSpPr>
                <a:cxnSpLocks noChangeShapeType="1"/>
              </p:cNvCxnSpPr>
              <p:nvPr/>
            </p:nvCxnSpPr>
            <p:spPr bwMode="auto">
              <a:xfrm flipV="1">
                <a:off x="3551530" y="1232242"/>
                <a:ext cx="0" cy="364635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4" name="Oval 583"/>
              <p:cNvSpPr/>
              <p:nvPr/>
            </p:nvSpPr>
            <p:spPr>
              <a:xfrm>
                <a:off x="3505755" y="1393274"/>
                <a:ext cx="99724" cy="9809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6" name="Group 189"/>
            <p:cNvGrpSpPr>
              <a:grpSpLocks/>
            </p:cNvGrpSpPr>
            <p:nvPr/>
          </p:nvGrpSpPr>
          <p:grpSpPr bwMode="auto">
            <a:xfrm>
              <a:off x="1093071" y="1260600"/>
              <a:ext cx="95250" cy="312737"/>
              <a:chOff x="3505200" y="1190029"/>
              <a:chExt cx="99710" cy="364506"/>
            </a:xfrm>
          </p:grpSpPr>
          <p:cxnSp>
            <p:nvCxnSpPr>
              <p:cNvPr id="586" name="Straight Arrow Connector 585"/>
              <p:cNvCxnSpPr>
                <a:cxnSpLocks noChangeShapeType="1"/>
              </p:cNvCxnSpPr>
              <p:nvPr/>
            </p:nvCxnSpPr>
            <p:spPr bwMode="auto">
              <a:xfrm flipV="1">
                <a:off x="3552336" y="1189809"/>
                <a:ext cx="0" cy="364635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7" name="Oval 586"/>
              <p:cNvSpPr/>
              <p:nvPr/>
            </p:nvSpPr>
            <p:spPr>
              <a:xfrm>
                <a:off x="3505798" y="1350841"/>
                <a:ext cx="99725" cy="9809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7" name="Group 192"/>
            <p:cNvGrpSpPr>
              <a:grpSpLocks/>
            </p:cNvGrpSpPr>
            <p:nvPr/>
          </p:nvGrpSpPr>
          <p:grpSpPr bwMode="auto">
            <a:xfrm flipV="1">
              <a:off x="432671" y="1308225"/>
              <a:ext cx="96838" cy="312737"/>
              <a:chOff x="3505200" y="1232171"/>
              <a:chExt cx="99710" cy="364506"/>
            </a:xfrm>
          </p:grpSpPr>
          <p:cxnSp>
            <p:nvCxnSpPr>
              <p:cNvPr id="589" name="Straight Arrow Connector 588"/>
              <p:cNvCxnSpPr>
                <a:cxnSpLocks noChangeShapeType="1"/>
              </p:cNvCxnSpPr>
              <p:nvPr/>
            </p:nvCxnSpPr>
            <p:spPr bwMode="auto">
              <a:xfrm flipV="1">
                <a:off x="3551465" y="1232242"/>
                <a:ext cx="0" cy="364635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0" name="Oval 589"/>
              <p:cNvSpPr/>
              <p:nvPr/>
            </p:nvSpPr>
            <p:spPr>
              <a:xfrm>
                <a:off x="3505690" y="1393274"/>
                <a:ext cx="99724" cy="9809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28" name="Group 195"/>
            <p:cNvGrpSpPr>
              <a:grpSpLocks/>
            </p:cNvGrpSpPr>
            <p:nvPr/>
          </p:nvGrpSpPr>
          <p:grpSpPr bwMode="auto">
            <a:xfrm>
              <a:off x="3293346" y="1278679"/>
              <a:ext cx="96838" cy="312737"/>
              <a:chOff x="3505200" y="1211100"/>
              <a:chExt cx="99710" cy="364506"/>
            </a:xfrm>
          </p:grpSpPr>
          <p:cxnSp>
            <p:nvCxnSpPr>
              <p:cNvPr id="592" name="Straight Arrow Connector 591"/>
              <p:cNvCxnSpPr>
                <a:cxnSpLocks noChangeShapeType="1"/>
              </p:cNvCxnSpPr>
              <p:nvPr/>
            </p:nvCxnSpPr>
            <p:spPr bwMode="auto">
              <a:xfrm flipV="1">
                <a:off x="3550254" y="1212020"/>
                <a:ext cx="0" cy="36278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3" name="Oval 592"/>
              <p:cNvSpPr/>
              <p:nvPr/>
            </p:nvSpPr>
            <p:spPr>
              <a:xfrm>
                <a:off x="3504479" y="1373052"/>
                <a:ext cx="99723" cy="9624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8329" name="Text Box 153"/>
            <p:cNvSpPr txBox="1">
              <a:spLocks noChangeArrowheads="1"/>
            </p:cNvSpPr>
            <p:nvPr/>
          </p:nvSpPr>
          <p:spPr bwMode="auto">
            <a:xfrm>
              <a:off x="1967300" y="360957"/>
              <a:ext cx="13361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C0000"/>
                  </a:solidFill>
                </a:rPr>
                <a:t>Super-mirror </a:t>
              </a:r>
            </a:p>
            <a:p>
              <a:pPr algn="ctr"/>
              <a:r>
                <a:rPr lang="en-US" sz="1600">
                  <a:solidFill>
                    <a:srgbClr val="CC0000"/>
                  </a:solidFill>
                </a:rPr>
                <a:t>polarizer</a:t>
              </a:r>
            </a:p>
          </p:txBody>
        </p:sp>
        <p:sp>
          <p:nvSpPr>
            <p:cNvPr id="599" name="Oval 598"/>
            <p:cNvSpPr/>
            <p:nvPr/>
          </p:nvSpPr>
          <p:spPr>
            <a:xfrm flipV="1">
              <a:off x="3440304" y="2060792"/>
              <a:ext cx="4480569" cy="1413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flipV="1">
              <a:off x="3421251" y="752233"/>
              <a:ext cx="4480569" cy="1429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21FFFB"/>
                </a:solidFill>
              </a:endParaRPr>
            </a:p>
          </p:txBody>
        </p:sp>
        <p:grpSp>
          <p:nvGrpSpPr>
            <p:cNvPr id="8332" name="Group 600"/>
            <p:cNvGrpSpPr>
              <a:grpSpLocks/>
            </p:cNvGrpSpPr>
            <p:nvPr/>
          </p:nvGrpSpPr>
          <p:grpSpPr bwMode="auto">
            <a:xfrm>
              <a:off x="3863149" y="1278292"/>
              <a:ext cx="96837" cy="312737"/>
              <a:chOff x="3505200" y="1211100"/>
              <a:chExt cx="99710" cy="364506"/>
            </a:xfrm>
          </p:grpSpPr>
          <p:cxnSp>
            <p:nvCxnSpPr>
              <p:cNvPr id="602" name="Straight Arrow Connector 601"/>
              <p:cNvCxnSpPr>
                <a:cxnSpLocks noChangeShapeType="1"/>
              </p:cNvCxnSpPr>
              <p:nvPr/>
            </p:nvCxnSpPr>
            <p:spPr bwMode="auto">
              <a:xfrm flipV="1">
                <a:off x="3550451" y="1210621"/>
                <a:ext cx="0" cy="36463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3" name="Oval 602"/>
              <p:cNvSpPr/>
              <p:nvPr/>
            </p:nvSpPr>
            <p:spPr>
              <a:xfrm>
                <a:off x="3504676" y="1371652"/>
                <a:ext cx="99725" cy="98100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33" name="Group 174"/>
            <p:cNvGrpSpPr>
              <a:grpSpLocks/>
            </p:cNvGrpSpPr>
            <p:nvPr/>
          </p:nvGrpSpPr>
          <p:grpSpPr bwMode="auto">
            <a:xfrm>
              <a:off x="4156836" y="1278292"/>
              <a:ext cx="96838" cy="312737"/>
              <a:chOff x="3505200" y="1211100"/>
              <a:chExt cx="99710" cy="364506"/>
            </a:xfrm>
          </p:grpSpPr>
          <p:cxnSp>
            <p:nvCxnSpPr>
              <p:cNvPr id="605" name="Straight Arrow Connector 604"/>
              <p:cNvCxnSpPr>
                <a:cxnSpLocks noChangeShapeType="1"/>
              </p:cNvCxnSpPr>
              <p:nvPr/>
            </p:nvCxnSpPr>
            <p:spPr bwMode="auto">
              <a:xfrm flipV="1">
                <a:off x="3550495" y="1210621"/>
                <a:ext cx="0" cy="36463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6" name="Oval 605"/>
              <p:cNvSpPr/>
              <p:nvPr/>
            </p:nvSpPr>
            <p:spPr>
              <a:xfrm>
                <a:off x="3504720" y="1371652"/>
                <a:ext cx="99723" cy="98100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334" name="Group 180"/>
            <p:cNvGrpSpPr>
              <a:grpSpLocks/>
            </p:cNvGrpSpPr>
            <p:nvPr/>
          </p:nvGrpSpPr>
          <p:grpSpPr bwMode="auto">
            <a:xfrm>
              <a:off x="3571049" y="1278292"/>
              <a:ext cx="95250" cy="312737"/>
              <a:chOff x="3505200" y="1211100"/>
              <a:chExt cx="99710" cy="364506"/>
            </a:xfrm>
          </p:grpSpPr>
          <p:cxnSp>
            <p:nvCxnSpPr>
              <p:cNvPr id="611" name="Straight Arrow Connector 610"/>
              <p:cNvCxnSpPr>
                <a:cxnSpLocks noChangeShapeType="1"/>
              </p:cNvCxnSpPr>
              <p:nvPr/>
            </p:nvCxnSpPr>
            <p:spPr bwMode="auto">
              <a:xfrm flipV="1">
                <a:off x="3551161" y="1210621"/>
                <a:ext cx="0" cy="36463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2" name="Oval 611"/>
              <p:cNvSpPr/>
              <p:nvPr/>
            </p:nvSpPr>
            <p:spPr>
              <a:xfrm>
                <a:off x="3504623" y="1371652"/>
                <a:ext cx="99725" cy="98100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8335" name="TextBox 627"/>
            <p:cNvSpPr txBox="1">
              <a:spLocks noChangeArrowheads="1"/>
            </p:cNvSpPr>
            <p:nvPr/>
          </p:nvSpPr>
          <p:spPr bwMode="auto">
            <a:xfrm>
              <a:off x="5387234" y="2253655"/>
              <a:ext cx="10541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Collimator</a:t>
              </a:r>
            </a:p>
          </p:txBody>
        </p:sp>
        <p:cxnSp>
          <p:nvCxnSpPr>
            <p:cNvPr id="629" name="Straight Connector 628"/>
            <p:cNvCxnSpPr>
              <a:stCxn id="600" idx="6"/>
              <a:endCxn id="599" idx="6"/>
            </p:cNvCxnSpPr>
            <p:nvPr/>
          </p:nvCxnSpPr>
          <p:spPr>
            <a:xfrm>
              <a:off x="7901821" y="882454"/>
              <a:ext cx="19053" cy="1189455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>
              <a:stCxn id="600" idx="2"/>
              <a:endCxn id="599" idx="2"/>
            </p:cNvCxnSpPr>
            <p:nvPr/>
          </p:nvCxnSpPr>
          <p:spPr>
            <a:xfrm>
              <a:off x="3421251" y="882454"/>
              <a:ext cx="19053" cy="1189455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Arrow Connector 633"/>
            <p:cNvCxnSpPr/>
            <p:nvPr/>
          </p:nvCxnSpPr>
          <p:spPr>
            <a:xfrm flipV="1">
              <a:off x="282313" y="2065556"/>
              <a:ext cx="0" cy="5399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5" name="Straight Arrow Connector 634"/>
            <p:cNvCxnSpPr/>
            <p:nvPr/>
          </p:nvCxnSpPr>
          <p:spPr>
            <a:xfrm flipV="1">
              <a:off x="282313" y="2595967"/>
              <a:ext cx="5398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40" name="TextBox 635"/>
            <p:cNvSpPr txBox="1">
              <a:spLocks noChangeArrowheads="1"/>
            </p:cNvSpPr>
            <p:nvPr/>
          </p:nvSpPr>
          <p:spPr bwMode="auto">
            <a:xfrm>
              <a:off x="150531" y="1698348"/>
              <a:ext cx="289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cxnSp>
          <p:nvCxnSpPr>
            <p:cNvPr id="637" name="Straight Arrow Connector 636"/>
            <p:cNvCxnSpPr/>
            <p:nvPr/>
          </p:nvCxnSpPr>
          <p:spPr>
            <a:xfrm flipV="1">
              <a:off x="279137" y="2303765"/>
              <a:ext cx="304844" cy="2922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42" name="TextBox 637"/>
            <p:cNvSpPr txBox="1">
              <a:spLocks noChangeArrowheads="1"/>
            </p:cNvSpPr>
            <p:nvPr/>
          </p:nvSpPr>
          <p:spPr bwMode="auto">
            <a:xfrm>
              <a:off x="748803" y="2376269"/>
              <a:ext cx="2758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z</a:t>
              </a:r>
            </a:p>
          </p:txBody>
        </p:sp>
        <p:sp>
          <p:nvSpPr>
            <p:cNvPr id="8343" name="TextBox 638"/>
            <p:cNvSpPr txBox="1">
              <a:spLocks noChangeArrowheads="1"/>
            </p:cNvSpPr>
            <p:nvPr/>
          </p:nvSpPr>
          <p:spPr bwMode="auto">
            <a:xfrm>
              <a:off x="487154" y="2042788"/>
              <a:ext cx="287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640" name="Cube 639"/>
            <p:cNvSpPr/>
            <p:nvPr/>
          </p:nvSpPr>
          <p:spPr>
            <a:xfrm>
              <a:off x="5739335" y="945976"/>
              <a:ext cx="373117" cy="987771"/>
            </a:xfrm>
            <a:prstGeom prst="cube">
              <a:avLst>
                <a:gd name="adj" fmla="val 6918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45" name="Line 112"/>
            <p:cNvSpPr>
              <a:spLocks noChangeShapeType="1"/>
            </p:cNvSpPr>
            <p:nvPr/>
          </p:nvSpPr>
          <p:spPr bwMode="auto">
            <a:xfrm>
              <a:off x="6355634" y="1013566"/>
              <a:ext cx="928687" cy="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46" name="Line 113"/>
            <p:cNvSpPr>
              <a:spLocks noChangeShapeType="1"/>
            </p:cNvSpPr>
            <p:nvPr/>
          </p:nvSpPr>
          <p:spPr bwMode="auto">
            <a:xfrm flipV="1">
              <a:off x="6355634" y="1850179"/>
              <a:ext cx="925512" cy="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47" name="Arc 115"/>
            <p:cNvSpPr>
              <a:spLocks/>
            </p:cNvSpPr>
            <p:nvPr/>
          </p:nvSpPr>
          <p:spPr bwMode="auto">
            <a:xfrm flipH="1">
              <a:off x="6228634" y="1013566"/>
              <a:ext cx="141287" cy="836613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4"/>
                    <a:pt x="11999" y="43135"/>
                    <a:pt x="116" y="43199"/>
                  </a:cubicBezTo>
                </a:path>
                <a:path w="21600" h="4319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4"/>
                    <a:pt x="11999" y="43135"/>
                    <a:pt x="116" y="4319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27838" y="4075113"/>
            <a:ext cx="887412" cy="660400"/>
            <a:chOff x="6344513" y="1084593"/>
            <a:chExt cx="886906" cy="660518"/>
          </a:xfrm>
        </p:grpSpPr>
        <p:sp>
          <p:nvSpPr>
            <p:cNvPr id="8283" name="Line 117"/>
            <p:cNvSpPr>
              <a:spLocks noChangeShapeType="1"/>
            </p:cNvSpPr>
            <p:nvPr/>
          </p:nvSpPr>
          <p:spPr bwMode="auto">
            <a:xfrm>
              <a:off x="6344513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4" name="Line 118"/>
            <p:cNvSpPr>
              <a:spLocks noChangeShapeType="1"/>
            </p:cNvSpPr>
            <p:nvPr/>
          </p:nvSpPr>
          <p:spPr bwMode="auto">
            <a:xfrm>
              <a:off x="6430274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5" name="Line 119"/>
            <p:cNvSpPr>
              <a:spLocks noChangeShapeType="1"/>
            </p:cNvSpPr>
            <p:nvPr/>
          </p:nvSpPr>
          <p:spPr bwMode="auto">
            <a:xfrm>
              <a:off x="6516035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6" name="Line 120"/>
            <p:cNvSpPr>
              <a:spLocks noChangeShapeType="1"/>
            </p:cNvSpPr>
            <p:nvPr/>
          </p:nvSpPr>
          <p:spPr bwMode="auto">
            <a:xfrm>
              <a:off x="6601796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7" name="Line 121"/>
            <p:cNvSpPr>
              <a:spLocks noChangeShapeType="1"/>
            </p:cNvSpPr>
            <p:nvPr/>
          </p:nvSpPr>
          <p:spPr bwMode="auto">
            <a:xfrm>
              <a:off x="6687557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8" name="Line 123"/>
            <p:cNvSpPr>
              <a:spLocks noChangeShapeType="1"/>
            </p:cNvSpPr>
            <p:nvPr/>
          </p:nvSpPr>
          <p:spPr bwMode="auto">
            <a:xfrm>
              <a:off x="6773318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9" name="Line 126"/>
            <p:cNvSpPr>
              <a:spLocks noChangeShapeType="1"/>
            </p:cNvSpPr>
            <p:nvPr/>
          </p:nvSpPr>
          <p:spPr bwMode="auto">
            <a:xfrm>
              <a:off x="6859079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0" name="Line 127"/>
            <p:cNvSpPr>
              <a:spLocks noChangeShapeType="1"/>
            </p:cNvSpPr>
            <p:nvPr/>
          </p:nvSpPr>
          <p:spPr bwMode="auto">
            <a:xfrm>
              <a:off x="6944840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1" name="Line 129"/>
            <p:cNvSpPr>
              <a:spLocks noChangeShapeType="1"/>
            </p:cNvSpPr>
            <p:nvPr/>
          </p:nvSpPr>
          <p:spPr bwMode="auto">
            <a:xfrm>
              <a:off x="7030600" y="12877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653" name="Straight Connector 652"/>
            <p:cNvCxnSpPr/>
            <p:nvPr/>
          </p:nvCxnSpPr>
          <p:spPr>
            <a:xfrm flipV="1">
              <a:off x="6352445" y="1086180"/>
              <a:ext cx="188805" cy="190534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93" name="Line 117"/>
            <p:cNvSpPr>
              <a:spLocks noChangeShapeType="1"/>
            </p:cNvSpPr>
            <p:nvPr/>
          </p:nvSpPr>
          <p:spPr bwMode="auto">
            <a:xfrm>
              <a:off x="6541363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4" name="Line 118"/>
            <p:cNvSpPr>
              <a:spLocks noChangeShapeType="1"/>
            </p:cNvSpPr>
            <p:nvPr/>
          </p:nvSpPr>
          <p:spPr bwMode="auto">
            <a:xfrm>
              <a:off x="6627124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5" name="Line 119"/>
            <p:cNvSpPr>
              <a:spLocks noChangeShapeType="1"/>
            </p:cNvSpPr>
            <p:nvPr/>
          </p:nvSpPr>
          <p:spPr bwMode="auto">
            <a:xfrm>
              <a:off x="6712885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6" name="Line 121"/>
            <p:cNvSpPr>
              <a:spLocks noChangeShapeType="1"/>
            </p:cNvSpPr>
            <p:nvPr/>
          </p:nvSpPr>
          <p:spPr bwMode="auto">
            <a:xfrm>
              <a:off x="6798646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7" name="Line 123"/>
            <p:cNvSpPr>
              <a:spLocks noChangeShapeType="1"/>
            </p:cNvSpPr>
            <p:nvPr/>
          </p:nvSpPr>
          <p:spPr bwMode="auto">
            <a:xfrm>
              <a:off x="6884407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8" name="Line 125"/>
            <p:cNvSpPr>
              <a:spLocks noChangeShapeType="1"/>
            </p:cNvSpPr>
            <p:nvPr/>
          </p:nvSpPr>
          <p:spPr bwMode="auto">
            <a:xfrm>
              <a:off x="6970168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9" name="Line 126"/>
            <p:cNvSpPr>
              <a:spLocks noChangeShapeType="1"/>
            </p:cNvSpPr>
            <p:nvPr/>
          </p:nvSpPr>
          <p:spPr bwMode="auto">
            <a:xfrm>
              <a:off x="7055929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00" name="Line 128"/>
            <p:cNvSpPr>
              <a:spLocks noChangeShapeType="1"/>
            </p:cNvSpPr>
            <p:nvPr/>
          </p:nvSpPr>
          <p:spPr bwMode="auto">
            <a:xfrm>
              <a:off x="7141690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01" name="Line 129"/>
            <p:cNvSpPr>
              <a:spLocks noChangeShapeType="1"/>
            </p:cNvSpPr>
            <p:nvPr/>
          </p:nvSpPr>
          <p:spPr bwMode="auto">
            <a:xfrm>
              <a:off x="7227450" y="1084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663" name="Straight Connector 662"/>
            <p:cNvCxnSpPr/>
            <p:nvPr/>
          </p:nvCxnSpPr>
          <p:spPr>
            <a:xfrm flipV="1">
              <a:off x="7033095" y="1089356"/>
              <a:ext cx="188804" cy="190534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 flipV="1">
              <a:off x="7042615" y="1551401"/>
              <a:ext cx="188804" cy="190534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0" name="Group 969"/>
          <p:cNvGrpSpPr>
            <a:grpSpLocks/>
          </p:cNvGrpSpPr>
          <p:nvPr/>
        </p:nvGrpSpPr>
        <p:grpSpPr bwMode="auto">
          <a:xfrm>
            <a:off x="6735763" y="4152900"/>
            <a:ext cx="1149350" cy="538163"/>
            <a:chOff x="6704318" y="4060923"/>
            <a:chExt cx="1149755" cy="537708"/>
          </a:xfrm>
        </p:grpSpPr>
        <p:sp>
          <p:nvSpPr>
            <p:cNvPr id="8262" name="Line 117"/>
            <p:cNvSpPr>
              <a:spLocks noChangeShapeType="1"/>
            </p:cNvSpPr>
            <p:nvPr/>
          </p:nvSpPr>
          <p:spPr bwMode="auto">
            <a:xfrm rot="3600000">
              <a:off x="6932977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3" name="Line 119"/>
            <p:cNvSpPr>
              <a:spLocks noChangeShapeType="1"/>
            </p:cNvSpPr>
            <p:nvPr/>
          </p:nvSpPr>
          <p:spPr bwMode="auto">
            <a:xfrm rot="3600000">
              <a:off x="7018738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4" name="Line 120"/>
            <p:cNvSpPr>
              <a:spLocks noChangeShapeType="1"/>
            </p:cNvSpPr>
            <p:nvPr/>
          </p:nvSpPr>
          <p:spPr bwMode="auto">
            <a:xfrm rot="3600000">
              <a:off x="7104499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5" name="Line 121"/>
            <p:cNvSpPr>
              <a:spLocks noChangeShapeType="1"/>
            </p:cNvSpPr>
            <p:nvPr/>
          </p:nvSpPr>
          <p:spPr bwMode="auto">
            <a:xfrm rot="3600000">
              <a:off x="7190260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6" name="Line 122"/>
            <p:cNvSpPr>
              <a:spLocks noChangeShapeType="1"/>
            </p:cNvSpPr>
            <p:nvPr/>
          </p:nvSpPr>
          <p:spPr bwMode="auto">
            <a:xfrm rot="3600000">
              <a:off x="7276021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7" name="Line 124"/>
            <p:cNvSpPr>
              <a:spLocks noChangeShapeType="1"/>
            </p:cNvSpPr>
            <p:nvPr/>
          </p:nvSpPr>
          <p:spPr bwMode="auto">
            <a:xfrm rot="3600000">
              <a:off x="7361782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8" name="Line 125"/>
            <p:cNvSpPr>
              <a:spLocks noChangeShapeType="1"/>
            </p:cNvSpPr>
            <p:nvPr/>
          </p:nvSpPr>
          <p:spPr bwMode="auto">
            <a:xfrm rot="3600000">
              <a:off x="7447543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9" name="Line 128"/>
            <p:cNvSpPr>
              <a:spLocks noChangeShapeType="1"/>
            </p:cNvSpPr>
            <p:nvPr/>
          </p:nvSpPr>
          <p:spPr bwMode="auto">
            <a:xfrm rot="3600000">
              <a:off x="7533304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0" name="Line 129"/>
            <p:cNvSpPr>
              <a:spLocks noChangeShapeType="1"/>
            </p:cNvSpPr>
            <p:nvPr/>
          </p:nvSpPr>
          <p:spPr bwMode="auto">
            <a:xfrm rot="3600000">
              <a:off x="7619064" y="39465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1" name="Line 117"/>
            <p:cNvSpPr>
              <a:spLocks noChangeShapeType="1"/>
            </p:cNvSpPr>
            <p:nvPr/>
          </p:nvSpPr>
          <p:spPr bwMode="auto">
            <a:xfrm rot="3600000">
              <a:off x="6939327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2" name="Line 118"/>
            <p:cNvSpPr>
              <a:spLocks noChangeShapeType="1"/>
            </p:cNvSpPr>
            <p:nvPr/>
          </p:nvSpPr>
          <p:spPr bwMode="auto">
            <a:xfrm rot="3600000">
              <a:off x="7025088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3" name="Line 120"/>
            <p:cNvSpPr>
              <a:spLocks noChangeShapeType="1"/>
            </p:cNvSpPr>
            <p:nvPr/>
          </p:nvSpPr>
          <p:spPr bwMode="auto">
            <a:xfrm rot="3600000">
              <a:off x="7110849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4" name="Line 121"/>
            <p:cNvSpPr>
              <a:spLocks noChangeShapeType="1"/>
            </p:cNvSpPr>
            <p:nvPr/>
          </p:nvSpPr>
          <p:spPr bwMode="auto">
            <a:xfrm rot="3600000">
              <a:off x="7196610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5" name="Line 122"/>
            <p:cNvSpPr>
              <a:spLocks noChangeShapeType="1"/>
            </p:cNvSpPr>
            <p:nvPr/>
          </p:nvSpPr>
          <p:spPr bwMode="auto">
            <a:xfrm rot="3600000">
              <a:off x="7282371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6" name="Line 124"/>
            <p:cNvSpPr>
              <a:spLocks noChangeShapeType="1"/>
            </p:cNvSpPr>
            <p:nvPr/>
          </p:nvSpPr>
          <p:spPr bwMode="auto">
            <a:xfrm rot="3600000">
              <a:off x="7368132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7" name="Line 126"/>
            <p:cNvSpPr>
              <a:spLocks noChangeShapeType="1"/>
            </p:cNvSpPr>
            <p:nvPr/>
          </p:nvSpPr>
          <p:spPr bwMode="auto">
            <a:xfrm rot="3600000">
              <a:off x="7453893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8" name="Line 128"/>
            <p:cNvSpPr>
              <a:spLocks noChangeShapeType="1"/>
            </p:cNvSpPr>
            <p:nvPr/>
          </p:nvSpPr>
          <p:spPr bwMode="auto">
            <a:xfrm rot="3600000">
              <a:off x="7539654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9" name="Line 129"/>
            <p:cNvSpPr>
              <a:spLocks noChangeShapeType="1"/>
            </p:cNvSpPr>
            <p:nvPr/>
          </p:nvSpPr>
          <p:spPr bwMode="auto">
            <a:xfrm rot="3600000">
              <a:off x="7625414" y="4264093"/>
              <a:ext cx="0" cy="45731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989" name="Straight Connector 988"/>
            <p:cNvCxnSpPr>
              <a:stCxn id="8270" idx="0"/>
              <a:endCxn id="8279" idx="0"/>
            </p:cNvCxnSpPr>
            <p:nvPr/>
          </p:nvCxnSpPr>
          <p:spPr>
            <a:xfrm>
              <a:off x="7817547" y="4060923"/>
              <a:ext cx="6352" cy="3172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>
            <a:xfrm>
              <a:off x="7426885" y="4281399"/>
              <a:ext cx="6352" cy="3172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1" name="Straight Connector 990"/>
            <p:cNvCxnSpPr/>
            <p:nvPr/>
          </p:nvCxnSpPr>
          <p:spPr>
            <a:xfrm>
              <a:off x="6734491" y="4279813"/>
              <a:ext cx="6352" cy="3172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92" name="Group 991"/>
          <p:cNvGrpSpPr>
            <a:grpSpLocks/>
          </p:cNvGrpSpPr>
          <p:nvPr/>
        </p:nvGrpSpPr>
        <p:grpSpPr bwMode="auto">
          <a:xfrm>
            <a:off x="4935538" y="4270375"/>
            <a:ext cx="1828800" cy="314325"/>
            <a:chOff x="4602924" y="1428876"/>
            <a:chExt cx="1828583" cy="314553"/>
          </a:xfrm>
        </p:grpSpPr>
        <p:grpSp>
          <p:nvGrpSpPr>
            <p:cNvPr id="8241" name="Group 177"/>
            <p:cNvGrpSpPr>
              <a:grpSpLocks/>
            </p:cNvGrpSpPr>
            <p:nvPr/>
          </p:nvGrpSpPr>
          <p:grpSpPr bwMode="auto">
            <a:xfrm rot="900000">
              <a:off x="4602924" y="1430692"/>
              <a:ext cx="96837" cy="312737"/>
              <a:chOff x="3505200" y="1211100"/>
              <a:chExt cx="99710" cy="364506"/>
            </a:xfrm>
          </p:grpSpPr>
          <p:cxnSp>
            <p:nvCxnSpPr>
              <p:cNvPr id="1012" name="Straight Arrow Connector 1011"/>
              <p:cNvCxnSpPr>
                <a:cxnSpLocks noChangeShapeType="1"/>
              </p:cNvCxnSpPr>
              <p:nvPr/>
            </p:nvCxnSpPr>
            <p:spPr bwMode="auto">
              <a:xfrm flipV="1">
                <a:off x="3550650" y="1210250"/>
                <a:ext cx="0" cy="364772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3" name="Oval 1012"/>
              <p:cNvSpPr/>
              <p:nvPr/>
            </p:nvSpPr>
            <p:spPr>
              <a:xfrm>
                <a:off x="3504777" y="1371115"/>
                <a:ext cx="99699" cy="98136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42" name="Group 195"/>
            <p:cNvGrpSpPr>
              <a:grpSpLocks/>
            </p:cNvGrpSpPr>
            <p:nvPr/>
          </p:nvGrpSpPr>
          <p:grpSpPr bwMode="auto">
            <a:xfrm rot="3600000">
              <a:off x="4868570" y="1430692"/>
              <a:ext cx="96838" cy="312737"/>
              <a:chOff x="3505200" y="1211100"/>
              <a:chExt cx="99710" cy="364506"/>
            </a:xfrm>
          </p:grpSpPr>
          <p:cxnSp>
            <p:nvCxnSpPr>
              <p:cNvPr id="1010" name="Straight Arrow Connector 1009"/>
              <p:cNvCxnSpPr>
                <a:cxnSpLocks noChangeShapeType="1"/>
              </p:cNvCxnSpPr>
              <p:nvPr/>
            </p:nvCxnSpPr>
            <p:spPr bwMode="auto">
              <a:xfrm flipV="1">
                <a:off x="3549482" y="1212523"/>
                <a:ext cx="0" cy="36446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1" name="Oval 1010"/>
              <p:cNvSpPr/>
              <p:nvPr/>
            </p:nvSpPr>
            <p:spPr>
              <a:xfrm>
                <a:off x="3504052" y="1372140"/>
                <a:ext cx="99782" cy="98053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43" name="Group 994"/>
            <p:cNvGrpSpPr>
              <a:grpSpLocks/>
            </p:cNvGrpSpPr>
            <p:nvPr/>
          </p:nvGrpSpPr>
          <p:grpSpPr bwMode="auto">
            <a:xfrm rot="5400000">
              <a:off x="5160088" y="1430412"/>
              <a:ext cx="96837" cy="312737"/>
              <a:chOff x="3505200" y="1211100"/>
              <a:chExt cx="99710" cy="364506"/>
            </a:xfrm>
          </p:grpSpPr>
          <p:cxnSp>
            <p:nvCxnSpPr>
              <p:cNvPr id="1008" name="Straight Arrow Connector 1007"/>
              <p:cNvCxnSpPr>
                <a:cxnSpLocks noChangeShapeType="1"/>
              </p:cNvCxnSpPr>
              <p:nvPr/>
            </p:nvCxnSpPr>
            <p:spPr bwMode="auto">
              <a:xfrm flipV="1">
                <a:off x="3549501" y="1212998"/>
                <a:ext cx="0" cy="364463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9" name="Oval 1008"/>
              <p:cNvSpPr/>
              <p:nvPr/>
            </p:nvSpPr>
            <p:spPr>
              <a:xfrm>
                <a:off x="3503699" y="1373954"/>
                <a:ext cx="99783" cy="9805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44" name="Group 174"/>
            <p:cNvGrpSpPr>
              <a:grpSpLocks/>
            </p:cNvGrpSpPr>
            <p:nvPr/>
          </p:nvGrpSpPr>
          <p:grpSpPr bwMode="auto">
            <a:xfrm rot="8100000">
              <a:off x="5453775" y="1430412"/>
              <a:ext cx="96838" cy="312737"/>
              <a:chOff x="3505200" y="1211100"/>
              <a:chExt cx="99710" cy="364506"/>
            </a:xfrm>
          </p:grpSpPr>
          <p:cxnSp>
            <p:nvCxnSpPr>
              <p:cNvPr id="1006" name="Straight Arrow Connector 1005"/>
              <p:cNvCxnSpPr>
                <a:cxnSpLocks noChangeShapeType="1"/>
              </p:cNvCxnSpPr>
              <p:nvPr/>
            </p:nvCxnSpPr>
            <p:spPr bwMode="auto">
              <a:xfrm flipV="1">
                <a:off x="3550017" y="1211533"/>
                <a:ext cx="0" cy="36477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7" name="Oval 1006"/>
              <p:cNvSpPr/>
              <p:nvPr/>
            </p:nvSpPr>
            <p:spPr>
              <a:xfrm>
                <a:off x="3505369" y="1373000"/>
                <a:ext cx="99699" cy="98137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45" name="Group 177"/>
            <p:cNvGrpSpPr>
              <a:grpSpLocks/>
            </p:cNvGrpSpPr>
            <p:nvPr/>
          </p:nvGrpSpPr>
          <p:grpSpPr bwMode="auto">
            <a:xfrm rot="10800000">
              <a:off x="5747463" y="1430412"/>
              <a:ext cx="96837" cy="312737"/>
              <a:chOff x="3505200" y="1211100"/>
              <a:chExt cx="99710" cy="364506"/>
            </a:xfrm>
          </p:grpSpPr>
          <p:cxnSp>
            <p:nvCxnSpPr>
              <p:cNvPr id="1004" name="Straight Arrow Connector 1003"/>
              <p:cNvCxnSpPr>
                <a:cxnSpLocks noChangeShapeType="1"/>
              </p:cNvCxnSpPr>
              <p:nvPr/>
            </p:nvCxnSpPr>
            <p:spPr bwMode="auto">
              <a:xfrm flipV="1">
                <a:off x="3551064" y="1212624"/>
                <a:ext cx="0" cy="364772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5" name="Oval 1004"/>
              <p:cNvSpPr/>
              <p:nvPr/>
            </p:nvSpPr>
            <p:spPr>
              <a:xfrm>
                <a:off x="3506936" y="1373717"/>
                <a:ext cx="99699" cy="98136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46" name="Group 195"/>
            <p:cNvGrpSpPr>
              <a:grpSpLocks/>
            </p:cNvGrpSpPr>
            <p:nvPr/>
          </p:nvGrpSpPr>
          <p:grpSpPr bwMode="auto">
            <a:xfrm rot="10800000">
              <a:off x="6048285" y="1430412"/>
              <a:ext cx="96838" cy="312737"/>
              <a:chOff x="3505200" y="1211100"/>
              <a:chExt cx="99710" cy="364506"/>
            </a:xfrm>
          </p:grpSpPr>
          <p:cxnSp>
            <p:nvCxnSpPr>
              <p:cNvPr id="1002" name="Straight Arrow Connector 1001"/>
              <p:cNvCxnSpPr>
                <a:cxnSpLocks noChangeShapeType="1"/>
              </p:cNvCxnSpPr>
              <p:nvPr/>
            </p:nvCxnSpPr>
            <p:spPr bwMode="auto">
              <a:xfrm flipV="1">
                <a:off x="3550275" y="1212624"/>
                <a:ext cx="0" cy="364772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3" name="Oval 1002"/>
              <p:cNvSpPr/>
              <p:nvPr/>
            </p:nvSpPr>
            <p:spPr>
              <a:xfrm>
                <a:off x="3506147" y="1373717"/>
                <a:ext cx="99698" cy="98136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47" name="Group 195"/>
            <p:cNvGrpSpPr>
              <a:grpSpLocks/>
            </p:cNvGrpSpPr>
            <p:nvPr/>
          </p:nvGrpSpPr>
          <p:grpSpPr bwMode="auto">
            <a:xfrm rot="10800000">
              <a:off x="6334669" y="1428876"/>
              <a:ext cx="96838" cy="312737"/>
              <a:chOff x="3505200" y="1211100"/>
              <a:chExt cx="99710" cy="364506"/>
            </a:xfrm>
          </p:grpSpPr>
          <p:cxnSp>
            <p:nvCxnSpPr>
              <p:cNvPr id="1000" name="Straight Arrow Connector 999"/>
              <p:cNvCxnSpPr>
                <a:cxnSpLocks noChangeShapeType="1"/>
              </p:cNvCxnSpPr>
              <p:nvPr/>
            </p:nvCxnSpPr>
            <p:spPr bwMode="auto">
              <a:xfrm flipV="1">
                <a:off x="3550963" y="1212686"/>
                <a:ext cx="0" cy="36477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1" name="Oval 1000"/>
              <p:cNvSpPr/>
              <p:nvPr/>
            </p:nvSpPr>
            <p:spPr>
              <a:xfrm>
                <a:off x="3506835" y="1373778"/>
                <a:ext cx="99698" cy="98137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33950" y="4267200"/>
            <a:ext cx="1828800" cy="314325"/>
            <a:chOff x="4450524" y="1276476"/>
            <a:chExt cx="1828583" cy="314553"/>
          </a:xfrm>
        </p:grpSpPr>
        <p:grpSp>
          <p:nvGrpSpPr>
            <p:cNvPr id="8220" name="Group 177"/>
            <p:cNvGrpSpPr>
              <a:grpSpLocks/>
            </p:cNvGrpSpPr>
            <p:nvPr/>
          </p:nvGrpSpPr>
          <p:grpSpPr bwMode="auto">
            <a:xfrm>
              <a:off x="4450524" y="1278292"/>
              <a:ext cx="96837" cy="312737"/>
              <a:chOff x="3505200" y="1211100"/>
              <a:chExt cx="99710" cy="364506"/>
            </a:xfrm>
          </p:grpSpPr>
          <p:cxnSp>
            <p:nvCxnSpPr>
              <p:cNvPr id="608" name="Straight Arrow Connector 607"/>
              <p:cNvCxnSpPr>
                <a:cxnSpLocks noChangeShapeType="1"/>
              </p:cNvCxnSpPr>
              <p:nvPr/>
            </p:nvCxnSpPr>
            <p:spPr bwMode="auto">
              <a:xfrm flipV="1">
                <a:off x="3550964" y="1210835"/>
                <a:ext cx="0" cy="36477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9" name="Oval 608"/>
              <p:cNvSpPr/>
              <p:nvPr/>
            </p:nvSpPr>
            <p:spPr>
              <a:xfrm>
                <a:off x="3505200" y="1371927"/>
                <a:ext cx="99700" cy="98137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21" name="Group 195"/>
            <p:cNvGrpSpPr>
              <a:grpSpLocks/>
            </p:cNvGrpSpPr>
            <p:nvPr/>
          </p:nvGrpSpPr>
          <p:grpSpPr bwMode="auto">
            <a:xfrm>
              <a:off x="4716170" y="1278292"/>
              <a:ext cx="96838" cy="312737"/>
              <a:chOff x="3505200" y="1211100"/>
              <a:chExt cx="99710" cy="364506"/>
            </a:xfrm>
          </p:grpSpPr>
          <p:cxnSp>
            <p:nvCxnSpPr>
              <p:cNvPr id="614" name="Straight Arrow Connector 613"/>
              <p:cNvCxnSpPr>
                <a:cxnSpLocks noChangeShapeType="1"/>
              </p:cNvCxnSpPr>
              <p:nvPr/>
            </p:nvCxnSpPr>
            <p:spPr bwMode="auto">
              <a:xfrm flipV="1">
                <a:off x="3550381" y="1210835"/>
                <a:ext cx="0" cy="36477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5" name="Oval 614"/>
              <p:cNvSpPr/>
              <p:nvPr/>
            </p:nvSpPr>
            <p:spPr>
              <a:xfrm>
                <a:off x="3504618" y="1371927"/>
                <a:ext cx="99698" cy="98137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22" name="Group 615"/>
            <p:cNvGrpSpPr>
              <a:grpSpLocks/>
            </p:cNvGrpSpPr>
            <p:nvPr/>
          </p:nvGrpSpPr>
          <p:grpSpPr bwMode="auto">
            <a:xfrm>
              <a:off x="5007688" y="1278012"/>
              <a:ext cx="96837" cy="312737"/>
              <a:chOff x="3505200" y="1211100"/>
              <a:chExt cx="99710" cy="364506"/>
            </a:xfrm>
          </p:grpSpPr>
          <p:cxnSp>
            <p:nvCxnSpPr>
              <p:cNvPr id="617" name="Straight Arrow Connector 616"/>
              <p:cNvCxnSpPr>
                <a:cxnSpLocks noChangeShapeType="1"/>
              </p:cNvCxnSpPr>
              <p:nvPr/>
            </p:nvCxnSpPr>
            <p:spPr bwMode="auto">
              <a:xfrm flipV="1">
                <a:off x="3550946" y="1211162"/>
                <a:ext cx="0" cy="36477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8" name="Oval 617"/>
              <p:cNvSpPr/>
              <p:nvPr/>
            </p:nvSpPr>
            <p:spPr>
              <a:xfrm>
                <a:off x="3505182" y="1372253"/>
                <a:ext cx="99699" cy="98137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23" name="Group 174"/>
            <p:cNvGrpSpPr>
              <a:grpSpLocks/>
            </p:cNvGrpSpPr>
            <p:nvPr/>
          </p:nvGrpSpPr>
          <p:grpSpPr bwMode="auto">
            <a:xfrm>
              <a:off x="5301375" y="1278012"/>
              <a:ext cx="96838" cy="312737"/>
              <a:chOff x="3505200" y="1211100"/>
              <a:chExt cx="99710" cy="364506"/>
            </a:xfrm>
          </p:grpSpPr>
          <p:cxnSp>
            <p:nvCxnSpPr>
              <p:cNvPr id="620" name="Straight Arrow Connector 619"/>
              <p:cNvCxnSpPr>
                <a:cxnSpLocks noChangeShapeType="1"/>
              </p:cNvCxnSpPr>
              <p:nvPr/>
            </p:nvCxnSpPr>
            <p:spPr bwMode="auto">
              <a:xfrm flipV="1">
                <a:off x="3550910" y="1211162"/>
                <a:ext cx="0" cy="36477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1" name="Oval 620"/>
              <p:cNvSpPr/>
              <p:nvPr/>
            </p:nvSpPr>
            <p:spPr>
              <a:xfrm>
                <a:off x="3505146" y="1372253"/>
                <a:ext cx="99699" cy="98137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24" name="Group 177"/>
            <p:cNvGrpSpPr>
              <a:grpSpLocks/>
            </p:cNvGrpSpPr>
            <p:nvPr/>
          </p:nvGrpSpPr>
          <p:grpSpPr bwMode="auto">
            <a:xfrm>
              <a:off x="5595063" y="1278012"/>
              <a:ext cx="96837" cy="312737"/>
              <a:chOff x="3505200" y="1211100"/>
              <a:chExt cx="99710" cy="364506"/>
            </a:xfrm>
          </p:grpSpPr>
          <p:cxnSp>
            <p:nvCxnSpPr>
              <p:cNvPr id="623" name="Straight Arrow Connector 622"/>
              <p:cNvCxnSpPr>
                <a:cxnSpLocks noChangeShapeType="1"/>
              </p:cNvCxnSpPr>
              <p:nvPr/>
            </p:nvCxnSpPr>
            <p:spPr bwMode="auto">
              <a:xfrm flipV="1">
                <a:off x="3550874" y="1211162"/>
                <a:ext cx="0" cy="36477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4" name="Oval 623"/>
              <p:cNvSpPr/>
              <p:nvPr/>
            </p:nvSpPr>
            <p:spPr>
              <a:xfrm>
                <a:off x="3505110" y="1372253"/>
                <a:ext cx="99699" cy="98137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25" name="Group 195"/>
            <p:cNvGrpSpPr>
              <a:grpSpLocks/>
            </p:cNvGrpSpPr>
            <p:nvPr/>
          </p:nvGrpSpPr>
          <p:grpSpPr bwMode="auto">
            <a:xfrm>
              <a:off x="5895885" y="1278012"/>
              <a:ext cx="96838" cy="312737"/>
              <a:chOff x="3505200" y="1211100"/>
              <a:chExt cx="99710" cy="364506"/>
            </a:xfrm>
          </p:grpSpPr>
          <p:cxnSp>
            <p:nvCxnSpPr>
              <p:cNvPr id="626" name="Straight Arrow Connector 625"/>
              <p:cNvCxnSpPr>
                <a:cxnSpLocks noChangeShapeType="1"/>
              </p:cNvCxnSpPr>
              <p:nvPr/>
            </p:nvCxnSpPr>
            <p:spPr bwMode="auto">
              <a:xfrm flipV="1">
                <a:off x="3551663" y="1211162"/>
                <a:ext cx="0" cy="36477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7" name="Oval 626"/>
              <p:cNvSpPr/>
              <p:nvPr/>
            </p:nvSpPr>
            <p:spPr>
              <a:xfrm>
                <a:off x="3505900" y="1372253"/>
                <a:ext cx="99698" cy="98137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226" name="Group 195"/>
            <p:cNvGrpSpPr>
              <a:grpSpLocks/>
            </p:cNvGrpSpPr>
            <p:nvPr/>
          </p:nvGrpSpPr>
          <p:grpSpPr bwMode="auto">
            <a:xfrm>
              <a:off x="6182269" y="1276476"/>
              <a:ext cx="96838" cy="312737"/>
              <a:chOff x="3505200" y="1211100"/>
              <a:chExt cx="99710" cy="364506"/>
            </a:xfrm>
          </p:grpSpPr>
          <p:cxnSp>
            <p:nvCxnSpPr>
              <p:cNvPr id="632" name="Straight Arrow Connector 631"/>
              <p:cNvCxnSpPr>
                <a:cxnSpLocks noChangeShapeType="1"/>
              </p:cNvCxnSpPr>
              <p:nvPr/>
            </p:nvCxnSpPr>
            <p:spPr bwMode="auto">
              <a:xfrm flipV="1">
                <a:off x="3550975" y="1211100"/>
                <a:ext cx="0" cy="364772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3" name="Oval 632"/>
              <p:cNvSpPr/>
              <p:nvPr/>
            </p:nvSpPr>
            <p:spPr>
              <a:xfrm>
                <a:off x="3505212" y="1372193"/>
                <a:ext cx="99698" cy="98136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1014" name="Group 335"/>
          <p:cNvGrpSpPr>
            <a:grpSpLocks/>
          </p:cNvGrpSpPr>
          <p:nvPr/>
        </p:nvGrpSpPr>
        <p:grpSpPr bwMode="auto">
          <a:xfrm rot="6501506">
            <a:off x="6892132" y="4429919"/>
            <a:ext cx="366712" cy="196850"/>
            <a:chOff x="6824327" y="2112993"/>
            <a:chExt cx="380814" cy="229201"/>
          </a:xfrm>
        </p:grpSpPr>
        <p:sp>
          <p:nvSpPr>
            <p:cNvPr id="1015" name="7-Point Star 1014"/>
            <p:cNvSpPr/>
            <p:nvPr/>
          </p:nvSpPr>
          <p:spPr bwMode="auto">
            <a:xfrm>
              <a:off x="6880782" y="2251321"/>
              <a:ext cx="77482" cy="72087"/>
            </a:xfrm>
            <a:prstGeom prst="star7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cxnSp>
          <p:nvCxnSpPr>
            <p:cNvPr id="8218" name="Straight Connector 337"/>
            <p:cNvCxnSpPr>
              <a:cxnSpLocks noChangeShapeType="1"/>
            </p:cNvCxnSpPr>
            <p:nvPr/>
          </p:nvCxnSpPr>
          <p:spPr bwMode="auto">
            <a:xfrm flipV="1">
              <a:off x="6952864" y="2112993"/>
              <a:ext cx="252277" cy="145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9" name="Straight Connector 338"/>
            <p:cNvCxnSpPr>
              <a:cxnSpLocks noChangeShapeType="1"/>
            </p:cNvCxnSpPr>
            <p:nvPr/>
          </p:nvCxnSpPr>
          <p:spPr bwMode="auto">
            <a:xfrm flipV="1">
              <a:off x="6824327" y="2305473"/>
              <a:ext cx="63622" cy="36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8" name="Group 335"/>
          <p:cNvGrpSpPr>
            <a:grpSpLocks/>
          </p:cNvGrpSpPr>
          <p:nvPr/>
        </p:nvGrpSpPr>
        <p:grpSpPr bwMode="auto">
          <a:xfrm rot="-3240959">
            <a:off x="6885781" y="4221957"/>
            <a:ext cx="366713" cy="196850"/>
            <a:chOff x="6824327" y="2112993"/>
            <a:chExt cx="380814" cy="229201"/>
          </a:xfrm>
        </p:grpSpPr>
        <p:sp>
          <p:nvSpPr>
            <p:cNvPr id="1019" name="7-Point Star 1018"/>
            <p:cNvSpPr/>
            <p:nvPr/>
          </p:nvSpPr>
          <p:spPr bwMode="auto">
            <a:xfrm>
              <a:off x="6880085" y="2247933"/>
              <a:ext cx="77481" cy="72088"/>
            </a:xfrm>
            <a:prstGeom prst="star7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cxnSp>
          <p:nvCxnSpPr>
            <p:cNvPr id="8215" name="Straight Connector 337"/>
            <p:cNvCxnSpPr>
              <a:cxnSpLocks noChangeShapeType="1"/>
            </p:cNvCxnSpPr>
            <p:nvPr/>
          </p:nvCxnSpPr>
          <p:spPr bwMode="auto">
            <a:xfrm flipV="1">
              <a:off x="6952864" y="2112993"/>
              <a:ext cx="252277" cy="145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Straight Connector 338"/>
            <p:cNvCxnSpPr>
              <a:cxnSpLocks noChangeShapeType="1"/>
            </p:cNvCxnSpPr>
            <p:nvPr/>
          </p:nvCxnSpPr>
          <p:spPr bwMode="auto">
            <a:xfrm flipV="1">
              <a:off x="6824327" y="2305473"/>
              <a:ext cx="63622" cy="36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6" name="Group 335"/>
          <p:cNvGrpSpPr>
            <a:grpSpLocks/>
          </p:cNvGrpSpPr>
          <p:nvPr/>
        </p:nvGrpSpPr>
        <p:grpSpPr bwMode="auto">
          <a:xfrm rot="9607105">
            <a:off x="6804025" y="4402138"/>
            <a:ext cx="366713" cy="196850"/>
            <a:chOff x="6824327" y="2112993"/>
            <a:chExt cx="380814" cy="229201"/>
          </a:xfrm>
        </p:grpSpPr>
        <p:sp>
          <p:nvSpPr>
            <p:cNvPr id="967" name="7-Point Star 966"/>
            <p:cNvSpPr/>
            <p:nvPr/>
          </p:nvSpPr>
          <p:spPr bwMode="auto">
            <a:xfrm>
              <a:off x="6880029" y="2249934"/>
              <a:ext cx="77482" cy="72088"/>
            </a:xfrm>
            <a:prstGeom prst="star7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cxnSp>
          <p:nvCxnSpPr>
            <p:cNvPr id="8212" name="Straight Connector 337"/>
            <p:cNvCxnSpPr>
              <a:cxnSpLocks noChangeShapeType="1"/>
            </p:cNvCxnSpPr>
            <p:nvPr/>
          </p:nvCxnSpPr>
          <p:spPr bwMode="auto">
            <a:xfrm flipV="1">
              <a:off x="6952864" y="2112993"/>
              <a:ext cx="252277" cy="145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Straight Connector 338"/>
            <p:cNvCxnSpPr>
              <a:cxnSpLocks noChangeShapeType="1"/>
            </p:cNvCxnSpPr>
            <p:nvPr/>
          </p:nvCxnSpPr>
          <p:spPr bwMode="auto">
            <a:xfrm flipV="1">
              <a:off x="6824327" y="2305473"/>
              <a:ext cx="63622" cy="36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" name="Group 10"/>
          <p:cNvGrpSpPr>
            <a:grpSpLocks/>
          </p:cNvGrpSpPr>
          <p:nvPr/>
        </p:nvGrpSpPr>
        <p:grpSpPr bwMode="auto">
          <a:xfrm rot="-896954">
            <a:off x="6953250" y="4252913"/>
            <a:ext cx="363538" cy="193675"/>
            <a:chOff x="6801885" y="2097128"/>
            <a:chExt cx="378749" cy="226014"/>
          </a:xfrm>
        </p:grpSpPr>
        <p:sp>
          <p:nvSpPr>
            <p:cNvPr id="595" name="7-Point Star 594"/>
            <p:cNvSpPr/>
            <p:nvPr/>
          </p:nvSpPr>
          <p:spPr bwMode="auto">
            <a:xfrm>
              <a:off x="6853936" y="2226122"/>
              <a:ext cx="77734" cy="75955"/>
            </a:xfrm>
            <a:prstGeom prst="star7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cxnSp>
          <p:nvCxnSpPr>
            <p:cNvPr id="8209" name="Straight Connector 4"/>
            <p:cNvCxnSpPr>
              <a:cxnSpLocks noChangeShapeType="1"/>
            </p:cNvCxnSpPr>
            <p:nvPr/>
          </p:nvCxnSpPr>
          <p:spPr bwMode="auto">
            <a:xfrm flipV="1">
              <a:off x="6928357" y="2097128"/>
              <a:ext cx="252277" cy="145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0" name="Straight Connector 237"/>
            <p:cNvCxnSpPr>
              <a:cxnSpLocks noChangeShapeType="1"/>
            </p:cNvCxnSpPr>
            <p:nvPr/>
          </p:nvCxnSpPr>
          <p:spPr bwMode="auto">
            <a:xfrm flipV="1">
              <a:off x="6801885" y="2286422"/>
              <a:ext cx="63622" cy="36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143000"/>
            <a:ext cx="3860800" cy="736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" y="2286000"/>
            <a:ext cx="2565400" cy="609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1" name="AutoShape 162"/>
          <p:cNvSpPr>
            <a:spLocks/>
          </p:cNvSpPr>
          <p:nvPr/>
        </p:nvSpPr>
        <p:spPr bwMode="auto">
          <a:xfrm rot="16200000">
            <a:off x="3492501" y="1373187"/>
            <a:ext cx="152400" cy="1216025"/>
          </a:xfrm>
          <a:prstGeom prst="leftBrace">
            <a:avLst>
              <a:gd name="adj1" fmla="val 76282"/>
              <a:gd name="adj2" fmla="val 50000"/>
            </a:avLst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0" y="2133600"/>
            <a:ext cx="457200" cy="381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31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Asymmetry extraction –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PV physics asymmetry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xtracted from weighted average </a:t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s</a:t>
            </a:r>
            <a:r>
              <a:rPr lang="en-US" sz="1800" dirty="0" smtClean="0"/>
              <a:t>ingle-wire spin asymmetries</a:t>
            </a:r>
          </a:p>
        </p:txBody>
      </p:sp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07" r="8131"/>
          <a:stretch>
            <a:fillRect/>
          </a:stretch>
        </p:blipFill>
        <p:spPr bwMode="auto">
          <a:xfrm>
            <a:off x="4931090" y="3847537"/>
            <a:ext cx="3755710" cy="256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 descr="Screen Shot 2015-01-07 at 10.34.42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9516" y="813212"/>
            <a:ext cx="3053102" cy="2814138"/>
          </a:xfrm>
          <a:prstGeom prst="rect">
            <a:avLst/>
          </a:prstGeom>
        </p:spPr>
      </p:pic>
      <p:pic>
        <p:nvPicPr>
          <p:cNvPr id="10" name="Picture 9" descr="ud_asymmetry_v1_geo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" y="4032331"/>
            <a:ext cx="4561417" cy="2407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284" y="4906315"/>
            <a:ext cx="335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 Factors:   G = &lt; </a:t>
            </a:r>
            <a:r>
              <a:rPr lang="en-US" dirty="0"/>
              <a:t>cos(</a:t>
            </a:r>
            <a:r>
              <a:rPr lang="en-US" dirty="0" err="1"/>
              <a:t>θ</a:t>
            </a:r>
            <a:r>
              <a:rPr lang="en-US" dirty="0" smtClean="0"/>
              <a:t>) &gt;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1809" y="1952317"/>
            <a:ext cx="3083619" cy="3140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2664" y="2408370"/>
            <a:ext cx="3083619" cy="7255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1809" y="3288107"/>
            <a:ext cx="3080438" cy="5482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32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4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RF Spin Rotator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723900"/>
            <a:ext cx="8496300" cy="5402265"/>
          </a:xfrm>
        </p:spPr>
        <p:txBody>
          <a:bodyPr/>
          <a:lstStyle/>
          <a:p>
            <a:r>
              <a:rPr lang="en-US" dirty="0" smtClean="0"/>
              <a:t>Double-cosine-theta coil</a:t>
            </a:r>
          </a:p>
          <a:p>
            <a:pPr lvl="1"/>
            <a:r>
              <a:rPr lang="en-US" dirty="0" smtClean="0"/>
              <a:t>Fringeless transverse RF field</a:t>
            </a:r>
          </a:p>
          <a:p>
            <a:pPr lvl="1"/>
            <a:r>
              <a:rPr lang="en-US" dirty="0" smtClean="0"/>
              <a:t>Longitudinal OR transverse</a:t>
            </a:r>
          </a:p>
          <a:p>
            <a:pPr lvl="1"/>
            <a:r>
              <a:rPr lang="en-US" dirty="0" smtClean="0"/>
              <a:t>Designed using scalar potential</a:t>
            </a:r>
          </a:p>
          <a:p>
            <a:pPr marL="5715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  Univ. Kentucky / Univ. Tennessee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 descr="C:\Users\Chris\Pictures\SF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6924" y="1085638"/>
            <a:ext cx="4837076" cy="51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Chris\Pictures\2014-01-18 001\0118141710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448373" y="3769574"/>
            <a:ext cx="1796838" cy="30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hris\Pictures\2014-01-22 001\RFSR-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477527" y="2001891"/>
            <a:ext cx="1738527" cy="309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 rot="16200000">
            <a:off x="1097058" y="2342232"/>
            <a:ext cx="3770143" cy="4364814"/>
            <a:chOff x="1321831" y="723903"/>
            <a:chExt cx="3905796" cy="4364814"/>
          </a:xfrm>
        </p:grpSpPr>
        <p:pic>
          <p:nvPicPr>
            <p:cNvPr id="10" name="Picture 3" descr="C:\Users\Chris\Pictures\2014-01-22 002\012214142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 flipV="1">
              <a:off x="1727658" y="318077"/>
              <a:ext cx="3094141" cy="390579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422572" y="4800982"/>
              <a:ext cx="460870" cy="2877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4564066" y="4137422"/>
              <a:ext cx="982937" cy="34418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V="1">
              <a:off x="2380733" y="2759142"/>
              <a:ext cx="982937" cy="310074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33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68946"/>
            <a:ext cx="4282079" cy="2788653"/>
          </a:xfrm>
          <a:prstGeom prst="rect">
            <a:avLst/>
          </a:prstGeom>
          <a:solidFill>
            <a:srgbClr val="8982F5"/>
          </a:solidFill>
          <a:ln>
            <a:solidFill>
              <a:srgbClr val="FFFF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 transmission polarimetry</a:t>
            </a:r>
            <a:endParaRPr lang="en-US" dirty="0"/>
          </a:p>
        </p:txBody>
      </p:sp>
      <p:pic>
        <p:nvPicPr>
          <p:cNvPr id="9" name="Picture 8" descr="Polarimetry 5-20-2015_beam_p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41" y="3571930"/>
            <a:ext cx="4243845" cy="2702983"/>
          </a:xfrm>
          <a:prstGeom prst="rect">
            <a:avLst/>
          </a:prstGeom>
        </p:spPr>
      </p:pic>
      <p:pic>
        <p:nvPicPr>
          <p:cNvPr id="12" name="Picture 11" descr="Polarimetry 1-28-2015_larmor_sca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93" y="1080570"/>
            <a:ext cx="2091212" cy="2288954"/>
          </a:xfrm>
          <a:prstGeom prst="rect">
            <a:avLst/>
          </a:prstGeom>
        </p:spPr>
      </p:pic>
      <p:pic>
        <p:nvPicPr>
          <p:cNvPr id="13" name="Picture 12" descr="Polarimetry 1-28-2015_rabi_sc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405" y="1080570"/>
            <a:ext cx="2122733" cy="2288953"/>
          </a:xfrm>
          <a:prstGeom prst="rect">
            <a:avLst/>
          </a:prstGeom>
        </p:spPr>
      </p:pic>
      <p:pic>
        <p:nvPicPr>
          <p:cNvPr id="8" name="Picture 7" descr="Polarimetry 5-20-2015_cell_po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530" y="879530"/>
            <a:ext cx="4243845" cy="2702983"/>
          </a:xfrm>
          <a:prstGeom prst="rect">
            <a:avLst/>
          </a:prstGeom>
        </p:spPr>
      </p:pic>
      <p:pic>
        <p:nvPicPr>
          <p:cNvPr id="7" name="Picture 6" descr="Polarimetry 5-20-2015_sf_ef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530" y="3571930"/>
            <a:ext cx="4243845" cy="27029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9217" y="1804672"/>
            <a:ext cx="1541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Larmor </a:t>
            </a:r>
          </a:p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Resonance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8807" y="1804672"/>
            <a:ext cx="1493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Rabi</a:t>
            </a:r>
          </a:p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Oscillation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302" y="2176596"/>
            <a:ext cx="303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Polarization of </a:t>
            </a:r>
            <a:r>
              <a:rPr lang="en-US" sz="2400" baseline="30000" dirty="0" smtClean="0">
                <a:solidFill>
                  <a:schemeClr val="accent4"/>
                </a:solidFill>
              </a:rPr>
              <a:t>3</a:t>
            </a:r>
            <a:r>
              <a:rPr lang="en-US" sz="2400" dirty="0" smtClean="0">
                <a:solidFill>
                  <a:schemeClr val="accent4"/>
                </a:solidFill>
              </a:rPr>
              <a:t>He Cell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8559" y="4602669"/>
            <a:ext cx="244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Beam Polarization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2814" y="459100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Spin Flip Efficiency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34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4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Active Target / 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Chamber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177800" y="868947"/>
            <a:ext cx="8509000" cy="5257218"/>
          </a:xfrm>
        </p:spPr>
        <p:txBody>
          <a:bodyPr/>
          <a:lstStyle/>
          <a:p>
            <a:r>
              <a:rPr lang="en-US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He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for both target and ionization gas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Macor frames with 9 x 16 sense wires, 8 x 17 HV wires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All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aluminum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chamber except for knife edges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12” x 0.9 mm CF aluminum windows 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16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mCi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tritium over life of experiment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  University of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Manitoba</a:t>
            </a:r>
            <a:endParaRPr lang="en-US" sz="2000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5257800"/>
            <a:ext cx="381000" cy="9144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" name="Picture 1" descr="IonChamber -assembled top side no shield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121" y="2391676"/>
            <a:ext cx="3381987" cy="4467828"/>
          </a:xfrm>
          <a:prstGeom prst="rect">
            <a:avLst/>
          </a:prstGeom>
        </p:spPr>
      </p:pic>
      <p:pic>
        <p:nvPicPr>
          <p:cNvPr id="3" name="Picture 2" descr="DNP 2014 - chamb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905" y="1993900"/>
            <a:ext cx="4056795" cy="45974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35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5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d_asymmetry_v1_yields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0972"/>
            <a:ext cx="8196782" cy="4450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 chamber yield from neutron beam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487332" y="1173165"/>
            <a:ext cx="4667252" cy="3672417"/>
          </a:xfrm>
          <a:custGeom>
            <a:avLst/>
            <a:gdLst>
              <a:gd name="connsiteX0" fmla="*/ 0 w 3873500"/>
              <a:gd name="connsiteY0" fmla="*/ 31750 h 3206750"/>
              <a:gd name="connsiteX1" fmla="*/ 10584 w 3873500"/>
              <a:gd name="connsiteY1" fmla="*/ 2338917 h 3206750"/>
              <a:gd name="connsiteX2" fmla="*/ 3873500 w 3873500"/>
              <a:gd name="connsiteY2" fmla="*/ 3206750 h 3206750"/>
              <a:gd name="connsiteX3" fmla="*/ 3873500 w 3873500"/>
              <a:gd name="connsiteY3" fmla="*/ 0 h 3206750"/>
              <a:gd name="connsiteX0" fmla="*/ 0 w 3873500"/>
              <a:gd name="connsiteY0" fmla="*/ 31750 h 3206750"/>
              <a:gd name="connsiteX1" fmla="*/ 10584 w 3873500"/>
              <a:gd name="connsiteY1" fmla="*/ 2338917 h 3206750"/>
              <a:gd name="connsiteX2" fmla="*/ 334531 w 3873500"/>
              <a:gd name="connsiteY2" fmla="*/ 2404002 h 3206750"/>
              <a:gd name="connsiteX3" fmla="*/ 3873500 w 3873500"/>
              <a:gd name="connsiteY3" fmla="*/ 3206750 h 3206750"/>
              <a:gd name="connsiteX4" fmla="*/ 3873500 w 3873500"/>
              <a:gd name="connsiteY4" fmla="*/ 0 h 3206750"/>
              <a:gd name="connsiteX0" fmla="*/ 0 w 3873500"/>
              <a:gd name="connsiteY0" fmla="*/ 31750 h 3206750"/>
              <a:gd name="connsiteX1" fmla="*/ 10584 w 3873500"/>
              <a:gd name="connsiteY1" fmla="*/ 2338917 h 3206750"/>
              <a:gd name="connsiteX2" fmla="*/ 334531 w 3873500"/>
              <a:gd name="connsiteY2" fmla="*/ 2404002 h 3206750"/>
              <a:gd name="connsiteX3" fmla="*/ 589830 w 3873500"/>
              <a:gd name="connsiteY3" fmla="*/ 2456918 h 3206750"/>
              <a:gd name="connsiteX4" fmla="*/ 3873500 w 3873500"/>
              <a:gd name="connsiteY4" fmla="*/ 3206750 h 3206750"/>
              <a:gd name="connsiteX5" fmla="*/ 3873500 w 3873500"/>
              <a:gd name="connsiteY5" fmla="*/ 0 h 3206750"/>
              <a:gd name="connsiteX0" fmla="*/ 0 w 3873500"/>
              <a:gd name="connsiteY0" fmla="*/ 31750 h 3206750"/>
              <a:gd name="connsiteX1" fmla="*/ 10584 w 3873500"/>
              <a:gd name="connsiteY1" fmla="*/ 2338917 h 3206750"/>
              <a:gd name="connsiteX2" fmla="*/ 334531 w 3873500"/>
              <a:gd name="connsiteY2" fmla="*/ 2404002 h 3206750"/>
              <a:gd name="connsiteX3" fmla="*/ 369745 w 3873500"/>
              <a:gd name="connsiteY3" fmla="*/ 2583918 h 3206750"/>
              <a:gd name="connsiteX4" fmla="*/ 3873500 w 3873500"/>
              <a:gd name="connsiteY4" fmla="*/ 3206750 h 3206750"/>
              <a:gd name="connsiteX5" fmla="*/ 3873500 w 3873500"/>
              <a:gd name="connsiteY5" fmla="*/ 0 h 3206750"/>
              <a:gd name="connsiteX0" fmla="*/ 0 w 3882304"/>
              <a:gd name="connsiteY0" fmla="*/ 31750 h 3672417"/>
              <a:gd name="connsiteX1" fmla="*/ 10584 w 3882304"/>
              <a:gd name="connsiteY1" fmla="*/ 2338917 h 3672417"/>
              <a:gd name="connsiteX2" fmla="*/ 334531 w 3882304"/>
              <a:gd name="connsiteY2" fmla="*/ 2404002 h 3672417"/>
              <a:gd name="connsiteX3" fmla="*/ 369745 w 3882304"/>
              <a:gd name="connsiteY3" fmla="*/ 2583918 h 3672417"/>
              <a:gd name="connsiteX4" fmla="*/ 3882304 w 3882304"/>
              <a:gd name="connsiteY4" fmla="*/ 3672417 h 3672417"/>
              <a:gd name="connsiteX5" fmla="*/ 3873500 w 3882304"/>
              <a:gd name="connsiteY5" fmla="*/ 0 h 367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304" h="3672417">
                <a:moveTo>
                  <a:pt x="0" y="31750"/>
                </a:moveTo>
                <a:lnTo>
                  <a:pt x="10584" y="2338917"/>
                </a:lnTo>
                <a:lnTo>
                  <a:pt x="334531" y="2404002"/>
                </a:lnTo>
                <a:lnTo>
                  <a:pt x="369745" y="2583918"/>
                </a:lnTo>
                <a:lnTo>
                  <a:pt x="3882304" y="3672417"/>
                </a:lnTo>
                <a:cubicBezTo>
                  <a:pt x="3879369" y="2448278"/>
                  <a:pt x="3876435" y="1224139"/>
                  <a:pt x="38735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yield in</a:t>
            </a:r>
            <a:r>
              <a:rPr lang="en-US" dirty="0"/>
              <a:t> 	</a:t>
            </a:r>
            <a:r>
              <a:rPr lang="en-US" dirty="0" smtClean="0"/>
              <a:t>					Correlation matrix</a:t>
            </a:r>
            <a:br>
              <a:rPr lang="en-US" dirty="0" smtClean="0"/>
            </a:br>
            <a:r>
              <a:rPr lang="en-US" dirty="0" smtClean="0"/>
              <a:t>individual wire cells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36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4" name="Picture 3" descr="Screen Shot 2016-09-22 at 02.28.5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15" y="1379704"/>
            <a:ext cx="5064286" cy="28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325804" cy="868947"/>
          </a:xfrm>
        </p:spPr>
        <p:txBody>
          <a:bodyPr/>
          <a:lstStyle/>
          <a:p>
            <a:r>
              <a:rPr lang="en-US" dirty="0" smtClean="0"/>
              <a:t>Readout electronics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Ionization read out in current mode</a:t>
            </a:r>
          </a:p>
          <a:p>
            <a:pPr lvl="1"/>
            <a:r>
              <a:rPr lang="en-US" dirty="0" smtClean="0"/>
              <a:t>144 channels read out simultaneously</a:t>
            </a:r>
            <a:endParaRPr lang="en-US" dirty="0"/>
          </a:p>
          <a:p>
            <a:pPr lvl="1"/>
            <a:r>
              <a:rPr lang="en-US" dirty="0" smtClean="0"/>
              <a:t>Low-noise I-V preamplifiers mounted on chamber</a:t>
            </a:r>
          </a:p>
          <a:p>
            <a:pPr lvl="1"/>
            <a:r>
              <a:rPr lang="en-US" dirty="0" smtClean="0"/>
              <a:t>24-bit, 100 </a:t>
            </a:r>
            <a:r>
              <a:rPr lang="en-US" dirty="0" err="1" smtClean="0"/>
              <a:t>kS</a:t>
            </a:r>
            <a:r>
              <a:rPr lang="en-US" dirty="0" smtClean="0"/>
              <a:t>/s, 48 channel   Δ-Σ ADC   FMC modules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    Oak Ridge National Lab, Univ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Kentucky, Univ. Tennessee</a:t>
            </a:r>
            <a:endParaRPr lang="en-US" sz="1800" dirty="0"/>
          </a:p>
        </p:txBody>
      </p:sp>
      <p:pic>
        <p:nvPicPr>
          <p:cNvPr id="7" name="Picture 6" descr="DNP 2014 - pream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1" y="2819400"/>
            <a:ext cx="4564309" cy="3538976"/>
          </a:xfrm>
          <a:prstGeom prst="rect">
            <a:avLst/>
          </a:prstGeom>
        </p:spPr>
      </p:pic>
      <p:pic>
        <p:nvPicPr>
          <p:cNvPr id="8" name="Picture 7" descr="DNP 2014 - DAQ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252" y="4652104"/>
            <a:ext cx="4391748" cy="170627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46652" y="2993462"/>
            <a:ext cx="2186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Electronic Tests:</a:t>
            </a:r>
          </a:p>
          <a:p>
            <a:pPr algn="r"/>
            <a:r>
              <a:rPr lang="en-US" dirty="0" smtClean="0">
                <a:solidFill>
                  <a:srgbClr val="4F81BD"/>
                </a:solidFill>
              </a:rPr>
              <a:t>Instrumental</a:t>
            </a:r>
          </a:p>
          <a:p>
            <a:pPr algn="r"/>
            <a:r>
              <a:rPr lang="en-US" dirty="0">
                <a:solidFill>
                  <a:srgbClr val="4F81BD"/>
                </a:solidFill>
              </a:rPr>
              <a:t>f</a:t>
            </a:r>
            <a:r>
              <a:rPr lang="en-US" dirty="0" smtClean="0">
                <a:solidFill>
                  <a:srgbClr val="4F81BD"/>
                </a:solidFill>
              </a:rPr>
              <a:t>alse asymmetry</a:t>
            </a:r>
          </a:p>
          <a:p>
            <a:pPr algn="r"/>
            <a:r>
              <a:rPr lang="en-US" dirty="0" smtClean="0">
                <a:solidFill>
                  <a:srgbClr val="4F81BD"/>
                </a:solidFill>
              </a:rPr>
              <a:t>measurements:</a:t>
            </a:r>
          </a:p>
          <a:p>
            <a:pPr algn="r"/>
            <a:r>
              <a:rPr lang="en-US" dirty="0" err="1" smtClean="0">
                <a:solidFill>
                  <a:srgbClr val="4F81BD"/>
                </a:solidFill>
              </a:rPr>
              <a:t>δA</a:t>
            </a:r>
            <a:r>
              <a:rPr lang="en-US" baseline="-25000" dirty="0" err="1" smtClean="0">
                <a:solidFill>
                  <a:srgbClr val="4F81BD"/>
                </a:solidFill>
              </a:rPr>
              <a:t>in</a:t>
            </a:r>
            <a:r>
              <a:rPr lang="en-US" dirty="0" smtClean="0">
                <a:solidFill>
                  <a:srgbClr val="4F81BD"/>
                </a:solidFill>
              </a:rPr>
              <a:t>&lt;(.12±.07)x10</a:t>
            </a:r>
            <a:r>
              <a:rPr lang="en-US" baseline="30000" dirty="0" smtClean="0">
                <a:solidFill>
                  <a:srgbClr val="4F81BD"/>
                </a:solidFill>
              </a:rPr>
              <a:t>-8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37</a:t>
            </a:fld>
            <a:r>
              <a:rPr lang="en-US" smtClean="0"/>
              <a:t>/40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17553" y="487138"/>
            <a:ext cx="2103385" cy="4072894"/>
            <a:chOff x="3805998" y="1071486"/>
            <a:chExt cx="2424401" cy="4694491"/>
          </a:xfrm>
        </p:grpSpPr>
        <p:sp>
          <p:nvSpPr>
            <p:cNvPr id="11" name="Hexagon 10"/>
            <p:cNvSpPr/>
            <p:nvPr/>
          </p:nvSpPr>
          <p:spPr>
            <a:xfrm>
              <a:off x="5011871" y="3944608"/>
              <a:ext cx="849526" cy="538088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93847" y="1179074"/>
              <a:ext cx="1987927" cy="4216749"/>
              <a:chOff x="937058" y="711999"/>
              <a:chExt cx="1987927" cy="421674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37058" y="711999"/>
                <a:ext cx="1006319" cy="3902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T</a:t>
                </a:r>
                <a:r>
                  <a:rPr lang="en-US" sz="1600" baseline="-25000" dirty="0" smtClean="0"/>
                  <a:t>0</a:t>
                </a:r>
                <a:endParaRPr lang="en-US" sz="1600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37058" y="1308899"/>
                <a:ext cx="1006319" cy="3902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Divider</a:t>
                </a:r>
                <a:endParaRPr lang="en-US" sz="1600" baseline="-25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37058" y="1898933"/>
                <a:ext cx="1006319" cy="3902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Sig.Gen</a:t>
                </a:r>
                <a:endParaRPr lang="en-US" sz="16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37058" y="2492862"/>
                <a:ext cx="1006319" cy="3902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Amp.</a:t>
                </a:r>
                <a:endParaRPr lang="en-US" sz="1600" baseline="-25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37058" y="3922060"/>
                <a:ext cx="1006319" cy="3902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Preamp</a:t>
                </a:r>
                <a:endParaRPr lang="en-US" sz="1600" baseline="-25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37058" y="4538525"/>
                <a:ext cx="942545" cy="3902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ADC</a:t>
                </a:r>
                <a:endParaRPr lang="en-US" sz="1600" baseline="-25000" dirty="0"/>
              </a:p>
            </p:txBody>
          </p:sp>
          <p:cxnSp>
            <p:nvCxnSpPr>
              <p:cNvPr id="19" name="Straight Arrow Connector 18"/>
              <p:cNvCxnSpPr>
                <a:stCxn id="13" idx="2"/>
                <a:endCxn id="14" idx="0"/>
              </p:cNvCxnSpPr>
              <p:nvPr/>
            </p:nvCxnSpPr>
            <p:spPr>
              <a:xfrm>
                <a:off x="1440217" y="1102222"/>
                <a:ext cx="0" cy="2066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1408329" y="1678231"/>
                <a:ext cx="0" cy="227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1408329" y="2265294"/>
                <a:ext cx="0" cy="227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1408329" y="2874894"/>
                <a:ext cx="0" cy="227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1408329" y="4309853"/>
                <a:ext cx="0" cy="227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stCxn id="14" idx="3"/>
                <a:endCxn id="17" idx="3"/>
              </p:cNvCxnSpPr>
              <p:nvPr/>
            </p:nvCxnSpPr>
            <p:spPr>
              <a:xfrm>
                <a:off x="1943377" y="1504011"/>
                <a:ext cx="14638" cy="2613160"/>
              </a:xfrm>
              <a:prstGeom prst="bentConnector3">
                <a:avLst>
                  <a:gd name="adj1" fmla="val 180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5" name="Ink 24"/>
                  <p14:cNvContentPartPr/>
                  <p14:nvPr/>
                </p14:nvContentPartPr>
                <p14:xfrm>
                  <a:off x="2294760" y="1123020"/>
                  <a:ext cx="537345" cy="204840"/>
                </p14:xfrm>
              </p:contentPart>
            </mc:Choice>
            <mc:Fallback xmlns="">
              <p:pic>
                <p:nvPicPr>
                  <p:cNvPr id="24" name="Ink 23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294760" y="1123020"/>
                    <a:ext cx="537345" cy="20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6" name="Ink 25"/>
                  <p14:cNvContentPartPr/>
                  <p14:nvPr/>
                </p14:nvContentPartPr>
                <p14:xfrm>
                  <a:off x="1967385" y="995220"/>
                  <a:ext cx="926280" cy="351360"/>
                </p14:xfrm>
              </p:contentPart>
            </mc:Choice>
            <mc:Fallback xmlns="">
              <p:pic>
                <p:nvPicPr>
                  <p:cNvPr id="25" name="Ink 24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967385" y="995220"/>
                    <a:ext cx="926280" cy="35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7" name="Ink 26"/>
                  <p14:cNvContentPartPr/>
                  <p14:nvPr/>
                </p14:nvContentPartPr>
                <p14:xfrm>
                  <a:off x="1967385" y="1574104"/>
                  <a:ext cx="926280" cy="351360"/>
                </p14:xfrm>
              </p:contentPart>
            </mc:Choice>
            <mc:Fallback xmlns="">
              <p:pic>
                <p:nvPicPr>
                  <p:cNvPr id="26" name="Ink 25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967385" y="1574104"/>
                    <a:ext cx="926280" cy="35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8" name="Ink 27"/>
                  <p14:cNvContentPartPr/>
                  <p14:nvPr/>
                </p14:nvContentPartPr>
                <p14:xfrm>
                  <a:off x="2083440" y="1749780"/>
                  <a:ext cx="266265" cy="155160"/>
                </p14:xfrm>
              </p:contentPart>
            </mc:Choice>
            <mc:Fallback xmlns="">
              <p:pic>
                <p:nvPicPr>
                  <p:cNvPr id="27" name="Ink 26"/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83440" y="1749780"/>
                    <a:ext cx="266265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9" name="Ink 28"/>
                  <p14:cNvContentPartPr/>
                  <p14:nvPr/>
                </p14:nvContentPartPr>
                <p14:xfrm>
                  <a:off x="1023129" y="3065910"/>
                  <a:ext cx="770400" cy="545760"/>
                </p14:xfrm>
              </p:contentPart>
            </mc:Choice>
            <mc:Fallback xmlns="">
              <p:pic>
                <p:nvPicPr>
                  <p:cNvPr id="28" name="Ink 27"/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23129" y="3065910"/>
                    <a:ext cx="770400" cy="54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0" name="Ink 29"/>
                  <p14:cNvContentPartPr/>
                  <p14:nvPr/>
                </p14:nvContentPartPr>
                <p14:xfrm>
                  <a:off x="1984040" y="4229495"/>
                  <a:ext cx="926280" cy="351360"/>
                </p14:xfrm>
              </p:contentPart>
            </mc:Choice>
            <mc:Fallback xmlns="">
              <p:pic>
                <p:nvPicPr>
                  <p:cNvPr id="24" name="Ink 23"/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984040" y="4229495"/>
                    <a:ext cx="926280" cy="35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1" name="Ink 30"/>
                  <p14:cNvContentPartPr/>
                  <p14:nvPr/>
                </p14:nvContentPartPr>
                <p14:xfrm>
                  <a:off x="2073000" y="1127700"/>
                  <a:ext cx="54585" cy="200160"/>
                </p14:xfrm>
              </p:contentPart>
            </mc:Choice>
            <mc:Fallback xmlns="">
              <p:pic>
                <p:nvPicPr>
                  <p:cNvPr id="30" name="Ink 29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073000" y="1127700"/>
                    <a:ext cx="54585" cy="20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2" name="Ink 31"/>
                  <p14:cNvContentPartPr/>
                  <p14:nvPr/>
                </p14:nvContentPartPr>
                <p14:xfrm>
                  <a:off x="1984040" y="1729260"/>
                  <a:ext cx="940945" cy="762480"/>
                </p14:xfrm>
              </p:contentPart>
            </mc:Choice>
            <mc:Fallback xmlns="">
              <p:pic>
                <p:nvPicPr>
                  <p:cNvPr id="31" name="Ink 30"/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984040" y="1729260"/>
                    <a:ext cx="940945" cy="76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3" name="Ink 32"/>
                  <p14:cNvContentPartPr/>
                  <p14:nvPr/>
                </p14:nvContentPartPr>
                <p14:xfrm>
                  <a:off x="1598745" y="4015620"/>
                  <a:ext cx="360" cy="360"/>
                </p14:xfrm>
              </p:contentPart>
            </mc:Choice>
            <mc:Fallback xmlns="">
              <p:pic>
                <p:nvPicPr>
                  <p:cNvPr id="32" name="Ink 31"/>
                  <p:cNvPicPr/>
                  <p:nvPr/>
                </p:nvPicPr>
                <p:blipFill/>
                <p:spPr/>
              </p:pic>
            </mc:Fallback>
          </mc:AlternateContent>
          <p:sp>
            <p:nvSpPr>
              <p:cNvPr id="34" name="TextBox 33"/>
              <p:cNvSpPr txBox="1"/>
              <p:nvPr/>
            </p:nvSpPr>
            <p:spPr>
              <a:xfrm>
                <a:off x="1041497" y="3154124"/>
                <a:ext cx="942545" cy="390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RFSR</a:t>
                </a:r>
                <a:endParaRPr lang="en-US" sz="1600" baseline="-25000" dirty="0"/>
              </a:p>
            </p:txBody>
          </p:sp>
          <p:sp>
            <p:nvSpPr>
              <p:cNvPr id="35" name="Lightning Bolt 34"/>
              <p:cNvSpPr/>
              <p:nvPr/>
            </p:nvSpPr>
            <p:spPr>
              <a:xfrm>
                <a:off x="2294760" y="3536115"/>
                <a:ext cx="406400" cy="382032"/>
              </a:xfrm>
              <a:prstGeom prst="lightningBol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805998" y="1096027"/>
              <a:ext cx="2293544" cy="3060096"/>
            </a:xfrm>
            <a:prstGeom prst="rect">
              <a:avLst/>
            </a:prstGeom>
            <a:noFill/>
            <a:ln>
              <a:solidFill>
                <a:srgbClr val="4F6228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05998" y="4295196"/>
              <a:ext cx="2293544" cy="1143550"/>
            </a:xfrm>
            <a:prstGeom prst="rect">
              <a:avLst/>
            </a:prstGeom>
            <a:noFill/>
            <a:ln>
              <a:solidFill>
                <a:srgbClr val="4F6228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14855" y="4131483"/>
              <a:ext cx="991810" cy="1853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70566" y="3879989"/>
              <a:ext cx="938283" cy="674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optical</a:t>
              </a:r>
              <a:br>
                <a:rPr lang="en-US" sz="1600" dirty="0" smtClean="0"/>
              </a:br>
              <a:r>
                <a:rPr lang="en-US" sz="1600" dirty="0" smtClean="0"/>
                <a:t>isolator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10823" y="1071486"/>
              <a:ext cx="1404815" cy="390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dirty ground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63342" y="5069475"/>
              <a:ext cx="1467057" cy="390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clean ground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79918" y="5375754"/>
              <a:ext cx="2234406" cy="390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Ion chamber ground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12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L/R asymmetries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38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8" name="Picture 7" descr="LR_raw_asy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0" t="30178" r="8949" b="29676"/>
          <a:stretch/>
        </p:blipFill>
        <p:spPr>
          <a:xfrm>
            <a:off x="843158" y="1003153"/>
            <a:ext cx="7482646" cy="1707496"/>
          </a:xfrm>
          <a:prstGeom prst="rect">
            <a:avLst/>
          </a:prstGeom>
        </p:spPr>
      </p:pic>
      <p:pic>
        <p:nvPicPr>
          <p:cNvPr id="10" name="Picture 9" descr="LR_raw_asy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58" y="868946"/>
            <a:ext cx="7482646" cy="134207"/>
          </a:xfrm>
          <a:prstGeom prst="rect">
            <a:avLst/>
          </a:prstGeom>
        </p:spPr>
      </p:pic>
      <p:pic>
        <p:nvPicPr>
          <p:cNvPr id="11" name="Picture 10" descr="LR_raw_asy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58" y="2567913"/>
            <a:ext cx="7482646" cy="537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1922" y="235123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PARITY CONSERVING L/R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25657" y="1699136"/>
            <a:ext cx="17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Raw Asymmetry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70327" y="2753336"/>
            <a:ext cx="7955477" cy="3850747"/>
            <a:chOff x="370327" y="2753336"/>
            <a:chExt cx="7955477" cy="3850747"/>
          </a:xfrm>
        </p:grpSpPr>
        <p:pic>
          <p:nvPicPr>
            <p:cNvPr id="9" name="Picture 8" descr="LR_phy_asym.png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87" t="9462" r="8948"/>
            <a:stretch/>
          </p:blipFill>
          <p:spPr>
            <a:xfrm>
              <a:off x="629701" y="2753336"/>
              <a:ext cx="7696103" cy="38507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459055" y="4308405"/>
              <a:ext cx="2028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Physics Asymmetry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1922" y="5730785"/>
              <a:ext cx="2518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PARITY CONSERVING L/R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02699" y="3105508"/>
              <a:ext cx="1318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lvl="1"/>
              <a:r>
                <a:rPr lang="en-US" i="1" dirty="0" err="1">
                  <a:solidFill>
                    <a:srgbClr val="4F81BD"/>
                  </a:solidFill>
                </a:rPr>
                <a:t>δA</a:t>
              </a:r>
              <a:r>
                <a:rPr lang="en-US" dirty="0" smtClean="0">
                  <a:solidFill>
                    <a:srgbClr val="4F81BD"/>
                  </a:solidFill>
                </a:rPr>
                <a:t>=7.5x10</a:t>
              </a:r>
              <a:r>
                <a:rPr lang="en-US" baseline="30000" dirty="0">
                  <a:solidFill>
                    <a:srgbClr val="4F81BD"/>
                  </a:solidFill>
                </a:rPr>
                <a:t>-8</a:t>
              </a:r>
              <a:endParaRPr lang="en-US" dirty="0">
                <a:solidFill>
                  <a:srgbClr val="4F81B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46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R_raw_asy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58" y="2567913"/>
            <a:ext cx="7482646" cy="53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U/D asymmetries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39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10" name="Picture 9" descr="LR_raw_asy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58" y="868946"/>
            <a:ext cx="7482646" cy="1342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459055" y="4308405"/>
            <a:ext cx="202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Physics Asymmetry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25657" y="1699136"/>
            <a:ext cx="17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Raw Asymmetry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1922" y="5724294"/>
            <a:ext cx="236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PARITY VIOLATING U/D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3158" y="1003153"/>
            <a:ext cx="7482646" cy="1707496"/>
            <a:chOff x="843158" y="1003153"/>
            <a:chExt cx="7482646" cy="1707496"/>
          </a:xfrm>
        </p:grpSpPr>
        <p:pic>
          <p:nvPicPr>
            <p:cNvPr id="17" name="Picture 16" descr="UD_raw_asy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3158" y="1003153"/>
              <a:ext cx="7482646" cy="166384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41922" y="2341317"/>
              <a:ext cx="2367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PARITY VIOLATING U/D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Picture 6" descr="UD_phy_asym.pn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1" t="8598" r="8948" b="1825"/>
          <a:stretch/>
        </p:blipFill>
        <p:spPr>
          <a:xfrm>
            <a:off x="843158" y="2721321"/>
            <a:ext cx="7482646" cy="380985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702699" y="3105508"/>
            <a:ext cx="131818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1"/>
            <a:r>
              <a:rPr lang="en-US" i="1" dirty="0" err="1">
                <a:solidFill>
                  <a:srgbClr val="4F81BD"/>
                </a:solidFill>
              </a:rPr>
              <a:t>δA</a:t>
            </a:r>
            <a:r>
              <a:rPr lang="en-US" dirty="0" smtClean="0">
                <a:solidFill>
                  <a:srgbClr val="4F81BD"/>
                </a:solidFill>
              </a:rPr>
              <a:t>=1.4x10</a:t>
            </a:r>
            <a:r>
              <a:rPr lang="en-US" baseline="30000" dirty="0">
                <a:solidFill>
                  <a:srgbClr val="4F81BD"/>
                </a:solidFill>
              </a:rPr>
              <a:t>-8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the studying the HWI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868946"/>
            <a:ext cx="8168219" cy="5661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Least understood weak interaction</a:t>
            </a:r>
          </a:p>
          <a:p>
            <a:pPr lvl="1">
              <a:defRPr/>
            </a:pPr>
            <a:r>
              <a:rPr lang="en-US" sz="1800" dirty="0" smtClean="0"/>
              <a:t>EW:  Quarks &amp; Leptons, Semileptonic, Hadronic</a:t>
            </a:r>
          </a:p>
          <a:p>
            <a:pPr lvl="1">
              <a:defRPr/>
            </a:pPr>
            <a:r>
              <a:rPr lang="en-US" sz="1800" dirty="0" smtClean="0"/>
              <a:t>Complicated by nuclear structure</a:t>
            </a:r>
          </a:p>
          <a:p>
            <a:pPr lvl="1">
              <a:defRPr/>
            </a:pPr>
            <a:r>
              <a:rPr lang="en-US" sz="1800" dirty="0" smtClean="0"/>
              <a:t>Strongly suppressed by M</a:t>
            </a:r>
            <a:r>
              <a:rPr lang="en-US" sz="1800" baseline="-25000" dirty="0" smtClean="0"/>
              <a:t>π</a:t>
            </a:r>
            <a:r>
              <a:rPr lang="en-US" sz="1800" baseline="30000" dirty="0" smtClean="0"/>
              <a:t>2/</a:t>
            </a:r>
            <a:r>
              <a:rPr lang="en-US" sz="1800" dirty="0" smtClean="0"/>
              <a:t>M</a:t>
            </a:r>
            <a:r>
              <a:rPr lang="en-US" sz="1800" baseline="-25000" dirty="0" smtClean="0"/>
              <a:t>W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~ 10</a:t>
            </a:r>
            <a:r>
              <a:rPr lang="en-US" sz="1800" baseline="30000" dirty="0" smtClean="0"/>
              <a:t>-7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Unique </a:t>
            </a:r>
            <a:r>
              <a:rPr lang="en-US" sz="1800" dirty="0"/>
              <a:t>PV </a:t>
            </a:r>
            <a:r>
              <a:rPr lang="en-US" sz="1800" dirty="0" smtClean="0"/>
              <a:t>signature</a:t>
            </a:r>
          </a:p>
          <a:p>
            <a:pPr>
              <a:defRPr/>
            </a:pPr>
            <a:r>
              <a:rPr lang="en-US" sz="2000" dirty="0" smtClean="0"/>
              <a:t>Orthogonal probe of QCD structure</a:t>
            </a:r>
          </a:p>
          <a:p>
            <a:pPr lvl="1">
              <a:defRPr/>
            </a:pPr>
            <a:r>
              <a:rPr lang="en-US" sz="1800" dirty="0" smtClean="0"/>
              <a:t>test of QCD structure in </a:t>
            </a:r>
            <a:r>
              <a:rPr lang="en-US" sz="1800" dirty="0" smtClean="0">
                <a:sym typeface="Symbol" charset="0"/>
              </a:rPr>
              <a:t></a:t>
            </a:r>
            <a:r>
              <a:rPr lang="en-US" sz="1800" dirty="0" smtClean="0"/>
              <a:t>S = 0 sector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>
                <a:sym typeface="Symbol" charset="0"/>
              </a:rPr>
              <a:t></a:t>
            </a:r>
            <a:r>
              <a:rPr lang="en-US" sz="1800" dirty="0" smtClean="0"/>
              <a:t>I=1/2 rule not understood)</a:t>
            </a:r>
          </a:p>
          <a:p>
            <a:pPr lvl="1">
              <a:defRPr/>
            </a:pPr>
            <a:r>
              <a:rPr lang="en-US" sz="1800" dirty="0" smtClean="0"/>
              <a:t>Study the NC in hadronic systems – </a:t>
            </a:r>
            <a:br>
              <a:rPr lang="en-US" sz="1800" dirty="0" smtClean="0"/>
            </a:br>
            <a:r>
              <a:rPr lang="en-US" sz="1800" dirty="0" smtClean="0"/>
              <a:t>forbidden by </a:t>
            </a:r>
            <a:r>
              <a:rPr lang="en-US" sz="1800" dirty="0" smtClean="0">
                <a:sym typeface="Symbol" charset="0"/>
              </a:rPr>
              <a:t></a:t>
            </a:r>
            <a:r>
              <a:rPr lang="en-US" sz="1800" dirty="0" smtClean="0"/>
              <a:t>S = 1 by GIM mechanism</a:t>
            </a:r>
          </a:p>
          <a:p>
            <a:pPr lvl="1">
              <a:defRPr/>
            </a:pPr>
            <a:r>
              <a:rPr lang="en-US" sz="1800" dirty="0" smtClean="0"/>
              <a:t>W</a:t>
            </a:r>
            <a:r>
              <a:rPr lang="en-US" sz="1800" dirty="0"/>
              <a:t>,Z range </a:t>
            </a:r>
            <a:r>
              <a:rPr lang="en-US" sz="1800" dirty="0" smtClean="0"/>
              <a:t>= 0.002 </a:t>
            </a:r>
            <a:r>
              <a:rPr lang="en-US" sz="1800" dirty="0" err="1" smtClean="0"/>
              <a:t>fm</a:t>
            </a:r>
            <a:r>
              <a:rPr lang="en-US" sz="1800" dirty="0"/>
              <a:t> </a:t>
            </a:r>
            <a:r>
              <a:rPr lang="en-US" sz="1800" dirty="0" smtClean="0"/>
              <a:t>– probe of </a:t>
            </a:r>
            <a:br>
              <a:rPr lang="en-US" sz="1800" dirty="0" smtClean="0"/>
            </a:br>
            <a:r>
              <a:rPr lang="en-US" sz="1800" dirty="0" smtClean="0"/>
              <a:t>short</a:t>
            </a:r>
            <a:r>
              <a:rPr lang="en-US" sz="1800" dirty="0"/>
              <a:t>-range quark </a:t>
            </a:r>
            <a:r>
              <a:rPr lang="en-US" sz="1800" dirty="0" smtClean="0"/>
              <a:t>correlations</a:t>
            </a:r>
            <a:br>
              <a:rPr lang="en-US" sz="1800" dirty="0" smtClean="0"/>
            </a:br>
            <a:r>
              <a:rPr lang="en-US" sz="1800" dirty="0" smtClean="0"/>
              <a:t>in </a:t>
            </a:r>
            <a:r>
              <a:rPr lang="en-US" sz="1800" dirty="0"/>
              <a:t>QCD nonperturbative regime</a:t>
            </a:r>
          </a:p>
          <a:p>
            <a:pPr lvl="1">
              <a:defRPr/>
            </a:pPr>
            <a:r>
              <a:rPr lang="en-US" sz="1800" dirty="0" smtClean="0"/>
              <a:t>Nuclear and atomic PV test of nuclear structure </a:t>
            </a:r>
            <a:r>
              <a:rPr lang="en-US" sz="1800" dirty="0"/>
              <a:t>models</a:t>
            </a:r>
          </a:p>
          <a:p>
            <a:pPr lvl="1">
              <a:defRPr/>
            </a:pPr>
            <a:r>
              <a:rPr lang="en-US" sz="1800" dirty="0" smtClean="0"/>
              <a:t>physics </a:t>
            </a:r>
            <a:r>
              <a:rPr lang="en-US" sz="1800" dirty="0"/>
              <a:t>input to PV electron scattering experiments</a:t>
            </a:r>
          </a:p>
          <a:p>
            <a:pPr lvl="1">
              <a:defRPr/>
            </a:pPr>
            <a:r>
              <a:rPr lang="en-US" sz="1800" dirty="0"/>
              <a:t>0</a:t>
            </a:r>
            <a:r>
              <a:rPr lang="en-US" sz="1800" dirty="0">
                <a:sym typeface="Symbol" charset="0"/>
              </a:rPr>
              <a:t></a:t>
            </a:r>
            <a:r>
              <a:rPr lang="en-US" sz="1800" dirty="0"/>
              <a:t> decay – matrix elements </a:t>
            </a:r>
            <a:r>
              <a:rPr lang="en-US" sz="1800" dirty="0" smtClean="0"/>
              <a:t>of </a:t>
            </a:r>
            <a:r>
              <a:rPr lang="en-US" sz="1800" dirty="0"/>
              <a:t>4-quark </a:t>
            </a:r>
            <a:r>
              <a:rPr lang="en-US" sz="1800" dirty="0" smtClean="0"/>
              <a:t>operators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Same formalism used for Hadronic TRIV (complementary to EDM)</a:t>
            </a:r>
          </a:p>
          <a:p>
            <a:pPr lvl="1">
              <a:defRPr/>
            </a:pPr>
            <a:endParaRPr lang="en-US" sz="1800" dirty="0">
              <a:solidFill>
                <a:srgbClr val="008000"/>
              </a:solidFill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B7CEFF"/>
              </a:clrFrom>
              <a:clrTo>
                <a:srgbClr val="B7CE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424" y="1648963"/>
            <a:ext cx="3287224" cy="3037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4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ounded Rectangle 2"/>
          <p:cNvSpPr>
            <a:spLocks noChangeArrowheads="1"/>
          </p:cNvSpPr>
          <p:nvPr/>
        </p:nvSpPr>
        <p:spPr bwMode="auto">
          <a:xfrm>
            <a:off x="827088" y="3775075"/>
            <a:ext cx="7021512" cy="315913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Beam fluctuations, polarization, RFSF efficiency:</a:t>
            </a:r>
          </a:p>
          <a:p>
            <a:r>
              <a:rPr lang="en-US" sz="2000" dirty="0" err="1" smtClean="0">
                <a:solidFill>
                  <a:schemeClr val="accent2"/>
                </a:solidFill>
              </a:rPr>
              <a:t>k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sz="2000" dirty="0" err="1" smtClean="0">
                <a:solidFill>
                  <a:schemeClr val="accent2"/>
                </a:solidFill>
              </a:rPr>
              <a:t>r</a:t>
            </a:r>
            <a:r>
              <a:rPr lang="en-US" sz="2000" dirty="0" smtClean="0">
                <a:solidFill>
                  <a:schemeClr val="accent2"/>
                </a:solidFill>
              </a:rPr>
              <a:t> ~ 10</a:t>
            </a:r>
            <a:r>
              <a:rPr lang="en-US" sz="2000" baseline="30000" dirty="0" smtClean="0">
                <a:solidFill>
                  <a:schemeClr val="accent2"/>
                </a:solidFill>
              </a:rPr>
              <a:t>-5</a:t>
            </a:r>
            <a:r>
              <a:rPr lang="en-US" sz="2000" dirty="0" smtClean="0">
                <a:solidFill>
                  <a:schemeClr val="accent2"/>
                </a:solidFill>
              </a:rPr>
              <a:t>   small for cold neutrons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PC asymmetries minimized with longitudinal polarization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Alignment of field, beam, and chamber to 10 mrad is achievable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Unlike    n p –&gt; d </a:t>
            </a:r>
            <a:r>
              <a:rPr lang="en-US" sz="2000" dirty="0" err="1" smtClean="0">
                <a:solidFill>
                  <a:schemeClr val="accent2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sz="2000" dirty="0" smtClean="0">
                <a:solidFill>
                  <a:schemeClr val="accent2"/>
                </a:solidFill>
              </a:rPr>
              <a:t>    or   n d –&gt; t </a:t>
            </a:r>
            <a:r>
              <a:rPr lang="en-US" sz="2000" dirty="0" err="1">
                <a:solidFill>
                  <a:schemeClr val="accent2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sz="2000" dirty="0" smtClean="0">
                <a:solidFill>
                  <a:schemeClr val="accent2"/>
                </a:solidFill>
              </a:rPr>
              <a:t>,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  n-</a:t>
            </a:r>
            <a:r>
              <a:rPr lang="en-US" sz="2000" baseline="30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He is very insensitive to gammas   (only Compton electrons)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2292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400" y="990867"/>
            <a:ext cx="203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1"/>
          <p:cNvGrpSpPr>
            <a:grpSpLocks/>
          </p:cNvGrpSpPr>
          <p:nvPr/>
        </p:nvGrpSpPr>
        <p:grpSpPr bwMode="auto">
          <a:xfrm>
            <a:off x="762000" y="3387725"/>
            <a:ext cx="7620000" cy="2555875"/>
            <a:chOff x="0" y="3048000"/>
            <a:chExt cx="9144000" cy="3067050"/>
          </a:xfrm>
        </p:grpSpPr>
        <p:pic>
          <p:nvPicPr>
            <p:cNvPr id="12297" name="Picture 2" descr="Picture 1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8000"/>
              <a:ext cx="9144000" cy="30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2" descr="Picture 1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49860"/>
              <a:ext cx="838200" cy="36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5" name="Picture 10" descr="Picture 2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0" y="3657600"/>
            <a:ext cx="52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Picture 1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954463"/>
            <a:ext cx="180975" cy="211137"/>
          </a:xfrm>
          <a:prstGeom prst="rect">
            <a:avLst/>
          </a:prstGeom>
          <a:solidFill>
            <a:srgbClr val="C6D9F1"/>
          </a:solidFill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40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0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 between HPV and EDMs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41</a:t>
            </a:fld>
            <a:r>
              <a:rPr lang="en-US" smtClean="0"/>
              <a:t>/40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96857" y="1471931"/>
            <a:ext cx="6072874" cy="5238300"/>
            <a:chOff x="1030697" y="730270"/>
            <a:chExt cx="6568402" cy="5665726"/>
          </a:xfrm>
        </p:grpSpPr>
        <p:pic>
          <p:nvPicPr>
            <p:cNvPr id="7" name="Picture 6" descr="PVTR.jpg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697" y="730270"/>
              <a:ext cx="6568402" cy="5665726"/>
            </a:xfrm>
            <a:prstGeom prst="rect">
              <a:avLst/>
            </a:prstGeom>
          </p:spPr>
        </p:pic>
        <p:pic>
          <p:nvPicPr>
            <p:cNvPr id="5" name="Picture 4" descr="Screen Shot 2016-09-22 at 01.04.1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5729" y="1315901"/>
              <a:ext cx="857250" cy="400050"/>
            </a:xfrm>
            <a:prstGeom prst="rect">
              <a:avLst/>
            </a:prstGeom>
          </p:spPr>
        </p:pic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level diagrams</a:t>
            </a:r>
            <a:endParaRPr lang="en-US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382" y="922314"/>
            <a:ext cx="2438400" cy="635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878" y="2365476"/>
            <a:ext cx="279400" cy="3048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397" y="4713284"/>
            <a:ext cx="406400" cy="330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570744" y="1300012"/>
            <a:ext cx="35844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984807"/>
                </a:solidFill>
              </a:rPr>
              <a:t>Bowman, Gudkov, PRC </a:t>
            </a:r>
            <a:r>
              <a:rPr lang="en-US" sz="1400" dirty="0">
                <a:solidFill>
                  <a:srgbClr val="984807"/>
                </a:solidFill>
              </a:rPr>
              <a:t>90, 065503 (</a:t>
            </a:r>
            <a:r>
              <a:rPr lang="en-US" sz="1400" dirty="0" smtClean="0">
                <a:solidFill>
                  <a:srgbClr val="984807"/>
                </a:solidFill>
              </a:rPr>
              <a:t>2014)</a:t>
            </a:r>
          </a:p>
        </p:txBody>
      </p:sp>
    </p:spTree>
    <p:extLst>
      <p:ext uri="{BB962C8B-B14F-4D97-AF65-F5344CB8AC3E}">
        <p14:creationId xmlns:p14="http://schemas.microsoft.com/office/powerpoint/2010/main" val="85120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HWI symmetry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T-violating neutron transmission (0</a:t>
            </a:r>
            <a:r>
              <a:rPr lang="en-US" baseline="30000" dirty="0" smtClean="0">
                <a:latin typeface="Symbol"/>
                <a:sym typeface="Symbol"/>
              </a:rPr>
              <a:t></a:t>
            </a:r>
            <a:r>
              <a:rPr lang="en-US" dirty="0"/>
              <a:t>)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through polarized nuclei</a:t>
            </a:r>
          </a:p>
          <a:p>
            <a:pPr lvl="1"/>
            <a:r>
              <a:rPr lang="en-US" dirty="0" smtClean="0"/>
              <a:t>Amplification factors of 10</a:t>
            </a:r>
            <a:r>
              <a:rPr lang="en-US" baseline="30000" dirty="0" smtClean="0"/>
              <a:t>5</a:t>
            </a:r>
            <a:r>
              <a:rPr lang="en-US" dirty="0" smtClean="0"/>
              <a:t>–10</a:t>
            </a:r>
            <a:r>
              <a:rPr lang="en-US" baseline="30000" dirty="0" smtClean="0"/>
              <a:t>6</a:t>
            </a:r>
            <a:r>
              <a:rPr lang="en-US" dirty="0" smtClean="0"/>
              <a:t> in heavy nuclei: </a:t>
            </a:r>
            <a:r>
              <a:rPr lang="en-US" baseline="30000" dirty="0"/>
              <a:t>139</a:t>
            </a:r>
            <a:r>
              <a:rPr lang="en-US" dirty="0"/>
              <a:t>La, </a:t>
            </a:r>
            <a:r>
              <a:rPr lang="en-US" baseline="30000" dirty="0"/>
              <a:t>131</a:t>
            </a:r>
            <a:r>
              <a:rPr lang="en-US" dirty="0"/>
              <a:t>Xe, and </a:t>
            </a:r>
            <a:r>
              <a:rPr lang="en-US" baseline="30000" dirty="0" smtClean="0"/>
              <a:t>81</a:t>
            </a:r>
            <a:r>
              <a:rPr lang="en-US" dirty="0" smtClean="0"/>
              <a:t>Br</a:t>
            </a:r>
          </a:p>
          <a:p>
            <a:pPr lvl="1"/>
            <a:r>
              <a:rPr lang="en-US" dirty="0" smtClean="0"/>
              <a:t>Complementary with searches for EDMs </a:t>
            </a:r>
          </a:p>
          <a:p>
            <a:pPr lvl="1"/>
            <a:r>
              <a:rPr lang="en-US" dirty="0" smtClean="0"/>
              <a:t>Alignment errors cancel</a:t>
            </a:r>
            <a:br>
              <a:rPr lang="en-US" dirty="0" smtClean="0"/>
            </a:br>
            <a:r>
              <a:rPr lang="en-US" dirty="0" smtClean="0"/>
              <a:t>by rotating both target</a:t>
            </a:r>
            <a:br>
              <a:rPr lang="en-US" dirty="0" smtClean="0"/>
            </a:br>
            <a:r>
              <a:rPr lang="en-US" dirty="0" smtClean="0"/>
              <a:t>and analyzer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LANSCE beam time awarded</a:t>
            </a:r>
          </a:p>
          <a:p>
            <a:pPr lvl="1"/>
            <a:r>
              <a:rPr lang="en-US" dirty="0" smtClean="0"/>
              <a:t>To investigate TOF resolution</a:t>
            </a:r>
          </a:p>
          <a:p>
            <a:pPr lvl="1"/>
            <a:r>
              <a:rPr lang="en-US" dirty="0" smtClean="0"/>
              <a:t>48 m beamline with single-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crystal monochromator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42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8" name="Picture 7" descr="Screen Shot 2015-09-10 at 21.58.5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001" y="2028735"/>
            <a:ext cx="4864999" cy="4187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167102"/>
            <a:ext cx="3645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Bowman,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Gudkov,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PRC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90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065503 (2014)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212241" y="868947"/>
            <a:ext cx="4148668" cy="52572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Hadronic Parity Violation</a:t>
            </a:r>
          </a:p>
          <a:p>
            <a:pPr lvl="1"/>
            <a:r>
              <a:rPr lang="en-US" dirty="0" smtClean="0"/>
              <a:t>We are very close to a full</a:t>
            </a:r>
            <a:br>
              <a:rPr lang="en-US" dirty="0" smtClean="0"/>
            </a:br>
            <a:r>
              <a:rPr lang="en-US" dirty="0" smtClean="0"/>
              <a:t>complement of few-body</a:t>
            </a:r>
            <a:br>
              <a:rPr lang="en-US" dirty="0" smtClean="0"/>
            </a:br>
            <a:r>
              <a:rPr lang="en-US" dirty="0" smtClean="0"/>
              <a:t>HPV observables</a:t>
            </a:r>
          </a:p>
          <a:p>
            <a:pPr lvl="1"/>
            <a:r>
              <a:rPr lang="en-US" dirty="0" smtClean="0"/>
              <a:t>Using </a:t>
            </a:r>
            <a:r>
              <a:rPr lang="en-US" b="1" dirty="0" err="1" smtClean="0">
                <a:solidFill>
                  <a:srgbClr val="4F81BD"/>
                </a:solidFill>
              </a:rPr>
              <a:t>pp</a:t>
            </a:r>
            <a:r>
              <a:rPr lang="en-US" dirty="0" smtClean="0">
                <a:solidFill>
                  <a:srgbClr val="4F81BD"/>
                </a:solidFill>
              </a:rPr>
              <a:t> (45MeV),  </a:t>
            </a:r>
            <a:r>
              <a:rPr lang="en-US" b="1" dirty="0" err="1" smtClean="0">
                <a:solidFill>
                  <a:srgbClr val="4F81BD"/>
                </a:solidFill>
              </a:rPr>
              <a:t>pp</a:t>
            </a:r>
            <a:r>
              <a:rPr lang="en-US" dirty="0" smtClean="0">
                <a:solidFill>
                  <a:srgbClr val="4F81BD"/>
                </a:solidFill>
              </a:rPr>
              <a:t> (220 MeV), </a:t>
            </a:r>
            <a:r>
              <a:rPr lang="en-US" b="1" dirty="0" smtClean="0">
                <a:solidFill>
                  <a:srgbClr val="4F81BD"/>
                </a:solidFill>
              </a:rPr>
              <a:t>NPDGamma</a:t>
            </a:r>
            <a:r>
              <a:rPr lang="en-US" dirty="0" smtClean="0">
                <a:solidFill>
                  <a:srgbClr val="4F81BD"/>
                </a:solidFill>
              </a:rPr>
              <a:t>,  </a:t>
            </a:r>
            <a:r>
              <a:rPr lang="en-US" b="1" dirty="0" smtClean="0">
                <a:solidFill>
                  <a:srgbClr val="4F81BD"/>
                </a:solidFill>
              </a:rPr>
              <a:t>n-</a:t>
            </a:r>
            <a:r>
              <a:rPr lang="en-US" b="1" baseline="30000" dirty="0" smtClean="0">
                <a:solidFill>
                  <a:srgbClr val="4F81BD"/>
                </a:solidFill>
              </a:rPr>
              <a:t>3</a:t>
            </a:r>
            <a:r>
              <a:rPr lang="en-US" b="1" dirty="0" smtClean="0">
                <a:solidFill>
                  <a:srgbClr val="4F81BD"/>
                </a:solidFill>
              </a:rPr>
              <a:t>He</a:t>
            </a:r>
            <a:r>
              <a:rPr lang="en-US" dirty="0" smtClean="0">
                <a:solidFill>
                  <a:srgbClr val="4F81BD"/>
                </a:solidFill>
              </a:rPr>
              <a:t>,  </a:t>
            </a:r>
            <a:r>
              <a:rPr lang="en-US" b="1" dirty="0" smtClean="0">
                <a:solidFill>
                  <a:srgbClr val="4F81BD"/>
                </a:solidFill>
              </a:rPr>
              <a:t>NSR-III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we can test the self-consistency of HWI formalisms</a:t>
            </a:r>
          </a:p>
          <a:p>
            <a:r>
              <a:rPr lang="en-US" dirty="0" smtClean="0"/>
              <a:t>NPDGamma Experiment</a:t>
            </a:r>
          </a:p>
          <a:p>
            <a:pPr lvl="1"/>
            <a:r>
              <a:rPr lang="en-US" dirty="0" smtClean="0"/>
              <a:t>Sensitive to long-range   </a:t>
            </a:r>
            <a:r>
              <a:rPr lang="en-US" i="1" dirty="0" smtClean="0">
                <a:solidFill>
                  <a:srgbClr val="4F81BD"/>
                </a:solidFill>
              </a:rPr>
              <a:t>h</a:t>
            </a:r>
            <a:r>
              <a:rPr lang="en-US" i="1" baseline="30000" dirty="0" smtClean="0">
                <a:solidFill>
                  <a:srgbClr val="4F81BD"/>
                </a:solidFill>
              </a:rPr>
              <a:t>1</a:t>
            </a:r>
            <a:r>
              <a:rPr lang="en-US" i="1" baseline="-25000" dirty="0" smtClean="0">
                <a:solidFill>
                  <a:srgbClr val="4F81BD"/>
                </a:solidFill>
              </a:rPr>
              <a:t>π</a:t>
            </a:r>
          </a:p>
          <a:p>
            <a:pPr lvl="1"/>
            <a:r>
              <a:rPr lang="en-US" dirty="0" smtClean="0"/>
              <a:t>Estimated sensitivity </a:t>
            </a:r>
            <a:r>
              <a:rPr lang="en-US" i="1" dirty="0" err="1" smtClean="0">
                <a:solidFill>
                  <a:srgbClr val="4F81BD"/>
                </a:solidFill>
              </a:rPr>
              <a:t>δA</a:t>
            </a:r>
            <a:r>
              <a:rPr lang="en-US" dirty="0" smtClean="0">
                <a:solidFill>
                  <a:srgbClr val="4F81BD"/>
                </a:solidFill>
              </a:rPr>
              <a:t>=1.3x10</a:t>
            </a:r>
            <a:r>
              <a:rPr lang="en-US" baseline="30000" dirty="0" smtClean="0">
                <a:solidFill>
                  <a:srgbClr val="4F81BD"/>
                </a:solidFill>
              </a:rPr>
              <a:t>-8</a:t>
            </a:r>
            <a:endParaRPr lang="en-US" dirty="0" smtClean="0">
              <a:solidFill>
                <a:srgbClr val="4F81BD"/>
              </a:solidFill>
            </a:endParaRPr>
          </a:p>
          <a:p>
            <a:pPr lvl="1"/>
            <a:r>
              <a:rPr lang="en-US" dirty="0" smtClean="0"/>
              <a:t>Finalizing Al background analysis</a:t>
            </a:r>
          </a:p>
          <a:p>
            <a:r>
              <a:rPr lang="en-US" dirty="0" smtClean="0"/>
              <a:t>n-3He Experiment</a:t>
            </a:r>
          </a:p>
          <a:p>
            <a:pPr lvl="1"/>
            <a:r>
              <a:rPr lang="en-US" dirty="0" smtClean="0"/>
              <a:t>Finalizing geometry factors</a:t>
            </a:r>
          </a:p>
          <a:p>
            <a:pPr lvl="1"/>
            <a:r>
              <a:rPr lang="en-US" dirty="0" smtClean="0"/>
              <a:t>Sensitive to </a:t>
            </a:r>
            <a:r>
              <a:rPr lang="en-US" i="1" dirty="0" smtClean="0">
                <a:solidFill>
                  <a:srgbClr val="4F81BD"/>
                </a:solidFill>
              </a:rPr>
              <a:t>h</a:t>
            </a:r>
            <a:r>
              <a:rPr lang="en-US" i="1" baseline="30000" dirty="0" smtClean="0">
                <a:solidFill>
                  <a:srgbClr val="4F81BD"/>
                </a:solidFill>
              </a:rPr>
              <a:t>1</a:t>
            </a:r>
            <a:r>
              <a:rPr lang="en-US" i="1" baseline="-25000" dirty="0" smtClean="0">
                <a:solidFill>
                  <a:srgbClr val="4F81BD"/>
                </a:solidFill>
              </a:rPr>
              <a:t>π</a:t>
            </a:r>
            <a:r>
              <a:rPr lang="en-US" dirty="0"/>
              <a:t> </a:t>
            </a:r>
            <a:r>
              <a:rPr lang="en-US" dirty="0" smtClean="0"/>
              <a:t>, also  </a:t>
            </a:r>
            <a:r>
              <a:rPr lang="en-US" i="1" dirty="0" smtClean="0">
                <a:solidFill>
                  <a:srgbClr val="4F81BD"/>
                </a:solidFill>
              </a:rPr>
              <a:t>h</a:t>
            </a:r>
            <a:r>
              <a:rPr lang="en-US" i="1" baseline="30000" dirty="0" smtClean="0">
                <a:solidFill>
                  <a:srgbClr val="4F81BD"/>
                </a:solidFill>
              </a:rPr>
              <a:t>0</a:t>
            </a:r>
            <a:r>
              <a:rPr lang="en-US" i="1" baseline="-25000" dirty="0" smtClean="0">
                <a:solidFill>
                  <a:srgbClr val="4F81BD"/>
                </a:solidFill>
              </a:rPr>
              <a:t>ρ 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4F81BD"/>
                </a:solidFill>
              </a:rPr>
              <a:t>h</a:t>
            </a:r>
            <a:r>
              <a:rPr lang="en-US" i="1" baseline="30000" dirty="0" smtClean="0">
                <a:solidFill>
                  <a:srgbClr val="4F81BD"/>
                </a:solidFill>
              </a:rPr>
              <a:t>0</a:t>
            </a:r>
            <a:r>
              <a:rPr lang="en-US" i="1" baseline="-25000" dirty="0" smtClean="0">
                <a:solidFill>
                  <a:srgbClr val="4F81BD"/>
                </a:solidFill>
              </a:rPr>
              <a:t>ω</a:t>
            </a:r>
            <a:endParaRPr lang="en-US" i="1" baseline="-25000" dirty="0">
              <a:solidFill>
                <a:srgbClr val="4F81BD"/>
              </a:solidFill>
              <a:latin typeface="Symbol"/>
            </a:endParaRPr>
          </a:p>
          <a:p>
            <a:pPr lvl="1"/>
            <a:r>
              <a:rPr lang="en-US" dirty="0" smtClean="0"/>
              <a:t>Estimated </a:t>
            </a:r>
            <a:r>
              <a:rPr lang="en-US" dirty="0"/>
              <a:t>sensitivity </a:t>
            </a:r>
            <a:r>
              <a:rPr lang="en-US" i="1" dirty="0" err="1">
                <a:solidFill>
                  <a:srgbClr val="4F81BD"/>
                </a:solidFill>
              </a:rPr>
              <a:t>δA</a:t>
            </a:r>
            <a:r>
              <a:rPr lang="en-US" dirty="0">
                <a:solidFill>
                  <a:srgbClr val="4F81BD"/>
                </a:solidFill>
              </a:rPr>
              <a:t>=</a:t>
            </a:r>
            <a:r>
              <a:rPr lang="en-US" dirty="0" smtClean="0">
                <a:solidFill>
                  <a:srgbClr val="4F81BD"/>
                </a:solidFill>
              </a:rPr>
              <a:t>1.4x10</a:t>
            </a:r>
            <a:r>
              <a:rPr lang="en-US" baseline="30000" dirty="0">
                <a:solidFill>
                  <a:srgbClr val="4F81BD"/>
                </a:solidFill>
              </a:rPr>
              <a:t>-8</a:t>
            </a:r>
            <a:endParaRPr lang="en-US" dirty="0">
              <a:solidFill>
                <a:srgbClr val="4F81BD"/>
              </a:solidFill>
            </a:endParaRPr>
          </a:p>
          <a:p>
            <a:r>
              <a:rPr lang="en-US" dirty="0" smtClean="0"/>
              <a:t>On the horizon …</a:t>
            </a:r>
          </a:p>
          <a:p>
            <a:pPr lvl="1"/>
            <a:r>
              <a:rPr lang="en-US" dirty="0" smtClean="0"/>
              <a:t>Time-reversal invariance violation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43</a:t>
            </a:fld>
            <a:r>
              <a:rPr lang="en-US" smtClean="0"/>
              <a:t>/40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94008" y="5778308"/>
            <a:ext cx="2275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F6228"/>
                </a:solidFill>
              </a:rPr>
              <a:t>Thank you!</a:t>
            </a:r>
            <a:endParaRPr lang="en-US" sz="3600" dirty="0">
              <a:solidFill>
                <a:srgbClr val="4F6228"/>
              </a:solidFill>
            </a:endParaRPr>
          </a:p>
        </p:txBody>
      </p:sp>
      <p:pic>
        <p:nvPicPr>
          <p:cNvPr id="2" name="Picture 1" descr="2016-03-21 15.04.5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593" y="868946"/>
            <a:ext cx="5186407" cy="50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3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DDH Meson-exchange potential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41745" y="1138352"/>
            <a:ext cx="5136311" cy="2851204"/>
            <a:chOff x="1263046" y="711781"/>
            <a:chExt cx="6661754" cy="3697985"/>
          </a:xfrm>
        </p:grpSpPr>
        <p:sp>
          <p:nvSpPr>
            <p:cNvPr id="8194" name="Rectangle 15"/>
            <p:cNvSpPr>
              <a:spLocks noChangeArrowheads="1"/>
            </p:cNvSpPr>
            <p:nvPr/>
          </p:nvSpPr>
          <p:spPr bwMode="auto">
            <a:xfrm>
              <a:off x="2438400" y="1143000"/>
              <a:ext cx="5486400" cy="1447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95" name="Picture 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219200"/>
              <a:ext cx="914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219200"/>
              <a:ext cx="304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9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76400"/>
              <a:ext cx="1320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11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200" y="1676400"/>
              <a:ext cx="1320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2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676400"/>
              <a:ext cx="1320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133600"/>
              <a:ext cx="2286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7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62000"/>
              <a:ext cx="2540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9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762000"/>
              <a:ext cx="3048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21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762000"/>
              <a:ext cx="558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3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762000"/>
              <a:ext cx="406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5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19200"/>
              <a:ext cx="8128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28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52600"/>
              <a:ext cx="7874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29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286000"/>
              <a:ext cx="7874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 Box 30"/>
            <p:cNvSpPr txBox="1">
              <a:spLocks noChangeArrowheads="1"/>
            </p:cNvSpPr>
            <p:nvPr/>
          </p:nvSpPr>
          <p:spPr bwMode="auto">
            <a:xfrm>
              <a:off x="1263046" y="711781"/>
              <a:ext cx="1067894" cy="43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2"/>
                  </a:solidFill>
                </a:rPr>
                <a:t>isospin</a:t>
              </a:r>
            </a:p>
          </p:txBody>
        </p:sp>
        <p:sp>
          <p:nvSpPr>
            <p:cNvPr id="8209" name="Text Box 31"/>
            <p:cNvSpPr txBox="1">
              <a:spLocks noChangeArrowheads="1"/>
            </p:cNvSpPr>
            <p:nvPr/>
          </p:nvSpPr>
          <p:spPr bwMode="auto">
            <a:xfrm>
              <a:off x="1292524" y="2628074"/>
              <a:ext cx="920150" cy="43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2"/>
                  </a:solidFill>
                </a:rPr>
                <a:t>range</a:t>
              </a:r>
              <a:endParaRPr lang="en-US" sz="1600" dirty="0"/>
            </a:p>
          </p:txBody>
        </p:sp>
        <p:sp>
          <p:nvSpPr>
            <p:cNvPr id="8210" name="Rectangle 33"/>
            <p:cNvSpPr>
              <a:spLocks noChangeArrowheads="1"/>
            </p:cNvSpPr>
            <p:nvPr/>
          </p:nvSpPr>
          <p:spPr bwMode="auto">
            <a:xfrm>
              <a:off x="2438400" y="2961965"/>
              <a:ext cx="5486400" cy="1447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11" name="Picture 51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150480"/>
              <a:ext cx="355600" cy="17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54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658923"/>
              <a:ext cx="9144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55" descr="TP_tmp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799" y="2668320"/>
              <a:ext cx="6350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56" descr="TP_tmp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668320"/>
              <a:ext cx="609601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57" descr="TP_tmp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668320"/>
              <a:ext cx="609601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60" descr="TP_tmp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3025683"/>
              <a:ext cx="228600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62" descr="TP_tmp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3482884"/>
              <a:ext cx="22844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64" descr="TP_tmp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399" y="3482884"/>
              <a:ext cx="23669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Picture 66" descr="TP_tmp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787" y="3940085"/>
              <a:ext cx="23653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557" name="Picture 69"/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20"/>
          <a:stretch>
            <a:fillRect/>
          </a:stretch>
        </p:blipFill>
        <p:spPr bwMode="auto">
          <a:xfrm>
            <a:off x="1363387" y="4327238"/>
            <a:ext cx="1531186" cy="7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558" name="Picture 70"/>
          <p:cNvPicPr>
            <a:picLocks noChangeAspect="1" noChangeArrowheads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76"/>
          <a:stretch>
            <a:fillRect/>
          </a:stretch>
        </p:blipFill>
        <p:spPr bwMode="auto">
          <a:xfrm>
            <a:off x="2479523" y="4016007"/>
            <a:ext cx="1533185" cy="72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556" name="Picture 68"/>
          <p:cNvPicPr>
            <a:picLocks noChangeAspect="1" noChangeArrowheads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67"/>
          <a:stretch>
            <a:fillRect/>
          </a:stretch>
        </p:blipFill>
        <p:spPr bwMode="auto">
          <a:xfrm>
            <a:off x="262739" y="4041314"/>
            <a:ext cx="1517173" cy="7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24" name="Text Box 76"/>
          <p:cNvSpPr txBox="1">
            <a:spLocks noChangeArrowheads="1"/>
          </p:cNvSpPr>
          <p:nvPr/>
        </p:nvSpPr>
        <p:spPr bwMode="auto">
          <a:xfrm>
            <a:off x="321738" y="5104415"/>
            <a:ext cx="38645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984807"/>
                </a:solidFill>
              </a:rPr>
              <a:t>Desplanques, Donoghue, Holstein, </a:t>
            </a:r>
          </a:p>
          <a:p>
            <a:r>
              <a:rPr lang="en-US" sz="1600" dirty="0">
                <a:solidFill>
                  <a:srgbClr val="984807"/>
                </a:solidFill>
              </a:rPr>
              <a:t>Annals of Physics </a:t>
            </a:r>
            <a:r>
              <a:rPr lang="en-US" sz="1600" b="1" dirty="0">
                <a:solidFill>
                  <a:srgbClr val="984807"/>
                </a:solidFill>
              </a:rPr>
              <a:t>124</a:t>
            </a:r>
            <a:r>
              <a:rPr lang="en-US" sz="1600" dirty="0">
                <a:solidFill>
                  <a:srgbClr val="984807"/>
                </a:solidFill>
              </a:rPr>
              <a:t>, 449 (1980</a:t>
            </a:r>
            <a:r>
              <a:rPr lang="en-US" sz="1600" dirty="0" smtClean="0">
                <a:solidFill>
                  <a:srgbClr val="984807"/>
                </a:solidFill>
              </a:rPr>
              <a:t>)</a:t>
            </a:r>
          </a:p>
          <a:p>
            <a:r>
              <a:rPr lang="en-US" sz="800" dirty="0" smtClean="0">
                <a:solidFill>
                  <a:srgbClr val="984807"/>
                </a:solidFill>
              </a:rPr>
              <a:t> </a:t>
            </a:r>
            <a:endParaRPr lang="en-US" sz="800" dirty="0">
              <a:solidFill>
                <a:srgbClr val="984807"/>
              </a:solidFill>
            </a:endParaRPr>
          </a:p>
          <a:p>
            <a:r>
              <a:rPr lang="en-US" sz="1600" dirty="0">
                <a:solidFill>
                  <a:srgbClr val="984807"/>
                </a:solidFill>
              </a:rPr>
              <a:t>Wasem, Phys. Rev. C </a:t>
            </a:r>
            <a:r>
              <a:rPr lang="en-US" sz="1600" b="1" dirty="0">
                <a:solidFill>
                  <a:srgbClr val="984807"/>
                </a:solidFill>
              </a:rPr>
              <a:t>85</a:t>
            </a:r>
            <a:r>
              <a:rPr lang="en-US" sz="1600" dirty="0">
                <a:solidFill>
                  <a:srgbClr val="984807"/>
                </a:solidFill>
              </a:rPr>
              <a:t> (2012) 022501</a:t>
            </a:r>
          </a:p>
          <a:p>
            <a:r>
              <a:rPr lang="en-CA" sz="1600" i="1" dirty="0"/>
              <a:t>      </a:t>
            </a:r>
            <a:r>
              <a:rPr lang="en-CA" sz="1600" b="1" i="1" dirty="0">
                <a:solidFill>
                  <a:schemeClr val="accent1"/>
                </a:solidFill>
              </a:rPr>
              <a:t>1st Lattice QCD result  </a:t>
            </a:r>
            <a:r>
              <a:rPr lang="en-CA" sz="1600" b="1" i="1" dirty="0">
                <a:solidFill>
                  <a:srgbClr val="4F81BD"/>
                </a:solidFill>
              </a:rPr>
              <a:t>of</a:t>
            </a:r>
            <a:r>
              <a:rPr lang="en-CA" sz="1600" b="1" i="1" dirty="0"/>
              <a:t>  </a:t>
            </a:r>
            <a:r>
              <a:rPr lang="en-CA" sz="1600" b="1" i="1" dirty="0">
                <a:solidFill>
                  <a:schemeClr val="accent3">
                    <a:lumMod val="75000"/>
                  </a:schemeClr>
                </a:solidFill>
              </a:rPr>
              <a:t> f</a:t>
            </a:r>
            <a:r>
              <a:rPr lang="en-CA" sz="1600" b="1" i="1" baseline="-25000" dirty="0">
                <a:solidFill>
                  <a:schemeClr val="accent3">
                    <a:lumMod val="75000"/>
                  </a:schemeClr>
                </a:solidFill>
              </a:rPr>
              <a:t>π  </a:t>
            </a:r>
            <a:r>
              <a:rPr lang="en-CA" sz="1600" b="1" i="1" dirty="0">
                <a:solidFill>
                  <a:srgbClr val="4F81BD"/>
                </a:solidFill>
              </a:rPr>
              <a:t>!!</a:t>
            </a:r>
            <a:endParaRPr lang="en-US" sz="1600" b="1" baseline="-25000" dirty="0">
              <a:solidFill>
                <a:srgbClr val="4F81BD"/>
              </a:solidFill>
            </a:endParaRPr>
          </a:p>
          <a:p>
            <a:endParaRPr lang="en-US" sz="1600" dirty="0">
              <a:solidFill>
                <a:srgbClr val="804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62739" y="1477940"/>
            <a:ext cx="2548780" cy="2478653"/>
            <a:chOff x="762000" y="3048000"/>
            <a:chExt cx="3173413" cy="2985239"/>
          </a:xfrm>
        </p:grpSpPr>
        <p:grpSp>
          <p:nvGrpSpPr>
            <p:cNvPr id="54" name="Group 8"/>
            <p:cNvGrpSpPr>
              <a:grpSpLocks/>
            </p:cNvGrpSpPr>
            <p:nvPr/>
          </p:nvGrpSpPr>
          <p:grpSpPr bwMode="auto">
            <a:xfrm>
              <a:off x="762000" y="3048000"/>
              <a:ext cx="3173413" cy="2339975"/>
              <a:chOff x="146" y="2256"/>
              <a:chExt cx="1712" cy="1376"/>
            </a:xfrm>
          </p:grpSpPr>
          <p:sp>
            <p:nvSpPr>
              <p:cNvPr id="57" name="Oval 9"/>
              <p:cNvSpPr>
                <a:spLocks noChangeArrowheads="1"/>
              </p:cNvSpPr>
              <p:nvPr/>
            </p:nvSpPr>
            <p:spPr bwMode="auto">
              <a:xfrm>
                <a:off x="770" y="2867"/>
                <a:ext cx="162" cy="91"/>
              </a:xfrm>
              <a:prstGeom prst="ellipse">
                <a:avLst/>
              </a:prstGeom>
              <a:solidFill>
                <a:srgbClr val="FF505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58" name="Oval 10"/>
              <p:cNvSpPr>
                <a:spLocks noChangeArrowheads="1"/>
              </p:cNvSpPr>
              <p:nvPr/>
            </p:nvSpPr>
            <p:spPr bwMode="auto">
              <a:xfrm>
                <a:off x="1202" y="2867"/>
                <a:ext cx="162" cy="87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 flipH="1">
                <a:off x="553" y="2954"/>
                <a:ext cx="271" cy="4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1310" y="2954"/>
                <a:ext cx="325" cy="4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553" y="2400"/>
                <a:ext cx="271" cy="4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H="1">
                <a:off x="1310" y="2406"/>
                <a:ext cx="325" cy="4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Text Box 15"/>
              <p:cNvSpPr txBox="1">
                <a:spLocks noChangeArrowheads="1"/>
              </p:cNvSpPr>
              <p:nvPr/>
            </p:nvSpPr>
            <p:spPr bwMode="auto">
              <a:xfrm>
                <a:off x="283" y="2256"/>
                <a:ext cx="20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latin typeface="Comic Sans MS" charset="0"/>
                  </a:rPr>
                  <a:t>N</a:t>
                </a:r>
              </a:p>
            </p:txBody>
          </p:sp>
          <p:sp>
            <p:nvSpPr>
              <p:cNvPr id="64" name="Text Box 16"/>
              <p:cNvSpPr txBox="1">
                <a:spLocks noChangeArrowheads="1"/>
              </p:cNvSpPr>
              <p:nvPr/>
            </p:nvSpPr>
            <p:spPr bwMode="auto">
              <a:xfrm>
                <a:off x="1635" y="2262"/>
                <a:ext cx="200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latin typeface="Comic Sans MS" charset="0"/>
                  </a:rPr>
                  <a:t>N</a:t>
                </a:r>
                <a:endParaRPr lang="en-US" sz="1800"/>
              </a:p>
            </p:txBody>
          </p:sp>
          <p:sp>
            <p:nvSpPr>
              <p:cNvPr id="65" name="Text Box 17"/>
              <p:cNvSpPr txBox="1">
                <a:spLocks noChangeArrowheads="1"/>
              </p:cNvSpPr>
              <p:nvPr/>
            </p:nvSpPr>
            <p:spPr bwMode="auto">
              <a:xfrm>
                <a:off x="283" y="3410"/>
                <a:ext cx="200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latin typeface="Comic Sans MS" charset="0"/>
                  </a:rPr>
                  <a:t>N</a:t>
                </a:r>
                <a:endParaRPr lang="en-US" sz="1800"/>
              </a:p>
            </p:txBody>
          </p:sp>
          <p:sp>
            <p:nvSpPr>
              <p:cNvPr id="66" name="Text Box 18"/>
              <p:cNvSpPr txBox="1">
                <a:spLocks noChangeArrowheads="1"/>
              </p:cNvSpPr>
              <p:nvPr/>
            </p:nvSpPr>
            <p:spPr bwMode="auto">
              <a:xfrm>
                <a:off x="1635" y="3416"/>
                <a:ext cx="20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latin typeface="Comic Sans MS" charset="0"/>
                  </a:rPr>
                  <a:t>N</a:t>
                </a:r>
                <a:endParaRPr lang="en-US" sz="1800"/>
              </a:p>
            </p:txBody>
          </p:sp>
          <p:sp>
            <p:nvSpPr>
              <p:cNvPr id="67" name="Text Box 19"/>
              <p:cNvSpPr txBox="1">
                <a:spLocks noChangeArrowheads="1"/>
              </p:cNvSpPr>
              <p:nvPr/>
            </p:nvSpPr>
            <p:spPr bwMode="auto">
              <a:xfrm>
                <a:off x="672" y="3025"/>
                <a:ext cx="834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ts val="1200"/>
                  </a:lnSpc>
                  <a:defRPr/>
                </a:pPr>
                <a:r>
                  <a:rPr lang="en-US" sz="1800" dirty="0">
                    <a:latin typeface="Comic Sans MS" charset="0"/>
                  </a:rPr>
                  <a:t>Meson </a:t>
                </a:r>
              </a:p>
              <a:p>
                <a:pPr algn="ctr" eaLnBrk="1" hangingPunct="1">
                  <a:lnSpc>
                    <a:spcPts val="1200"/>
                  </a:lnSpc>
                  <a:defRPr/>
                </a:pPr>
                <a:r>
                  <a:rPr lang="en-US" sz="1800" dirty="0">
                    <a:latin typeface="Comic Sans MS" charset="0"/>
                  </a:rPr>
                  <a:t>exchange</a:t>
                </a:r>
              </a:p>
            </p:txBody>
          </p:sp>
          <p:sp>
            <p:nvSpPr>
              <p:cNvPr id="68" name="Text Box 20"/>
              <p:cNvSpPr txBox="1">
                <a:spLocks noChangeArrowheads="1"/>
              </p:cNvSpPr>
              <p:nvPr/>
            </p:nvSpPr>
            <p:spPr bwMode="auto">
              <a:xfrm>
                <a:off x="146" y="2735"/>
                <a:ext cx="573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600" b="1">
                    <a:latin typeface="Comic Sans MS" charset="0"/>
                  </a:rPr>
                  <a:t>STRONG</a:t>
                </a:r>
              </a:p>
              <a:p>
                <a:pPr algn="ctr" eaLnBrk="1" hangingPunct="1">
                  <a:defRPr/>
                </a:pPr>
                <a:r>
                  <a:rPr lang="en-US" sz="1600" b="1">
                    <a:latin typeface="Comic Sans MS" charset="0"/>
                  </a:rPr>
                  <a:t>(PC)</a:t>
                </a:r>
              </a:p>
            </p:txBody>
          </p:sp>
          <p:sp>
            <p:nvSpPr>
              <p:cNvPr id="69" name="Text Box 21"/>
              <p:cNvSpPr txBox="1">
                <a:spLocks noChangeArrowheads="1"/>
              </p:cNvSpPr>
              <p:nvPr/>
            </p:nvSpPr>
            <p:spPr bwMode="auto">
              <a:xfrm>
                <a:off x="1429" y="2736"/>
                <a:ext cx="429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600" b="1" dirty="0">
                    <a:latin typeface="Comic Sans MS" charset="0"/>
                  </a:rPr>
                  <a:t>WEAK</a:t>
                </a:r>
              </a:p>
              <a:p>
                <a:pPr algn="ctr" eaLnBrk="1" hangingPunct="1">
                  <a:defRPr/>
                </a:pPr>
                <a:r>
                  <a:rPr lang="en-US" sz="1600" b="1" dirty="0">
                    <a:latin typeface="Comic Sans MS" charset="0"/>
                  </a:rPr>
                  <a:t>(PV)</a:t>
                </a:r>
              </a:p>
            </p:txBody>
          </p:sp>
          <p:sp>
            <p:nvSpPr>
              <p:cNvPr id="70" name="Line 22"/>
              <p:cNvSpPr>
                <a:spLocks noChangeShapeType="1"/>
              </p:cNvSpPr>
              <p:nvPr/>
            </p:nvSpPr>
            <p:spPr bwMode="auto">
              <a:xfrm>
                <a:off x="932" y="2896"/>
                <a:ext cx="2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71" name="Picture 23" descr="TP_tmp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2750"/>
                <a:ext cx="37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" name="Picture 24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689" y="5293464"/>
              <a:ext cx="227330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24448" y="966293"/>
            <a:ext cx="268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PV </a:t>
            </a:r>
            <a:r>
              <a:rPr lang="en-US" sz="2400" dirty="0">
                <a:solidFill>
                  <a:schemeClr val="accent2"/>
                </a:solidFill>
              </a:rPr>
              <a:t>meson exchange</a:t>
            </a:r>
          </a:p>
        </p:txBody>
      </p:sp>
      <p:pic>
        <p:nvPicPr>
          <p:cNvPr id="73" name="Picture 71"/>
          <p:cNvPicPr>
            <a:picLocks noChangeAspect="1" noChangeArrowheads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36" b="23781"/>
          <a:stretch>
            <a:fillRect/>
          </a:stretch>
        </p:blipFill>
        <p:spPr bwMode="auto">
          <a:xfrm>
            <a:off x="4527910" y="4244699"/>
            <a:ext cx="38862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5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Danilov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parameters / EFT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0747" y="1032392"/>
            <a:ext cx="3399476" cy="28939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Elastic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NN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scattering</a:t>
            </a:r>
            <a:b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at low energy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(&lt;40 MeV)</a:t>
            </a:r>
            <a:b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	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-P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transition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(PV)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 err="1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baseline="-25000" dirty="0" err="1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=±1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/2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 I</a:t>
            </a:r>
            <a:r>
              <a:rPr lang="en-US" sz="1800" baseline="-250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=±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1/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	Antisymmetric in 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L, S, I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Conservation of   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Equivalent to pion-less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Effective Field Theory (EFT)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in the low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energy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limit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2" name="Text Box 26"/>
          <p:cNvSpPr txBox="1">
            <a:spLocks noChangeArrowheads="1"/>
          </p:cNvSpPr>
          <p:nvPr/>
        </p:nvSpPr>
        <p:spPr bwMode="auto">
          <a:xfrm>
            <a:off x="4138584" y="3184325"/>
            <a:ext cx="40400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804000"/>
                </a:solidFill>
              </a:rPr>
              <a:t>C.-P. Liu, </a:t>
            </a:r>
            <a:r>
              <a:rPr lang="en-US" sz="1600" dirty="0" smtClean="0">
                <a:solidFill>
                  <a:srgbClr val="804000"/>
                </a:solidFill>
              </a:rPr>
              <a:t>P.R.C. </a:t>
            </a:r>
            <a:r>
              <a:rPr lang="en-US" sz="1600" b="1" dirty="0">
                <a:solidFill>
                  <a:srgbClr val="804000"/>
                </a:solidFill>
              </a:rPr>
              <a:t>75</a:t>
            </a:r>
            <a:r>
              <a:rPr lang="en-US" sz="1600" dirty="0">
                <a:solidFill>
                  <a:srgbClr val="804000"/>
                </a:solidFill>
              </a:rPr>
              <a:t>, 065501 (2007</a:t>
            </a:r>
            <a:r>
              <a:rPr lang="en-US" sz="1600" dirty="0" smtClean="0">
                <a:solidFill>
                  <a:srgbClr val="804000"/>
                </a:solidFill>
              </a:rPr>
              <a:t>)</a:t>
            </a:r>
          </a:p>
          <a:p>
            <a:r>
              <a:rPr lang="en-US" sz="1600" dirty="0">
                <a:solidFill>
                  <a:srgbClr val="804000"/>
                </a:solidFill>
              </a:rPr>
              <a:t>Haxton &amp; Holstein, P.P.N.P. </a:t>
            </a:r>
            <a:r>
              <a:rPr lang="en-US" sz="1600" b="1" dirty="0">
                <a:solidFill>
                  <a:srgbClr val="804000"/>
                </a:solidFill>
              </a:rPr>
              <a:t>7</a:t>
            </a:r>
            <a:r>
              <a:rPr lang="en-US" sz="1600" dirty="0">
                <a:solidFill>
                  <a:srgbClr val="804000"/>
                </a:solidFill>
              </a:rPr>
              <a:t>, 1851 (2013</a:t>
            </a:r>
            <a:r>
              <a:rPr lang="en-US" sz="1600" dirty="0" smtClean="0">
                <a:solidFill>
                  <a:srgbClr val="804000"/>
                </a:solidFill>
              </a:rPr>
              <a:t>)</a:t>
            </a:r>
            <a:endParaRPr lang="en-US" sz="1600" dirty="0">
              <a:solidFill>
                <a:srgbClr val="804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83547" y="1142568"/>
            <a:ext cx="5867786" cy="1827671"/>
            <a:chOff x="3848098" y="1447801"/>
            <a:chExt cx="4648198" cy="1447801"/>
          </a:xfrm>
        </p:grpSpPr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3848098" y="1447801"/>
              <a:ext cx="4648198" cy="1447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3" name="Picture 9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897" y="2438402"/>
              <a:ext cx="114299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2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098" y="2438402"/>
              <a:ext cx="114299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8" y="1524001"/>
              <a:ext cx="1168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7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97" y="1524001"/>
              <a:ext cx="1168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4838698" y="1828801"/>
              <a:ext cx="304800" cy="533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 flipH="1">
              <a:off x="5448297" y="1828801"/>
              <a:ext cx="609600" cy="533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H="1">
              <a:off x="7277095" y="1828801"/>
              <a:ext cx="304800" cy="533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1042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896" y="1524000"/>
              <a:ext cx="1168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44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997" y="2006603"/>
              <a:ext cx="228600" cy="24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046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697" y="2032003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048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50" y="2012950"/>
              <a:ext cx="2413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6</a:t>
            </a:fld>
            <a:r>
              <a:rPr lang="en-US" smtClean="0"/>
              <a:t>/40</a:t>
            </a:r>
            <a:endParaRPr lang="en-US" dirty="0"/>
          </a:p>
        </p:txBody>
      </p:sp>
      <p:pic>
        <p:nvPicPr>
          <p:cNvPr id="2" name="Picture 1" descr="Screen Shot 2016-09-21 at 13.24.40.png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62" y="3838842"/>
            <a:ext cx="6839869" cy="2598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800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Few-body HWI PV Observables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68946"/>
            <a:ext cx="8229600" cy="554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Longitudinal analyzing power in elastic scattering</a:t>
            </a:r>
          </a:p>
          <a:p>
            <a:pPr lvl="1"/>
            <a:r>
              <a:rPr lang="en-US" sz="1800" dirty="0" err="1" smtClean="0"/>
              <a:t>pp</a:t>
            </a:r>
            <a:r>
              <a:rPr lang="en-US" sz="1800" dirty="0" smtClean="0"/>
              <a:t>  (15,45, 220 MeV),  </a:t>
            </a:r>
            <a:r>
              <a:rPr lang="en-US" sz="1800" dirty="0" err="1" smtClean="0"/>
              <a:t>pd</a:t>
            </a:r>
            <a:r>
              <a:rPr lang="en-US" sz="1800" dirty="0" smtClean="0"/>
              <a:t>,  p</a:t>
            </a:r>
            <a:r>
              <a:rPr lang="en-US" sz="1800" dirty="0" smtClean="0">
                <a:latin typeface="Symbol"/>
                <a:sym typeface="Symbol"/>
              </a:rPr>
              <a:t></a:t>
            </a:r>
            <a:r>
              <a:rPr lang="en-US" sz="1800" dirty="0" smtClean="0"/>
              <a:t> </a:t>
            </a:r>
          </a:p>
          <a:p>
            <a:r>
              <a:rPr lang="en-US" sz="2000" dirty="0" smtClean="0"/>
              <a:t>Circular polarization of gamma transitions</a:t>
            </a:r>
          </a:p>
          <a:p>
            <a:pPr lvl="1"/>
            <a:r>
              <a:rPr lang="en-US" sz="2000" smtClean="0"/>
              <a:t>np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/>
              <a:t>n + p  –&gt;  d + </a:t>
            </a:r>
            <a:r>
              <a:rPr lang="en-US" sz="2000" dirty="0" err="1" smtClean="0"/>
              <a:t>γ</a:t>
            </a:r>
            <a:r>
              <a:rPr lang="en-US" sz="2000" dirty="0" smtClean="0"/>
              <a:t>   reaction</a:t>
            </a:r>
          </a:p>
          <a:p>
            <a:pPr lvl="1"/>
            <a:r>
              <a:rPr lang="it-IT" sz="1800" dirty="0" smtClean="0"/>
              <a:t>Desplanques</a:t>
            </a:r>
            <a:r>
              <a:rPr lang="it-IT" sz="1800" dirty="0" smtClean="0"/>
              <a:t>, NP A 335, 147 (1980)</a:t>
            </a:r>
            <a:endParaRPr lang="en-US" sz="1800" dirty="0" smtClean="0"/>
          </a:p>
          <a:p>
            <a:pPr lvl="1"/>
            <a:r>
              <a:rPr lang="en-US" sz="1800" dirty="0" smtClean="0"/>
              <a:t>PV mixing in final bound state</a:t>
            </a:r>
            <a:br>
              <a:rPr lang="en-US" sz="1800" dirty="0" smtClean="0"/>
            </a:br>
            <a:r>
              <a:rPr lang="en-US" sz="1800" dirty="0" smtClean="0"/>
              <a:t>	+ PV transition amplitudes</a:t>
            </a:r>
          </a:p>
          <a:p>
            <a:pPr lvl="1"/>
            <a:r>
              <a:rPr lang="en-US" sz="1800" dirty="0" smtClean="0"/>
              <a:t>Dominated by long range </a:t>
            </a:r>
            <a:r>
              <a:rPr lang="en-US" sz="1800" dirty="0" smtClean="0">
                <a:solidFill>
                  <a:srgbClr val="4F81BD"/>
                </a:solidFill>
              </a:rPr>
              <a:t>h</a:t>
            </a:r>
            <a:r>
              <a:rPr lang="en-US" sz="1800" baseline="30000" dirty="0" smtClean="0">
                <a:solidFill>
                  <a:srgbClr val="4F81BD"/>
                </a:solidFill>
              </a:rPr>
              <a:t>1</a:t>
            </a:r>
            <a:r>
              <a:rPr lang="en-US" sz="1800" baseline="-25000" dirty="0" smtClean="0">
                <a:solidFill>
                  <a:srgbClr val="4F81BD"/>
                </a:solidFill>
              </a:rPr>
              <a:t>π</a:t>
            </a:r>
            <a:endParaRPr lang="en-US" sz="1800" dirty="0" smtClean="0">
              <a:solidFill>
                <a:srgbClr val="4F81BD"/>
              </a:solidFill>
            </a:endParaRPr>
          </a:p>
          <a:p>
            <a:r>
              <a:rPr lang="en-US" sz="2000" dirty="0" smtClean="0"/>
              <a:t>n + 3He  –&gt;  p + 3H   reaction</a:t>
            </a:r>
          </a:p>
          <a:p>
            <a:pPr lvl="1"/>
            <a:r>
              <a:rPr lang="fr-FR" sz="1800" dirty="0" smtClean="0"/>
              <a:t>Viviani, et al,  PRC 82, 044001 (2010)</a:t>
            </a:r>
          </a:p>
          <a:p>
            <a:pPr lvl="1"/>
            <a:r>
              <a:rPr lang="en-US" sz="1800" dirty="0" smtClean="0"/>
              <a:t>4-body wave functions +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odd</a:t>
            </a:r>
            <a:r>
              <a:rPr lang="en-US" sz="1800" dirty="0" smtClean="0"/>
              <a:t> operators</a:t>
            </a:r>
          </a:p>
          <a:p>
            <a:pPr lvl="1"/>
            <a:r>
              <a:rPr lang="en-US" sz="1800" dirty="0" smtClean="0"/>
              <a:t>Sensitive </a:t>
            </a:r>
            <a:r>
              <a:rPr lang="en-US" sz="1800" dirty="0"/>
              <a:t>to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4F81BD"/>
                </a:solidFill>
              </a:rPr>
              <a:t>h</a:t>
            </a:r>
            <a:r>
              <a:rPr lang="en-US" sz="1800" baseline="30000" dirty="0" smtClean="0">
                <a:solidFill>
                  <a:srgbClr val="4F81BD"/>
                </a:solidFill>
              </a:rPr>
              <a:t>1</a:t>
            </a:r>
            <a:r>
              <a:rPr lang="en-US" sz="1800" baseline="-25000" dirty="0" smtClean="0">
                <a:solidFill>
                  <a:srgbClr val="4F81BD"/>
                </a:solidFill>
              </a:rPr>
              <a:t>π, </a:t>
            </a:r>
            <a:r>
              <a:rPr lang="en-US" sz="1800" dirty="0" smtClean="0">
                <a:solidFill>
                  <a:srgbClr val="4F81BD"/>
                </a:solidFill>
              </a:rPr>
              <a:t>h</a:t>
            </a:r>
            <a:r>
              <a:rPr lang="en-US" sz="1800" baseline="30000" dirty="0" smtClean="0">
                <a:solidFill>
                  <a:srgbClr val="4F81BD"/>
                </a:solidFill>
              </a:rPr>
              <a:t>1</a:t>
            </a:r>
            <a:r>
              <a:rPr lang="en-US" sz="1800" baseline="-25000" dirty="0">
                <a:solidFill>
                  <a:srgbClr val="4F81BD"/>
                </a:solidFill>
              </a:rPr>
              <a:t>ρ</a:t>
            </a:r>
            <a:r>
              <a:rPr lang="en-US" sz="1800" baseline="-25000" dirty="0" smtClean="0">
                <a:solidFill>
                  <a:srgbClr val="4F81BD"/>
                </a:solidFill>
              </a:rPr>
              <a:t>, </a:t>
            </a:r>
            <a:r>
              <a:rPr lang="en-US" sz="1800" dirty="0" smtClean="0">
                <a:solidFill>
                  <a:srgbClr val="4F81BD"/>
                </a:solidFill>
              </a:rPr>
              <a:t>h</a:t>
            </a:r>
            <a:r>
              <a:rPr lang="en-US" sz="1800" baseline="30000" dirty="0" smtClean="0">
                <a:solidFill>
                  <a:srgbClr val="4F81BD"/>
                </a:solidFill>
              </a:rPr>
              <a:t>1</a:t>
            </a:r>
            <a:r>
              <a:rPr lang="en-US" sz="1800" baseline="-25000" dirty="0">
                <a:solidFill>
                  <a:srgbClr val="4F81BD"/>
                </a:solidFill>
              </a:rPr>
              <a:t>ω</a:t>
            </a:r>
            <a:endParaRPr lang="en-US" sz="1800" baseline="-25000" dirty="0" smtClean="0">
              <a:solidFill>
                <a:srgbClr val="4F81BD"/>
              </a:solidFill>
            </a:endParaRPr>
          </a:p>
          <a:p>
            <a:r>
              <a:rPr lang="en-US" sz="2000" dirty="0" smtClean="0"/>
              <a:t>n + 4He  spin rotation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4F81BD"/>
                </a:solidFill>
              </a:rPr>
              <a:t>PV observables are 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LINEAR</a:t>
            </a:r>
            <a:r>
              <a:rPr lang="en-US" sz="2000" dirty="0" smtClean="0">
                <a:solidFill>
                  <a:srgbClr val="4F81BD"/>
                </a:solidFill>
              </a:rPr>
              <a:t>  in weak couplings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7</a:t>
            </a:fld>
            <a:r>
              <a:rPr lang="en-US" smtClean="0"/>
              <a:t>/40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743834" y="2316201"/>
            <a:ext cx="3870139" cy="1783758"/>
            <a:chOff x="2463800" y="1578916"/>
            <a:chExt cx="4246973" cy="1957442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486025" y="17240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22" name="Picture 18" descr="n-p level diagram.PICT                                         0000017Dmendius                        ABA78158: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752600"/>
              <a:ext cx="4098807" cy="163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9126865"/>
                </p:ext>
              </p:extLst>
            </p:nvPr>
          </p:nvGraphicFramePr>
          <p:xfrm>
            <a:off x="3225800" y="1578916"/>
            <a:ext cx="6223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" name="Equation" r:id="rId8" imgW="622300" imgH="279400" progId="Equation.3">
                    <p:embed/>
                  </p:oleObj>
                </mc:Choice>
                <mc:Fallback>
                  <p:oleObj name="Equation" r:id="rId8" imgW="6223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5800" y="1578916"/>
                          <a:ext cx="6223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8759146"/>
                </p:ext>
              </p:extLst>
            </p:nvPr>
          </p:nvGraphicFramePr>
          <p:xfrm>
            <a:off x="3876321" y="1586513"/>
            <a:ext cx="647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" name="Equation" r:id="rId10" imgW="647700" imgH="279400" progId="Equation.3">
                    <p:embed/>
                  </p:oleObj>
                </mc:Choice>
                <mc:Fallback>
                  <p:oleObj name="Equation" r:id="rId10" imgW="6477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6321" y="1586513"/>
                          <a:ext cx="6477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368420"/>
                </p:ext>
              </p:extLst>
            </p:nvPr>
          </p:nvGraphicFramePr>
          <p:xfrm>
            <a:off x="2463800" y="3252195"/>
            <a:ext cx="6604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" name="Equation" r:id="rId12" imgW="660400" imgH="279400" progId="Equation.3">
                    <p:embed/>
                  </p:oleObj>
                </mc:Choice>
                <mc:Fallback>
                  <p:oleObj name="Equation" r:id="rId12" imgW="6604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3800" y="3252195"/>
                          <a:ext cx="6604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3389120"/>
                </p:ext>
              </p:extLst>
            </p:nvPr>
          </p:nvGraphicFramePr>
          <p:xfrm>
            <a:off x="3197579" y="3252195"/>
            <a:ext cx="6223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5" name="Equation" r:id="rId14" imgW="622300" imgH="279400" progId="Equation.3">
                    <p:embed/>
                  </p:oleObj>
                </mc:Choice>
                <mc:Fallback>
                  <p:oleObj name="Equation" r:id="rId14" imgW="6223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579" y="3252195"/>
                          <a:ext cx="6223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663505"/>
                </p:ext>
              </p:extLst>
            </p:nvPr>
          </p:nvGraphicFramePr>
          <p:xfrm>
            <a:off x="3876321" y="3256958"/>
            <a:ext cx="647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6" name="Equation" r:id="rId16" imgW="647700" imgH="279400" progId="Equation.3">
                    <p:embed/>
                  </p:oleObj>
                </mc:Choice>
                <mc:Fallback>
                  <p:oleObj name="Equation" r:id="rId16" imgW="6477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6321" y="3256958"/>
                          <a:ext cx="6477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6892001"/>
                </p:ext>
              </p:extLst>
            </p:nvPr>
          </p:nvGraphicFramePr>
          <p:xfrm>
            <a:off x="5364104" y="1615369"/>
            <a:ext cx="5969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7" name="Equation" r:id="rId18" imgW="596900" imgH="279400" progId="Equation.3">
                    <p:embed/>
                  </p:oleObj>
                </mc:Choice>
                <mc:Fallback>
                  <p:oleObj name="Equation" r:id="rId18" imgW="5969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104" y="1615369"/>
                          <a:ext cx="5969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580849"/>
                </p:ext>
              </p:extLst>
            </p:nvPr>
          </p:nvGraphicFramePr>
          <p:xfrm>
            <a:off x="6075773" y="1615369"/>
            <a:ext cx="6350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8" name="Equation" r:id="rId20" imgW="635000" imgH="279400" progId="Equation.3">
                    <p:embed/>
                  </p:oleObj>
                </mc:Choice>
                <mc:Fallback>
                  <p:oleObj name="Equation" r:id="rId20" imgW="6350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5773" y="1615369"/>
                          <a:ext cx="6350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802086"/>
                </p:ext>
              </p:extLst>
            </p:nvPr>
          </p:nvGraphicFramePr>
          <p:xfrm>
            <a:off x="2463800" y="1586513"/>
            <a:ext cx="6604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9" name="Equation" r:id="rId22" imgW="660400" imgH="279400" progId="Equation.3">
                    <p:embed/>
                  </p:oleObj>
                </mc:Choice>
                <mc:Fallback>
                  <p:oleObj name="Equation" r:id="rId22" imgW="6604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3800" y="1586513"/>
                          <a:ext cx="6604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7095823" y="3182368"/>
            <a:ext cx="1599594" cy="757440"/>
            <a:chOff x="6844466" y="4271691"/>
            <a:chExt cx="2387600" cy="1130577"/>
          </a:xfrm>
        </p:grpSpPr>
        <p:pic>
          <p:nvPicPr>
            <p:cNvPr id="60" name="Picture 5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844466" y="5072068"/>
              <a:ext cx="2387600" cy="330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098466" y="4271691"/>
              <a:ext cx="2133600" cy="330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174666" y="4687587"/>
              <a:ext cx="2057400" cy="330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031609" y="4328677"/>
            <a:ext cx="3663808" cy="1429311"/>
            <a:chOff x="4319959" y="4644570"/>
            <a:chExt cx="4205288" cy="1640551"/>
          </a:xfrm>
        </p:grpSpPr>
        <p:pic>
          <p:nvPicPr>
            <p:cNvPr id="40" name="Picture 20" descr="Picture 1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31480" y="4644570"/>
              <a:ext cx="3365985" cy="127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1" descr="Picture 1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027" y="5305536"/>
              <a:ext cx="2396546" cy="97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2" descr="Picture 1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19959" y="4644570"/>
              <a:ext cx="777891" cy="82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7712264" y="5595025"/>
              <a:ext cx="812983" cy="33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19.815</a:t>
              </a: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4319959" y="5444432"/>
              <a:ext cx="812983" cy="33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20.578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70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    DDH Extraction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788508"/>
            <a:ext cx="8305800" cy="2337657"/>
          </a:xfrm>
        </p:spPr>
        <p:txBody>
          <a:bodyPr/>
          <a:lstStyle/>
          <a:p>
            <a:r>
              <a:rPr lang="en-US" dirty="0" smtClean="0"/>
              <a:t>How do NPDG, n-</a:t>
            </a:r>
            <a:r>
              <a:rPr lang="en-US" baseline="30000" dirty="0" smtClean="0"/>
              <a:t>3</a:t>
            </a:r>
            <a:r>
              <a:rPr lang="en-US" dirty="0" smtClean="0"/>
              <a:t>He contribute?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8</a:t>
            </a:fld>
            <a:r>
              <a:rPr lang="en-US" smtClean="0"/>
              <a:t>/40</a:t>
            </a:r>
            <a:endParaRPr lang="en-US" dirty="0"/>
          </a:p>
        </p:txBody>
      </p:sp>
      <p:graphicFrame>
        <p:nvGraphicFramePr>
          <p:cNvPr id="870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07353"/>
              </p:ext>
            </p:extLst>
          </p:nvPr>
        </p:nvGraphicFramePr>
        <p:xfrm>
          <a:off x="381000" y="990600"/>
          <a:ext cx="4529666" cy="1977464"/>
        </p:xfrm>
        <a:graphic>
          <a:graphicData uri="http://schemas.openxmlformats.org/drawingml/2006/table">
            <a:tbl>
              <a:tblPr/>
              <a:tblGrid>
                <a:gridCol w="487568"/>
                <a:gridCol w="564898"/>
                <a:gridCol w="588489"/>
                <a:gridCol w="709071"/>
                <a:gridCol w="534752"/>
                <a:gridCol w="546548"/>
                <a:gridCol w="562277"/>
                <a:gridCol w="536063"/>
              </a:tblGrid>
              <a:tr h="293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np A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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B90007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nD A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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B90007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 A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p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np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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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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pp A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z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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z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f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-0.11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0.92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-0.18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-3.12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-0.97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-0.34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UniversalMath1 BT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-0.50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-0.14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-0. 23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-0.32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0.08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0.14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UniversalMath1 BT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-0.001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0.10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0.027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0.11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0.08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0.05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0.0012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-0.25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0.03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UniversalMath1 BT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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-0.16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-0.13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-0. 23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-0.22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-0.07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0.06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UniversalMath1 BT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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-0.003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-0.002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0.05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0.22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0.07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0.06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8FF"/>
                    </a:solidFill>
                  </a:tcPr>
                </a:tc>
              </a:tr>
            </a:tbl>
          </a:graphicData>
        </a:graphic>
      </p:graphicFrame>
      <p:pic>
        <p:nvPicPr>
          <p:cNvPr id="33869" name="Picture 7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60" y="4310864"/>
            <a:ext cx="6910239" cy="209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75" name="TextBox 20"/>
          <p:cNvSpPr txBox="1">
            <a:spLocks noChangeArrowheads="1"/>
          </p:cNvSpPr>
          <p:nvPr/>
        </p:nvSpPr>
        <p:spPr bwMode="auto">
          <a:xfrm>
            <a:off x="7055150" y="5407156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dA=1x10</a:t>
            </a:r>
            <a:r>
              <a:rPr lang="en-US" sz="1400" baseline="30000"/>
              <a:t>-8</a:t>
            </a:r>
            <a:endParaRPr lang="en-US" sz="1400"/>
          </a:p>
        </p:txBody>
      </p:sp>
      <p:sp>
        <p:nvSpPr>
          <p:cNvPr id="33876" name="TextBox 21"/>
          <p:cNvSpPr txBox="1">
            <a:spLocks noChangeArrowheads="1"/>
          </p:cNvSpPr>
          <p:nvPr/>
        </p:nvSpPr>
        <p:spPr bwMode="auto">
          <a:xfrm>
            <a:off x="7055150" y="5178556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dA=1x10</a:t>
            </a:r>
            <a:r>
              <a:rPr lang="en-US" sz="1400" baseline="30000"/>
              <a:t>-8</a:t>
            </a:r>
            <a:endParaRPr lang="en-US" sz="1400"/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2974975" y="3092537"/>
            <a:ext cx="2220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dirty="0" smtClean="0">
                <a:solidFill>
                  <a:srgbClr val="984807"/>
                </a:solidFill>
              </a:rPr>
              <a:t>Viviani </a:t>
            </a:r>
            <a:r>
              <a:rPr lang="it-IT" sz="1400" dirty="0">
                <a:solidFill>
                  <a:srgbClr val="984807"/>
                </a:solidFill>
              </a:rPr>
              <a:t>(PISA), </a:t>
            </a:r>
            <a:r>
              <a:rPr lang="it-IT" sz="1400" dirty="0" smtClean="0">
                <a:solidFill>
                  <a:srgbClr val="984807"/>
                </a:solidFill>
              </a:rPr>
              <a:t>  [n-</a:t>
            </a:r>
            <a:r>
              <a:rPr lang="it-IT" sz="1400" baseline="30000" dirty="0" smtClean="0">
                <a:solidFill>
                  <a:srgbClr val="984807"/>
                </a:solidFill>
              </a:rPr>
              <a:t>3</a:t>
            </a:r>
            <a:r>
              <a:rPr lang="it-IT" sz="1400" dirty="0" smtClean="0">
                <a:solidFill>
                  <a:srgbClr val="984807"/>
                </a:solidFill>
              </a:rPr>
              <a:t>He]</a:t>
            </a:r>
            <a:br>
              <a:rPr lang="it-IT" sz="1400" dirty="0" smtClean="0">
                <a:solidFill>
                  <a:srgbClr val="984807"/>
                </a:solidFill>
              </a:rPr>
            </a:br>
            <a:r>
              <a:rPr lang="it-IT" sz="1400" dirty="0" smtClean="0">
                <a:solidFill>
                  <a:srgbClr val="984807"/>
                </a:solidFill>
              </a:rPr>
              <a:t>P.R.C.</a:t>
            </a:r>
            <a:r>
              <a:rPr lang="it-IT" sz="1400" dirty="0">
                <a:solidFill>
                  <a:srgbClr val="984807"/>
                </a:solidFill>
              </a:rPr>
              <a:t> 82, 044001 (2010)</a:t>
            </a:r>
            <a:endParaRPr lang="en-US" sz="1400" dirty="0" smtClean="0">
              <a:solidFill>
                <a:srgbClr val="984807"/>
              </a:solidFill>
            </a:endParaRP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570744" y="3092537"/>
            <a:ext cx="2247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984807"/>
                </a:solidFill>
              </a:rPr>
              <a:t>Adelberger, Haxton, </a:t>
            </a:r>
            <a:br>
              <a:rPr lang="en-US" sz="1400" dirty="0" smtClean="0">
                <a:solidFill>
                  <a:srgbClr val="984807"/>
                </a:solidFill>
              </a:rPr>
            </a:br>
            <a:r>
              <a:rPr lang="en-US" sz="1400" dirty="0" smtClean="0">
                <a:solidFill>
                  <a:srgbClr val="984807"/>
                </a:solidFill>
              </a:rPr>
              <a:t>A.R.N.P.S. </a:t>
            </a:r>
            <a:r>
              <a:rPr lang="en-US" sz="1400" b="1" dirty="0" smtClean="0">
                <a:solidFill>
                  <a:srgbClr val="984807"/>
                </a:solidFill>
              </a:rPr>
              <a:t>35, </a:t>
            </a:r>
            <a:r>
              <a:rPr lang="en-US" sz="1400" dirty="0" smtClean="0">
                <a:solidFill>
                  <a:srgbClr val="984807"/>
                </a:solidFill>
              </a:rPr>
              <a:t>501 (1985)</a:t>
            </a:r>
          </a:p>
        </p:txBody>
      </p:sp>
      <p:pic>
        <p:nvPicPr>
          <p:cNvPr id="2" name="Picture 1" descr="Screen Shot 2016-09-21 at 13.23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682" y="187528"/>
            <a:ext cx="3751909" cy="4241289"/>
          </a:xfrm>
          <a:prstGeom prst="rect">
            <a:avLst/>
          </a:prstGeom>
        </p:spPr>
      </p:pic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330998" y="1631833"/>
            <a:ext cx="16715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804000"/>
                </a:solidFill>
              </a:rPr>
              <a:t>Haxton </a:t>
            </a:r>
            <a:r>
              <a:rPr lang="en-US" sz="1400" dirty="0">
                <a:solidFill>
                  <a:srgbClr val="804000"/>
                </a:solidFill>
              </a:rPr>
              <a:t>&amp; Holstein, </a:t>
            </a:r>
            <a:r>
              <a:rPr lang="en-US" sz="1400" dirty="0" smtClean="0">
                <a:solidFill>
                  <a:srgbClr val="804000"/>
                </a:solidFill>
              </a:rPr>
              <a:t/>
            </a:r>
            <a:br>
              <a:rPr lang="en-US" sz="1400" dirty="0" smtClean="0">
                <a:solidFill>
                  <a:srgbClr val="804000"/>
                </a:solidFill>
              </a:rPr>
            </a:br>
            <a:r>
              <a:rPr lang="en-US" sz="1400" dirty="0" smtClean="0">
                <a:solidFill>
                  <a:srgbClr val="804000"/>
                </a:solidFill>
              </a:rPr>
              <a:t>    P.P.N.P</a:t>
            </a:r>
            <a:r>
              <a:rPr lang="en-US" sz="1400" dirty="0">
                <a:solidFill>
                  <a:srgbClr val="804000"/>
                </a:solidFill>
              </a:rPr>
              <a:t>. </a:t>
            </a:r>
            <a:r>
              <a:rPr lang="en-US" sz="1400" b="1" dirty="0">
                <a:solidFill>
                  <a:srgbClr val="804000"/>
                </a:solidFill>
              </a:rPr>
              <a:t>7</a:t>
            </a:r>
            <a:r>
              <a:rPr lang="en-US" sz="1400" dirty="0">
                <a:solidFill>
                  <a:srgbClr val="804000"/>
                </a:solidFill>
              </a:rPr>
              <a:t>, </a:t>
            </a:r>
            <a:r>
              <a:rPr lang="en-US" sz="1400" dirty="0" smtClean="0">
                <a:solidFill>
                  <a:srgbClr val="804000"/>
                </a:solidFill>
              </a:rPr>
              <a:t>1851</a:t>
            </a:r>
            <a:br>
              <a:rPr lang="en-US" sz="1400" dirty="0" smtClean="0">
                <a:solidFill>
                  <a:srgbClr val="804000"/>
                </a:solidFill>
              </a:rPr>
            </a:br>
            <a:r>
              <a:rPr lang="en-US" sz="1400" dirty="0" smtClean="0">
                <a:solidFill>
                  <a:srgbClr val="804000"/>
                </a:solidFill>
              </a:rPr>
              <a:t>       </a:t>
            </a:r>
            <a:r>
              <a:rPr lang="en-US" sz="1400" dirty="0">
                <a:solidFill>
                  <a:srgbClr val="804000"/>
                </a:solidFill>
              </a:rPr>
              <a:t>(2013</a:t>
            </a:r>
            <a:r>
              <a:rPr lang="en-US" sz="1400" dirty="0" smtClean="0">
                <a:solidFill>
                  <a:srgbClr val="804000"/>
                </a:solidFill>
              </a:rPr>
              <a:t>)</a:t>
            </a:r>
            <a:endParaRPr lang="en-US" sz="1400" dirty="0">
              <a:solidFill>
                <a:srgbClr val="804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8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NPDGamma Collaboration</a:t>
            </a: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31775" y="838121"/>
            <a:ext cx="868045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R. Alarcon</a:t>
            </a: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R. Allen</a:t>
            </a:r>
            <a:r>
              <a:rPr lang="en-US" sz="1400" baseline="300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, L.P. Alonzi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E. Askanazi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</a:rPr>
              <a:t>S. Baeßler</a:t>
            </a:r>
            <a:r>
              <a:rPr lang="en-US" sz="1400" baseline="30000" dirty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, S. Balascuta</a:t>
            </a: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L. Barron-</a:t>
            </a:r>
            <a:r>
              <a:rPr lang="en-US" sz="1400" dirty="0" smtClean="0">
                <a:solidFill>
                  <a:srgbClr val="000000"/>
                </a:solidFill>
              </a:rPr>
              <a:t>Palos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A. Barzilov</a:t>
            </a:r>
            <a:r>
              <a:rPr lang="en-US" sz="1400" baseline="30000" dirty="0" smtClean="0">
                <a:solidFill>
                  <a:srgbClr val="000000"/>
                </a:solidFill>
              </a:rPr>
              <a:t>27</a:t>
            </a:r>
            <a:r>
              <a:rPr lang="en-US" sz="1400" dirty="0" smtClean="0">
                <a:solidFill>
                  <a:srgbClr val="000000"/>
                </a:solidFill>
              </a:rPr>
              <a:t>, W. Berry</a:t>
            </a:r>
            <a:r>
              <a:rPr lang="en-US" sz="1400" baseline="30000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, C. Blessinger</a:t>
            </a:r>
            <a:r>
              <a:rPr lang="en-US" sz="1400" baseline="300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, D. Blythe</a:t>
            </a:r>
            <a:r>
              <a:rPr lang="en-US" sz="1400" baseline="30000" dirty="0" smtClean="0">
                <a:solidFill>
                  <a:srgbClr val="000000"/>
                </a:solidFill>
              </a:rPr>
              <a:t>1</a:t>
            </a:r>
            <a:r>
              <a:rPr lang="en-US" sz="1400" dirty="0" smtClean="0">
                <a:solidFill>
                  <a:srgbClr val="000000"/>
                </a:solidFill>
              </a:rPr>
              <a:t>, D</a:t>
            </a:r>
            <a:r>
              <a:rPr lang="en-US" sz="1400" dirty="0">
                <a:solidFill>
                  <a:srgbClr val="000000"/>
                </a:solidFill>
              </a:rPr>
              <a:t>. Bowman</a:t>
            </a:r>
            <a:r>
              <a:rPr lang="en-US" sz="1400" baseline="30000" dirty="0">
                <a:solidFill>
                  <a:srgbClr val="000000"/>
                </a:solidFill>
              </a:rPr>
              <a:t>4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M. Bychkov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J</a:t>
            </a:r>
            <a:r>
              <a:rPr lang="en-US" sz="1400" dirty="0">
                <a:solidFill>
                  <a:srgbClr val="000000"/>
                </a:solidFill>
              </a:rPr>
              <a:t>. Calarco ,R. Carlini</a:t>
            </a:r>
            <a:r>
              <a:rPr lang="en-US" sz="1400" baseline="30000" dirty="0">
                <a:solidFill>
                  <a:srgbClr val="000000"/>
                </a:solidFill>
              </a:rPr>
              <a:t>5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W. Chen</a:t>
            </a:r>
            <a:r>
              <a:rPr lang="en-US" sz="1400" baseline="30000" dirty="0" smtClean="0">
                <a:solidFill>
                  <a:srgbClr val="000000"/>
                </a:solidFill>
              </a:rPr>
              <a:t>6</a:t>
            </a:r>
            <a:r>
              <a:rPr lang="en-US" sz="1400" dirty="0" smtClean="0">
                <a:solidFill>
                  <a:srgbClr val="000000"/>
                </a:solidFill>
              </a:rPr>
              <a:t>, T</a:t>
            </a:r>
            <a:r>
              <a:rPr lang="en-US" sz="1400" dirty="0">
                <a:solidFill>
                  <a:srgbClr val="000000"/>
                </a:solidFill>
              </a:rPr>
              <a:t>. Chupp</a:t>
            </a:r>
            <a:r>
              <a:rPr lang="en-US" sz="1400" baseline="30000" dirty="0">
                <a:solidFill>
                  <a:srgbClr val="000000"/>
                </a:solidFill>
              </a:rPr>
              <a:t>7</a:t>
            </a:r>
            <a:r>
              <a:rPr lang="en-US" sz="1400" dirty="0">
                <a:solidFill>
                  <a:srgbClr val="000000"/>
                </a:solidFill>
              </a:rPr>
              <a:t>, C. Crawford</a:t>
            </a:r>
            <a:r>
              <a:rPr lang="en-US" sz="1400" baseline="30000" dirty="0">
                <a:solidFill>
                  <a:srgbClr val="000000"/>
                </a:solidFill>
              </a:rPr>
              <a:t>8</a:t>
            </a:r>
            <a:r>
              <a:rPr lang="en-US" sz="1400" dirty="0">
                <a:solidFill>
                  <a:srgbClr val="000000"/>
                </a:solidFill>
              </a:rPr>
              <a:t>, M. Dabaghyan</a:t>
            </a:r>
            <a:r>
              <a:rPr lang="en-US" sz="1400" baseline="30000" dirty="0">
                <a:solidFill>
                  <a:srgbClr val="000000"/>
                </a:solidFill>
              </a:rPr>
              <a:t>9</a:t>
            </a:r>
            <a:r>
              <a:rPr lang="en-US" sz="1400" dirty="0">
                <a:solidFill>
                  <a:srgbClr val="000000"/>
                </a:solidFill>
              </a:rPr>
              <a:t>, A. Danagoulian</a:t>
            </a:r>
            <a:r>
              <a:rPr lang="en-US" sz="1400" baseline="30000" dirty="0">
                <a:solidFill>
                  <a:srgbClr val="000000"/>
                </a:solidFill>
              </a:rPr>
              <a:t>10</a:t>
            </a:r>
            <a:r>
              <a:rPr lang="en-US" sz="1400" dirty="0">
                <a:solidFill>
                  <a:srgbClr val="000000"/>
                </a:solidFill>
              </a:rPr>
              <a:t>, M. Dawkins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D. Evans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J. Favela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smtClean="0">
                <a:solidFill>
                  <a:srgbClr val="000000"/>
                </a:solidFill>
              </a:rPr>
              <a:t>Fomin</a:t>
            </a:r>
            <a:r>
              <a:rPr lang="en-US" sz="1400" baseline="30000" dirty="0" smtClean="0">
                <a:solidFill>
                  <a:srgbClr val="000000"/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W. Fox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E. Frlez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S</a:t>
            </a:r>
            <a:r>
              <a:rPr lang="en-US" sz="1400" dirty="0">
                <a:solidFill>
                  <a:srgbClr val="000000"/>
                </a:solidFill>
              </a:rPr>
              <a:t>. Freedman</a:t>
            </a:r>
            <a:r>
              <a:rPr lang="en-US" sz="1400" baseline="30000" dirty="0">
                <a:solidFill>
                  <a:srgbClr val="000000"/>
                </a:solidFill>
              </a:rPr>
              <a:t>13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J. Fry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C. Fu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C. Garcia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T</a:t>
            </a:r>
            <a:r>
              <a:rPr lang="en-US" sz="1400" dirty="0">
                <a:solidFill>
                  <a:srgbClr val="000000"/>
                </a:solidFill>
              </a:rPr>
              <a:t>. Gentile</a:t>
            </a:r>
            <a:r>
              <a:rPr lang="en-US" sz="1400" baseline="30000" dirty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, M. Gericke</a:t>
            </a:r>
            <a:r>
              <a:rPr lang="en-US" sz="1400" baseline="30000" dirty="0">
                <a:solidFill>
                  <a:srgbClr val="000000"/>
                </a:solidFill>
              </a:rPr>
              <a:t>14</a:t>
            </a:r>
            <a:r>
              <a:rPr lang="en-US" sz="1400" dirty="0">
                <a:solidFill>
                  <a:srgbClr val="000000"/>
                </a:solidFill>
              </a:rPr>
              <a:t> C. Gillis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K Grammer</a:t>
            </a:r>
            <a:r>
              <a:rPr lang="en-US" sz="1400" baseline="30000" dirty="0" smtClean="0">
                <a:solidFill>
                  <a:srgbClr val="000000"/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G</a:t>
            </a:r>
            <a:r>
              <a:rPr lang="en-US" sz="1400" dirty="0">
                <a:solidFill>
                  <a:srgbClr val="000000"/>
                </a:solidFill>
              </a:rPr>
              <a:t>. Greene</a:t>
            </a:r>
            <a:r>
              <a:rPr lang="en-US" sz="1400" baseline="30000" dirty="0">
                <a:solidFill>
                  <a:srgbClr val="000000"/>
                </a:solidFill>
              </a:rPr>
              <a:t>4,12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J Hamblen</a:t>
            </a:r>
            <a:r>
              <a:rPr lang="en-US" sz="1400" baseline="300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, C. Hayes</a:t>
            </a:r>
            <a:r>
              <a:rPr lang="en-US" sz="1400" baseline="30000" dirty="0" smtClean="0">
                <a:solidFill>
                  <a:srgbClr val="000000"/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F</a:t>
            </a:r>
            <a:r>
              <a:rPr lang="en-US" sz="1400" dirty="0">
                <a:solidFill>
                  <a:srgbClr val="000000"/>
                </a:solidFill>
              </a:rPr>
              <a:t>. Hersman</a:t>
            </a:r>
            <a:r>
              <a:rPr lang="en-US" sz="1400" baseline="30000" dirty="0">
                <a:solidFill>
                  <a:srgbClr val="000000"/>
                </a:solidFill>
              </a:rPr>
              <a:t>9</a:t>
            </a:r>
            <a:r>
              <a:rPr lang="en-US" sz="1400" dirty="0">
                <a:solidFill>
                  <a:srgbClr val="000000"/>
                </a:solidFill>
              </a:rPr>
              <a:t>, T. Ino</a:t>
            </a:r>
            <a:r>
              <a:rPr lang="en-US" sz="1400" baseline="30000" dirty="0">
                <a:solidFill>
                  <a:srgbClr val="000000"/>
                </a:solidFill>
              </a:rPr>
              <a:t>15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E. Iverson</a:t>
            </a:r>
            <a:r>
              <a:rPr lang="en-US" sz="1400" baseline="30000" dirty="0" smtClean="0">
                <a:solidFill>
                  <a:srgbClr val="000000"/>
                </a:solidFill>
              </a:rPr>
              <a:t>4</a:t>
            </a:r>
            <a:r>
              <a:rPr lang="en-US" sz="1400" dirty="0">
                <a:solidFill>
                  <a:srgbClr val="000000"/>
                </a:solidFill>
              </a:rPr>
              <a:t>, G. Jones</a:t>
            </a:r>
            <a:r>
              <a:rPr lang="en-US" sz="1400" baseline="30000" dirty="0">
                <a:solidFill>
                  <a:srgbClr val="000000"/>
                </a:solidFill>
              </a:rPr>
              <a:t>16</a:t>
            </a:r>
            <a:r>
              <a:rPr lang="en-US" sz="1400" dirty="0">
                <a:solidFill>
                  <a:srgbClr val="000000"/>
                </a:solidFill>
              </a:rPr>
              <a:t>, K</a:t>
            </a:r>
            <a:r>
              <a:rPr lang="en-US" sz="1400" dirty="0" smtClean="0">
                <a:solidFill>
                  <a:srgbClr val="000000"/>
                </a:solidFill>
              </a:rPr>
              <a:t>. Latiful</a:t>
            </a:r>
            <a:r>
              <a:rPr lang="en-US" sz="1400" baseline="30000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, K. Kraycraft</a:t>
            </a:r>
            <a:r>
              <a:rPr lang="en-US" sz="1400" baseline="30000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, S. Kucuker</a:t>
            </a:r>
            <a:r>
              <a:rPr lang="en-US" sz="1400" baseline="30000" dirty="0" smtClean="0">
                <a:solidFill>
                  <a:srgbClr val="000000"/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B</a:t>
            </a:r>
            <a:r>
              <a:rPr lang="en-US" sz="1400" dirty="0">
                <a:solidFill>
                  <a:srgbClr val="000000"/>
                </a:solidFill>
              </a:rPr>
              <a:t>. Lauss</a:t>
            </a:r>
            <a:r>
              <a:rPr lang="en-US" sz="1400" baseline="30000" dirty="0">
                <a:solidFill>
                  <a:srgbClr val="000000"/>
                </a:solidFill>
              </a:rPr>
              <a:t>17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Y. Li</a:t>
            </a:r>
            <a:r>
              <a:rPr lang="en-US" sz="1400" baseline="30000" dirty="0" smtClean="0">
                <a:solidFill>
                  <a:srgbClr val="000000"/>
                </a:solidFill>
              </a:rPr>
              <a:t>30</a:t>
            </a:r>
            <a:r>
              <a:rPr lang="en-US" sz="1400" dirty="0" smtClean="0">
                <a:solidFill>
                  <a:srgbClr val="000000"/>
                </a:solidFill>
              </a:rPr>
              <a:t>, W</a:t>
            </a:r>
            <a:r>
              <a:rPr lang="en-US" sz="1400" dirty="0">
                <a:solidFill>
                  <a:srgbClr val="000000"/>
                </a:solidFill>
              </a:rPr>
              <a:t>. Lee</a:t>
            </a:r>
            <a:r>
              <a:rPr lang="en-US" sz="1400" baseline="30000" dirty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</a:rPr>
              <a:t>M. Leuschner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W. Losowski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R. Mahurin</a:t>
            </a:r>
            <a:r>
              <a:rPr lang="en-US" sz="1400" baseline="30000" dirty="0">
                <a:solidFill>
                  <a:srgbClr val="000000"/>
                </a:solidFill>
              </a:rPr>
              <a:t>12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M. Maldonado-Velazquez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E. Martin</a:t>
            </a:r>
            <a:r>
              <a:rPr lang="en-US" sz="1400" baseline="30000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, Y</a:t>
            </a:r>
            <a:r>
              <a:rPr lang="en-US" sz="1400" dirty="0">
                <a:solidFill>
                  <a:srgbClr val="000000"/>
                </a:solidFill>
              </a:rPr>
              <a:t>. Masuda</a:t>
            </a:r>
            <a:r>
              <a:rPr lang="en-US" sz="1400" baseline="30000" dirty="0">
                <a:solidFill>
                  <a:srgbClr val="000000"/>
                </a:solidFill>
              </a:rPr>
              <a:t>15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M. McCrea</a:t>
            </a:r>
            <a:r>
              <a:rPr lang="en-US" sz="1400" baseline="30000" dirty="0" smtClean="0">
                <a:solidFill>
                  <a:srgbClr val="000000"/>
                </a:solidFill>
              </a:rPr>
              <a:t>14</a:t>
            </a:r>
            <a:r>
              <a:rPr lang="en-US" sz="1400" dirty="0" smtClean="0">
                <a:solidFill>
                  <a:srgbClr val="000000"/>
                </a:solidFill>
              </a:rPr>
              <a:t>, J</a:t>
            </a:r>
            <a:r>
              <a:rPr lang="en-US" sz="1400" dirty="0">
                <a:solidFill>
                  <a:srgbClr val="000000"/>
                </a:solidFill>
              </a:rPr>
              <a:t>. Mei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G. Mitchell</a:t>
            </a:r>
            <a:r>
              <a:rPr lang="en-US" sz="1400" baseline="30000" dirty="0">
                <a:solidFill>
                  <a:srgbClr val="000000"/>
                </a:solidFill>
              </a:rPr>
              <a:t>19</a:t>
            </a:r>
            <a:r>
              <a:rPr lang="en-US" sz="1400" dirty="0">
                <a:solidFill>
                  <a:srgbClr val="000000"/>
                </a:solidFill>
              </a:rPr>
              <a:t>, S. Muto</a:t>
            </a:r>
            <a:r>
              <a:rPr lang="en-US" sz="1400" baseline="30000" dirty="0">
                <a:solidFill>
                  <a:srgbClr val="000000"/>
                </a:solidFill>
              </a:rPr>
              <a:t>15</a:t>
            </a:r>
            <a:r>
              <a:rPr lang="en-US" sz="1400" dirty="0">
                <a:solidFill>
                  <a:srgbClr val="000000"/>
                </a:solidFill>
              </a:rPr>
              <a:t>, H. Nann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I. Novikov</a:t>
            </a:r>
            <a:r>
              <a:rPr lang="en-US" sz="1400" baseline="30000" dirty="0" smtClean="0">
                <a:solidFill>
                  <a:srgbClr val="000000"/>
                </a:solidFill>
              </a:rPr>
              <a:t>25</a:t>
            </a:r>
            <a:r>
              <a:rPr lang="en-US" sz="1400" dirty="0" smtClean="0">
                <a:solidFill>
                  <a:srgbClr val="000000"/>
                </a:solidFill>
              </a:rPr>
              <a:t>, S</a:t>
            </a:r>
            <a:r>
              <a:rPr lang="en-US" sz="1400" dirty="0">
                <a:solidFill>
                  <a:srgbClr val="000000"/>
                </a:solidFill>
              </a:rPr>
              <a:t>. Page</a:t>
            </a:r>
            <a:r>
              <a:rPr lang="en-US" sz="1400" baseline="30000" dirty="0">
                <a:solidFill>
                  <a:srgbClr val="000000"/>
                </a:solidFill>
              </a:rPr>
              <a:t>14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D. Parsons</a:t>
            </a:r>
            <a:r>
              <a:rPr lang="en-US" sz="1400" baseline="300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, S</a:t>
            </a:r>
            <a:r>
              <a:rPr lang="en-US" sz="1400" dirty="0">
                <a:solidFill>
                  <a:srgbClr val="000000"/>
                </a:solidFill>
              </a:rPr>
              <a:t>. Penttila</a:t>
            </a:r>
            <a:r>
              <a:rPr lang="en-US" sz="1400" baseline="30000" dirty="0">
                <a:solidFill>
                  <a:srgbClr val="000000"/>
                </a:solidFill>
              </a:rPr>
              <a:t>4</a:t>
            </a:r>
            <a:r>
              <a:rPr lang="en-US" sz="1400" dirty="0">
                <a:solidFill>
                  <a:srgbClr val="000000"/>
                </a:solidFill>
              </a:rPr>
              <a:t>, D. Pocinic</a:t>
            </a:r>
            <a:r>
              <a:rPr lang="en-US" sz="1400" baseline="30000" dirty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, D. Ramsay</a:t>
            </a:r>
            <a:r>
              <a:rPr lang="en-US" sz="1400" baseline="30000" dirty="0">
                <a:solidFill>
                  <a:srgbClr val="000000"/>
                </a:solidFill>
              </a:rPr>
              <a:t>14,20</a:t>
            </a:r>
            <a:r>
              <a:rPr lang="en-US" sz="1400" dirty="0">
                <a:solidFill>
                  <a:srgbClr val="000000"/>
                </a:solidFill>
              </a:rPr>
              <a:t>, A. </a:t>
            </a:r>
            <a:r>
              <a:rPr lang="en-US" sz="1400" dirty="0" smtClean="0">
                <a:solidFill>
                  <a:srgbClr val="000000"/>
                </a:solidFill>
              </a:rPr>
              <a:t>Salas-Bacci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, S. Santra</a:t>
            </a:r>
            <a:r>
              <a:rPr lang="en-US" sz="1400" baseline="30000" dirty="0">
                <a:solidFill>
                  <a:srgbClr val="000000"/>
                </a:solidFill>
              </a:rPr>
              <a:t>21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S. Schroeder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P</a:t>
            </a:r>
            <a:r>
              <a:rPr lang="en-US" sz="1400" dirty="0">
                <a:solidFill>
                  <a:srgbClr val="000000"/>
                </a:solidFill>
              </a:rPr>
              <a:t>.-N. Seo</a:t>
            </a:r>
            <a:r>
              <a:rPr lang="en-US" sz="1400" baseline="30000" dirty="0">
                <a:solidFill>
                  <a:srgbClr val="000000"/>
                </a:solidFill>
              </a:rPr>
              <a:t>22</a:t>
            </a:r>
            <a:r>
              <a:rPr lang="en-US" sz="1400" dirty="0" smtClean="0">
                <a:solidFill>
                  <a:srgbClr val="000000"/>
                </a:solidFill>
              </a:rPr>
              <a:t>, E</a:t>
            </a:r>
            <a:r>
              <a:rPr lang="en-US" sz="1400" dirty="0">
                <a:solidFill>
                  <a:srgbClr val="000000"/>
                </a:solidFill>
              </a:rPr>
              <a:t>. Sharapov</a:t>
            </a:r>
            <a:r>
              <a:rPr lang="en-US" sz="1400" baseline="30000" dirty="0">
                <a:solidFill>
                  <a:srgbClr val="000000"/>
                </a:solidFill>
              </a:rPr>
              <a:t>23</a:t>
            </a:r>
            <a:r>
              <a:rPr lang="en-US" sz="1400" dirty="0">
                <a:solidFill>
                  <a:srgbClr val="000000"/>
                </a:solidFill>
              </a:rPr>
              <a:t>, M. Sharma</a:t>
            </a:r>
            <a:r>
              <a:rPr lang="en-US" sz="1400" baseline="30000" dirty="0">
                <a:solidFill>
                  <a:srgbClr val="000000"/>
                </a:solidFill>
              </a:rPr>
              <a:t>7</a:t>
            </a:r>
            <a:r>
              <a:rPr lang="en-US" sz="1400" dirty="0">
                <a:solidFill>
                  <a:srgbClr val="000000"/>
                </a:solidFill>
              </a:rPr>
              <a:t>, T. Smith</a:t>
            </a:r>
            <a:r>
              <a:rPr lang="en-US" sz="1400" baseline="30000" dirty="0">
                <a:solidFill>
                  <a:srgbClr val="000000"/>
                </a:solidFill>
              </a:rPr>
              <a:t>24</a:t>
            </a:r>
            <a:r>
              <a:rPr lang="en-US" sz="1400" dirty="0">
                <a:solidFill>
                  <a:srgbClr val="000000"/>
                </a:solidFill>
              </a:rPr>
              <a:t>, W. Snow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J. Stuart</a:t>
            </a:r>
            <a:r>
              <a:rPr lang="en-US" sz="1400" baseline="300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, Z. Tang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J. Thomison</a:t>
            </a:r>
            <a:r>
              <a:rPr lang="en-US" sz="1400" baseline="300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, T. Tong</a:t>
            </a:r>
            <a:r>
              <a:rPr lang="en-US" sz="1400" baseline="300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, J. Vanderwerp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S. Waldecker</a:t>
            </a:r>
            <a:r>
              <a:rPr lang="en-US" sz="1400" baseline="300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, W</a:t>
            </a:r>
            <a:r>
              <a:rPr lang="en-US" sz="1400" dirty="0">
                <a:solidFill>
                  <a:srgbClr val="000000"/>
                </a:solidFill>
              </a:rPr>
              <a:t>. Wilburn</a:t>
            </a:r>
            <a:r>
              <a:rPr lang="en-US" sz="1400" baseline="30000" dirty="0">
                <a:solidFill>
                  <a:srgbClr val="000000"/>
                </a:solidFill>
              </a:rPr>
              <a:t>10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W. Xu</a:t>
            </a:r>
            <a:r>
              <a:rPr lang="en-US" sz="1400" baseline="30000" dirty="0" smtClean="0">
                <a:solidFill>
                  <a:srgbClr val="000000"/>
                </a:solidFill>
              </a:rPr>
              <a:t>30</a:t>
            </a:r>
            <a:r>
              <a:rPr lang="en-US" sz="1400" dirty="0" smtClean="0">
                <a:solidFill>
                  <a:srgbClr val="000000"/>
                </a:solidFill>
              </a:rPr>
              <a:t>, V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smtClean="0">
                <a:solidFill>
                  <a:srgbClr val="000000"/>
                </a:solidFill>
              </a:rPr>
              <a:t>Yuan</a:t>
            </a:r>
            <a:r>
              <a:rPr lang="en-US" sz="1400" baseline="30000" dirty="0" smtClean="0">
                <a:solidFill>
                  <a:srgbClr val="000000"/>
                </a:solidFill>
              </a:rPr>
              <a:t>10</a:t>
            </a:r>
            <a:r>
              <a:rPr lang="en-US" sz="1400" dirty="0" smtClean="0">
                <a:solidFill>
                  <a:srgbClr val="000000"/>
                </a:solidFill>
              </a:rPr>
              <a:t>, Y. Zhang</a:t>
            </a:r>
            <a:r>
              <a:rPr lang="en-US" sz="1400" baseline="30000" dirty="0" smtClean="0">
                <a:solidFill>
                  <a:srgbClr val="000000"/>
                </a:solidFill>
              </a:rPr>
              <a:t>29</a:t>
            </a:r>
            <a:endParaRPr lang="en-US" sz="1400" baseline="30000" dirty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-12700" y="2869446"/>
            <a:ext cx="353822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</a:t>
            </a:r>
            <a:r>
              <a:rPr lang="en-US" sz="1400" dirty="0">
                <a:solidFill>
                  <a:schemeClr val="accent2"/>
                </a:solidFill>
              </a:rPr>
              <a:t>Arizona State University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2</a:t>
            </a:r>
            <a:r>
              <a:rPr lang="en-US" sz="1400" dirty="0">
                <a:solidFill>
                  <a:schemeClr val="accent2"/>
                </a:solidFill>
              </a:rPr>
              <a:t>Universidad Nacional Autonoma de Mexico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3</a:t>
            </a:r>
            <a:r>
              <a:rPr lang="en-US" sz="1400" dirty="0">
                <a:solidFill>
                  <a:schemeClr val="accent2"/>
                </a:solidFill>
              </a:rPr>
              <a:t>University of Virginia 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4</a:t>
            </a:r>
            <a:r>
              <a:rPr lang="en-US" sz="1400" dirty="0">
                <a:solidFill>
                  <a:schemeClr val="accent2"/>
                </a:solidFill>
              </a:rPr>
              <a:t>Oak Ridge National Laboratory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5</a:t>
            </a:r>
            <a:r>
              <a:rPr lang="en-US" sz="1400" dirty="0">
                <a:solidFill>
                  <a:schemeClr val="accent2"/>
                </a:solidFill>
              </a:rPr>
              <a:t>Thomas Jefferson National Laboratory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6</a:t>
            </a:r>
            <a:r>
              <a:rPr lang="en-US" sz="1400" dirty="0">
                <a:solidFill>
                  <a:schemeClr val="accent2"/>
                </a:solidFill>
              </a:rPr>
              <a:t>National Institute of Standards and Technology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7</a:t>
            </a:r>
            <a:r>
              <a:rPr lang="en-US" sz="1400" dirty="0">
                <a:solidFill>
                  <a:schemeClr val="accent2"/>
                </a:solidFill>
              </a:rPr>
              <a:t>Univeristy of Michigan, Ann Arbor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8</a:t>
            </a:r>
            <a:r>
              <a:rPr lang="en-US" sz="1400" dirty="0">
                <a:solidFill>
                  <a:schemeClr val="accent2"/>
                </a:solidFill>
              </a:rPr>
              <a:t>University of Kentucky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9</a:t>
            </a:r>
            <a:r>
              <a:rPr lang="en-US" sz="1400" dirty="0">
                <a:solidFill>
                  <a:schemeClr val="accent2"/>
                </a:solidFill>
              </a:rPr>
              <a:t>University of New Hampshire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10</a:t>
            </a:r>
            <a:r>
              <a:rPr lang="en-US" sz="1400" dirty="0">
                <a:solidFill>
                  <a:schemeClr val="accent2"/>
                </a:solidFill>
              </a:rPr>
              <a:t>Los Alamos National </a:t>
            </a:r>
            <a:r>
              <a:rPr lang="en-US" sz="1400" dirty="0" smtClean="0">
                <a:solidFill>
                  <a:schemeClr val="accent2"/>
                </a:solidFill>
              </a:rPr>
              <a:t>Laboratory</a:t>
            </a:r>
          </a:p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11</a:t>
            </a:r>
            <a:r>
              <a:rPr lang="en-US" sz="1400" dirty="0" smtClean="0">
                <a:solidFill>
                  <a:schemeClr val="accent2"/>
                </a:solidFill>
              </a:rPr>
              <a:t>Indiana University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12</a:t>
            </a:r>
            <a:r>
              <a:rPr lang="en-US" sz="1400" dirty="0">
                <a:solidFill>
                  <a:schemeClr val="accent2"/>
                </a:solidFill>
              </a:rPr>
              <a:t>University of Tennessee, Knoxville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13</a:t>
            </a:r>
            <a:r>
              <a:rPr lang="en-US" sz="1400" dirty="0">
                <a:solidFill>
                  <a:schemeClr val="accent2"/>
                </a:solidFill>
              </a:rPr>
              <a:t>University of California at Berkeley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14</a:t>
            </a:r>
            <a:r>
              <a:rPr lang="en-US" sz="1400" dirty="0">
                <a:solidFill>
                  <a:schemeClr val="accent2"/>
                </a:solidFill>
              </a:rPr>
              <a:t>University of Manitoba, Canada</a:t>
            </a:r>
          </a:p>
          <a:p>
            <a:pPr algn="ctr"/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935204" y="2876577"/>
            <a:ext cx="32087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23</a:t>
            </a:r>
            <a:r>
              <a:rPr lang="en-US" sz="1400" dirty="0" smtClean="0">
                <a:solidFill>
                  <a:schemeClr val="accent2"/>
                </a:solidFill>
              </a:rPr>
              <a:t>Joint </a:t>
            </a:r>
            <a:r>
              <a:rPr lang="en-US" sz="1400" dirty="0">
                <a:solidFill>
                  <a:schemeClr val="accent2"/>
                </a:solidFill>
              </a:rPr>
              <a:t>Institute of Nuclear Research, 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 err="1">
                <a:solidFill>
                  <a:schemeClr val="accent2"/>
                </a:solidFill>
              </a:rPr>
              <a:t>Dubna</a:t>
            </a:r>
            <a:r>
              <a:rPr lang="en-US" sz="1400" dirty="0">
                <a:solidFill>
                  <a:schemeClr val="accent2"/>
                </a:solidFill>
              </a:rPr>
              <a:t>, Russia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24</a:t>
            </a:r>
            <a:r>
              <a:rPr lang="en-US" sz="1400" dirty="0">
                <a:solidFill>
                  <a:schemeClr val="accent2"/>
                </a:solidFill>
              </a:rPr>
              <a:t>University of </a:t>
            </a:r>
            <a:r>
              <a:rPr lang="en-US" sz="1400" dirty="0" smtClean="0">
                <a:solidFill>
                  <a:schemeClr val="accent2"/>
                </a:solidFill>
              </a:rPr>
              <a:t>Dayton</a:t>
            </a:r>
          </a:p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25</a:t>
            </a:r>
            <a:r>
              <a:rPr lang="en-US" sz="1400" dirty="0" smtClean="0">
                <a:solidFill>
                  <a:schemeClr val="accent2"/>
                </a:solidFill>
              </a:rPr>
              <a:t>Western Kentucky University</a:t>
            </a:r>
          </a:p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26</a:t>
            </a:r>
            <a:r>
              <a:rPr lang="en-US" sz="1400" dirty="0" smtClean="0">
                <a:solidFill>
                  <a:schemeClr val="accent2"/>
                </a:solidFill>
              </a:rPr>
              <a:t>University of Tennessee at Chattanooga</a:t>
            </a:r>
          </a:p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27</a:t>
            </a:r>
            <a:r>
              <a:rPr lang="en-US" sz="1400" dirty="0" smtClean="0">
                <a:solidFill>
                  <a:schemeClr val="accent2"/>
                </a:solidFill>
              </a:rPr>
              <a:t>Univeristy of Nevada at Los Vegas</a:t>
            </a:r>
          </a:p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28</a:t>
            </a:r>
            <a:r>
              <a:rPr lang="en-US" sz="1400" dirty="0" smtClean="0">
                <a:solidFill>
                  <a:schemeClr val="accent2"/>
                </a:solidFill>
              </a:rPr>
              <a:t>University of California, Davis</a:t>
            </a:r>
          </a:p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29</a:t>
            </a:r>
            <a:r>
              <a:rPr lang="en-US" sz="1400" dirty="0" smtClean="0">
                <a:solidFill>
                  <a:schemeClr val="accent2"/>
                </a:solidFill>
              </a:rPr>
              <a:t>Lanzhou University</a:t>
            </a:r>
          </a:p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30</a:t>
            </a:r>
            <a:r>
              <a:rPr lang="en-US" sz="1400" dirty="0" smtClean="0">
                <a:solidFill>
                  <a:schemeClr val="accent2"/>
                </a:solidFill>
              </a:rPr>
              <a:t>Shanghai Institute of Applied Physics</a:t>
            </a:r>
            <a:endParaRPr lang="en-US" sz="1400" baseline="30000" dirty="0">
              <a:solidFill>
                <a:schemeClr val="accent2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9725" y="2876577"/>
            <a:ext cx="316500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400" baseline="30000" dirty="0" smtClean="0">
                <a:solidFill>
                  <a:schemeClr val="accent2"/>
                </a:solidFill>
              </a:rPr>
              <a:t>15</a:t>
            </a:r>
            <a:r>
              <a:rPr lang="en-US" sz="1400" dirty="0" smtClean="0">
                <a:solidFill>
                  <a:schemeClr val="accent2"/>
                </a:solidFill>
              </a:rPr>
              <a:t>High Energy Accelerator Research 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Organization (KEK), Japan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16</a:t>
            </a:r>
            <a:r>
              <a:rPr lang="en-US" sz="1400" dirty="0">
                <a:solidFill>
                  <a:schemeClr val="accent2"/>
                </a:solidFill>
              </a:rPr>
              <a:t>Hamilton College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17</a:t>
            </a:r>
            <a:r>
              <a:rPr lang="en-US" sz="1400" dirty="0">
                <a:solidFill>
                  <a:schemeClr val="accent2"/>
                </a:solidFill>
              </a:rPr>
              <a:t>Paul Scherer Institute, Switzerland 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18</a:t>
            </a:r>
            <a:r>
              <a:rPr lang="en-US" sz="1400" dirty="0">
                <a:solidFill>
                  <a:schemeClr val="accent2"/>
                </a:solidFill>
              </a:rPr>
              <a:t>Spallation Neutron Source, ORNL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19</a:t>
            </a:r>
            <a:r>
              <a:rPr lang="en-US" sz="1400" dirty="0">
                <a:solidFill>
                  <a:schemeClr val="accent2"/>
                </a:solidFill>
              </a:rPr>
              <a:t>University of California at Davis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20</a:t>
            </a:r>
            <a:r>
              <a:rPr lang="en-US" sz="1400" dirty="0">
                <a:solidFill>
                  <a:schemeClr val="accent2"/>
                </a:solidFill>
              </a:rPr>
              <a:t>TRIUMF, Canada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21</a:t>
            </a:r>
            <a:r>
              <a:rPr lang="en-US" sz="1400" dirty="0">
                <a:solidFill>
                  <a:schemeClr val="accent2"/>
                </a:solidFill>
              </a:rPr>
              <a:t>Bhabha Atomic Research Center, India</a:t>
            </a:r>
          </a:p>
          <a:p>
            <a:pPr algn="ctr"/>
            <a:r>
              <a:rPr lang="en-US" sz="1400" baseline="30000" dirty="0">
                <a:solidFill>
                  <a:schemeClr val="accent2"/>
                </a:solidFill>
              </a:rPr>
              <a:t>22</a:t>
            </a:r>
            <a:r>
              <a:rPr lang="en-US" sz="1400" dirty="0">
                <a:solidFill>
                  <a:schemeClr val="accent2"/>
                </a:solidFill>
              </a:rPr>
              <a:t>Duke University</a:t>
            </a:r>
          </a:p>
          <a:p>
            <a:pPr algn="ctr"/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1242" y="5393735"/>
            <a:ext cx="305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</a:rPr>
              <a:t>http://</a:t>
            </a:r>
            <a:r>
              <a:rPr lang="en-US" sz="2400" dirty="0" err="1" smtClean="0">
                <a:solidFill>
                  <a:srgbClr val="1F497D"/>
                </a:solidFill>
              </a:rPr>
              <a:t>npdgamma.com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t>9</a:t>
            </a:fld>
            <a:r>
              <a:rPr lang="en-US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7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RIS2@W89320TC64CT3PP7" val="35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\boldsymbol{\tau}_1\cdot \boldsymbol{\tau}_2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"/>
  <p:tag name="PICTUREFILESIZE" val="13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1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6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\frac{i}{2}(\boldsymbol{\tau}_1\times \boldsymbol{\tau}_2)^3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2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\frac{1}{2}(\boldsymbol{\tau}_1\pm\boldsymbol{\tau}_2)^3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20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\frac{1}{2}(\boldsymbol{\tau}_1\pm\boldsymbol{\tau}_2)^3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20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\frac{1}{2\sqrt{6}}(3\tau_1^3\tau_2^3-\boldsymbol{\tau}_1\cdot\boldsymbol{\tau}_2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0"/>
  <p:tag name="PICTUREFILESIZE" val="42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f_\pi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5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h^{'1}_\rho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8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h^{0,1,2}_\rho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2"/>
  <p:tag name="PICTUREFILESIZE" val="13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h^{0,1}_\omega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6"/>
  <p:tag name="PICTUREFILESIZE" val="10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red}&#10;\begin{document}&#10;$\boldsymbol{ -\vec k_\gamma 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1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Delta I=0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2"/>
  <p:tag name="PICTUREFILESIZE" val="10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Delta I=1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1"/>
  <p:tag name="PICTUREFILESIZE" val="8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Delta I=2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1"/>
  <p:tag name="PICTUREFILESIZE" val="11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m_\pi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7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m_\rho{=}m_\omega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"/>
  <p:tag name="PICTUREFILESIZE" val="13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J=0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5"/>
  <p:tag name="PICTUREFILESIZE" val="7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J=1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4"/>
  <p:tag name="PICTUREFILESIZE" val="5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J=1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4"/>
  <p:tag name="PICTUREFILESIZE" val="5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\boldsymbol\sigma_1+\boldsymbol\sigma_2)\left[\frac{\boldsymbol p_1-\boldsymbol p_2}{2M}, \frac{e^{-m_\pi r}}{4\pi r}\right]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9"/>
  <p:tag name="PICTUREFILESIZE" val="51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\boldsymbol\sigma_1+\boldsymbol\sigma_2)\left[\frac{\boldsymbol p_1-\boldsymbol p_2}{2M}, \frac{e^{-m_\rho r}}{4\pi r}\right]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9"/>
  <p:tag name="PICTUREFILESIZE" val="52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begin{document}&#10;$\boldsymbol{ {\color{blue} \vec s_n} \cdot {\color{red} \vec k_\gamma} 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0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\boldsymbol\sigma_1\pm\boldsymbol\sigma_2)\left\{\frac{\boldsymbol p_1-\boldsymbol p_2}{2M}, \frac{e^{-m_\rho r}}{4\pi r}\right\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3"/>
  <p:tag name="PICTUREFILESIZE" val="59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i(\boldsymbol\sigma_1\times\boldsymbol\sigma_2)\left[\frac{\boldsymbol p_1-\boldsymbol p_2}{2M}, \frac{e^{-m_\rho r}}{4\pi r}\right]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3"/>
  <p:tag name="PICTUREFILESIZE" val="58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}^1S_0 (I=1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5"/>
  <p:tag name="PICTUREFILESIZE" val="17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}^3S_1 (I=0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5"/>
  <p:tag name="PICTUREFILESIZE" val="19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}^1P_1 (I=0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6"/>
  <p:tag name="PICTUREFILESIZE" val="15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}^3P_0 (I=1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6"/>
  <p:tag name="PICTUREFILESIZE" val="17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pagestyle{empty}&#10;\begin{document}&#10;${}^3P_1 (I=1)$&#10;\end{document}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46"/>
  <p:tag name="PICTUREFILESIZE" val="16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\lambda_t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8"/>
  <p:tag name="PICTUREFILESIZE" val="13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\rho_t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6"/>
  <p:tag name="PICTUREFILESIZE" val="11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\lambda_s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9"/>
  <p:tag name="PICTUREFILESIZE" val="15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begin{document}&#10;$\boldsymbol{ A_\gamma \approx }$ %{\color{blue} \vec s_n} \cdot {\color{red} \vec k_\gamma} 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49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$&#10;\lambda_s^{0,1,2}\; \sim \langle ^1S_0 |V_W^\mu | ^3P_0\rangle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60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$&#10;\rho_t^1~\sim \langle ^3S_1 | V_W^\mu|  ^3P_1\rangle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51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$&#10;\lambda_t^0 \sim \langle ^3S_1|V_W^\mu |  ^1P_1 \rangle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50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tabular}{r@{}lr@{}lr@{}lr@{}l@{\quad}l}&#10; \multicolumn{2}{c}{$f_\pi$} &#10;&amp; \multicolumn{2}{c}{$h_\rho^0$}&#10;&amp; \multicolumn{2}{c}{$h_\rho^2$} &#10;&amp; \multicolumn{2}{c}{$h_\omega^0$}&#10;\\&#10;\hline &#10;4&amp;.6 &amp; -11&amp;.4 &amp; -9&amp;.5 &amp; -1&amp;.9 &amp; DDH Best Value \\&#10;0.0--&amp;11.4 &amp; -30.8--&amp;11.4 &amp; -11.--&amp;7.6 &amp; -10.3--&amp;5.7 &amp; DDH Reasonable Range \\&#10;\hline&#10;8&amp;.1\% &amp; 15&amp;.8\% &amp; 77&amp;.2\% &amp; 36&amp;.4\% &amp; present / DDH Range (\%) \\&#10;5&amp;.8 &amp; 14&amp;.0 &amp; 64&amp;.7 &amp; 36&amp;.4 &amp; present + npd$\gamma$ \\&#10;3&amp;.3 &amp; 13&amp;.8 &amp; 30&amp;.6 &amp; 35&amp;.0 &amp; present + n${}^3$He \\&#10;3&amp;.1 &amp; 13&amp;.4 &amp; 30&amp;.3 &amp; 34&amp;.0 &amp; present + npd$\gamma$ + n${}^3$He \\&#10;\hline&#10;8&amp;.2 &amp; 24&amp;.6 &amp; 132&amp;.6 &amp; 36&amp;.4 &amp; present few body + npd$\gamma$ \\&#10;6&amp;.7 &amp; 14&amp;.9 &amp; 33&amp;.0 &amp; 35&amp;.8 &amp; present few body + npd$\gamma$ + n${}^3$He \\&#10;\end{tabular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5"/>
  <p:tag name="PICTUREFILESIZE" val="716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begin{document}&#10;$$\boldsymbol{&#10;%G_{UD} }{=} &#10;\langle {\color{blue} s_n {\cdot} k_\gamma}&#10;= {\color{blue} \cos\theta} \rangle }$$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4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begin{document}&#10;$$\boldsymbol{&#10;%G_{LR} {=} &#10;\langle {\color{red} s_n {\cdot} k_n {\times} k_\gamma} ={\color{red}\sin\theta} \rangle&#10;}$$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49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}&#10;\usepackage[usenames]{color}&#10;\pagestyle{empty}&#10;\begin{document}&#10;$$\boldsymbol{  {\color{ForestGreen} A_\gamma^{np} }= &#10;      {\color{blue} A_\gamma^{PV} G_{UD}}&#10;     + {\color{red} A_\gamma^{PC} G_{LR}}&#10;    + A_{offset}&#10;  }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1"/>
  <p:tag name="PICTUREFILESIZE" val="157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}&#10;\usepackage[usenames]{color}&#10;\pagestyle{empty}&#10;&#10;\begin{document}&#10;$$\boldsymbol{&#10;{\color{ForestGreen}A_{\gamma}^{np}} = \frac{ {\color{magenta}A_{LH_2}} }{ P_n \epsilon_{sf} C_{d} }&#10;   - F_{BG} \frac{ \color{magenta}  A_{Al} }{  P_n^{Al} \epsilon_{sf}^{Al} C_{d}^{Al} }&#10;}&#10;$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9"/>
  <p:tag name="PICTUREFILESIZE" val="177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}&#10;\pagestyle{empty}&#10;&#10;\begin{document}&#10;$\boldsymbol{\theta}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"/>
  <p:tag name="PICTUREFILESIZE" val="94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usepackage[usenames]{color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\begin{eqnarray*}&#10;\sigma_\pm = \sigma_0 ( 1&#10; \!&amp;\!\pm&amp; A_{PC}~ {\color{ForestGreen}\bh k_n} {\times} {\color{red}\bh\sigma_n} \cdot {\color{blue}\bh k_p}\\&#10; \!&amp;\!\pm&amp; A_{PV}~ ~~~~{\color{red}\bh \sigma_n}~~\cdot {\color{blue}\bh k_p} ~\,)&#10;\end{eqnarray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2"/>
  <p:tag name="PICTUREFILESIZE" val="157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blue}&#10;\begin{document}&#10;$\boldsymbol{ \vec s_n 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8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usepackage[usenames]{color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P_n A_{\tiny\shortstack{PC\cr PV}} \, G_{\tiny\shortstack{LR\cr UD}} = \frac{Y_+ - Y_-}{Y_++Y_-}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84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usepackage[usenames]{color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G_{\tiny\shortstack{LR\cr UD}} 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7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Y_\pm = Y_0 (1 \pm P A_p \langle \cos\theta \rangle )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69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A_p = \frac{1}{P  \langle \cos\theta \rangle}\frac{ Y_+ - Y_-}{Y_+ + Y_-}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86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\delta A = \frac{\sigma_d}{P\sqrt N} \quad  2.9 &lt;  \sigma_d &lt; 6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8"/>
  <p:tag name="PICTUREFILESIZE" val="96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A_{exp} = \frac{ A_b + PA}{1+A_pPA}$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74"/>
  <p:tag name="PICTUREFILESIZE" val="1167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\frac{d\sigma_{TP}}{d\sigma_{P}} = k_0 \frac{ \bar g^0_\pi}{h^1_\pi} + k_1 \frac{\bar g^1_\pi}{h^1_\pi}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6"/>
  <p:tag name="PICTUREFILESIZE" val="100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h^1_\pi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15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\bar g^{0,1}_\pi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0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blue}&#10;\begin{document}&#10;$\boldsymbol{ \vec s_n 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red}&#10;\begin{document}&#10;$\boldsymbol{ \vec k_\gamma 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red}&#10;\begin{document}&#10;$$\boldsymbol{ \frac{e^2}{M_W^2} / \frac{g^2}{m_\pi^2} \approx 10^{-7} }$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9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}&#10;\pagestyle{empty}&#10;\begin{document}&#10;$\boldsymbol{\pi, \rho, \omega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1"/>
  <p:tag name="PICTUREFILESIZE" val="13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15330</TotalTime>
  <Words>2991</Words>
  <Application>Microsoft Macintosh PowerPoint</Application>
  <PresentationFormat>On-screen Show (4:3)</PresentationFormat>
  <Paragraphs>540</Paragraphs>
  <Slides>43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A New Era in  Discrete Hadronic Symmetries </vt:lpstr>
      <vt:lpstr>Outline</vt:lpstr>
      <vt:lpstr>Hadronic Weak Interaction in a nutshell</vt:lpstr>
      <vt:lpstr>Motivation the studying the HWI</vt:lpstr>
      <vt:lpstr>DDH Meson-exchange potential</vt:lpstr>
      <vt:lpstr>Danilov parameters / EFT</vt:lpstr>
      <vt:lpstr>Few-body HWI PV Observables</vt:lpstr>
      <vt:lpstr>      DDH Extraction</vt:lpstr>
      <vt:lpstr>NPDGamma Collaboration</vt:lpstr>
      <vt:lpstr>Experimental Layout</vt:lpstr>
      <vt:lpstr>Spallation neutron source</vt:lpstr>
      <vt:lpstr>Neutron Flux at the SNS FnPB</vt:lpstr>
      <vt:lpstr>Unfolding single-pulse spectrum</vt:lpstr>
      <vt:lpstr>Single neutron “Negative image” pulse</vt:lpstr>
      <vt:lpstr>FnPB supermirror polarizer </vt:lpstr>
      <vt:lpstr>Resonant RF spin rotator</vt:lpstr>
      <vt:lpstr>16L liquid para-hydrogen target</vt:lpstr>
      <vt:lpstr>CsI(Tl) Detector Array</vt:lpstr>
      <vt:lpstr>Detector asymmetry without cuts</vt:lpstr>
      <vt:lpstr>Example problematic beam pulses</vt:lpstr>
      <vt:lpstr>Cut 1: Minimum amplitude </vt:lpstr>
      <vt:lpstr>Cut 2: Chopper Phases </vt:lpstr>
      <vt:lpstr>Cut 3: Pulse to Pulse Stability </vt:lpstr>
      <vt:lpstr>Background Sub. &amp; Geometry Factors</vt:lpstr>
      <vt:lpstr>Chlorine PV asymmetry</vt:lpstr>
      <vt:lpstr>Aluminum Asymmetry</vt:lpstr>
      <vt:lpstr>Result for Hydrogen asymmetry</vt:lpstr>
      <vt:lpstr>2016 Al Background Run</vt:lpstr>
      <vt:lpstr>Systematic &amp; Statistical Uncertainties</vt:lpstr>
      <vt:lpstr>n-3He Collaboration</vt:lpstr>
      <vt:lpstr>n-3He Experimental setup</vt:lpstr>
      <vt:lpstr>Asymmetry extraction – statistics</vt:lpstr>
      <vt:lpstr>Transverse RF Spin Rotator</vt:lpstr>
      <vt:lpstr>3He transmission polarimetry</vt:lpstr>
      <vt:lpstr>Active Target / Ion Chamber</vt:lpstr>
      <vt:lpstr>Ion chamber yield from neutron beam</vt:lpstr>
      <vt:lpstr>Readout electronics  </vt:lpstr>
      <vt:lpstr>Preliminary L/R asymmetries</vt:lpstr>
      <vt:lpstr>Preliminary U/D asymmetries</vt:lpstr>
      <vt:lpstr>Systematic uncertainties</vt:lpstr>
      <vt:lpstr>Relation between HPV and EDMs</vt:lpstr>
      <vt:lpstr>Future HWI symmetry measurements</vt:lpstr>
      <vt:lpstr>Conclusion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nuclear symmetries meet    classical electrodynamic symmetries  at the SNS. </dc:title>
  <dc:creator>Christopher Crawford</dc:creator>
  <cp:lastModifiedBy>Christopher Crawford</cp:lastModifiedBy>
  <cp:revision>434</cp:revision>
  <cp:lastPrinted>2015-09-09T10:36:48Z</cp:lastPrinted>
  <dcterms:created xsi:type="dcterms:W3CDTF">2012-10-04T07:13:44Z</dcterms:created>
  <dcterms:modified xsi:type="dcterms:W3CDTF">2016-09-23T16:39:37Z</dcterms:modified>
</cp:coreProperties>
</file>