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7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2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3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0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4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2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7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8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3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3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5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4452875" y="673366"/>
            <a:ext cx="1189037" cy="836613"/>
            <a:chOff x="3199" y="1123"/>
            <a:chExt cx="749" cy="527"/>
          </a:xfrm>
        </p:grpSpPr>
        <p:sp>
          <p:nvSpPr>
            <p:cNvPr id="5" name="Line 102"/>
            <p:cNvSpPr>
              <a:spLocks noChangeShapeType="1"/>
            </p:cNvSpPr>
            <p:nvPr/>
          </p:nvSpPr>
          <p:spPr bwMode="auto">
            <a:xfrm>
              <a:off x="3279" y="1123"/>
              <a:ext cx="59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Line 103"/>
            <p:cNvSpPr>
              <a:spLocks noChangeShapeType="1"/>
            </p:cNvSpPr>
            <p:nvPr/>
          </p:nvSpPr>
          <p:spPr bwMode="auto">
            <a:xfrm flipV="1">
              <a:off x="3283" y="1650"/>
              <a:ext cx="58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Arc 104"/>
            <p:cNvSpPr>
              <a:spLocks/>
            </p:cNvSpPr>
            <p:nvPr/>
          </p:nvSpPr>
          <p:spPr bwMode="auto">
            <a:xfrm flipH="1">
              <a:off x="3771" y="1123"/>
              <a:ext cx="177" cy="52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8" name="Arc 105"/>
            <p:cNvSpPr>
              <a:spLocks/>
            </p:cNvSpPr>
            <p:nvPr/>
          </p:nvSpPr>
          <p:spPr bwMode="auto">
            <a:xfrm flipH="1">
              <a:off x="3199" y="1123"/>
              <a:ext cx="89" cy="52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9" name="AutoShape 106"/>
            <p:cNvSpPr>
              <a:spLocks noChangeArrowheads="1"/>
            </p:cNvSpPr>
            <p:nvPr/>
          </p:nvSpPr>
          <p:spPr bwMode="auto">
            <a:xfrm>
              <a:off x="3830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0" name="AutoShape 107"/>
            <p:cNvSpPr>
              <a:spLocks noChangeArrowheads="1"/>
            </p:cNvSpPr>
            <p:nvPr/>
          </p:nvSpPr>
          <p:spPr bwMode="auto">
            <a:xfrm>
              <a:off x="3268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1" name="Rectangle 108"/>
            <p:cNvSpPr>
              <a:spLocks noChangeArrowheads="1"/>
            </p:cNvSpPr>
            <p:nvPr/>
          </p:nvSpPr>
          <p:spPr bwMode="auto">
            <a:xfrm>
              <a:off x="3298" y="1231"/>
              <a:ext cx="86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2" name="Line 109"/>
            <p:cNvSpPr>
              <a:spLocks noChangeShapeType="1"/>
            </p:cNvSpPr>
            <p:nvPr/>
          </p:nvSpPr>
          <p:spPr bwMode="auto">
            <a:xfrm flipH="1">
              <a:off x="3292" y="125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13" name="Line 110"/>
            <p:cNvSpPr>
              <a:spLocks noChangeShapeType="1"/>
            </p:cNvSpPr>
            <p:nvPr/>
          </p:nvSpPr>
          <p:spPr bwMode="auto">
            <a:xfrm flipH="1">
              <a:off x="3296" y="150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14" name="Line 112"/>
          <p:cNvSpPr>
            <a:spLocks noChangeShapeType="1"/>
          </p:cNvSpPr>
          <p:nvPr/>
        </p:nvSpPr>
        <p:spPr bwMode="auto">
          <a:xfrm>
            <a:off x="6355634" y="673366"/>
            <a:ext cx="928687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5" name="Line 113"/>
          <p:cNvSpPr>
            <a:spLocks noChangeShapeType="1"/>
          </p:cNvSpPr>
          <p:nvPr/>
        </p:nvSpPr>
        <p:spPr bwMode="auto">
          <a:xfrm flipV="1">
            <a:off x="6355634" y="1509979"/>
            <a:ext cx="925512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" name="Arc 114"/>
          <p:cNvSpPr>
            <a:spLocks/>
          </p:cNvSpPr>
          <p:nvPr/>
        </p:nvSpPr>
        <p:spPr bwMode="auto">
          <a:xfrm flipH="1">
            <a:off x="7136684" y="673366"/>
            <a:ext cx="280987" cy="836613"/>
          </a:xfrm>
          <a:custGeom>
            <a:avLst/>
            <a:gdLst>
              <a:gd name="T0" fmla="*/ 0 w 43200"/>
              <a:gd name="T1" fmla="*/ 0 h 43200"/>
              <a:gd name="T2" fmla="*/ 0 w 43200"/>
              <a:gd name="T3" fmla="*/ 0 h 43200"/>
              <a:gd name="T4" fmla="*/ 0 w 43200"/>
              <a:gd name="T5" fmla="*/ 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</a:path>
              <a:path w="43200" h="43200" stroke="0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  <a:lnTo>
                  <a:pt x="21600" y="21600"/>
                </a:lnTo>
                <a:lnTo>
                  <a:pt x="2160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/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7" name="Arc 115"/>
          <p:cNvSpPr>
            <a:spLocks/>
          </p:cNvSpPr>
          <p:nvPr/>
        </p:nvSpPr>
        <p:spPr bwMode="auto">
          <a:xfrm flipH="1">
            <a:off x="6228634" y="673366"/>
            <a:ext cx="141287" cy="836613"/>
          </a:xfrm>
          <a:custGeom>
            <a:avLst/>
            <a:gdLst>
              <a:gd name="T0" fmla="*/ 0 w 21600"/>
              <a:gd name="T1" fmla="*/ 0 h 43199"/>
              <a:gd name="T2" fmla="*/ 0 w 21600"/>
              <a:gd name="T3" fmla="*/ 0 h 43199"/>
              <a:gd name="T4" fmla="*/ 0 w 21600"/>
              <a:gd name="T5" fmla="*/ 0 h 43199"/>
              <a:gd name="T6" fmla="*/ 0 60000 65536"/>
              <a:gd name="T7" fmla="*/ 0 60000 65536"/>
              <a:gd name="T8" fmla="*/ 0 60000 65536"/>
              <a:gd name="T9" fmla="*/ 0 w 21600"/>
              <a:gd name="T10" fmla="*/ 0 h 43199"/>
              <a:gd name="T11" fmla="*/ 21600 w 216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9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</a:path>
              <a:path w="21600" h="43199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36" name="Text Box 136"/>
          <p:cNvSpPr txBox="1">
            <a:spLocks noChangeArrowheads="1"/>
          </p:cNvSpPr>
          <p:nvPr/>
        </p:nvSpPr>
        <p:spPr bwMode="auto">
          <a:xfrm>
            <a:off x="4468863" y="1867166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RF spin</a:t>
            </a:r>
            <a:br>
              <a:rPr lang="en-US" sz="1600" dirty="0">
                <a:solidFill>
                  <a:srgbClr val="CC0000"/>
                </a:solidFill>
              </a:rPr>
            </a:br>
            <a:r>
              <a:rPr lang="en-US" sz="1600" dirty="0">
                <a:solidFill>
                  <a:srgbClr val="CC0000"/>
                </a:solidFill>
              </a:rPr>
              <a:t>rotator</a:t>
            </a:r>
          </a:p>
        </p:txBody>
      </p:sp>
      <p:sp>
        <p:nvSpPr>
          <p:cNvPr id="37" name="Text Box 137"/>
          <p:cNvSpPr txBox="1">
            <a:spLocks noChangeArrowheads="1"/>
          </p:cNvSpPr>
          <p:nvPr/>
        </p:nvSpPr>
        <p:spPr bwMode="auto">
          <a:xfrm>
            <a:off x="6323884" y="1862661"/>
            <a:ext cx="1314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target /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ion chamber</a:t>
            </a:r>
          </a:p>
        </p:txBody>
      </p:sp>
      <p:grpSp>
        <p:nvGrpSpPr>
          <p:cNvPr id="38" name="Group 138"/>
          <p:cNvGrpSpPr>
            <a:grpSpLocks/>
          </p:cNvGrpSpPr>
          <p:nvPr/>
        </p:nvGrpSpPr>
        <p:grpSpPr bwMode="auto">
          <a:xfrm>
            <a:off x="326309" y="889266"/>
            <a:ext cx="952500" cy="390525"/>
            <a:chOff x="290" y="1289"/>
            <a:chExt cx="600" cy="246"/>
          </a:xfrm>
        </p:grpSpPr>
        <p:sp>
          <p:nvSpPr>
            <p:cNvPr id="39" name="AutoShape 139"/>
            <p:cNvSpPr>
              <a:spLocks noChangeArrowheads="1"/>
            </p:cNvSpPr>
            <p:nvPr/>
          </p:nvSpPr>
          <p:spPr bwMode="auto">
            <a:xfrm>
              <a:off x="828" y="128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0" name="Line 140"/>
            <p:cNvSpPr>
              <a:spLocks noChangeShapeType="1"/>
            </p:cNvSpPr>
            <p:nvPr/>
          </p:nvSpPr>
          <p:spPr bwMode="auto">
            <a:xfrm flipH="1">
              <a:off x="290" y="128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1" name="Line 141"/>
            <p:cNvSpPr>
              <a:spLocks noChangeShapeType="1"/>
            </p:cNvSpPr>
            <p:nvPr/>
          </p:nvSpPr>
          <p:spPr bwMode="auto">
            <a:xfrm flipH="1">
              <a:off x="290" y="153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42" name="Group 142"/>
          <p:cNvGrpSpPr>
            <a:grpSpLocks/>
          </p:cNvGrpSpPr>
          <p:nvPr/>
        </p:nvGrpSpPr>
        <p:grpSpPr bwMode="auto">
          <a:xfrm>
            <a:off x="1999534" y="676541"/>
            <a:ext cx="1250950" cy="830263"/>
            <a:chOff x="1076" y="1155"/>
            <a:chExt cx="788" cy="523"/>
          </a:xfrm>
        </p:grpSpPr>
        <p:sp>
          <p:nvSpPr>
            <p:cNvPr id="43" name="Rectangle 143"/>
            <p:cNvSpPr>
              <a:spLocks noChangeArrowheads="1"/>
            </p:cNvSpPr>
            <p:nvPr/>
          </p:nvSpPr>
          <p:spPr bwMode="auto">
            <a:xfrm>
              <a:off x="1077" y="1155"/>
              <a:ext cx="787" cy="523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4" name="Arc 144"/>
            <p:cNvSpPr>
              <a:spLocks/>
            </p:cNvSpPr>
            <p:nvPr/>
          </p:nvSpPr>
          <p:spPr bwMode="auto">
            <a:xfrm>
              <a:off x="1079" y="1272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5" name="Arc 145"/>
            <p:cNvSpPr>
              <a:spLocks/>
            </p:cNvSpPr>
            <p:nvPr/>
          </p:nvSpPr>
          <p:spPr bwMode="auto">
            <a:xfrm>
              <a:off x="1079" y="1324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6" name="Arc 146"/>
            <p:cNvSpPr>
              <a:spLocks/>
            </p:cNvSpPr>
            <p:nvPr/>
          </p:nvSpPr>
          <p:spPr bwMode="auto">
            <a:xfrm>
              <a:off x="1079" y="1376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7" name="Arc 147"/>
            <p:cNvSpPr>
              <a:spLocks/>
            </p:cNvSpPr>
            <p:nvPr/>
          </p:nvSpPr>
          <p:spPr bwMode="auto">
            <a:xfrm>
              <a:off x="1079" y="1428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8" name="Arc 148"/>
            <p:cNvSpPr>
              <a:spLocks/>
            </p:cNvSpPr>
            <p:nvPr/>
          </p:nvSpPr>
          <p:spPr bwMode="auto">
            <a:xfrm>
              <a:off x="1079" y="1480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9" name="Arc 149"/>
            <p:cNvSpPr>
              <a:spLocks/>
            </p:cNvSpPr>
            <p:nvPr/>
          </p:nvSpPr>
          <p:spPr bwMode="auto">
            <a:xfrm>
              <a:off x="1079" y="1531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0" name="Line 150"/>
            <p:cNvSpPr>
              <a:spLocks noChangeShapeType="1"/>
            </p:cNvSpPr>
            <p:nvPr/>
          </p:nvSpPr>
          <p:spPr bwMode="auto">
            <a:xfrm>
              <a:off x="1076" y="1215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1" name="Line 151"/>
            <p:cNvSpPr>
              <a:spLocks noChangeShapeType="1"/>
            </p:cNvSpPr>
            <p:nvPr/>
          </p:nvSpPr>
          <p:spPr bwMode="auto">
            <a:xfrm>
              <a:off x="1076" y="1618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2" name="Text Box 153"/>
          <p:cNvSpPr txBox="1">
            <a:spLocks noChangeArrowheads="1"/>
          </p:cNvSpPr>
          <p:nvPr/>
        </p:nvSpPr>
        <p:spPr bwMode="auto">
          <a:xfrm>
            <a:off x="182175" y="72542"/>
            <a:ext cx="1439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FnPB cold</a:t>
            </a:r>
          </a:p>
          <a:p>
            <a:pPr algn="ctr"/>
            <a:r>
              <a:rPr lang="en-US" sz="1600" dirty="0">
                <a:solidFill>
                  <a:srgbClr val="CC0000"/>
                </a:solidFill>
              </a:rPr>
              <a:t>neutron guide</a:t>
            </a:r>
          </a:p>
        </p:txBody>
      </p:sp>
      <p:grpSp>
        <p:nvGrpSpPr>
          <p:cNvPr id="53" name="Group 154"/>
          <p:cNvGrpSpPr>
            <a:grpSpLocks/>
          </p:cNvGrpSpPr>
          <p:nvPr/>
        </p:nvGrpSpPr>
        <p:grpSpPr bwMode="auto">
          <a:xfrm>
            <a:off x="1437559" y="759091"/>
            <a:ext cx="417512" cy="646113"/>
            <a:chOff x="950" y="1207"/>
            <a:chExt cx="263" cy="407"/>
          </a:xfrm>
        </p:grpSpPr>
        <p:grpSp>
          <p:nvGrpSpPr>
            <p:cNvPr id="54" name="Group 155"/>
            <p:cNvGrpSpPr>
              <a:grpSpLocks/>
            </p:cNvGrpSpPr>
            <p:nvPr/>
          </p:nvGrpSpPr>
          <p:grpSpPr bwMode="auto">
            <a:xfrm>
              <a:off x="1015" y="1207"/>
              <a:ext cx="132" cy="405"/>
              <a:chOff x="696" y="1207"/>
              <a:chExt cx="451" cy="405"/>
            </a:xfrm>
          </p:grpSpPr>
          <p:sp>
            <p:nvSpPr>
              <p:cNvPr id="57" name="Line 156"/>
              <p:cNvSpPr>
                <a:spLocks noChangeAspect="1" noChangeShapeType="1"/>
              </p:cNvSpPr>
              <p:nvPr/>
            </p:nvSpPr>
            <p:spPr bwMode="auto">
              <a:xfrm>
                <a:off x="696" y="1207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58" name="Line 157"/>
              <p:cNvSpPr>
                <a:spLocks noChangeAspect="1" noChangeShapeType="1"/>
              </p:cNvSpPr>
              <p:nvPr/>
            </p:nvSpPr>
            <p:spPr bwMode="auto">
              <a:xfrm flipV="1">
                <a:off x="696" y="1612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</p:grpSp>
        <p:sp>
          <p:nvSpPr>
            <p:cNvPr id="55" name="Arc 158"/>
            <p:cNvSpPr>
              <a:spLocks noChangeAspect="1"/>
            </p:cNvSpPr>
            <p:nvPr/>
          </p:nvSpPr>
          <p:spPr bwMode="auto">
            <a:xfrm flipH="1">
              <a:off x="1076" y="1207"/>
              <a:ext cx="137" cy="40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6" name="Arc 159"/>
            <p:cNvSpPr>
              <a:spLocks noChangeAspect="1"/>
            </p:cNvSpPr>
            <p:nvPr/>
          </p:nvSpPr>
          <p:spPr bwMode="auto">
            <a:xfrm flipH="1">
              <a:off x="950" y="1207"/>
              <a:ext cx="69" cy="40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9" name="Text Box 160"/>
          <p:cNvSpPr txBox="1">
            <a:spLocks noChangeArrowheads="1"/>
          </p:cNvSpPr>
          <p:nvPr/>
        </p:nvSpPr>
        <p:spPr bwMode="auto">
          <a:xfrm>
            <a:off x="1102596" y="1609991"/>
            <a:ext cx="1116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Beam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Monitor</a:t>
            </a:r>
          </a:p>
        </p:txBody>
      </p:sp>
      <p:sp>
        <p:nvSpPr>
          <p:cNvPr id="60" name="AutoShape 162"/>
          <p:cNvSpPr>
            <a:spLocks/>
          </p:cNvSpPr>
          <p:nvPr/>
        </p:nvSpPr>
        <p:spPr bwMode="auto">
          <a:xfrm rot="16200000">
            <a:off x="1639171" y="1130566"/>
            <a:ext cx="330200" cy="3022600"/>
          </a:xfrm>
          <a:prstGeom prst="leftBrace">
            <a:avLst>
              <a:gd name="adj1" fmla="val 76282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1" name="Text Box 163"/>
          <p:cNvSpPr txBox="1">
            <a:spLocks noChangeArrowheads="1"/>
          </p:cNvSpPr>
          <p:nvPr/>
        </p:nvSpPr>
        <p:spPr bwMode="auto">
          <a:xfrm>
            <a:off x="1464546" y="2816491"/>
            <a:ext cx="868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FNPB</a:t>
            </a:r>
          </a:p>
        </p:txBody>
      </p:sp>
      <p:sp>
        <p:nvSpPr>
          <p:cNvPr id="62" name="AutoShape 164"/>
          <p:cNvSpPr>
            <a:spLocks/>
          </p:cNvSpPr>
          <p:nvPr/>
        </p:nvSpPr>
        <p:spPr bwMode="auto">
          <a:xfrm rot="16200000">
            <a:off x="5707934" y="354278"/>
            <a:ext cx="330200" cy="4575175"/>
          </a:xfrm>
          <a:prstGeom prst="leftBrace">
            <a:avLst>
              <a:gd name="adj1" fmla="val 115465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3" name="Text Box 165"/>
          <p:cNvSpPr txBox="1">
            <a:spLocks noChangeArrowheads="1"/>
          </p:cNvSpPr>
          <p:nvPr/>
        </p:nvSpPr>
        <p:spPr bwMode="auto">
          <a:xfrm>
            <a:off x="5511084" y="2816491"/>
            <a:ext cx="83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n-</a:t>
            </a:r>
            <a:r>
              <a:rPr lang="en-US" sz="2000" baseline="30000" dirty="0">
                <a:solidFill>
                  <a:schemeClr val="accent2"/>
                </a:solidFill>
              </a:rPr>
              <a:t>3</a:t>
            </a:r>
            <a:r>
              <a:rPr lang="en-US" sz="2000" dirty="0">
                <a:solidFill>
                  <a:schemeClr val="accent2"/>
                </a:solidFill>
              </a:rPr>
              <a:t>He</a:t>
            </a:r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2412284" y="938479"/>
            <a:ext cx="96837" cy="312737"/>
            <a:chOff x="3505200" y="1211100"/>
            <a:chExt cx="99710" cy="364506"/>
          </a:xfrm>
        </p:grpSpPr>
        <p:cxnSp>
          <p:nvCxnSpPr>
            <p:cNvPr id="65" name="Straight Arrow Connector 6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Oval 6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67" name="Group 162"/>
          <p:cNvGrpSpPr>
            <a:grpSpLocks/>
          </p:cNvGrpSpPr>
          <p:nvPr/>
        </p:nvGrpSpPr>
        <p:grpSpPr bwMode="auto">
          <a:xfrm>
            <a:off x="1459784" y="938479"/>
            <a:ext cx="95250" cy="312737"/>
            <a:chOff x="3505200" y="1211100"/>
            <a:chExt cx="99710" cy="364506"/>
          </a:xfrm>
        </p:grpSpPr>
        <p:cxnSp>
          <p:nvCxnSpPr>
            <p:cNvPr id="68" name="Straight Arrow Connector 6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Oval 6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0" name="Group 171"/>
          <p:cNvGrpSpPr>
            <a:grpSpLocks/>
          </p:cNvGrpSpPr>
          <p:nvPr/>
        </p:nvGrpSpPr>
        <p:grpSpPr bwMode="auto">
          <a:xfrm flipV="1">
            <a:off x="1753471" y="986104"/>
            <a:ext cx="95250" cy="312737"/>
            <a:chOff x="3505200" y="1211100"/>
            <a:chExt cx="99710" cy="364506"/>
          </a:xfrm>
        </p:grpSpPr>
        <p:cxnSp>
          <p:nvCxnSpPr>
            <p:cNvPr id="71" name="Straight Arrow Connector 70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Oval 7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3" name="Group 174"/>
          <p:cNvGrpSpPr>
            <a:grpSpLocks/>
          </p:cNvGrpSpPr>
          <p:nvPr/>
        </p:nvGrpSpPr>
        <p:grpSpPr bwMode="auto">
          <a:xfrm>
            <a:off x="2705971" y="938479"/>
            <a:ext cx="96838" cy="312737"/>
            <a:chOff x="3505200" y="1211100"/>
            <a:chExt cx="99710" cy="364506"/>
          </a:xfrm>
        </p:grpSpPr>
        <p:cxnSp>
          <p:nvCxnSpPr>
            <p:cNvPr id="74" name="Straight Arrow Connector 73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Oval 7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6" name="Group 177"/>
          <p:cNvGrpSpPr>
            <a:grpSpLocks/>
          </p:cNvGrpSpPr>
          <p:nvPr/>
        </p:nvGrpSpPr>
        <p:grpSpPr bwMode="auto">
          <a:xfrm>
            <a:off x="2999659" y="938479"/>
            <a:ext cx="96837" cy="312737"/>
            <a:chOff x="3505200" y="1211100"/>
            <a:chExt cx="99710" cy="364506"/>
          </a:xfrm>
        </p:grpSpPr>
        <p:cxnSp>
          <p:nvCxnSpPr>
            <p:cNvPr id="77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Oval 7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9" name="Group 180"/>
          <p:cNvGrpSpPr>
            <a:grpSpLocks/>
          </p:cNvGrpSpPr>
          <p:nvPr/>
        </p:nvGrpSpPr>
        <p:grpSpPr bwMode="auto">
          <a:xfrm>
            <a:off x="2120184" y="938479"/>
            <a:ext cx="95250" cy="312737"/>
            <a:chOff x="3505200" y="1211100"/>
            <a:chExt cx="99710" cy="364506"/>
          </a:xfrm>
        </p:grpSpPr>
        <p:cxnSp>
          <p:nvCxnSpPr>
            <p:cNvPr id="80" name="Straight Arrow Connector 79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Oval 8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2" name="Group 183"/>
          <p:cNvGrpSpPr>
            <a:grpSpLocks/>
          </p:cNvGrpSpPr>
          <p:nvPr/>
        </p:nvGrpSpPr>
        <p:grpSpPr bwMode="auto">
          <a:xfrm>
            <a:off x="653334" y="938479"/>
            <a:ext cx="95250" cy="312737"/>
            <a:chOff x="3505200" y="1211100"/>
            <a:chExt cx="99710" cy="364506"/>
          </a:xfrm>
        </p:grpSpPr>
        <p:cxnSp>
          <p:nvCxnSpPr>
            <p:cNvPr id="83" name="Straight Arrow Connector 82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Oval 8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5" name="Group 186"/>
          <p:cNvGrpSpPr>
            <a:grpSpLocks/>
          </p:cNvGrpSpPr>
          <p:nvPr/>
        </p:nvGrpSpPr>
        <p:grpSpPr bwMode="auto">
          <a:xfrm flipV="1">
            <a:off x="872409" y="986104"/>
            <a:ext cx="96837" cy="312737"/>
            <a:chOff x="3505200" y="1211100"/>
            <a:chExt cx="99710" cy="364506"/>
          </a:xfrm>
        </p:grpSpPr>
        <p:cxnSp>
          <p:nvCxnSpPr>
            <p:cNvPr id="86" name="Straight Arrow Connector 85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7" name="Oval 86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8" name="Group 189"/>
          <p:cNvGrpSpPr>
            <a:grpSpLocks/>
          </p:cNvGrpSpPr>
          <p:nvPr/>
        </p:nvGrpSpPr>
        <p:grpSpPr bwMode="auto">
          <a:xfrm>
            <a:off x="1093071" y="938479"/>
            <a:ext cx="95250" cy="312737"/>
            <a:chOff x="3505200" y="1211100"/>
            <a:chExt cx="99710" cy="364506"/>
          </a:xfrm>
        </p:grpSpPr>
        <p:cxnSp>
          <p:nvCxnSpPr>
            <p:cNvPr id="89" name="Straight Arrow Connector 88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Oval 8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1" name="Group 192"/>
          <p:cNvGrpSpPr>
            <a:grpSpLocks/>
          </p:cNvGrpSpPr>
          <p:nvPr/>
        </p:nvGrpSpPr>
        <p:grpSpPr bwMode="auto">
          <a:xfrm flipV="1">
            <a:off x="432671" y="986104"/>
            <a:ext cx="96838" cy="312737"/>
            <a:chOff x="3505200" y="1211100"/>
            <a:chExt cx="99710" cy="364506"/>
          </a:xfrm>
        </p:grpSpPr>
        <p:cxnSp>
          <p:nvCxnSpPr>
            <p:cNvPr id="92" name="Straight Arrow Connector 9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" name="Oval 9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4" name="Group 195"/>
          <p:cNvGrpSpPr>
            <a:grpSpLocks/>
          </p:cNvGrpSpPr>
          <p:nvPr/>
        </p:nvGrpSpPr>
        <p:grpSpPr bwMode="auto">
          <a:xfrm>
            <a:off x="3293346" y="938479"/>
            <a:ext cx="96838" cy="312737"/>
            <a:chOff x="3505200" y="1211100"/>
            <a:chExt cx="99710" cy="364506"/>
          </a:xfrm>
        </p:grpSpPr>
        <p:cxnSp>
          <p:nvCxnSpPr>
            <p:cNvPr id="95" name="Straight Arrow Connector 94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Oval 9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01" name="Group 335"/>
          <p:cNvGrpSpPr>
            <a:grpSpLocks/>
          </p:cNvGrpSpPr>
          <p:nvPr/>
        </p:nvGrpSpPr>
        <p:grpSpPr bwMode="auto">
          <a:xfrm rot="9000000">
            <a:off x="6238304" y="1125421"/>
            <a:ext cx="364480" cy="193914"/>
            <a:chOff x="6801885" y="2097128"/>
            <a:chExt cx="378749" cy="226014"/>
          </a:xfrm>
        </p:grpSpPr>
        <p:sp>
          <p:nvSpPr>
            <p:cNvPr id="102" name="7-Point Star 101"/>
            <p:cNvSpPr/>
            <p:nvPr/>
          </p:nvSpPr>
          <p:spPr bwMode="auto">
            <a:xfrm>
              <a:off x="6880969" y="2248526"/>
              <a:ext cx="77533" cy="72161"/>
            </a:xfrm>
            <a:prstGeom prst="star7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cxnSp>
          <p:nvCxnSpPr>
            <p:cNvPr id="103" name="Straight Connector 337"/>
            <p:cNvCxnSpPr>
              <a:cxnSpLocks noChangeShapeType="1"/>
            </p:cNvCxnSpPr>
            <p:nvPr/>
          </p:nvCxnSpPr>
          <p:spPr bwMode="auto">
            <a:xfrm flipV="1">
              <a:off x="6928357" y="2097128"/>
              <a:ext cx="252277" cy="1456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Straight Connector 338"/>
            <p:cNvCxnSpPr>
              <a:cxnSpLocks noChangeShapeType="1"/>
            </p:cNvCxnSpPr>
            <p:nvPr/>
          </p:nvCxnSpPr>
          <p:spPr bwMode="auto">
            <a:xfrm flipV="1">
              <a:off x="6801885" y="2286422"/>
              <a:ext cx="63622" cy="36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ext Box 153"/>
          <p:cNvSpPr txBox="1">
            <a:spLocks noChangeArrowheads="1"/>
          </p:cNvSpPr>
          <p:nvPr/>
        </p:nvSpPr>
        <p:spPr bwMode="auto">
          <a:xfrm>
            <a:off x="1967300" y="20757"/>
            <a:ext cx="133612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Super-mirror </a:t>
            </a:r>
          </a:p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polarizer</a:t>
            </a:r>
            <a:endParaRPr lang="en-US" sz="1600" dirty="0">
              <a:solidFill>
                <a:srgbClr val="CC0000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 flipV="1">
            <a:off x="3440921" y="1719922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3421895" y="411523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3863149" y="938092"/>
            <a:ext cx="96837" cy="312737"/>
            <a:chOff x="3505200" y="1211100"/>
            <a:chExt cx="99710" cy="364506"/>
          </a:xfrm>
        </p:grpSpPr>
        <p:cxnSp>
          <p:nvCxnSpPr>
            <p:cNvPr id="109" name="Straight Arrow Connector 108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Oval 10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1" name="Group 174"/>
          <p:cNvGrpSpPr>
            <a:grpSpLocks/>
          </p:cNvGrpSpPr>
          <p:nvPr/>
        </p:nvGrpSpPr>
        <p:grpSpPr bwMode="auto">
          <a:xfrm>
            <a:off x="4156836" y="938092"/>
            <a:ext cx="96838" cy="312737"/>
            <a:chOff x="3505200" y="1211100"/>
            <a:chExt cx="99710" cy="364506"/>
          </a:xfrm>
        </p:grpSpPr>
        <p:cxnSp>
          <p:nvCxnSpPr>
            <p:cNvPr id="112" name="Straight Arrow Connector 11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Oval 11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4" name="Group 177"/>
          <p:cNvGrpSpPr>
            <a:grpSpLocks/>
          </p:cNvGrpSpPr>
          <p:nvPr/>
        </p:nvGrpSpPr>
        <p:grpSpPr bwMode="auto">
          <a:xfrm rot="900000">
            <a:off x="4450524" y="938092"/>
            <a:ext cx="96837" cy="312737"/>
            <a:chOff x="3505200" y="1211100"/>
            <a:chExt cx="99710" cy="364506"/>
          </a:xfrm>
        </p:grpSpPr>
        <p:cxnSp>
          <p:nvCxnSpPr>
            <p:cNvPr id="115" name="Straight Arrow Connector 11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6" name="Oval 11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7" name="Group 180"/>
          <p:cNvGrpSpPr>
            <a:grpSpLocks/>
          </p:cNvGrpSpPr>
          <p:nvPr/>
        </p:nvGrpSpPr>
        <p:grpSpPr bwMode="auto">
          <a:xfrm>
            <a:off x="3571049" y="938092"/>
            <a:ext cx="95250" cy="312737"/>
            <a:chOff x="3505200" y="1211100"/>
            <a:chExt cx="99710" cy="364506"/>
          </a:xfrm>
        </p:grpSpPr>
        <p:cxnSp>
          <p:nvCxnSpPr>
            <p:cNvPr id="118" name="Straight Arrow Connector 11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Oval 11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0" name="Group 195"/>
          <p:cNvGrpSpPr>
            <a:grpSpLocks/>
          </p:cNvGrpSpPr>
          <p:nvPr/>
        </p:nvGrpSpPr>
        <p:grpSpPr bwMode="auto">
          <a:xfrm rot="3600000">
            <a:off x="4716170" y="938092"/>
            <a:ext cx="96838" cy="312737"/>
            <a:chOff x="3505200" y="1211100"/>
            <a:chExt cx="99710" cy="364506"/>
          </a:xfrm>
        </p:grpSpPr>
        <p:cxnSp>
          <p:nvCxnSpPr>
            <p:cNvPr id="121" name="Straight Arrow Connector 120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2" name="Oval 12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3" name="Group 122"/>
          <p:cNvGrpSpPr>
            <a:grpSpLocks/>
          </p:cNvGrpSpPr>
          <p:nvPr/>
        </p:nvGrpSpPr>
        <p:grpSpPr bwMode="auto">
          <a:xfrm rot="5400000">
            <a:off x="5007688" y="937812"/>
            <a:ext cx="96837" cy="312737"/>
            <a:chOff x="3505200" y="1211100"/>
            <a:chExt cx="99710" cy="364506"/>
          </a:xfrm>
        </p:grpSpPr>
        <p:cxnSp>
          <p:nvCxnSpPr>
            <p:cNvPr id="124" name="Straight Arrow Connector 123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5" name="Oval 12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6" name="Group 174"/>
          <p:cNvGrpSpPr>
            <a:grpSpLocks/>
          </p:cNvGrpSpPr>
          <p:nvPr/>
        </p:nvGrpSpPr>
        <p:grpSpPr bwMode="auto">
          <a:xfrm rot="8100000">
            <a:off x="5301375" y="937812"/>
            <a:ext cx="96838" cy="312737"/>
            <a:chOff x="3505200" y="1211100"/>
            <a:chExt cx="99710" cy="364506"/>
          </a:xfrm>
        </p:grpSpPr>
        <p:cxnSp>
          <p:nvCxnSpPr>
            <p:cNvPr id="127" name="Straight Arrow Connector 126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Oval 12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9" name="Group 177"/>
          <p:cNvGrpSpPr>
            <a:grpSpLocks/>
          </p:cNvGrpSpPr>
          <p:nvPr/>
        </p:nvGrpSpPr>
        <p:grpSpPr bwMode="auto">
          <a:xfrm rot="10800000">
            <a:off x="5595063" y="937812"/>
            <a:ext cx="96837" cy="312737"/>
            <a:chOff x="3505200" y="1211100"/>
            <a:chExt cx="99710" cy="364506"/>
          </a:xfrm>
        </p:grpSpPr>
        <p:cxnSp>
          <p:nvCxnSpPr>
            <p:cNvPr id="130" name="Straight Arrow Connector 129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Oval 13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2" name="Group 195"/>
          <p:cNvGrpSpPr>
            <a:grpSpLocks/>
          </p:cNvGrpSpPr>
          <p:nvPr/>
        </p:nvGrpSpPr>
        <p:grpSpPr bwMode="auto">
          <a:xfrm rot="10800000">
            <a:off x="5888750" y="937812"/>
            <a:ext cx="96838" cy="312737"/>
            <a:chOff x="3505200" y="1211100"/>
            <a:chExt cx="99710" cy="364506"/>
          </a:xfrm>
        </p:grpSpPr>
        <p:cxnSp>
          <p:nvCxnSpPr>
            <p:cNvPr id="133" name="Straight Arrow Connector 132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" name="Oval 13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5387234" y="1913455"/>
            <a:ext cx="105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Collimator</a:t>
            </a:r>
            <a:endParaRPr lang="en-US" sz="1600" dirty="0"/>
          </a:p>
        </p:txBody>
      </p:sp>
      <p:cxnSp>
        <p:nvCxnSpPr>
          <p:cNvPr id="137" name="Straight Connector 136"/>
          <p:cNvCxnSpPr>
            <a:stCxn id="107" idx="6"/>
            <a:endCxn id="106" idx="6"/>
          </p:cNvCxnSpPr>
          <p:nvPr/>
        </p:nvCxnSpPr>
        <p:spPr>
          <a:xfrm>
            <a:off x="7901897" y="54236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07" idx="2"/>
            <a:endCxn id="106" idx="2"/>
          </p:cNvCxnSpPr>
          <p:nvPr/>
        </p:nvCxnSpPr>
        <p:spPr>
          <a:xfrm>
            <a:off x="3421895" y="54236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9" name="Group 195"/>
          <p:cNvGrpSpPr>
            <a:grpSpLocks/>
          </p:cNvGrpSpPr>
          <p:nvPr/>
        </p:nvGrpSpPr>
        <p:grpSpPr bwMode="auto">
          <a:xfrm rot="10800000">
            <a:off x="6182269" y="936276"/>
            <a:ext cx="96838" cy="312737"/>
            <a:chOff x="3505200" y="1211100"/>
            <a:chExt cx="99710" cy="364506"/>
          </a:xfrm>
        </p:grpSpPr>
        <p:cxnSp>
          <p:nvCxnSpPr>
            <p:cNvPr id="140" name="Straight Arrow Connector 139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Oval 14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cxnSp>
        <p:nvCxnSpPr>
          <p:cNvPr id="142" name="Straight Arrow Connector 141"/>
          <p:cNvCxnSpPr/>
          <p:nvPr/>
        </p:nvCxnSpPr>
        <p:spPr>
          <a:xfrm flipV="1">
            <a:off x="282740" y="1725930"/>
            <a:ext cx="0" cy="540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V="1">
            <a:off x="282740" y="2256339"/>
            <a:ext cx="54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50531" y="1358148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5" name="Straight Arrow Connector 144"/>
          <p:cNvCxnSpPr/>
          <p:nvPr/>
        </p:nvCxnSpPr>
        <p:spPr>
          <a:xfrm flipV="1">
            <a:off x="279903" y="1963684"/>
            <a:ext cx="303946" cy="292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48803" y="2036069"/>
            <a:ext cx="2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87154" y="17025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1" name="Line 117"/>
          <p:cNvSpPr>
            <a:spLocks noChangeShapeType="1"/>
          </p:cNvSpPr>
          <p:nvPr/>
        </p:nvSpPr>
        <p:spPr bwMode="auto">
          <a:xfrm rot="3600000">
            <a:off x="6473908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3" name="Line 119"/>
          <p:cNvSpPr>
            <a:spLocks noChangeShapeType="1"/>
          </p:cNvSpPr>
          <p:nvPr/>
        </p:nvSpPr>
        <p:spPr bwMode="auto">
          <a:xfrm rot="3600000">
            <a:off x="6559669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4" name="Line 120"/>
          <p:cNvSpPr>
            <a:spLocks noChangeShapeType="1"/>
          </p:cNvSpPr>
          <p:nvPr/>
        </p:nvSpPr>
        <p:spPr bwMode="auto">
          <a:xfrm rot="3600000">
            <a:off x="6645430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5" name="Line 121"/>
          <p:cNvSpPr>
            <a:spLocks noChangeShapeType="1"/>
          </p:cNvSpPr>
          <p:nvPr/>
        </p:nvSpPr>
        <p:spPr bwMode="auto">
          <a:xfrm rot="3600000">
            <a:off x="6731191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6" name="Line 122"/>
          <p:cNvSpPr>
            <a:spLocks noChangeShapeType="1"/>
          </p:cNvSpPr>
          <p:nvPr/>
        </p:nvSpPr>
        <p:spPr bwMode="auto">
          <a:xfrm rot="3600000">
            <a:off x="6816952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8" name="Line 124"/>
          <p:cNvSpPr>
            <a:spLocks noChangeShapeType="1"/>
          </p:cNvSpPr>
          <p:nvPr/>
        </p:nvSpPr>
        <p:spPr bwMode="auto">
          <a:xfrm rot="3600000">
            <a:off x="6902713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9" name="Line 125"/>
          <p:cNvSpPr>
            <a:spLocks noChangeShapeType="1"/>
          </p:cNvSpPr>
          <p:nvPr/>
        </p:nvSpPr>
        <p:spPr bwMode="auto">
          <a:xfrm rot="3600000">
            <a:off x="6988474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2" name="Line 128"/>
          <p:cNvSpPr>
            <a:spLocks noChangeShapeType="1"/>
          </p:cNvSpPr>
          <p:nvPr/>
        </p:nvSpPr>
        <p:spPr bwMode="auto">
          <a:xfrm rot="3600000">
            <a:off x="7074235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3" name="Line 129"/>
          <p:cNvSpPr>
            <a:spLocks noChangeShapeType="1"/>
          </p:cNvSpPr>
          <p:nvPr/>
        </p:nvSpPr>
        <p:spPr bwMode="auto">
          <a:xfrm rot="3600000">
            <a:off x="7159995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7" name="Line 117"/>
          <p:cNvSpPr>
            <a:spLocks noChangeShapeType="1"/>
          </p:cNvSpPr>
          <p:nvPr/>
        </p:nvSpPr>
        <p:spPr bwMode="auto">
          <a:xfrm rot="3600000">
            <a:off x="6480258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8" name="Line 118"/>
          <p:cNvSpPr>
            <a:spLocks noChangeShapeType="1"/>
          </p:cNvSpPr>
          <p:nvPr/>
        </p:nvSpPr>
        <p:spPr bwMode="auto">
          <a:xfrm rot="3600000">
            <a:off x="6566019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0" name="Line 120"/>
          <p:cNvSpPr>
            <a:spLocks noChangeShapeType="1"/>
          </p:cNvSpPr>
          <p:nvPr/>
        </p:nvSpPr>
        <p:spPr bwMode="auto">
          <a:xfrm rot="3600000">
            <a:off x="6651780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1" name="Line 121"/>
          <p:cNvSpPr>
            <a:spLocks noChangeShapeType="1"/>
          </p:cNvSpPr>
          <p:nvPr/>
        </p:nvSpPr>
        <p:spPr bwMode="auto">
          <a:xfrm rot="3600000">
            <a:off x="6737541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2" name="Line 122"/>
          <p:cNvSpPr>
            <a:spLocks noChangeShapeType="1"/>
          </p:cNvSpPr>
          <p:nvPr/>
        </p:nvSpPr>
        <p:spPr bwMode="auto">
          <a:xfrm rot="3600000">
            <a:off x="6823302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4" name="Line 124"/>
          <p:cNvSpPr>
            <a:spLocks noChangeShapeType="1"/>
          </p:cNvSpPr>
          <p:nvPr/>
        </p:nvSpPr>
        <p:spPr bwMode="auto">
          <a:xfrm rot="3600000">
            <a:off x="6909063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6" name="Line 126"/>
          <p:cNvSpPr>
            <a:spLocks noChangeShapeType="1"/>
          </p:cNvSpPr>
          <p:nvPr/>
        </p:nvSpPr>
        <p:spPr bwMode="auto">
          <a:xfrm rot="3600000">
            <a:off x="6994824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8" name="Line 128"/>
          <p:cNvSpPr>
            <a:spLocks noChangeShapeType="1"/>
          </p:cNvSpPr>
          <p:nvPr/>
        </p:nvSpPr>
        <p:spPr bwMode="auto">
          <a:xfrm rot="3600000">
            <a:off x="7080585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9" name="Line 129"/>
          <p:cNvSpPr>
            <a:spLocks noChangeShapeType="1"/>
          </p:cNvSpPr>
          <p:nvPr/>
        </p:nvSpPr>
        <p:spPr bwMode="auto">
          <a:xfrm rot="3600000">
            <a:off x="7166345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cxnSp>
        <p:nvCxnSpPr>
          <p:cNvPr id="182" name="Straight Connector 181"/>
          <p:cNvCxnSpPr>
            <a:stCxn id="163" idx="0"/>
            <a:endCxn id="179" idx="0"/>
          </p:cNvCxnSpPr>
          <p:nvPr/>
        </p:nvCxnSpPr>
        <p:spPr>
          <a:xfrm>
            <a:off x="7358020" y="837121"/>
            <a:ext cx="6350" cy="288636"/>
          </a:xfrm>
          <a:prstGeom prst="line">
            <a:avLst/>
          </a:prstGeom>
          <a:ln w="12700" cmpd="sng">
            <a:solidFill>
              <a:srgbClr val="660066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4" name="Cube 183"/>
          <p:cNvSpPr/>
          <p:nvPr/>
        </p:nvSpPr>
        <p:spPr>
          <a:xfrm>
            <a:off x="5738598" y="605534"/>
            <a:ext cx="373277" cy="987598"/>
          </a:xfrm>
          <a:prstGeom prst="cube">
            <a:avLst>
              <a:gd name="adj" fmla="val 6918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7" name="Straight Connector 206"/>
          <p:cNvCxnSpPr/>
          <p:nvPr/>
        </p:nvCxnSpPr>
        <p:spPr>
          <a:xfrm>
            <a:off x="6968320" y="1042897"/>
            <a:ext cx="6350" cy="317500"/>
          </a:xfrm>
          <a:prstGeom prst="line">
            <a:avLst/>
          </a:prstGeom>
          <a:ln w="12700" cmpd="sng">
            <a:solidFill>
              <a:srgbClr val="660066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275883" y="1041367"/>
            <a:ext cx="6350" cy="317500"/>
          </a:xfrm>
          <a:prstGeom prst="line">
            <a:avLst/>
          </a:prstGeom>
          <a:ln w="12700" cmpd="sng">
            <a:solidFill>
              <a:srgbClr val="660066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0" name="Text Box 135"/>
          <p:cNvSpPr txBox="1">
            <a:spLocks noChangeArrowheads="1"/>
          </p:cNvSpPr>
          <p:nvPr/>
        </p:nvSpPr>
        <p:spPr bwMode="auto">
          <a:xfrm>
            <a:off x="4394961" y="24403"/>
            <a:ext cx="26200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24459C"/>
                </a:solidFill>
              </a:rPr>
              <a:t>10 </a:t>
            </a:r>
            <a:r>
              <a:rPr lang="en-US" sz="1600" dirty="0" smtClean="0">
                <a:solidFill>
                  <a:srgbClr val="24459C"/>
                </a:solidFill>
              </a:rPr>
              <a:t>Gauss </a:t>
            </a:r>
            <a:r>
              <a:rPr lang="en-US" sz="1600" dirty="0" smtClean="0">
                <a:solidFill>
                  <a:srgbClr val="24459C"/>
                </a:solidFill>
              </a:rPr>
              <a:t>Magnetic Field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159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4452875" y="673366"/>
            <a:ext cx="1189037" cy="836613"/>
            <a:chOff x="3199" y="1123"/>
            <a:chExt cx="749" cy="527"/>
          </a:xfrm>
        </p:grpSpPr>
        <p:sp>
          <p:nvSpPr>
            <p:cNvPr id="5" name="Line 102"/>
            <p:cNvSpPr>
              <a:spLocks noChangeShapeType="1"/>
            </p:cNvSpPr>
            <p:nvPr/>
          </p:nvSpPr>
          <p:spPr bwMode="auto">
            <a:xfrm>
              <a:off x="3279" y="1123"/>
              <a:ext cx="59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Line 103"/>
            <p:cNvSpPr>
              <a:spLocks noChangeShapeType="1"/>
            </p:cNvSpPr>
            <p:nvPr/>
          </p:nvSpPr>
          <p:spPr bwMode="auto">
            <a:xfrm flipV="1">
              <a:off x="3283" y="1650"/>
              <a:ext cx="58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Arc 104"/>
            <p:cNvSpPr>
              <a:spLocks/>
            </p:cNvSpPr>
            <p:nvPr/>
          </p:nvSpPr>
          <p:spPr bwMode="auto">
            <a:xfrm flipH="1">
              <a:off x="3771" y="1123"/>
              <a:ext cx="177" cy="52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8" name="Arc 105"/>
            <p:cNvSpPr>
              <a:spLocks/>
            </p:cNvSpPr>
            <p:nvPr/>
          </p:nvSpPr>
          <p:spPr bwMode="auto">
            <a:xfrm flipH="1">
              <a:off x="3199" y="1123"/>
              <a:ext cx="89" cy="52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9" name="AutoShape 106"/>
            <p:cNvSpPr>
              <a:spLocks noChangeArrowheads="1"/>
            </p:cNvSpPr>
            <p:nvPr/>
          </p:nvSpPr>
          <p:spPr bwMode="auto">
            <a:xfrm>
              <a:off x="3830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0" name="AutoShape 107"/>
            <p:cNvSpPr>
              <a:spLocks noChangeArrowheads="1"/>
            </p:cNvSpPr>
            <p:nvPr/>
          </p:nvSpPr>
          <p:spPr bwMode="auto">
            <a:xfrm>
              <a:off x="3268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1" name="Rectangle 108"/>
            <p:cNvSpPr>
              <a:spLocks noChangeArrowheads="1"/>
            </p:cNvSpPr>
            <p:nvPr/>
          </p:nvSpPr>
          <p:spPr bwMode="auto">
            <a:xfrm>
              <a:off x="3298" y="1231"/>
              <a:ext cx="86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2" name="Line 109"/>
            <p:cNvSpPr>
              <a:spLocks noChangeShapeType="1"/>
            </p:cNvSpPr>
            <p:nvPr/>
          </p:nvSpPr>
          <p:spPr bwMode="auto">
            <a:xfrm flipH="1">
              <a:off x="3292" y="125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13" name="Line 110"/>
            <p:cNvSpPr>
              <a:spLocks noChangeShapeType="1"/>
            </p:cNvSpPr>
            <p:nvPr/>
          </p:nvSpPr>
          <p:spPr bwMode="auto">
            <a:xfrm flipH="1">
              <a:off x="3296" y="150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35" name="Text Box 135"/>
          <p:cNvSpPr txBox="1">
            <a:spLocks noChangeArrowheads="1"/>
          </p:cNvSpPr>
          <p:nvPr/>
        </p:nvSpPr>
        <p:spPr bwMode="auto">
          <a:xfrm>
            <a:off x="4394961" y="24403"/>
            <a:ext cx="26200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24459C"/>
                </a:solidFill>
              </a:rPr>
              <a:t>10 </a:t>
            </a:r>
            <a:r>
              <a:rPr lang="en-US" sz="1600" dirty="0" smtClean="0">
                <a:solidFill>
                  <a:srgbClr val="24459C"/>
                </a:solidFill>
              </a:rPr>
              <a:t>Gauss </a:t>
            </a:r>
            <a:r>
              <a:rPr lang="en-US" sz="1600" dirty="0" smtClean="0">
                <a:solidFill>
                  <a:srgbClr val="24459C"/>
                </a:solidFill>
              </a:rPr>
              <a:t>Magnetic Field</a:t>
            </a:r>
            <a:endParaRPr lang="en-US" sz="1600" dirty="0"/>
          </a:p>
        </p:txBody>
      </p:sp>
      <p:sp>
        <p:nvSpPr>
          <p:cNvPr id="36" name="Text Box 136"/>
          <p:cNvSpPr txBox="1">
            <a:spLocks noChangeArrowheads="1"/>
          </p:cNvSpPr>
          <p:nvPr/>
        </p:nvSpPr>
        <p:spPr bwMode="auto">
          <a:xfrm>
            <a:off x="4468863" y="1867166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RF spin</a:t>
            </a:r>
            <a:br>
              <a:rPr lang="en-US" sz="1600" dirty="0">
                <a:solidFill>
                  <a:srgbClr val="CC0000"/>
                </a:solidFill>
              </a:rPr>
            </a:br>
            <a:r>
              <a:rPr lang="en-US" sz="1600" dirty="0">
                <a:solidFill>
                  <a:srgbClr val="CC0000"/>
                </a:solidFill>
              </a:rPr>
              <a:t>rotator</a:t>
            </a:r>
          </a:p>
        </p:txBody>
      </p:sp>
      <p:sp>
        <p:nvSpPr>
          <p:cNvPr id="37" name="Text Box 137"/>
          <p:cNvSpPr txBox="1">
            <a:spLocks noChangeArrowheads="1"/>
          </p:cNvSpPr>
          <p:nvPr/>
        </p:nvSpPr>
        <p:spPr bwMode="auto">
          <a:xfrm>
            <a:off x="6323884" y="1862661"/>
            <a:ext cx="1314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target /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ion chamber</a:t>
            </a:r>
          </a:p>
        </p:txBody>
      </p:sp>
      <p:grpSp>
        <p:nvGrpSpPr>
          <p:cNvPr id="38" name="Group 138"/>
          <p:cNvGrpSpPr>
            <a:grpSpLocks/>
          </p:cNvGrpSpPr>
          <p:nvPr/>
        </p:nvGrpSpPr>
        <p:grpSpPr bwMode="auto">
          <a:xfrm>
            <a:off x="326309" y="889266"/>
            <a:ext cx="952500" cy="390525"/>
            <a:chOff x="290" y="1289"/>
            <a:chExt cx="600" cy="246"/>
          </a:xfrm>
        </p:grpSpPr>
        <p:sp>
          <p:nvSpPr>
            <p:cNvPr id="39" name="AutoShape 139"/>
            <p:cNvSpPr>
              <a:spLocks noChangeArrowheads="1"/>
            </p:cNvSpPr>
            <p:nvPr/>
          </p:nvSpPr>
          <p:spPr bwMode="auto">
            <a:xfrm>
              <a:off x="828" y="128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0" name="Line 140"/>
            <p:cNvSpPr>
              <a:spLocks noChangeShapeType="1"/>
            </p:cNvSpPr>
            <p:nvPr/>
          </p:nvSpPr>
          <p:spPr bwMode="auto">
            <a:xfrm flipH="1">
              <a:off x="290" y="128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1" name="Line 141"/>
            <p:cNvSpPr>
              <a:spLocks noChangeShapeType="1"/>
            </p:cNvSpPr>
            <p:nvPr/>
          </p:nvSpPr>
          <p:spPr bwMode="auto">
            <a:xfrm flipH="1">
              <a:off x="290" y="153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42" name="Group 142"/>
          <p:cNvGrpSpPr>
            <a:grpSpLocks/>
          </p:cNvGrpSpPr>
          <p:nvPr/>
        </p:nvGrpSpPr>
        <p:grpSpPr bwMode="auto">
          <a:xfrm>
            <a:off x="1999534" y="676541"/>
            <a:ext cx="1250950" cy="830263"/>
            <a:chOff x="1076" y="1155"/>
            <a:chExt cx="788" cy="523"/>
          </a:xfrm>
        </p:grpSpPr>
        <p:sp>
          <p:nvSpPr>
            <p:cNvPr id="43" name="Rectangle 143"/>
            <p:cNvSpPr>
              <a:spLocks noChangeArrowheads="1"/>
            </p:cNvSpPr>
            <p:nvPr/>
          </p:nvSpPr>
          <p:spPr bwMode="auto">
            <a:xfrm>
              <a:off x="1077" y="1155"/>
              <a:ext cx="787" cy="523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4" name="Arc 144"/>
            <p:cNvSpPr>
              <a:spLocks/>
            </p:cNvSpPr>
            <p:nvPr/>
          </p:nvSpPr>
          <p:spPr bwMode="auto">
            <a:xfrm>
              <a:off x="1079" y="1272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5" name="Arc 145"/>
            <p:cNvSpPr>
              <a:spLocks/>
            </p:cNvSpPr>
            <p:nvPr/>
          </p:nvSpPr>
          <p:spPr bwMode="auto">
            <a:xfrm>
              <a:off x="1079" y="1324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6" name="Arc 146"/>
            <p:cNvSpPr>
              <a:spLocks/>
            </p:cNvSpPr>
            <p:nvPr/>
          </p:nvSpPr>
          <p:spPr bwMode="auto">
            <a:xfrm>
              <a:off x="1079" y="1376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7" name="Arc 147"/>
            <p:cNvSpPr>
              <a:spLocks/>
            </p:cNvSpPr>
            <p:nvPr/>
          </p:nvSpPr>
          <p:spPr bwMode="auto">
            <a:xfrm>
              <a:off x="1079" y="1428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8" name="Arc 148"/>
            <p:cNvSpPr>
              <a:spLocks/>
            </p:cNvSpPr>
            <p:nvPr/>
          </p:nvSpPr>
          <p:spPr bwMode="auto">
            <a:xfrm>
              <a:off x="1079" y="1480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9" name="Arc 149"/>
            <p:cNvSpPr>
              <a:spLocks/>
            </p:cNvSpPr>
            <p:nvPr/>
          </p:nvSpPr>
          <p:spPr bwMode="auto">
            <a:xfrm>
              <a:off x="1079" y="1531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0" name="Line 150"/>
            <p:cNvSpPr>
              <a:spLocks noChangeShapeType="1"/>
            </p:cNvSpPr>
            <p:nvPr/>
          </p:nvSpPr>
          <p:spPr bwMode="auto">
            <a:xfrm>
              <a:off x="1076" y="1215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1" name="Line 151"/>
            <p:cNvSpPr>
              <a:spLocks noChangeShapeType="1"/>
            </p:cNvSpPr>
            <p:nvPr/>
          </p:nvSpPr>
          <p:spPr bwMode="auto">
            <a:xfrm>
              <a:off x="1076" y="1618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2" name="Text Box 153"/>
          <p:cNvSpPr txBox="1">
            <a:spLocks noChangeArrowheads="1"/>
          </p:cNvSpPr>
          <p:nvPr/>
        </p:nvSpPr>
        <p:spPr bwMode="auto">
          <a:xfrm>
            <a:off x="182175" y="72542"/>
            <a:ext cx="1439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FnPB cold</a:t>
            </a:r>
          </a:p>
          <a:p>
            <a:pPr algn="ctr"/>
            <a:r>
              <a:rPr lang="en-US" sz="1600" dirty="0">
                <a:solidFill>
                  <a:srgbClr val="CC0000"/>
                </a:solidFill>
              </a:rPr>
              <a:t>neutron guide</a:t>
            </a:r>
          </a:p>
        </p:txBody>
      </p:sp>
      <p:grpSp>
        <p:nvGrpSpPr>
          <p:cNvPr id="53" name="Group 154"/>
          <p:cNvGrpSpPr>
            <a:grpSpLocks/>
          </p:cNvGrpSpPr>
          <p:nvPr/>
        </p:nvGrpSpPr>
        <p:grpSpPr bwMode="auto">
          <a:xfrm>
            <a:off x="1437559" y="759091"/>
            <a:ext cx="417512" cy="646113"/>
            <a:chOff x="950" y="1207"/>
            <a:chExt cx="263" cy="407"/>
          </a:xfrm>
        </p:grpSpPr>
        <p:grpSp>
          <p:nvGrpSpPr>
            <p:cNvPr id="54" name="Group 155"/>
            <p:cNvGrpSpPr>
              <a:grpSpLocks/>
            </p:cNvGrpSpPr>
            <p:nvPr/>
          </p:nvGrpSpPr>
          <p:grpSpPr bwMode="auto">
            <a:xfrm>
              <a:off x="1015" y="1207"/>
              <a:ext cx="132" cy="405"/>
              <a:chOff x="696" y="1207"/>
              <a:chExt cx="451" cy="405"/>
            </a:xfrm>
          </p:grpSpPr>
          <p:sp>
            <p:nvSpPr>
              <p:cNvPr id="57" name="Line 156"/>
              <p:cNvSpPr>
                <a:spLocks noChangeAspect="1" noChangeShapeType="1"/>
              </p:cNvSpPr>
              <p:nvPr/>
            </p:nvSpPr>
            <p:spPr bwMode="auto">
              <a:xfrm>
                <a:off x="696" y="1207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58" name="Line 157"/>
              <p:cNvSpPr>
                <a:spLocks noChangeAspect="1" noChangeShapeType="1"/>
              </p:cNvSpPr>
              <p:nvPr/>
            </p:nvSpPr>
            <p:spPr bwMode="auto">
              <a:xfrm flipV="1">
                <a:off x="696" y="1612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</p:grpSp>
        <p:sp>
          <p:nvSpPr>
            <p:cNvPr id="55" name="Arc 158"/>
            <p:cNvSpPr>
              <a:spLocks noChangeAspect="1"/>
            </p:cNvSpPr>
            <p:nvPr/>
          </p:nvSpPr>
          <p:spPr bwMode="auto">
            <a:xfrm flipH="1">
              <a:off x="1076" y="1207"/>
              <a:ext cx="137" cy="40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6" name="Arc 159"/>
            <p:cNvSpPr>
              <a:spLocks noChangeAspect="1"/>
            </p:cNvSpPr>
            <p:nvPr/>
          </p:nvSpPr>
          <p:spPr bwMode="auto">
            <a:xfrm flipH="1">
              <a:off x="950" y="1207"/>
              <a:ext cx="69" cy="40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9" name="Text Box 160"/>
          <p:cNvSpPr txBox="1">
            <a:spLocks noChangeArrowheads="1"/>
          </p:cNvSpPr>
          <p:nvPr/>
        </p:nvSpPr>
        <p:spPr bwMode="auto">
          <a:xfrm>
            <a:off x="1102596" y="1609991"/>
            <a:ext cx="1116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Beam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Monitor</a:t>
            </a:r>
          </a:p>
        </p:txBody>
      </p:sp>
      <p:sp>
        <p:nvSpPr>
          <p:cNvPr id="60" name="AutoShape 162"/>
          <p:cNvSpPr>
            <a:spLocks/>
          </p:cNvSpPr>
          <p:nvPr/>
        </p:nvSpPr>
        <p:spPr bwMode="auto">
          <a:xfrm rot="16200000">
            <a:off x="1639171" y="1130566"/>
            <a:ext cx="330200" cy="3022600"/>
          </a:xfrm>
          <a:prstGeom prst="leftBrace">
            <a:avLst>
              <a:gd name="adj1" fmla="val 76282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1" name="Text Box 163"/>
          <p:cNvSpPr txBox="1">
            <a:spLocks noChangeArrowheads="1"/>
          </p:cNvSpPr>
          <p:nvPr/>
        </p:nvSpPr>
        <p:spPr bwMode="auto">
          <a:xfrm>
            <a:off x="1464546" y="2816491"/>
            <a:ext cx="868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FNPB</a:t>
            </a:r>
          </a:p>
        </p:txBody>
      </p:sp>
      <p:sp>
        <p:nvSpPr>
          <p:cNvPr id="62" name="AutoShape 164"/>
          <p:cNvSpPr>
            <a:spLocks/>
          </p:cNvSpPr>
          <p:nvPr/>
        </p:nvSpPr>
        <p:spPr bwMode="auto">
          <a:xfrm rot="16200000">
            <a:off x="5707934" y="354278"/>
            <a:ext cx="330200" cy="4575175"/>
          </a:xfrm>
          <a:prstGeom prst="leftBrace">
            <a:avLst>
              <a:gd name="adj1" fmla="val 115465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3" name="Text Box 165"/>
          <p:cNvSpPr txBox="1">
            <a:spLocks noChangeArrowheads="1"/>
          </p:cNvSpPr>
          <p:nvPr/>
        </p:nvSpPr>
        <p:spPr bwMode="auto">
          <a:xfrm>
            <a:off x="5511084" y="2816491"/>
            <a:ext cx="83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n-</a:t>
            </a:r>
            <a:r>
              <a:rPr lang="en-US" sz="2000" baseline="30000" dirty="0">
                <a:solidFill>
                  <a:schemeClr val="accent2"/>
                </a:solidFill>
              </a:rPr>
              <a:t>3</a:t>
            </a:r>
            <a:r>
              <a:rPr lang="en-US" sz="2000" dirty="0">
                <a:solidFill>
                  <a:schemeClr val="accent2"/>
                </a:solidFill>
              </a:rPr>
              <a:t>He</a:t>
            </a:r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2412284" y="938479"/>
            <a:ext cx="96837" cy="312737"/>
            <a:chOff x="3505200" y="1211100"/>
            <a:chExt cx="99710" cy="364506"/>
          </a:xfrm>
        </p:grpSpPr>
        <p:cxnSp>
          <p:nvCxnSpPr>
            <p:cNvPr id="65" name="Straight Arrow Connector 6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Oval 6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67" name="Group 162"/>
          <p:cNvGrpSpPr>
            <a:grpSpLocks/>
          </p:cNvGrpSpPr>
          <p:nvPr/>
        </p:nvGrpSpPr>
        <p:grpSpPr bwMode="auto">
          <a:xfrm>
            <a:off x="1459784" y="938479"/>
            <a:ext cx="95250" cy="312737"/>
            <a:chOff x="3505200" y="1211100"/>
            <a:chExt cx="99710" cy="364506"/>
          </a:xfrm>
        </p:grpSpPr>
        <p:cxnSp>
          <p:nvCxnSpPr>
            <p:cNvPr id="68" name="Straight Arrow Connector 6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Oval 6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0" name="Group 171"/>
          <p:cNvGrpSpPr>
            <a:grpSpLocks/>
          </p:cNvGrpSpPr>
          <p:nvPr/>
        </p:nvGrpSpPr>
        <p:grpSpPr bwMode="auto">
          <a:xfrm flipV="1">
            <a:off x="1753471" y="986104"/>
            <a:ext cx="95250" cy="312737"/>
            <a:chOff x="3505200" y="1211100"/>
            <a:chExt cx="99710" cy="364506"/>
          </a:xfrm>
        </p:grpSpPr>
        <p:cxnSp>
          <p:nvCxnSpPr>
            <p:cNvPr id="71" name="Straight Arrow Connector 70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Oval 7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3" name="Group 174"/>
          <p:cNvGrpSpPr>
            <a:grpSpLocks/>
          </p:cNvGrpSpPr>
          <p:nvPr/>
        </p:nvGrpSpPr>
        <p:grpSpPr bwMode="auto">
          <a:xfrm>
            <a:off x="2705971" y="938479"/>
            <a:ext cx="96838" cy="312737"/>
            <a:chOff x="3505200" y="1211100"/>
            <a:chExt cx="99710" cy="364506"/>
          </a:xfrm>
        </p:grpSpPr>
        <p:cxnSp>
          <p:nvCxnSpPr>
            <p:cNvPr id="74" name="Straight Arrow Connector 73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Oval 7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6" name="Group 177"/>
          <p:cNvGrpSpPr>
            <a:grpSpLocks/>
          </p:cNvGrpSpPr>
          <p:nvPr/>
        </p:nvGrpSpPr>
        <p:grpSpPr bwMode="auto">
          <a:xfrm>
            <a:off x="2999659" y="938479"/>
            <a:ext cx="96837" cy="312737"/>
            <a:chOff x="3505200" y="1211100"/>
            <a:chExt cx="99710" cy="364506"/>
          </a:xfrm>
        </p:grpSpPr>
        <p:cxnSp>
          <p:nvCxnSpPr>
            <p:cNvPr id="77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Oval 7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9" name="Group 180"/>
          <p:cNvGrpSpPr>
            <a:grpSpLocks/>
          </p:cNvGrpSpPr>
          <p:nvPr/>
        </p:nvGrpSpPr>
        <p:grpSpPr bwMode="auto">
          <a:xfrm>
            <a:off x="2120184" y="938479"/>
            <a:ext cx="95250" cy="312737"/>
            <a:chOff x="3505200" y="1211100"/>
            <a:chExt cx="99710" cy="364506"/>
          </a:xfrm>
        </p:grpSpPr>
        <p:cxnSp>
          <p:nvCxnSpPr>
            <p:cNvPr id="80" name="Straight Arrow Connector 79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Oval 8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2" name="Group 183"/>
          <p:cNvGrpSpPr>
            <a:grpSpLocks/>
          </p:cNvGrpSpPr>
          <p:nvPr/>
        </p:nvGrpSpPr>
        <p:grpSpPr bwMode="auto">
          <a:xfrm>
            <a:off x="653334" y="938479"/>
            <a:ext cx="95250" cy="312737"/>
            <a:chOff x="3505200" y="1211100"/>
            <a:chExt cx="99710" cy="364506"/>
          </a:xfrm>
        </p:grpSpPr>
        <p:cxnSp>
          <p:nvCxnSpPr>
            <p:cNvPr id="83" name="Straight Arrow Connector 82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Oval 8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5" name="Group 186"/>
          <p:cNvGrpSpPr>
            <a:grpSpLocks/>
          </p:cNvGrpSpPr>
          <p:nvPr/>
        </p:nvGrpSpPr>
        <p:grpSpPr bwMode="auto">
          <a:xfrm flipV="1">
            <a:off x="872409" y="986104"/>
            <a:ext cx="96837" cy="312737"/>
            <a:chOff x="3505200" y="1211100"/>
            <a:chExt cx="99710" cy="364506"/>
          </a:xfrm>
        </p:grpSpPr>
        <p:cxnSp>
          <p:nvCxnSpPr>
            <p:cNvPr id="86" name="Straight Arrow Connector 85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7" name="Oval 86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8" name="Group 189"/>
          <p:cNvGrpSpPr>
            <a:grpSpLocks/>
          </p:cNvGrpSpPr>
          <p:nvPr/>
        </p:nvGrpSpPr>
        <p:grpSpPr bwMode="auto">
          <a:xfrm>
            <a:off x="1093071" y="938479"/>
            <a:ext cx="95250" cy="312737"/>
            <a:chOff x="3505200" y="1211100"/>
            <a:chExt cx="99710" cy="364506"/>
          </a:xfrm>
        </p:grpSpPr>
        <p:cxnSp>
          <p:nvCxnSpPr>
            <p:cNvPr id="89" name="Straight Arrow Connector 88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Oval 8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1" name="Group 192"/>
          <p:cNvGrpSpPr>
            <a:grpSpLocks/>
          </p:cNvGrpSpPr>
          <p:nvPr/>
        </p:nvGrpSpPr>
        <p:grpSpPr bwMode="auto">
          <a:xfrm flipV="1">
            <a:off x="432671" y="986104"/>
            <a:ext cx="96838" cy="312737"/>
            <a:chOff x="3505200" y="1211100"/>
            <a:chExt cx="99710" cy="364506"/>
          </a:xfrm>
        </p:grpSpPr>
        <p:cxnSp>
          <p:nvCxnSpPr>
            <p:cNvPr id="92" name="Straight Arrow Connector 9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" name="Oval 9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4" name="Group 195"/>
          <p:cNvGrpSpPr>
            <a:grpSpLocks/>
          </p:cNvGrpSpPr>
          <p:nvPr/>
        </p:nvGrpSpPr>
        <p:grpSpPr bwMode="auto">
          <a:xfrm>
            <a:off x="3293346" y="938479"/>
            <a:ext cx="96838" cy="312737"/>
            <a:chOff x="3505200" y="1211100"/>
            <a:chExt cx="99710" cy="364506"/>
          </a:xfrm>
        </p:grpSpPr>
        <p:cxnSp>
          <p:nvCxnSpPr>
            <p:cNvPr id="95" name="Straight Arrow Connector 94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Oval 9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7" name="Group 10"/>
          <p:cNvGrpSpPr>
            <a:grpSpLocks/>
          </p:cNvGrpSpPr>
          <p:nvPr/>
        </p:nvGrpSpPr>
        <p:grpSpPr bwMode="auto">
          <a:xfrm rot="18900000">
            <a:off x="6353285" y="907721"/>
            <a:ext cx="364431" cy="193675"/>
            <a:chOff x="6801885" y="2097128"/>
            <a:chExt cx="378749" cy="226014"/>
          </a:xfrm>
        </p:grpSpPr>
        <p:sp>
          <p:nvSpPr>
            <p:cNvPr id="98" name="7-Point Star 97"/>
            <p:cNvSpPr/>
            <p:nvPr/>
          </p:nvSpPr>
          <p:spPr bwMode="auto">
            <a:xfrm>
              <a:off x="6855610" y="2226808"/>
              <a:ext cx="77543" cy="75955"/>
            </a:xfrm>
            <a:prstGeom prst="star7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cxnSp>
          <p:nvCxnSpPr>
            <p:cNvPr id="99" name="Straight Connector 4"/>
            <p:cNvCxnSpPr>
              <a:cxnSpLocks noChangeShapeType="1"/>
            </p:cNvCxnSpPr>
            <p:nvPr/>
          </p:nvCxnSpPr>
          <p:spPr bwMode="auto">
            <a:xfrm flipV="1">
              <a:off x="6928357" y="2097128"/>
              <a:ext cx="252277" cy="1456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Straight Connector 237"/>
            <p:cNvCxnSpPr>
              <a:cxnSpLocks noChangeShapeType="1"/>
            </p:cNvCxnSpPr>
            <p:nvPr/>
          </p:nvCxnSpPr>
          <p:spPr bwMode="auto">
            <a:xfrm flipV="1">
              <a:off x="6801885" y="2286422"/>
              <a:ext cx="63622" cy="36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ext Box 153"/>
          <p:cNvSpPr txBox="1">
            <a:spLocks noChangeArrowheads="1"/>
          </p:cNvSpPr>
          <p:nvPr/>
        </p:nvSpPr>
        <p:spPr bwMode="auto">
          <a:xfrm>
            <a:off x="1967300" y="20757"/>
            <a:ext cx="133612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Super-mirror </a:t>
            </a:r>
          </a:p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polarizer</a:t>
            </a:r>
            <a:endParaRPr lang="en-US" sz="1600" dirty="0">
              <a:solidFill>
                <a:srgbClr val="CC0000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 flipV="1">
            <a:off x="3440921" y="1719922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3421895" y="411523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3863149" y="938092"/>
            <a:ext cx="96837" cy="312737"/>
            <a:chOff x="3505200" y="1211100"/>
            <a:chExt cx="99710" cy="364506"/>
          </a:xfrm>
        </p:grpSpPr>
        <p:cxnSp>
          <p:nvCxnSpPr>
            <p:cNvPr id="109" name="Straight Arrow Connector 108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Oval 10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1" name="Group 174"/>
          <p:cNvGrpSpPr>
            <a:grpSpLocks/>
          </p:cNvGrpSpPr>
          <p:nvPr/>
        </p:nvGrpSpPr>
        <p:grpSpPr bwMode="auto">
          <a:xfrm>
            <a:off x="4156836" y="938092"/>
            <a:ext cx="96838" cy="312737"/>
            <a:chOff x="3505200" y="1211100"/>
            <a:chExt cx="99710" cy="364506"/>
          </a:xfrm>
        </p:grpSpPr>
        <p:cxnSp>
          <p:nvCxnSpPr>
            <p:cNvPr id="112" name="Straight Arrow Connector 11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Oval 11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4" name="Group 177"/>
          <p:cNvGrpSpPr>
            <a:grpSpLocks/>
          </p:cNvGrpSpPr>
          <p:nvPr/>
        </p:nvGrpSpPr>
        <p:grpSpPr bwMode="auto">
          <a:xfrm>
            <a:off x="4450524" y="938092"/>
            <a:ext cx="96837" cy="312737"/>
            <a:chOff x="3505200" y="1211100"/>
            <a:chExt cx="99710" cy="364506"/>
          </a:xfrm>
        </p:grpSpPr>
        <p:cxnSp>
          <p:nvCxnSpPr>
            <p:cNvPr id="115" name="Straight Arrow Connector 11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6" name="Oval 11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7" name="Group 180"/>
          <p:cNvGrpSpPr>
            <a:grpSpLocks/>
          </p:cNvGrpSpPr>
          <p:nvPr/>
        </p:nvGrpSpPr>
        <p:grpSpPr bwMode="auto">
          <a:xfrm>
            <a:off x="3571049" y="938092"/>
            <a:ext cx="95250" cy="312737"/>
            <a:chOff x="3505200" y="1211100"/>
            <a:chExt cx="99710" cy="364506"/>
          </a:xfrm>
        </p:grpSpPr>
        <p:cxnSp>
          <p:nvCxnSpPr>
            <p:cNvPr id="118" name="Straight Arrow Connector 11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Oval 11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0" name="Group 195"/>
          <p:cNvGrpSpPr>
            <a:grpSpLocks/>
          </p:cNvGrpSpPr>
          <p:nvPr/>
        </p:nvGrpSpPr>
        <p:grpSpPr bwMode="auto">
          <a:xfrm>
            <a:off x="4716170" y="938092"/>
            <a:ext cx="96838" cy="312737"/>
            <a:chOff x="3505200" y="1211100"/>
            <a:chExt cx="99710" cy="364506"/>
          </a:xfrm>
        </p:grpSpPr>
        <p:cxnSp>
          <p:nvCxnSpPr>
            <p:cNvPr id="121" name="Straight Arrow Connector 120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2" name="Oval 12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3" name="Group 122"/>
          <p:cNvGrpSpPr>
            <a:grpSpLocks/>
          </p:cNvGrpSpPr>
          <p:nvPr/>
        </p:nvGrpSpPr>
        <p:grpSpPr bwMode="auto">
          <a:xfrm>
            <a:off x="5007688" y="937812"/>
            <a:ext cx="96837" cy="312737"/>
            <a:chOff x="3505200" y="1211100"/>
            <a:chExt cx="99710" cy="364506"/>
          </a:xfrm>
        </p:grpSpPr>
        <p:cxnSp>
          <p:nvCxnSpPr>
            <p:cNvPr id="124" name="Straight Arrow Connector 123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5" name="Oval 12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6" name="Group 174"/>
          <p:cNvGrpSpPr>
            <a:grpSpLocks/>
          </p:cNvGrpSpPr>
          <p:nvPr/>
        </p:nvGrpSpPr>
        <p:grpSpPr bwMode="auto">
          <a:xfrm>
            <a:off x="5301375" y="937812"/>
            <a:ext cx="96838" cy="312737"/>
            <a:chOff x="3505200" y="1211100"/>
            <a:chExt cx="99710" cy="364506"/>
          </a:xfrm>
        </p:grpSpPr>
        <p:cxnSp>
          <p:nvCxnSpPr>
            <p:cNvPr id="127" name="Straight Arrow Connector 126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Oval 12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9" name="Group 177"/>
          <p:cNvGrpSpPr>
            <a:grpSpLocks/>
          </p:cNvGrpSpPr>
          <p:nvPr/>
        </p:nvGrpSpPr>
        <p:grpSpPr bwMode="auto">
          <a:xfrm>
            <a:off x="5595063" y="937812"/>
            <a:ext cx="96837" cy="312737"/>
            <a:chOff x="3505200" y="1211100"/>
            <a:chExt cx="99710" cy="364506"/>
          </a:xfrm>
        </p:grpSpPr>
        <p:cxnSp>
          <p:nvCxnSpPr>
            <p:cNvPr id="130" name="Straight Arrow Connector 129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Oval 13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2" name="Group 195"/>
          <p:cNvGrpSpPr>
            <a:grpSpLocks/>
          </p:cNvGrpSpPr>
          <p:nvPr/>
        </p:nvGrpSpPr>
        <p:grpSpPr bwMode="auto">
          <a:xfrm>
            <a:off x="5888750" y="937812"/>
            <a:ext cx="96838" cy="312737"/>
            <a:chOff x="3505200" y="1211100"/>
            <a:chExt cx="99710" cy="364506"/>
          </a:xfrm>
        </p:grpSpPr>
        <p:cxnSp>
          <p:nvCxnSpPr>
            <p:cNvPr id="133" name="Straight Arrow Connector 132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" name="Oval 13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5387234" y="1913455"/>
            <a:ext cx="105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Collimator</a:t>
            </a:r>
            <a:endParaRPr lang="en-US" sz="1600" dirty="0"/>
          </a:p>
        </p:txBody>
      </p:sp>
      <p:cxnSp>
        <p:nvCxnSpPr>
          <p:cNvPr id="137" name="Straight Connector 136"/>
          <p:cNvCxnSpPr>
            <a:stCxn id="107" idx="6"/>
            <a:endCxn id="106" idx="6"/>
          </p:cNvCxnSpPr>
          <p:nvPr/>
        </p:nvCxnSpPr>
        <p:spPr>
          <a:xfrm>
            <a:off x="7901897" y="54236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07" idx="2"/>
            <a:endCxn id="106" idx="2"/>
          </p:cNvCxnSpPr>
          <p:nvPr/>
        </p:nvCxnSpPr>
        <p:spPr>
          <a:xfrm>
            <a:off x="3421895" y="54236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282740" y="1725930"/>
            <a:ext cx="0" cy="540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V="1">
            <a:off x="282740" y="2256339"/>
            <a:ext cx="54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50531" y="1358148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5" name="Straight Arrow Connector 144"/>
          <p:cNvCxnSpPr/>
          <p:nvPr/>
        </p:nvCxnSpPr>
        <p:spPr>
          <a:xfrm flipV="1">
            <a:off x="279903" y="1963684"/>
            <a:ext cx="303946" cy="292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48803" y="2036069"/>
            <a:ext cx="2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87154" y="17025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84" name="Cube 183"/>
          <p:cNvSpPr/>
          <p:nvPr/>
        </p:nvSpPr>
        <p:spPr>
          <a:xfrm>
            <a:off x="5738598" y="605534"/>
            <a:ext cx="373277" cy="987598"/>
          </a:xfrm>
          <a:prstGeom prst="cube">
            <a:avLst>
              <a:gd name="adj" fmla="val 6918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Line 112"/>
          <p:cNvSpPr>
            <a:spLocks noChangeShapeType="1"/>
          </p:cNvSpPr>
          <p:nvPr/>
        </p:nvSpPr>
        <p:spPr bwMode="auto">
          <a:xfrm>
            <a:off x="6355634" y="673366"/>
            <a:ext cx="928687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65" name="Line 113"/>
          <p:cNvSpPr>
            <a:spLocks noChangeShapeType="1"/>
          </p:cNvSpPr>
          <p:nvPr/>
        </p:nvSpPr>
        <p:spPr bwMode="auto">
          <a:xfrm flipV="1">
            <a:off x="6355634" y="1509979"/>
            <a:ext cx="925512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6" name="Arc 114"/>
          <p:cNvSpPr>
            <a:spLocks/>
          </p:cNvSpPr>
          <p:nvPr/>
        </p:nvSpPr>
        <p:spPr bwMode="auto">
          <a:xfrm flipH="1">
            <a:off x="7136684" y="673366"/>
            <a:ext cx="280987" cy="836613"/>
          </a:xfrm>
          <a:custGeom>
            <a:avLst/>
            <a:gdLst>
              <a:gd name="T0" fmla="*/ 0 w 43200"/>
              <a:gd name="T1" fmla="*/ 0 h 43200"/>
              <a:gd name="T2" fmla="*/ 0 w 43200"/>
              <a:gd name="T3" fmla="*/ 0 h 43200"/>
              <a:gd name="T4" fmla="*/ 0 w 43200"/>
              <a:gd name="T5" fmla="*/ 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</a:path>
              <a:path w="43200" h="43200" stroke="0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  <a:lnTo>
                  <a:pt x="21600" y="21600"/>
                </a:lnTo>
                <a:lnTo>
                  <a:pt x="2160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/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80" name="Arc 115"/>
          <p:cNvSpPr>
            <a:spLocks/>
          </p:cNvSpPr>
          <p:nvPr/>
        </p:nvSpPr>
        <p:spPr bwMode="auto">
          <a:xfrm flipH="1">
            <a:off x="6228634" y="673366"/>
            <a:ext cx="141287" cy="836613"/>
          </a:xfrm>
          <a:custGeom>
            <a:avLst/>
            <a:gdLst>
              <a:gd name="T0" fmla="*/ 0 w 21600"/>
              <a:gd name="T1" fmla="*/ 0 h 43199"/>
              <a:gd name="T2" fmla="*/ 0 w 21600"/>
              <a:gd name="T3" fmla="*/ 0 h 43199"/>
              <a:gd name="T4" fmla="*/ 0 w 21600"/>
              <a:gd name="T5" fmla="*/ 0 h 43199"/>
              <a:gd name="T6" fmla="*/ 0 60000 65536"/>
              <a:gd name="T7" fmla="*/ 0 60000 65536"/>
              <a:gd name="T8" fmla="*/ 0 60000 65536"/>
              <a:gd name="T9" fmla="*/ 0 w 21600"/>
              <a:gd name="T10" fmla="*/ 0 h 43199"/>
              <a:gd name="T11" fmla="*/ 21600 w 216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9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</a:path>
              <a:path w="21600" h="43199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81" name="Line 117"/>
          <p:cNvSpPr>
            <a:spLocks noChangeShapeType="1"/>
          </p:cNvSpPr>
          <p:nvPr/>
        </p:nvSpPr>
        <p:spPr bwMode="auto">
          <a:xfrm rot="3600000">
            <a:off x="6473908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3" name="Line 119"/>
          <p:cNvSpPr>
            <a:spLocks noChangeShapeType="1"/>
          </p:cNvSpPr>
          <p:nvPr/>
        </p:nvSpPr>
        <p:spPr bwMode="auto">
          <a:xfrm rot="3600000">
            <a:off x="6559669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5" name="Line 120"/>
          <p:cNvSpPr>
            <a:spLocks noChangeShapeType="1"/>
          </p:cNvSpPr>
          <p:nvPr/>
        </p:nvSpPr>
        <p:spPr bwMode="auto">
          <a:xfrm rot="3600000">
            <a:off x="6645430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6" name="Line 121"/>
          <p:cNvSpPr>
            <a:spLocks noChangeShapeType="1"/>
          </p:cNvSpPr>
          <p:nvPr/>
        </p:nvSpPr>
        <p:spPr bwMode="auto">
          <a:xfrm rot="3600000">
            <a:off x="6731191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7" name="Line 122"/>
          <p:cNvSpPr>
            <a:spLocks noChangeShapeType="1"/>
          </p:cNvSpPr>
          <p:nvPr/>
        </p:nvSpPr>
        <p:spPr bwMode="auto">
          <a:xfrm rot="3600000">
            <a:off x="6816952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8" name="Line 124"/>
          <p:cNvSpPr>
            <a:spLocks noChangeShapeType="1"/>
          </p:cNvSpPr>
          <p:nvPr/>
        </p:nvSpPr>
        <p:spPr bwMode="auto">
          <a:xfrm rot="3600000">
            <a:off x="6902713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9" name="Line 125"/>
          <p:cNvSpPr>
            <a:spLocks noChangeShapeType="1"/>
          </p:cNvSpPr>
          <p:nvPr/>
        </p:nvSpPr>
        <p:spPr bwMode="auto">
          <a:xfrm rot="3600000">
            <a:off x="6988474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0" name="Line 128"/>
          <p:cNvSpPr>
            <a:spLocks noChangeShapeType="1"/>
          </p:cNvSpPr>
          <p:nvPr/>
        </p:nvSpPr>
        <p:spPr bwMode="auto">
          <a:xfrm rot="3600000">
            <a:off x="7074235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1" name="Line 129"/>
          <p:cNvSpPr>
            <a:spLocks noChangeShapeType="1"/>
          </p:cNvSpPr>
          <p:nvPr/>
        </p:nvSpPr>
        <p:spPr bwMode="auto">
          <a:xfrm rot="3600000">
            <a:off x="7159995" y="7083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2" name="Line 117"/>
          <p:cNvSpPr>
            <a:spLocks noChangeShapeType="1"/>
          </p:cNvSpPr>
          <p:nvPr/>
        </p:nvSpPr>
        <p:spPr bwMode="auto">
          <a:xfrm rot="3600000">
            <a:off x="6480258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3" name="Line 118"/>
          <p:cNvSpPr>
            <a:spLocks noChangeShapeType="1"/>
          </p:cNvSpPr>
          <p:nvPr/>
        </p:nvSpPr>
        <p:spPr bwMode="auto">
          <a:xfrm rot="3600000">
            <a:off x="6566019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4" name="Line 120"/>
          <p:cNvSpPr>
            <a:spLocks noChangeShapeType="1"/>
          </p:cNvSpPr>
          <p:nvPr/>
        </p:nvSpPr>
        <p:spPr bwMode="auto">
          <a:xfrm rot="3600000">
            <a:off x="6651780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5" name="Line 121"/>
          <p:cNvSpPr>
            <a:spLocks noChangeShapeType="1"/>
          </p:cNvSpPr>
          <p:nvPr/>
        </p:nvSpPr>
        <p:spPr bwMode="auto">
          <a:xfrm rot="3600000">
            <a:off x="6737541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6" name="Line 122"/>
          <p:cNvSpPr>
            <a:spLocks noChangeShapeType="1"/>
          </p:cNvSpPr>
          <p:nvPr/>
        </p:nvSpPr>
        <p:spPr bwMode="auto">
          <a:xfrm rot="3600000">
            <a:off x="6823302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7" name="Line 124"/>
          <p:cNvSpPr>
            <a:spLocks noChangeShapeType="1"/>
          </p:cNvSpPr>
          <p:nvPr/>
        </p:nvSpPr>
        <p:spPr bwMode="auto">
          <a:xfrm rot="3600000">
            <a:off x="6909063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8" name="Line 126"/>
          <p:cNvSpPr>
            <a:spLocks noChangeShapeType="1"/>
          </p:cNvSpPr>
          <p:nvPr/>
        </p:nvSpPr>
        <p:spPr bwMode="auto">
          <a:xfrm rot="3600000">
            <a:off x="6994824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9" name="Line 128"/>
          <p:cNvSpPr>
            <a:spLocks noChangeShapeType="1"/>
          </p:cNvSpPr>
          <p:nvPr/>
        </p:nvSpPr>
        <p:spPr bwMode="auto">
          <a:xfrm rot="3600000">
            <a:off x="7080585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200" name="Line 129"/>
          <p:cNvSpPr>
            <a:spLocks noChangeShapeType="1"/>
          </p:cNvSpPr>
          <p:nvPr/>
        </p:nvSpPr>
        <p:spPr bwMode="auto">
          <a:xfrm rot="3600000">
            <a:off x="7166345" y="1025859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cxnSp>
        <p:nvCxnSpPr>
          <p:cNvPr id="201" name="Straight Connector 200"/>
          <p:cNvCxnSpPr>
            <a:stCxn id="191" idx="0"/>
            <a:endCxn id="200" idx="0"/>
          </p:cNvCxnSpPr>
          <p:nvPr/>
        </p:nvCxnSpPr>
        <p:spPr>
          <a:xfrm>
            <a:off x="7358020" y="822689"/>
            <a:ext cx="6350" cy="317500"/>
          </a:xfrm>
          <a:prstGeom prst="line">
            <a:avLst/>
          </a:prstGeom>
          <a:ln w="12700" cmpd="sng">
            <a:solidFill>
              <a:srgbClr val="660066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6968320" y="1042897"/>
            <a:ext cx="6350" cy="317500"/>
          </a:xfrm>
          <a:prstGeom prst="line">
            <a:avLst/>
          </a:prstGeom>
          <a:ln w="12700" cmpd="sng">
            <a:solidFill>
              <a:srgbClr val="660066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6275883" y="1041367"/>
            <a:ext cx="6350" cy="317500"/>
          </a:xfrm>
          <a:prstGeom prst="line">
            <a:avLst/>
          </a:prstGeom>
          <a:ln w="12700" cmpd="sng">
            <a:solidFill>
              <a:srgbClr val="660066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687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4062</TotalTime>
  <Words>60</Words>
  <Application>Microsoft Macintosh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m</dc:creator>
  <cp:lastModifiedBy>m m</cp:lastModifiedBy>
  <cp:revision>7</cp:revision>
  <dcterms:created xsi:type="dcterms:W3CDTF">2015-10-23T19:21:20Z</dcterms:created>
  <dcterms:modified xsi:type="dcterms:W3CDTF">2015-10-26T15:03:58Z</dcterms:modified>
</cp:coreProperties>
</file>