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32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2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3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0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4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2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0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7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8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3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3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2953D-2708-C046-9D69-A38E6F8C4E9F}" type="datetimeFigureOut">
              <a:rPr lang="en-US" smtClean="0"/>
              <a:t>2015-10-23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E11C-8A88-6548-B106-4CCC12AC8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5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4452875" y="668126"/>
            <a:ext cx="1189037" cy="836613"/>
            <a:chOff x="3199" y="1123"/>
            <a:chExt cx="749" cy="527"/>
          </a:xfrm>
        </p:grpSpPr>
        <p:sp>
          <p:nvSpPr>
            <p:cNvPr id="5" name="Line 102"/>
            <p:cNvSpPr>
              <a:spLocks noChangeShapeType="1"/>
            </p:cNvSpPr>
            <p:nvPr/>
          </p:nvSpPr>
          <p:spPr bwMode="auto">
            <a:xfrm>
              <a:off x="3279" y="1123"/>
              <a:ext cx="59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6" name="Line 103"/>
            <p:cNvSpPr>
              <a:spLocks noChangeShapeType="1"/>
            </p:cNvSpPr>
            <p:nvPr/>
          </p:nvSpPr>
          <p:spPr bwMode="auto">
            <a:xfrm flipV="1">
              <a:off x="3283" y="1650"/>
              <a:ext cx="583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" name="Arc 104"/>
            <p:cNvSpPr>
              <a:spLocks/>
            </p:cNvSpPr>
            <p:nvPr/>
          </p:nvSpPr>
          <p:spPr bwMode="auto">
            <a:xfrm flipH="1">
              <a:off x="3771" y="1123"/>
              <a:ext cx="177" cy="527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</a:path>
                <a:path w="43200" h="43200" stroke="0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  <a:lnTo>
                    <a:pt x="21600" y="21600"/>
                  </a:lnTo>
                  <a:lnTo>
                    <a:pt x="21600" y="-1"/>
                  </a:lnTo>
                  <a:close/>
                </a:path>
              </a:pathLst>
            </a:cu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8" name="Arc 105"/>
            <p:cNvSpPr>
              <a:spLocks/>
            </p:cNvSpPr>
            <p:nvPr/>
          </p:nvSpPr>
          <p:spPr bwMode="auto">
            <a:xfrm flipH="1">
              <a:off x="3199" y="1123"/>
              <a:ext cx="89" cy="527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99"/>
                <a:gd name="T11" fmla="*/ 21600 w 21600"/>
                <a:gd name="T12" fmla="*/ 43199 h 43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99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</a:path>
                <a:path w="21600" h="43199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9" name="AutoShape 106"/>
            <p:cNvSpPr>
              <a:spLocks noChangeArrowheads="1"/>
            </p:cNvSpPr>
            <p:nvPr/>
          </p:nvSpPr>
          <p:spPr bwMode="auto">
            <a:xfrm>
              <a:off x="3830" y="125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0" name="AutoShape 107"/>
            <p:cNvSpPr>
              <a:spLocks noChangeArrowheads="1"/>
            </p:cNvSpPr>
            <p:nvPr/>
          </p:nvSpPr>
          <p:spPr bwMode="auto">
            <a:xfrm>
              <a:off x="3268" y="125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1" name="Rectangle 108"/>
            <p:cNvSpPr>
              <a:spLocks noChangeArrowheads="1"/>
            </p:cNvSpPr>
            <p:nvPr/>
          </p:nvSpPr>
          <p:spPr bwMode="auto">
            <a:xfrm>
              <a:off x="3298" y="1231"/>
              <a:ext cx="86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2" name="Line 109"/>
            <p:cNvSpPr>
              <a:spLocks noChangeShapeType="1"/>
            </p:cNvSpPr>
            <p:nvPr/>
          </p:nvSpPr>
          <p:spPr bwMode="auto">
            <a:xfrm flipH="1">
              <a:off x="3292" y="1259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13" name="Line 110"/>
            <p:cNvSpPr>
              <a:spLocks noChangeShapeType="1"/>
            </p:cNvSpPr>
            <p:nvPr/>
          </p:nvSpPr>
          <p:spPr bwMode="auto">
            <a:xfrm flipH="1">
              <a:off x="3296" y="1505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14" name="Line 112"/>
          <p:cNvSpPr>
            <a:spLocks noChangeShapeType="1"/>
          </p:cNvSpPr>
          <p:nvPr/>
        </p:nvSpPr>
        <p:spPr bwMode="auto">
          <a:xfrm>
            <a:off x="6355634" y="668126"/>
            <a:ext cx="928687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15" name="Line 113"/>
          <p:cNvSpPr>
            <a:spLocks noChangeShapeType="1"/>
          </p:cNvSpPr>
          <p:nvPr/>
        </p:nvSpPr>
        <p:spPr bwMode="auto">
          <a:xfrm flipV="1">
            <a:off x="6355634" y="1504739"/>
            <a:ext cx="925512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" name="Arc 114"/>
          <p:cNvSpPr>
            <a:spLocks/>
          </p:cNvSpPr>
          <p:nvPr/>
        </p:nvSpPr>
        <p:spPr bwMode="auto">
          <a:xfrm flipH="1">
            <a:off x="7136684" y="668126"/>
            <a:ext cx="280987" cy="836613"/>
          </a:xfrm>
          <a:custGeom>
            <a:avLst/>
            <a:gdLst>
              <a:gd name="T0" fmla="*/ 0 w 43200"/>
              <a:gd name="T1" fmla="*/ 0 h 43200"/>
              <a:gd name="T2" fmla="*/ 0 w 43200"/>
              <a:gd name="T3" fmla="*/ 0 h 43200"/>
              <a:gd name="T4" fmla="*/ 0 w 43200"/>
              <a:gd name="T5" fmla="*/ 0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0121"/>
                  <a:pt x="8977" y="648"/>
                  <a:pt x="20438" y="31"/>
                </a:cubicBezTo>
              </a:path>
              <a:path w="43200" h="43200" stroke="0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0121"/>
                  <a:pt x="8977" y="648"/>
                  <a:pt x="20438" y="31"/>
                </a:cubicBezTo>
                <a:lnTo>
                  <a:pt x="21600" y="21600"/>
                </a:lnTo>
                <a:lnTo>
                  <a:pt x="21600" y="-1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17" name="Arc 115"/>
          <p:cNvSpPr>
            <a:spLocks/>
          </p:cNvSpPr>
          <p:nvPr/>
        </p:nvSpPr>
        <p:spPr bwMode="auto">
          <a:xfrm flipH="1">
            <a:off x="6228634" y="668126"/>
            <a:ext cx="141287" cy="836613"/>
          </a:xfrm>
          <a:custGeom>
            <a:avLst/>
            <a:gdLst>
              <a:gd name="T0" fmla="*/ 0 w 21600"/>
              <a:gd name="T1" fmla="*/ 0 h 43199"/>
              <a:gd name="T2" fmla="*/ 0 w 21600"/>
              <a:gd name="T3" fmla="*/ 0 h 43199"/>
              <a:gd name="T4" fmla="*/ 0 w 21600"/>
              <a:gd name="T5" fmla="*/ 0 h 43199"/>
              <a:gd name="T6" fmla="*/ 0 60000 65536"/>
              <a:gd name="T7" fmla="*/ 0 60000 65536"/>
              <a:gd name="T8" fmla="*/ 0 60000 65536"/>
              <a:gd name="T9" fmla="*/ 0 w 21600"/>
              <a:gd name="T10" fmla="*/ 0 h 43199"/>
              <a:gd name="T11" fmla="*/ 21600 w 21600"/>
              <a:gd name="T12" fmla="*/ 43199 h 43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9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4"/>
                  <a:pt x="11999" y="43135"/>
                  <a:pt x="116" y="43199"/>
                </a:cubicBezTo>
              </a:path>
              <a:path w="21600" h="43199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4"/>
                  <a:pt x="11999" y="43135"/>
                  <a:pt x="116" y="43199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36" name="Text Box 136"/>
          <p:cNvSpPr txBox="1">
            <a:spLocks noChangeArrowheads="1"/>
          </p:cNvSpPr>
          <p:nvPr/>
        </p:nvSpPr>
        <p:spPr bwMode="auto">
          <a:xfrm>
            <a:off x="4468863" y="1861926"/>
            <a:ext cx="892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CC0000"/>
                </a:solidFill>
              </a:rPr>
              <a:t>RF spin</a:t>
            </a:r>
            <a:br>
              <a:rPr lang="en-US" sz="1600" dirty="0">
                <a:solidFill>
                  <a:srgbClr val="CC0000"/>
                </a:solidFill>
              </a:rPr>
            </a:br>
            <a:r>
              <a:rPr lang="en-US" sz="1600" dirty="0">
                <a:solidFill>
                  <a:srgbClr val="CC0000"/>
                </a:solidFill>
              </a:rPr>
              <a:t>rotator</a:t>
            </a:r>
          </a:p>
        </p:txBody>
      </p:sp>
      <p:sp>
        <p:nvSpPr>
          <p:cNvPr id="37" name="Text Box 137"/>
          <p:cNvSpPr txBox="1">
            <a:spLocks noChangeArrowheads="1"/>
          </p:cNvSpPr>
          <p:nvPr/>
        </p:nvSpPr>
        <p:spPr bwMode="auto">
          <a:xfrm>
            <a:off x="6323884" y="1857421"/>
            <a:ext cx="1314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baseline="30000" dirty="0">
                <a:solidFill>
                  <a:srgbClr val="660066"/>
                </a:solidFill>
              </a:rPr>
              <a:t>3</a:t>
            </a:r>
            <a:r>
              <a:rPr lang="en-US" sz="1600" dirty="0">
                <a:solidFill>
                  <a:srgbClr val="660066"/>
                </a:solidFill>
              </a:rPr>
              <a:t>He target /</a:t>
            </a:r>
          </a:p>
          <a:p>
            <a:pPr algn="ctr"/>
            <a:r>
              <a:rPr lang="en-US" sz="1600" dirty="0">
                <a:solidFill>
                  <a:srgbClr val="660066"/>
                </a:solidFill>
              </a:rPr>
              <a:t>ion chamber</a:t>
            </a:r>
          </a:p>
        </p:txBody>
      </p:sp>
      <p:grpSp>
        <p:nvGrpSpPr>
          <p:cNvPr id="38" name="Group 138"/>
          <p:cNvGrpSpPr>
            <a:grpSpLocks/>
          </p:cNvGrpSpPr>
          <p:nvPr/>
        </p:nvGrpSpPr>
        <p:grpSpPr bwMode="auto">
          <a:xfrm>
            <a:off x="326309" y="884026"/>
            <a:ext cx="952500" cy="390525"/>
            <a:chOff x="290" y="1289"/>
            <a:chExt cx="600" cy="246"/>
          </a:xfrm>
        </p:grpSpPr>
        <p:sp>
          <p:nvSpPr>
            <p:cNvPr id="39" name="AutoShape 139"/>
            <p:cNvSpPr>
              <a:spLocks noChangeArrowheads="1"/>
            </p:cNvSpPr>
            <p:nvPr/>
          </p:nvSpPr>
          <p:spPr bwMode="auto">
            <a:xfrm>
              <a:off x="828" y="128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40" name="Line 140"/>
            <p:cNvSpPr>
              <a:spLocks noChangeShapeType="1"/>
            </p:cNvSpPr>
            <p:nvPr/>
          </p:nvSpPr>
          <p:spPr bwMode="auto">
            <a:xfrm flipH="1">
              <a:off x="290" y="1289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1" name="Line 141"/>
            <p:cNvSpPr>
              <a:spLocks noChangeShapeType="1"/>
            </p:cNvSpPr>
            <p:nvPr/>
          </p:nvSpPr>
          <p:spPr bwMode="auto">
            <a:xfrm flipH="1">
              <a:off x="290" y="1535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42" name="Group 142"/>
          <p:cNvGrpSpPr>
            <a:grpSpLocks/>
          </p:cNvGrpSpPr>
          <p:nvPr/>
        </p:nvGrpSpPr>
        <p:grpSpPr bwMode="auto">
          <a:xfrm>
            <a:off x="1999534" y="671301"/>
            <a:ext cx="1250950" cy="830263"/>
            <a:chOff x="1076" y="1155"/>
            <a:chExt cx="788" cy="523"/>
          </a:xfrm>
        </p:grpSpPr>
        <p:sp>
          <p:nvSpPr>
            <p:cNvPr id="43" name="Rectangle 143"/>
            <p:cNvSpPr>
              <a:spLocks noChangeArrowheads="1"/>
            </p:cNvSpPr>
            <p:nvPr/>
          </p:nvSpPr>
          <p:spPr bwMode="auto">
            <a:xfrm>
              <a:off x="1077" y="1155"/>
              <a:ext cx="787" cy="523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44" name="Arc 144"/>
            <p:cNvSpPr>
              <a:spLocks/>
            </p:cNvSpPr>
            <p:nvPr/>
          </p:nvSpPr>
          <p:spPr bwMode="auto">
            <a:xfrm>
              <a:off x="1079" y="1272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5" name="Arc 145"/>
            <p:cNvSpPr>
              <a:spLocks/>
            </p:cNvSpPr>
            <p:nvPr/>
          </p:nvSpPr>
          <p:spPr bwMode="auto">
            <a:xfrm>
              <a:off x="1079" y="1324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6" name="Arc 146"/>
            <p:cNvSpPr>
              <a:spLocks/>
            </p:cNvSpPr>
            <p:nvPr/>
          </p:nvSpPr>
          <p:spPr bwMode="auto">
            <a:xfrm>
              <a:off x="1079" y="1376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7" name="Arc 147"/>
            <p:cNvSpPr>
              <a:spLocks/>
            </p:cNvSpPr>
            <p:nvPr/>
          </p:nvSpPr>
          <p:spPr bwMode="auto">
            <a:xfrm>
              <a:off x="1079" y="1428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8" name="Arc 148"/>
            <p:cNvSpPr>
              <a:spLocks/>
            </p:cNvSpPr>
            <p:nvPr/>
          </p:nvSpPr>
          <p:spPr bwMode="auto">
            <a:xfrm>
              <a:off x="1079" y="1480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9" name="Arc 149"/>
            <p:cNvSpPr>
              <a:spLocks/>
            </p:cNvSpPr>
            <p:nvPr/>
          </p:nvSpPr>
          <p:spPr bwMode="auto">
            <a:xfrm>
              <a:off x="1079" y="1531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0" name="Line 150"/>
            <p:cNvSpPr>
              <a:spLocks noChangeShapeType="1"/>
            </p:cNvSpPr>
            <p:nvPr/>
          </p:nvSpPr>
          <p:spPr bwMode="auto">
            <a:xfrm>
              <a:off x="1076" y="1215"/>
              <a:ext cx="78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1" name="Line 151"/>
            <p:cNvSpPr>
              <a:spLocks noChangeShapeType="1"/>
            </p:cNvSpPr>
            <p:nvPr/>
          </p:nvSpPr>
          <p:spPr bwMode="auto">
            <a:xfrm>
              <a:off x="1076" y="1618"/>
              <a:ext cx="78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52" name="Text Box 153"/>
          <p:cNvSpPr txBox="1">
            <a:spLocks noChangeArrowheads="1"/>
          </p:cNvSpPr>
          <p:nvPr/>
        </p:nvSpPr>
        <p:spPr bwMode="auto">
          <a:xfrm>
            <a:off x="182175" y="67302"/>
            <a:ext cx="1439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CC0000"/>
                </a:solidFill>
              </a:rPr>
              <a:t>FnPB cold</a:t>
            </a:r>
          </a:p>
          <a:p>
            <a:pPr algn="ctr"/>
            <a:r>
              <a:rPr lang="en-US" sz="1600" dirty="0">
                <a:solidFill>
                  <a:srgbClr val="CC0000"/>
                </a:solidFill>
              </a:rPr>
              <a:t>neutron guide</a:t>
            </a:r>
          </a:p>
        </p:txBody>
      </p:sp>
      <p:grpSp>
        <p:nvGrpSpPr>
          <p:cNvPr id="53" name="Group 154"/>
          <p:cNvGrpSpPr>
            <a:grpSpLocks/>
          </p:cNvGrpSpPr>
          <p:nvPr/>
        </p:nvGrpSpPr>
        <p:grpSpPr bwMode="auto">
          <a:xfrm>
            <a:off x="1437559" y="753851"/>
            <a:ext cx="417512" cy="646113"/>
            <a:chOff x="950" y="1207"/>
            <a:chExt cx="263" cy="407"/>
          </a:xfrm>
        </p:grpSpPr>
        <p:grpSp>
          <p:nvGrpSpPr>
            <p:cNvPr id="54" name="Group 155"/>
            <p:cNvGrpSpPr>
              <a:grpSpLocks/>
            </p:cNvGrpSpPr>
            <p:nvPr/>
          </p:nvGrpSpPr>
          <p:grpSpPr bwMode="auto">
            <a:xfrm>
              <a:off x="1015" y="1207"/>
              <a:ext cx="132" cy="405"/>
              <a:chOff x="696" y="1207"/>
              <a:chExt cx="451" cy="405"/>
            </a:xfrm>
          </p:grpSpPr>
          <p:sp>
            <p:nvSpPr>
              <p:cNvPr id="57" name="Line 156"/>
              <p:cNvSpPr>
                <a:spLocks noChangeAspect="1" noChangeShapeType="1"/>
              </p:cNvSpPr>
              <p:nvPr/>
            </p:nvSpPr>
            <p:spPr bwMode="auto">
              <a:xfrm>
                <a:off x="696" y="1207"/>
                <a:ext cx="451" cy="0"/>
              </a:xfrm>
              <a:prstGeom prst="line">
                <a:avLst/>
              </a:prstGeom>
              <a:noFill/>
              <a:ln w="19050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58" name="Line 157"/>
              <p:cNvSpPr>
                <a:spLocks noChangeAspect="1" noChangeShapeType="1"/>
              </p:cNvSpPr>
              <p:nvPr/>
            </p:nvSpPr>
            <p:spPr bwMode="auto">
              <a:xfrm flipV="1">
                <a:off x="696" y="1612"/>
                <a:ext cx="451" cy="0"/>
              </a:xfrm>
              <a:prstGeom prst="line">
                <a:avLst/>
              </a:prstGeom>
              <a:noFill/>
              <a:ln w="19050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 dirty="0"/>
              </a:p>
            </p:txBody>
          </p:sp>
        </p:grpSp>
        <p:sp>
          <p:nvSpPr>
            <p:cNvPr id="55" name="Arc 158"/>
            <p:cNvSpPr>
              <a:spLocks noChangeAspect="1"/>
            </p:cNvSpPr>
            <p:nvPr/>
          </p:nvSpPr>
          <p:spPr bwMode="auto">
            <a:xfrm flipH="1">
              <a:off x="1076" y="1207"/>
              <a:ext cx="137" cy="407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</a:path>
                <a:path w="43200" h="43200" stroke="0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  <a:lnTo>
                    <a:pt x="21600" y="21600"/>
                  </a:lnTo>
                  <a:lnTo>
                    <a:pt x="21600" y="-1"/>
                  </a:lnTo>
                  <a:close/>
                </a:path>
              </a:pathLst>
            </a:cu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6" name="Arc 159"/>
            <p:cNvSpPr>
              <a:spLocks noChangeAspect="1"/>
            </p:cNvSpPr>
            <p:nvPr/>
          </p:nvSpPr>
          <p:spPr bwMode="auto">
            <a:xfrm flipH="1">
              <a:off x="950" y="1207"/>
              <a:ext cx="69" cy="407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99"/>
                <a:gd name="T11" fmla="*/ 21600 w 21600"/>
                <a:gd name="T12" fmla="*/ 43199 h 43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99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</a:path>
                <a:path w="21600" h="43199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59" name="Text Box 160"/>
          <p:cNvSpPr txBox="1">
            <a:spLocks noChangeArrowheads="1"/>
          </p:cNvSpPr>
          <p:nvPr/>
        </p:nvSpPr>
        <p:spPr bwMode="auto">
          <a:xfrm>
            <a:off x="1102596" y="1604751"/>
            <a:ext cx="1116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baseline="30000" dirty="0">
                <a:solidFill>
                  <a:srgbClr val="660066"/>
                </a:solidFill>
              </a:rPr>
              <a:t>3</a:t>
            </a:r>
            <a:r>
              <a:rPr lang="en-US" sz="1600" dirty="0">
                <a:solidFill>
                  <a:srgbClr val="660066"/>
                </a:solidFill>
              </a:rPr>
              <a:t>He Beam</a:t>
            </a:r>
          </a:p>
          <a:p>
            <a:pPr algn="ctr"/>
            <a:r>
              <a:rPr lang="en-US" sz="1600" dirty="0">
                <a:solidFill>
                  <a:srgbClr val="660066"/>
                </a:solidFill>
              </a:rPr>
              <a:t>Monitor</a:t>
            </a:r>
          </a:p>
        </p:txBody>
      </p:sp>
      <p:sp>
        <p:nvSpPr>
          <p:cNvPr id="60" name="AutoShape 162"/>
          <p:cNvSpPr>
            <a:spLocks/>
          </p:cNvSpPr>
          <p:nvPr/>
        </p:nvSpPr>
        <p:spPr bwMode="auto">
          <a:xfrm rot="16200000">
            <a:off x="1639171" y="1125326"/>
            <a:ext cx="330200" cy="3022600"/>
          </a:xfrm>
          <a:prstGeom prst="leftBrace">
            <a:avLst>
              <a:gd name="adj1" fmla="val 76282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dirty="0"/>
          </a:p>
        </p:txBody>
      </p:sp>
      <p:sp>
        <p:nvSpPr>
          <p:cNvPr id="61" name="Text Box 163"/>
          <p:cNvSpPr txBox="1">
            <a:spLocks noChangeArrowheads="1"/>
          </p:cNvSpPr>
          <p:nvPr/>
        </p:nvSpPr>
        <p:spPr bwMode="auto">
          <a:xfrm>
            <a:off x="1464546" y="2811251"/>
            <a:ext cx="868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</a:rPr>
              <a:t>FNPB</a:t>
            </a:r>
          </a:p>
        </p:txBody>
      </p:sp>
      <p:sp>
        <p:nvSpPr>
          <p:cNvPr id="62" name="AutoShape 164"/>
          <p:cNvSpPr>
            <a:spLocks/>
          </p:cNvSpPr>
          <p:nvPr/>
        </p:nvSpPr>
        <p:spPr bwMode="auto">
          <a:xfrm rot="16200000">
            <a:off x="5707934" y="349038"/>
            <a:ext cx="330200" cy="4575175"/>
          </a:xfrm>
          <a:prstGeom prst="leftBrace">
            <a:avLst>
              <a:gd name="adj1" fmla="val 115465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dirty="0"/>
          </a:p>
        </p:txBody>
      </p:sp>
      <p:sp>
        <p:nvSpPr>
          <p:cNvPr id="63" name="Text Box 165"/>
          <p:cNvSpPr txBox="1">
            <a:spLocks noChangeArrowheads="1"/>
          </p:cNvSpPr>
          <p:nvPr/>
        </p:nvSpPr>
        <p:spPr bwMode="auto">
          <a:xfrm>
            <a:off x="5511084" y="2811251"/>
            <a:ext cx="83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</a:rPr>
              <a:t>n-</a:t>
            </a:r>
            <a:r>
              <a:rPr lang="en-US" sz="2000" baseline="30000" dirty="0">
                <a:solidFill>
                  <a:schemeClr val="accent2"/>
                </a:solidFill>
              </a:rPr>
              <a:t>3</a:t>
            </a:r>
            <a:r>
              <a:rPr lang="en-US" sz="2000" dirty="0">
                <a:solidFill>
                  <a:schemeClr val="accent2"/>
                </a:solidFill>
              </a:rPr>
              <a:t>He</a:t>
            </a:r>
          </a:p>
        </p:txBody>
      </p: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2412284" y="933239"/>
            <a:ext cx="96837" cy="312737"/>
            <a:chOff x="3505200" y="1211100"/>
            <a:chExt cx="99710" cy="364506"/>
          </a:xfrm>
        </p:grpSpPr>
        <p:cxnSp>
          <p:nvCxnSpPr>
            <p:cNvPr id="65" name="Straight Arrow Connector 64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Oval 6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67" name="Group 162"/>
          <p:cNvGrpSpPr>
            <a:grpSpLocks/>
          </p:cNvGrpSpPr>
          <p:nvPr/>
        </p:nvGrpSpPr>
        <p:grpSpPr bwMode="auto">
          <a:xfrm>
            <a:off x="1459784" y="933239"/>
            <a:ext cx="95250" cy="312737"/>
            <a:chOff x="3505200" y="1211100"/>
            <a:chExt cx="99710" cy="364506"/>
          </a:xfrm>
        </p:grpSpPr>
        <p:cxnSp>
          <p:nvCxnSpPr>
            <p:cNvPr id="68" name="Straight Arrow Connector 67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Oval 68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0" name="Group 171"/>
          <p:cNvGrpSpPr>
            <a:grpSpLocks/>
          </p:cNvGrpSpPr>
          <p:nvPr/>
        </p:nvGrpSpPr>
        <p:grpSpPr bwMode="auto">
          <a:xfrm flipV="1">
            <a:off x="1753471" y="980864"/>
            <a:ext cx="95250" cy="312737"/>
            <a:chOff x="3505200" y="1211100"/>
            <a:chExt cx="99710" cy="364506"/>
          </a:xfrm>
        </p:grpSpPr>
        <p:cxnSp>
          <p:nvCxnSpPr>
            <p:cNvPr id="71" name="Straight Arrow Connector 70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Oval 71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3" name="Group 174"/>
          <p:cNvGrpSpPr>
            <a:grpSpLocks/>
          </p:cNvGrpSpPr>
          <p:nvPr/>
        </p:nvGrpSpPr>
        <p:grpSpPr bwMode="auto">
          <a:xfrm>
            <a:off x="2705971" y="933239"/>
            <a:ext cx="96838" cy="312737"/>
            <a:chOff x="3505200" y="1211100"/>
            <a:chExt cx="99710" cy="364506"/>
          </a:xfrm>
        </p:grpSpPr>
        <p:cxnSp>
          <p:nvCxnSpPr>
            <p:cNvPr id="74" name="Straight Arrow Connector 73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" name="Oval 74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6" name="Group 177"/>
          <p:cNvGrpSpPr>
            <a:grpSpLocks/>
          </p:cNvGrpSpPr>
          <p:nvPr/>
        </p:nvGrpSpPr>
        <p:grpSpPr bwMode="auto">
          <a:xfrm>
            <a:off x="2999659" y="933239"/>
            <a:ext cx="96837" cy="312737"/>
            <a:chOff x="3505200" y="1211100"/>
            <a:chExt cx="99710" cy="364506"/>
          </a:xfrm>
        </p:grpSpPr>
        <p:cxnSp>
          <p:nvCxnSpPr>
            <p:cNvPr id="77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Oval 77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9" name="Group 180"/>
          <p:cNvGrpSpPr>
            <a:grpSpLocks/>
          </p:cNvGrpSpPr>
          <p:nvPr/>
        </p:nvGrpSpPr>
        <p:grpSpPr bwMode="auto">
          <a:xfrm>
            <a:off x="2120184" y="933239"/>
            <a:ext cx="95250" cy="312737"/>
            <a:chOff x="3505200" y="1211100"/>
            <a:chExt cx="99710" cy="364506"/>
          </a:xfrm>
        </p:grpSpPr>
        <p:cxnSp>
          <p:nvCxnSpPr>
            <p:cNvPr id="80" name="Straight Arrow Connector 79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Oval 8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2" name="Group 183"/>
          <p:cNvGrpSpPr>
            <a:grpSpLocks/>
          </p:cNvGrpSpPr>
          <p:nvPr/>
        </p:nvGrpSpPr>
        <p:grpSpPr bwMode="auto">
          <a:xfrm>
            <a:off x="653334" y="933239"/>
            <a:ext cx="95250" cy="312737"/>
            <a:chOff x="3505200" y="1211100"/>
            <a:chExt cx="99710" cy="364506"/>
          </a:xfrm>
        </p:grpSpPr>
        <p:cxnSp>
          <p:nvCxnSpPr>
            <p:cNvPr id="83" name="Straight Arrow Connector 82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Oval 83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5" name="Group 186"/>
          <p:cNvGrpSpPr>
            <a:grpSpLocks/>
          </p:cNvGrpSpPr>
          <p:nvPr/>
        </p:nvGrpSpPr>
        <p:grpSpPr bwMode="auto">
          <a:xfrm flipV="1">
            <a:off x="872409" y="980864"/>
            <a:ext cx="96837" cy="312737"/>
            <a:chOff x="3505200" y="1211100"/>
            <a:chExt cx="99710" cy="364506"/>
          </a:xfrm>
        </p:grpSpPr>
        <p:cxnSp>
          <p:nvCxnSpPr>
            <p:cNvPr id="86" name="Straight Arrow Connector 85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7" name="Oval 86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8" name="Group 189"/>
          <p:cNvGrpSpPr>
            <a:grpSpLocks/>
          </p:cNvGrpSpPr>
          <p:nvPr/>
        </p:nvGrpSpPr>
        <p:grpSpPr bwMode="auto">
          <a:xfrm>
            <a:off x="1093071" y="933239"/>
            <a:ext cx="95250" cy="312737"/>
            <a:chOff x="3505200" y="1211100"/>
            <a:chExt cx="99710" cy="364506"/>
          </a:xfrm>
        </p:grpSpPr>
        <p:cxnSp>
          <p:nvCxnSpPr>
            <p:cNvPr id="89" name="Straight Arrow Connector 88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0" name="Oval 89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91" name="Group 192"/>
          <p:cNvGrpSpPr>
            <a:grpSpLocks/>
          </p:cNvGrpSpPr>
          <p:nvPr/>
        </p:nvGrpSpPr>
        <p:grpSpPr bwMode="auto">
          <a:xfrm flipV="1">
            <a:off x="432671" y="980864"/>
            <a:ext cx="96838" cy="312737"/>
            <a:chOff x="3505200" y="1211100"/>
            <a:chExt cx="99710" cy="364506"/>
          </a:xfrm>
        </p:grpSpPr>
        <p:cxnSp>
          <p:nvCxnSpPr>
            <p:cNvPr id="92" name="Straight Arrow Connector 91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3" name="Oval 92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94" name="Group 195"/>
          <p:cNvGrpSpPr>
            <a:grpSpLocks/>
          </p:cNvGrpSpPr>
          <p:nvPr/>
        </p:nvGrpSpPr>
        <p:grpSpPr bwMode="auto">
          <a:xfrm>
            <a:off x="3293346" y="933239"/>
            <a:ext cx="96838" cy="312737"/>
            <a:chOff x="3505200" y="1211100"/>
            <a:chExt cx="99710" cy="364506"/>
          </a:xfrm>
        </p:grpSpPr>
        <p:cxnSp>
          <p:nvCxnSpPr>
            <p:cNvPr id="95" name="Straight Arrow Connector 94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" name="Oval 9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01" name="Group 335"/>
          <p:cNvGrpSpPr>
            <a:grpSpLocks/>
          </p:cNvGrpSpPr>
          <p:nvPr/>
        </p:nvGrpSpPr>
        <p:grpSpPr bwMode="auto">
          <a:xfrm rot="9000000">
            <a:off x="6264698" y="1087965"/>
            <a:ext cx="364480" cy="193914"/>
            <a:chOff x="6801885" y="2097128"/>
            <a:chExt cx="378749" cy="226014"/>
          </a:xfrm>
        </p:grpSpPr>
        <p:sp>
          <p:nvSpPr>
            <p:cNvPr id="102" name="7-Point Star 101"/>
            <p:cNvSpPr/>
            <p:nvPr/>
          </p:nvSpPr>
          <p:spPr bwMode="auto">
            <a:xfrm>
              <a:off x="6880969" y="2248526"/>
              <a:ext cx="77533" cy="72161"/>
            </a:xfrm>
            <a:prstGeom prst="star7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cxnSp>
          <p:nvCxnSpPr>
            <p:cNvPr id="103" name="Straight Connector 337"/>
            <p:cNvCxnSpPr>
              <a:cxnSpLocks noChangeShapeType="1"/>
            </p:cNvCxnSpPr>
            <p:nvPr/>
          </p:nvCxnSpPr>
          <p:spPr bwMode="auto">
            <a:xfrm flipV="1">
              <a:off x="6928357" y="2097128"/>
              <a:ext cx="252277" cy="1456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Straight Connector 338"/>
            <p:cNvCxnSpPr>
              <a:cxnSpLocks noChangeShapeType="1"/>
            </p:cNvCxnSpPr>
            <p:nvPr/>
          </p:nvCxnSpPr>
          <p:spPr bwMode="auto">
            <a:xfrm flipV="1">
              <a:off x="6801885" y="2286422"/>
              <a:ext cx="63622" cy="36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5" name="Text Box 153"/>
          <p:cNvSpPr txBox="1">
            <a:spLocks noChangeArrowheads="1"/>
          </p:cNvSpPr>
          <p:nvPr/>
        </p:nvSpPr>
        <p:spPr bwMode="auto">
          <a:xfrm>
            <a:off x="1967300" y="15517"/>
            <a:ext cx="133612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 smtClean="0">
                <a:solidFill>
                  <a:srgbClr val="CC0000"/>
                </a:solidFill>
              </a:rPr>
              <a:t>Super-mirror </a:t>
            </a:r>
          </a:p>
          <a:p>
            <a:pPr algn="ctr"/>
            <a:r>
              <a:rPr lang="en-US" sz="1600" dirty="0" smtClean="0">
                <a:solidFill>
                  <a:srgbClr val="CC0000"/>
                </a:solidFill>
              </a:rPr>
              <a:t>polarizer</a:t>
            </a:r>
            <a:endParaRPr lang="en-US" sz="1600" dirty="0">
              <a:solidFill>
                <a:srgbClr val="CC0000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 flipV="1">
            <a:off x="3440921" y="1714682"/>
            <a:ext cx="4480002" cy="14273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3421895" y="406283"/>
            <a:ext cx="4480002" cy="14273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/>
          <p:cNvGrpSpPr>
            <a:grpSpLocks/>
          </p:cNvGrpSpPr>
          <p:nvPr/>
        </p:nvGrpSpPr>
        <p:grpSpPr bwMode="auto">
          <a:xfrm>
            <a:off x="3863149" y="932852"/>
            <a:ext cx="96837" cy="312737"/>
            <a:chOff x="3505200" y="1211100"/>
            <a:chExt cx="99710" cy="364506"/>
          </a:xfrm>
        </p:grpSpPr>
        <p:cxnSp>
          <p:nvCxnSpPr>
            <p:cNvPr id="109" name="Straight Arrow Connector 108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" name="Oval 109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1" name="Group 174"/>
          <p:cNvGrpSpPr>
            <a:grpSpLocks/>
          </p:cNvGrpSpPr>
          <p:nvPr/>
        </p:nvGrpSpPr>
        <p:grpSpPr bwMode="auto">
          <a:xfrm>
            <a:off x="4156836" y="932852"/>
            <a:ext cx="96838" cy="312737"/>
            <a:chOff x="3505200" y="1211100"/>
            <a:chExt cx="99710" cy="364506"/>
          </a:xfrm>
        </p:grpSpPr>
        <p:cxnSp>
          <p:nvCxnSpPr>
            <p:cNvPr id="112" name="Straight Arrow Connector 111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3" name="Oval 112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4" name="Group 177"/>
          <p:cNvGrpSpPr>
            <a:grpSpLocks/>
          </p:cNvGrpSpPr>
          <p:nvPr/>
        </p:nvGrpSpPr>
        <p:grpSpPr bwMode="auto">
          <a:xfrm rot="900000">
            <a:off x="4450524" y="932852"/>
            <a:ext cx="96837" cy="312737"/>
            <a:chOff x="3505200" y="1211100"/>
            <a:chExt cx="99710" cy="364506"/>
          </a:xfrm>
        </p:grpSpPr>
        <p:cxnSp>
          <p:nvCxnSpPr>
            <p:cNvPr id="115" name="Straight Arrow Connector 114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6" name="Oval 11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7" name="Group 180"/>
          <p:cNvGrpSpPr>
            <a:grpSpLocks/>
          </p:cNvGrpSpPr>
          <p:nvPr/>
        </p:nvGrpSpPr>
        <p:grpSpPr bwMode="auto">
          <a:xfrm>
            <a:off x="3571049" y="932852"/>
            <a:ext cx="95250" cy="312737"/>
            <a:chOff x="3505200" y="1211100"/>
            <a:chExt cx="99710" cy="364506"/>
          </a:xfrm>
        </p:grpSpPr>
        <p:cxnSp>
          <p:nvCxnSpPr>
            <p:cNvPr id="118" name="Straight Arrow Connector 117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" name="Oval 118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0" name="Group 195"/>
          <p:cNvGrpSpPr>
            <a:grpSpLocks/>
          </p:cNvGrpSpPr>
          <p:nvPr/>
        </p:nvGrpSpPr>
        <p:grpSpPr bwMode="auto">
          <a:xfrm rot="3600000">
            <a:off x="4716170" y="932852"/>
            <a:ext cx="96838" cy="312737"/>
            <a:chOff x="3505200" y="1211100"/>
            <a:chExt cx="99710" cy="364506"/>
          </a:xfrm>
        </p:grpSpPr>
        <p:cxnSp>
          <p:nvCxnSpPr>
            <p:cNvPr id="121" name="Straight Arrow Connector 120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2" name="Oval 121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3" name="Group 122"/>
          <p:cNvGrpSpPr>
            <a:grpSpLocks/>
          </p:cNvGrpSpPr>
          <p:nvPr/>
        </p:nvGrpSpPr>
        <p:grpSpPr bwMode="auto">
          <a:xfrm rot="5400000">
            <a:off x="5007688" y="932572"/>
            <a:ext cx="96837" cy="312737"/>
            <a:chOff x="3505200" y="1211100"/>
            <a:chExt cx="99710" cy="364506"/>
          </a:xfrm>
        </p:grpSpPr>
        <p:cxnSp>
          <p:nvCxnSpPr>
            <p:cNvPr id="124" name="Straight Arrow Connector 123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5" name="Oval 124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6" name="Group 174"/>
          <p:cNvGrpSpPr>
            <a:grpSpLocks/>
          </p:cNvGrpSpPr>
          <p:nvPr/>
        </p:nvGrpSpPr>
        <p:grpSpPr bwMode="auto">
          <a:xfrm rot="8100000">
            <a:off x="5301375" y="932572"/>
            <a:ext cx="96838" cy="312737"/>
            <a:chOff x="3505200" y="1211100"/>
            <a:chExt cx="99710" cy="364506"/>
          </a:xfrm>
        </p:grpSpPr>
        <p:cxnSp>
          <p:nvCxnSpPr>
            <p:cNvPr id="127" name="Straight Arrow Connector 126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8" name="Oval 127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9" name="Group 177"/>
          <p:cNvGrpSpPr>
            <a:grpSpLocks/>
          </p:cNvGrpSpPr>
          <p:nvPr/>
        </p:nvGrpSpPr>
        <p:grpSpPr bwMode="auto">
          <a:xfrm rot="10800000">
            <a:off x="5595063" y="932572"/>
            <a:ext cx="96837" cy="312737"/>
            <a:chOff x="3505200" y="1211100"/>
            <a:chExt cx="99710" cy="364506"/>
          </a:xfrm>
        </p:grpSpPr>
        <p:cxnSp>
          <p:nvCxnSpPr>
            <p:cNvPr id="130" name="Straight Arrow Connector 129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Oval 13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32" name="Group 195"/>
          <p:cNvGrpSpPr>
            <a:grpSpLocks/>
          </p:cNvGrpSpPr>
          <p:nvPr/>
        </p:nvGrpSpPr>
        <p:grpSpPr bwMode="auto">
          <a:xfrm rot="10800000">
            <a:off x="5895885" y="932572"/>
            <a:ext cx="96838" cy="312737"/>
            <a:chOff x="3505200" y="1211100"/>
            <a:chExt cx="99710" cy="364506"/>
          </a:xfrm>
        </p:grpSpPr>
        <p:cxnSp>
          <p:nvCxnSpPr>
            <p:cNvPr id="133" name="Straight Arrow Connector 132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4" name="Oval 133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5387234" y="1908215"/>
            <a:ext cx="1054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Collimator</a:t>
            </a:r>
            <a:endParaRPr lang="en-US" sz="1600" dirty="0"/>
          </a:p>
        </p:txBody>
      </p:sp>
      <p:cxnSp>
        <p:nvCxnSpPr>
          <p:cNvPr id="137" name="Straight Connector 136"/>
          <p:cNvCxnSpPr>
            <a:stCxn id="107" idx="6"/>
            <a:endCxn id="106" idx="6"/>
          </p:cNvCxnSpPr>
          <p:nvPr/>
        </p:nvCxnSpPr>
        <p:spPr>
          <a:xfrm>
            <a:off x="7901897" y="537124"/>
            <a:ext cx="19026" cy="1189454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07" idx="2"/>
            <a:endCxn id="106" idx="2"/>
          </p:cNvCxnSpPr>
          <p:nvPr/>
        </p:nvCxnSpPr>
        <p:spPr>
          <a:xfrm>
            <a:off x="3421895" y="537124"/>
            <a:ext cx="19026" cy="1189454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9" name="Group 195"/>
          <p:cNvGrpSpPr>
            <a:grpSpLocks/>
          </p:cNvGrpSpPr>
          <p:nvPr/>
        </p:nvGrpSpPr>
        <p:grpSpPr bwMode="auto">
          <a:xfrm rot="10800000">
            <a:off x="6182269" y="931036"/>
            <a:ext cx="96838" cy="312737"/>
            <a:chOff x="3505200" y="1211100"/>
            <a:chExt cx="99710" cy="364506"/>
          </a:xfrm>
        </p:grpSpPr>
        <p:cxnSp>
          <p:nvCxnSpPr>
            <p:cNvPr id="140" name="Straight Arrow Connector 139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1" name="Oval 14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cxnSp>
        <p:nvCxnSpPr>
          <p:cNvPr id="142" name="Straight Arrow Connector 141"/>
          <p:cNvCxnSpPr/>
          <p:nvPr/>
        </p:nvCxnSpPr>
        <p:spPr>
          <a:xfrm flipV="1">
            <a:off x="282740" y="1720690"/>
            <a:ext cx="0" cy="540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V="1">
            <a:off x="282740" y="2251099"/>
            <a:ext cx="540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50531" y="1352908"/>
            <a:ext cx="28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5" name="Straight Arrow Connector 144"/>
          <p:cNvCxnSpPr/>
          <p:nvPr/>
        </p:nvCxnSpPr>
        <p:spPr>
          <a:xfrm flipV="1">
            <a:off x="279903" y="1958444"/>
            <a:ext cx="303946" cy="2926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48803" y="2030829"/>
            <a:ext cx="27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87154" y="169734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8" name="Cube 147"/>
          <p:cNvSpPr/>
          <p:nvPr/>
        </p:nvSpPr>
        <p:spPr>
          <a:xfrm>
            <a:off x="5738598" y="600294"/>
            <a:ext cx="373277" cy="987598"/>
          </a:xfrm>
          <a:prstGeom prst="cube">
            <a:avLst>
              <a:gd name="adj" fmla="val 6918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Line 117"/>
          <p:cNvSpPr>
            <a:spLocks noChangeShapeType="1"/>
          </p:cNvSpPr>
          <p:nvPr/>
        </p:nvSpPr>
        <p:spPr bwMode="auto">
          <a:xfrm>
            <a:off x="6344513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0" name="Line 118"/>
          <p:cNvSpPr>
            <a:spLocks noChangeShapeType="1"/>
          </p:cNvSpPr>
          <p:nvPr/>
        </p:nvSpPr>
        <p:spPr bwMode="auto">
          <a:xfrm>
            <a:off x="6430274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1" name="Line 119"/>
          <p:cNvSpPr>
            <a:spLocks noChangeShapeType="1"/>
          </p:cNvSpPr>
          <p:nvPr/>
        </p:nvSpPr>
        <p:spPr bwMode="auto">
          <a:xfrm>
            <a:off x="6516035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2" name="Line 120"/>
          <p:cNvSpPr>
            <a:spLocks noChangeShapeType="1"/>
          </p:cNvSpPr>
          <p:nvPr/>
        </p:nvSpPr>
        <p:spPr bwMode="auto">
          <a:xfrm>
            <a:off x="6601796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3" name="Line 121"/>
          <p:cNvSpPr>
            <a:spLocks noChangeShapeType="1"/>
          </p:cNvSpPr>
          <p:nvPr/>
        </p:nvSpPr>
        <p:spPr bwMode="auto">
          <a:xfrm>
            <a:off x="6687557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5" name="Line 123"/>
          <p:cNvSpPr>
            <a:spLocks noChangeShapeType="1"/>
          </p:cNvSpPr>
          <p:nvPr/>
        </p:nvSpPr>
        <p:spPr bwMode="auto">
          <a:xfrm>
            <a:off x="6773318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8" name="Line 126"/>
          <p:cNvSpPr>
            <a:spLocks noChangeShapeType="1"/>
          </p:cNvSpPr>
          <p:nvPr/>
        </p:nvSpPr>
        <p:spPr bwMode="auto">
          <a:xfrm>
            <a:off x="6859079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59" name="Line 127"/>
          <p:cNvSpPr>
            <a:spLocks noChangeShapeType="1"/>
          </p:cNvSpPr>
          <p:nvPr/>
        </p:nvSpPr>
        <p:spPr bwMode="auto">
          <a:xfrm>
            <a:off x="6944840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1" name="Line 129"/>
          <p:cNvSpPr>
            <a:spLocks noChangeShapeType="1"/>
          </p:cNvSpPr>
          <p:nvPr/>
        </p:nvSpPr>
        <p:spPr bwMode="auto">
          <a:xfrm>
            <a:off x="7030600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cxnSp>
        <p:nvCxnSpPr>
          <p:cNvPr id="163" name="Straight Connector 162"/>
          <p:cNvCxnSpPr/>
          <p:nvPr/>
        </p:nvCxnSpPr>
        <p:spPr>
          <a:xfrm flipV="1">
            <a:off x="6351741" y="741246"/>
            <a:ext cx="189470" cy="190405"/>
          </a:xfrm>
          <a:prstGeom prst="line">
            <a:avLst/>
          </a:prstGeom>
          <a:ln w="12700" cmpd="sng">
            <a:solidFill>
              <a:srgbClr val="66006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Line 117"/>
          <p:cNvSpPr>
            <a:spLocks noChangeShapeType="1"/>
          </p:cNvSpPr>
          <p:nvPr/>
        </p:nvSpPr>
        <p:spPr bwMode="auto">
          <a:xfrm>
            <a:off x="6541363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5" name="Line 118"/>
          <p:cNvSpPr>
            <a:spLocks noChangeShapeType="1"/>
          </p:cNvSpPr>
          <p:nvPr/>
        </p:nvSpPr>
        <p:spPr bwMode="auto">
          <a:xfrm>
            <a:off x="6627124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6" name="Line 119"/>
          <p:cNvSpPr>
            <a:spLocks noChangeShapeType="1"/>
          </p:cNvSpPr>
          <p:nvPr/>
        </p:nvSpPr>
        <p:spPr bwMode="auto">
          <a:xfrm>
            <a:off x="6712885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68" name="Line 121"/>
          <p:cNvSpPr>
            <a:spLocks noChangeShapeType="1"/>
          </p:cNvSpPr>
          <p:nvPr/>
        </p:nvSpPr>
        <p:spPr bwMode="auto">
          <a:xfrm>
            <a:off x="6798646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0" name="Line 123"/>
          <p:cNvSpPr>
            <a:spLocks noChangeShapeType="1"/>
          </p:cNvSpPr>
          <p:nvPr/>
        </p:nvSpPr>
        <p:spPr bwMode="auto">
          <a:xfrm>
            <a:off x="6884407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2" name="Line 125"/>
          <p:cNvSpPr>
            <a:spLocks noChangeShapeType="1"/>
          </p:cNvSpPr>
          <p:nvPr/>
        </p:nvSpPr>
        <p:spPr bwMode="auto">
          <a:xfrm>
            <a:off x="6970168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3" name="Line 126"/>
          <p:cNvSpPr>
            <a:spLocks noChangeShapeType="1"/>
          </p:cNvSpPr>
          <p:nvPr/>
        </p:nvSpPr>
        <p:spPr bwMode="auto">
          <a:xfrm>
            <a:off x="7055929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5" name="Line 128"/>
          <p:cNvSpPr>
            <a:spLocks noChangeShapeType="1"/>
          </p:cNvSpPr>
          <p:nvPr/>
        </p:nvSpPr>
        <p:spPr bwMode="auto">
          <a:xfrm>
            <a:off x="7141690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76" name="Line 129"/>
          <p:cNvSpPr>
            <a:spLocks noChangeShapeType="1"/>
          </p:cNvSpPr>
          <p:nvPr/>
        </p:nvSpPr>
        <p:spPr bwMode="auto">
          <a:xfrm>
            <a:off x="7227450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cxnSp>
        <p:nvCxnSpPr>
          <p:cNvPr id="178" name="Straight Connector 177"/>
          <p:cNvCxnSpPr/>
          <p:nvPr/>
        </p:nvCxnSpPr>
        <p:spPr>
          <a:xfrm flipV="1">
            <a:off x="7032621" y="744373"/>
            <a:ext cx="189470" cy="190405"/>
          </a:xfrm>
          <a:prstGeom prst="line">
            <a:avLst/>
          </a:prstGeom>
          <a:ln w="12700" cmpd="sng">
            <a:solidFill>
              <a:srgbClr val="66006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V="1">
            <a:off x="7041949" y="1206384"/>
            <a:ext cx="189470" cy="190405"/>
          </a:xfrm>
          <a:prstGeom prst="line">
            <a:avLst/>
          </a:prstGeom>
          <a:ln w="12700" cmpd="sng">
            <a:solidFill>
              <a:srgbClr val="66006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0" name="Text Box 135"/>
          <p:cNvSpPr txBox="1">
            <a:spLocks noChangeArrowheads="1"/>
          </p:cNvSpPr>
          <p:nvPr/>
        </p:nvSpPr>
        <p:spPr bwMode="auto">
          <a:xfrm>
            <a:off x="4337442" y="28008"/>
            <a:ext cx="26200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24459C"/>
                </a:solidFill>
              </a:rPr>
              <a:t>10 </a:t>
            </a:r>
            <a:r>
              <a:rPr lang="en-US" sz="1600" dirty="0" smtClean="0">
                <a:solidFill>
                  <a:srgbClr val="24459C"/>
                </a:solidFill>
              </a:rPr>
              <a:t>Gauss </a:t>
            </a:r>
            <a:r>
              <a:rPr lang="en-US" sz="1600" dirty="0" smtClean="0">
                <a:solidFill>
                  <a:srgbClr val="24459C"/>
                </a:solidFill>
              </a:rPr>
              <a:t>Magnetic Field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1591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4452875" y="668126"/>
            <a:ext cx="1189037" cy="836613"/>
            <a:chOff x="3199" y="1123"/>
            <a:chExt cx="749" cy="527"/>
          </a:xfrm>
        </p:grpSpPr>
        <p:sp>
          <p:nvSpPr>
            <p:cNvPr id="5" name="Line 102"/>
            <p:cNvSpPr>
              <a:spLocks noChangeShapeType="1"/>
            </p:cNvSpPr>
            <p:nvPr/>
          </p:nvSpPr>
          <p:spPr bwMode="auto">
            <a:xfrm>
              <a:off x="3279" y="1123"/>
              <a:ext cx="59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6" name="Line 103"/>
            <p:cNvSpPr>
              <a:spLocks noChangeShapeType="1"/>
            </p:cNvSpPr>
            <p:nvPr/>
          </p:nvSpPr>
          <p:spPr bwMode="auto">
            <a:xfrm flipV="1">
              <a:off x="3283" y="1650"/>
              <a:ext cx="583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" name="Arc 104"/>
            <p:cNvSpPr>
              <a:spLocks/>
            </p:cNvSpPr>
            <p:nvPr/>
          </p:nvSpPr>
          <p:spPr bwMode="auto">
            <a:xfrm flipH="1">
              <a:off x="3771" y="1123"/>
              <a:ext cx="177" cy="527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</a:path>
                <a:path w="43200" h="43200" stroke="0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  <a:lnTo>
                    <a:pt x="21600" y="21600"/>
                  </a:lnTo>
                  <a:lnTo>
                    <a:pt x="21600" y="-1"/>
                  </a:lnTo>
                  <a:close/>
                </a:path>
              </a:pathLst>
            </a:cu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8" name="Arc 105"/>
            <p:cNvSpPr>
              <a:spLocks/>
            </p:cNvSpPr>
            <p:nvPr/>
          </p:nvSpPr>
          <p:spPr bwMode="auto">
            <a:xfrm flipH="1">
              <a:off x="3199" y="1123"/>
              <a:ext cx="89" cy="527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99"/>
                <a:gd name="T11" fmla="*/ 21600 w 21600"/>
                <a:gd name="T12" fmla="*/ 43199 h 43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99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</a:path>
                <a:path w="21600" h="43199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9" name="AutoShape 106"/>
            <p:cNvSpPr>
              <a:spLocks noChangeArrowheads="1"/>
            </p:cNvSpPr>
            <p:nvPr/>
          </p:nvSpPr>
          <p:spPr bwMode="auto">
            <a:xfrm>
              <a:off x="3830" y="125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0" name="AutoShape 107"/>
            <p:cNvSpPr>
              <a:spLocks noChangeArrowheads="1"/>
            </p:cNvSpPr>
            <p:nvPr/>
          </p:nvSpPr>
          <p:spPr bwMode="auto">
            <a:xfrm>
              <a:off x="3268" y="125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1" name="Rectangle 108"/>
            <p:cNvSpPr>
              <a:spLocks noChangeArrowheads="1"/>
            </p:cNvSpPr>
            <p:nvPr/>
          </p:nvSpPr>
          <p:spPr bwMode="auto">
            <a:xfrm>
              <a:off x="3298" y="1231"/>
              <a:ext cx="86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12" name="Line 109"/>
            <p:cNvSpPr>
              <a:spLocks noChangeShapeType="1"/>
            </p:cNvSpPr>
            <p:nvPr/>
          </p:nvSpPr>
          <p:spPr bwMode="auto">
            <a:xfrm flipH="1">
              <a:off x="3292" y="1259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13" name="Line 110"/>
            <p:cNvSpPr>
              <a:spLocks noChangeShapeType="1"/>
            </p:cNvSpPr>
            <p:nvPr/>
          </p:nvSpPr>
          <p:spPr bwMode="auto">
            <a:xfrm flipH="1">
              <a:off x="3296" y="1505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16" name="Arc 114"/>
          <p:cNvSpPr>
            <a:spLocks/>
          </p:cNvSpPr>
          <p:nvPr/>
        </p:nvSpPr>
        <p:spPr bwMode="auto">
          <a:xfrm flipH="1">
            <a:off x="7136684" y="668126"/>
            <a:ext cx="280987" cy="836613"/>
          </a:xfrm>
          <a:custGeom>
            <a:avLst/>
            <a:gdLst>
              <a:gd name="T0" fmla="*/ 0 w 43200"/>
              <a:gd name="T1" fmla="*/ 0 h 43200"/>
              <a:gd name="T2" fmla="*/ 0 w 43200"/>
              <a:gd name="T3" fmla="*/ 0 h 43200"/>
              <a:gd name="T4" fmla="*/ 0 w 43200"/>
              <a:gd name="T5" fmla="*/ 0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0121"/>
                  <a:pt x="8977" y="648"/>
                  <a:pt x="20438" y="31"/>
                </a:cubicBezTo>
              </a:path>
              <a:path w="43200" h="43200" stroke="0" extrusionOk="0">
                <a:moveTo>
                  <a:pt x="21600" y="-1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10121"/>
                  <a:pt x="8977" y="648"/>
                  <a:pt x="20438" y="31"/>
                </a:cubicBezTo>
                <a:lnTo>
                  <a:pt x="21600" y="21600"/>
                </a:lnTo>
                <a:lnTo>
                  <a:pt x="21600" y="-1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36" name="Text Box 136"/>
          <p:cNvSpPr txBox="1">
            <a:spLocks noChangeArrowheads="1"/>
          </p:cNvSpPr>
          <p:nvPr/>
        </p:nvSpPr>
        <p:spPr bwMode="auto">
          <a:xfrm>
            <a:off x="4468863" y="1861926"/>
            <a:ext cx="892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CC0000"/>
                </a:solidFill>
              </a:rPr>
              <a:t>RF spin</a:t>
            </a:r>
            <a:br>
              <a:rPr lang="en-US" sz="1600" dirty="0">
                <a:solidFill>
                  <a:srgbClr val="CC0000"/>
                </a:solidFill>
              </a:rPr>
            </a:br>
            <a:r>
              <a:rPr lang="en-US" sz="1600" dirty="0">
                <a:solidFill>
                  <a:srgbClr val="CC0000"/>
                </a:solidFill>
              </a:rPr>
              <a:t>rotator</a:t>
            </a:r>
          </a:p>
        </p:txBody>
      </p:sp>
      <p:sp>
        <p:nvSpPr>
          <p:cNvPr id="37" name="Text Box 137"/>
          <p:cNvSpPr txBox="1">
            <a:spLocks noChangeArrowheads="1"/>
          </p:cNvSpPr>
          <p:nvPr/>
        </p:nvSpPr>
        <p:spPr bwMode="auto">
          <a:xfrm>
            <a:off x="6323884" y="1857421"/>
            <a:ext cx="1314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baseline="30000" dirty="0">
                <a:solidFill>
                  <a:srgbClr val="660066"/>
                </a:solidFill>
              </a:rPr>
              <a:t>3</a:t>
            </a:r>
            <a:r>
              <a:rPr lang="en-US" sz="1600" dirty="0">
                <a:solidFill>
                  <a:srgbClr val="660066"/>
                </a:solidFill>
              </a:rPr>
              <a:t>He target /</a:t>
            </a:r>
          </a:p>
          <a:p>
            <a:pPr algn="ctr"/>
            <a:r>
              <a:rPr lang="en-US" sz="1600" dirty="0">
                <a:solidFill>
                  <a:srgbClr val="660066"/>
                </a:solidFill>
              </a:rPr>
              <a:t>ion chamber</a:t>
            </a:r>
          </a:p>
        </p:txBody>
      </p:sp>
      <p:grpSp>
        <p:nvGrpSpPr>
          <p:cNvPr id="38" name="Group 138"/>
          <p:cNvGrpSpPr>
            <a:grpSpLocks/>
          </p:cNvGrpSpPr>
          <p:nvPr/>
        </p:nvGrpSpPr>
        <p:grpSpPr bwMode="auto">
          <a:xfrm>
            <a:off x="326309" y="884026"/>
            <a:ext cx="952500" cy="390525"/>
            <a:chOff x="290" y="1289"/>
            <a:chExt cx="600" cy="246"/>
          </a:xfrm>
        </p:grpSpPr>
        <p:sp>
          <p:nvSpPr>
            <p:cNvPr id="39" name="AutoShape 139"/>
            <p:cNvSpPr>
              <a:spLocks noChangeArrowheads="1"/>
            </p:cNvSpPr>
            <p:nvPr/>
          </p:nvSpPr>
          <p:spPr bwMode="auto">
            <a:xfrm>
              <a:off x="828" y="1289"/>
              <a:ext cx="62" cy="246"/>
            </a:xfrm>
            <a:prstGeom prst="roundRect">
              <a:avLst>
                <a:gd name="adj" fmla="val 32352"/>
              </a:avLst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40" name="Line 140"/>
            <p:cNvSpPr>
              <a:spLocks noChangeShapeType="1"/>
            </p:cNvSpPr>
            <p:nvPr/>
          </p:nvSpPr>
          <p:spPr bwMode="auto">
            <a:xfrm flipH="1">
              <a:off x="290" y="1289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1" name="Line 141"/>
            <p:cNvSpPr>
              <a:spLocks noChangeShapeType="1"/>
            </p:cNvSpPr>
            <p:nvPr/>
          </p:nvSpPr>
          <p:spPr bwMode="auto">
            <a:xfrm flipH="1">
              <a:off x="290" y="1535"/>
              <a:ext cx="57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42" name="Group 142"/>
          <p:cNvGrpSpPr>
            <a:grpSpLocks/>
          </p:cNvGrpSpPr>
          <p:nvPr/>
        </p:nvGrpSpPr>
        <p:grpSpPr bwMode="auto">
          <a:xfrm>
            <a:off x="1999534" y="671301"/>
            <a:ext cx="1250950" cy="830263"/>
            <a:chOff x="1076" y="1155"/>
            <a:chExt cx="788" cy="523"/>
          </a:xfrm>
        </p:grpSpPr>
        <p:sp>
          <p:nvSpPr>
            <p:cNvPr id="43" name="Rectangle 143"/>
            <p:cNvSpPr>
              <a:spLocks noChangeArrowheads="1"/>
            </p:cNvSpPr>
            <p:nvPr/>
          </p:nvSpPr>
          <p:spPr bwMode="auto">
            <a:xfrm>
              <a:off x="1077" y="1155"/>
              <a:ext cx="787" cy="523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44" name="Arc 144"/>
            <p:cNvSpPr>
              <a:spLocks/>
            </p:cNvSpPr>
            <p:nvPr/>
          </p:nvSpPr>
          <p:spPr bwMode="auto">
            <a:xfrm>
              <a:off x="1079" y="1272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5" name="Arc 145"/>
            <p:cNvSpPr>
              <a:spLocks/>
            </p:cNvSpPr>
            <p:nvPr/>
          </p:nvSpPr>
          <p:spPr bwMode="auto">
            <a:xfrm>
              <a:off x="1079" y="1324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6" name="Arc 146"/>
            <p:cNvSpPr>
              <a:spLocks/>
            </p:cNvSpPr>
            <p:nvPr/>
          </p:nvSpPr>
          <p:spPr bwMode="auto">
            <a:xfrm>
              <a:off x="1079" y="1376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7" name="Arc 147"/>
            <p:cNvSpPr>
              <a:spLocks/>
            </p:cNvSpPr>
            <p:nvPr/>
          </p:nvSpPr>
          <p:spPr bwMode="auto">
            <a:xfrm>
              <a:off x="1079" y="1428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8" name="Arc 148"/>
            <p:cNvSpPr>
              <a:spLocks/>
            </p:cNvSpPr>
            <p:nvPr/>
          </p:nvSpPr>
          <p:spPr bwMode="auto">
            <a:xfrm>
              <a:off x="1079" y="1480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49" name="Arc 149"/>
            <p:cNvSpPr>
              <a:spLocks/>
            </p:cNvSpPr>
            <p:nvPr/>
          </p:nvSpPr>
          <p:spPr bwMode="auto">
            <a:xfrm>
              <a:off x="1079" y="1531"/>
              <a:ext cx="782" cy="126"/>
            </a:xfrm>
            <a:custGeom>
              <a:avLst/>
              <a:gdLst>
                <a:gd name="T0" fmla="*/ 0 w 29173"/>
                <a:gd name="T1" fmla="*/ 0 h 21600"/>
                <a:gd name="T2" fmla="*/ 0 w 29173"/>
                <a:gd name="T3" fmla="*/ 0 h 21600"/>
                <a:gd name="T4" fmla="*/ 0 w 29173"/>
                <a:gd name="T5" fmla="*/ 0 h 21600"/>
                <a:gd name="T6" fmla="*/ 0 60000 65536"/>
                <a:gd name="T7" fmla="*/ 0 60000 65536"/>
                <a:gd name="T8" fmla="*/ 0 60000 65536"/>
                <a:gd name="T9" fmla="*/ 0 w 29173"/>
                <a:gd name="T10" fmla="*/ 0 h 21600"/>
                <a:gd name="T11" fmla="*/ 29173 w 2917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173" h="21600" fill="none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</a:path>
                <a:path w="29173" h="21600" stroke="0" extrusionOk="0">
                  <a:moveTo>
                    <a:pt x="-1" y="6147"/>
                  </a:moveTo>
                  <a:cubicBezTo>
                    <a:pt x="4034" y="2206"/>
                    <a:pt x="9451" y="-1"/>
                    <a:pt x="15092" y="-1"/>
                  </a:cubicBezTo>
                  <a:cubicBezTo>
                    <a:pt x="20259" y="-1"/>
                    <a:pt x="25255" y="1852"/>
                    <a:pt x="29173" y="5220"/>
                  </a:cubicBezTo>
                  <a:lnTo>
                    <a:pt x="15092" y="21600"/>
                  </a:lnTo>
                  <a:lnTo>
                    <a:pt x="-1" y="6147"/>
                  </a:lnTo>
                  <a:close/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0" name="Line 150"/>
            <p:cNvSpPr>
              <a:spLocks noChangeShapeType="1"/>
            </p:cNvSpPr>
            <p:nvPr/>
          </p:nvSpPr>
          <p:spPr bwMode="auto">
            <a:xfrm>
              <a:off x="1076" y="1215"/>
              <a:ext cx="78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1" name="Line 151"/>
            <p:cNvSpPr>
              <a:spLocks noChangeShapeType="1"/>
            </p:cNvSpPr>
            <p:nvPr/>
          </p:nvSpPr>
          <p:spPr bwMode="auto">
            <a:xfrm>
              <a:off x="1076" y="1618"/>
              <a:ext cx="78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52" name="Text Box 153"/>
          <p:cNvSpPr txBox="1">
            <a:spLocks noChangeArrowheads="1"/>
          </p:cNvSpPr>
          <p:nvPr/>
        </p:nvSpPr>
        <p:spPr bwMode="auto">
          <a:xfrm>
            <a:off x="182175" y="67302"/>
            <a:ext cx="1439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CC0000"/>
                </a:solidFill>
              </a:rPr>
              <a:t>FnPB cold</a:t>
            </a:r>
          </a:p>
          <a:p>
            <a:pPr algn="ctr"/>
            <a:r>
              <a:rPr lang="en-US" sz="1600" dirty="0">
                <a:solidFill>
                  <a:srgbClr val="CC0000"/>
                </a:solidFill>
              </a:rPr>
              <a:t>neutron guide</a:t>
            </a:r>
          </a:p>
        </p:txBody>
      </p:sp>
      <p:grpSp>
        <p:nvGrpSpPr>
          <p:cNvPr id="53" name="Group 154"/>
          <p:cNvGrpSpPr>
            <a:grpSpLocks/>
          </p:cNvGrpSpPr>
          <p:nvPr/>
        </p:nvGrpSpPr>
        <p:grpSpPr bwMode="auto">
          <a:xfrm>
            <a:off x="1437559" y="753851"/>
            <a:ext cx="417512" cy="646113"/>
            <a:chOff x="950" y="1207"/>
            <a:chExt cx="263" cy="407"/>
          </a:xfrm>
        </p:grpSpPr>
        <p:grpSp>
          <p:nvGrpSpPr>
            <p:cNvPr id="54" name="Group 155"/>
            <p:cNvGrpSpPr>
              <a:grpSpLocks/>
            </p:cNvGrpSpPr>
            <p:nvPr/>
          </p:nvGrpSpPr>
          <p:grpSpPr bwMode="auto">
            <a:xfrm>
              <a:off x="1015" y="1207"/>
              <a:ext cx="132" cy="405"/>
              <a:chOff x="696" y="1207"/>
              <a:chExt cx="451" cy="405"/>
            </a:xfrm>
          </p:grpSpPr>
          <p:sp>
            <p:nvSpPr>
              <p:cNvPr id="57" name="Line 156"/>
              <p:cNvSpPr>
                <a:spLocks noChangeAspect="1" noChangeShapeType="1"/>
              </p:cNvSpPr>
              <p:nvPr/>
            </p:nvSpPr>
            <p:spPr bwMode="auto">
              <a:xfrm>
                <a:off x="696" y="1207"/>
                <a:ext cx="451" cy="0"/>
              </a:xfrm>
              <a:prstGeom prst="line">
                <a:avLst/>
              </a:prstGeom>
              <a:noFill/>
              <a:ln w="19050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 dirty="0"/>
              </a:p>
            </p:txBody>
          </p:sp>
          <p:sp>
            <p:nvSpPr>
              <p:cNvPr id="58" name="Line 157"/>
              <p:cNvSpPr>
                <a:spLocks noChangeAspect="1" noChangeShapeType="1"/>
              </p:cNvSpPr>
              <p:nvPr/>
            </p:nvSpPr>
            <p:spPr bwMode="auto">
              <a:xfrm flipV="1">
                <a:off x="696" y="1612"/>
                <a:ext cx="451" cy="0"/>
              </a:xfrm>
              <a:prstGeom prst="line">
                <a:avLst/>
              </a:prstGeom>
              <a:noFill/>
              <a:ln w="19050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CA" dirty="0"/>
              </a:p>
            </p:txBody>
          </p:sp>
        </p:grpSp>
        <p:sp>
          <p:nvSpPr>
            <p:cNvPr id="55" name="Arc 158"/>
            <p:cNvSpPr>
              <a:spLocks noChangeAspect="1"/>
            </p:cNvSpPr>
            <p:nvPr/>
          </p:nvSpPr>
          <p:spPr bwMode="auto">
            <a:xfrm flipH="1">
              <a:off x="1076" y="1207"/>
              <a:ext cx="137" cy="407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</a:path>
                <a:path w="43200" h="43200" stroke="0" extrusionOk="0">
                  <a:moveTo>
                    <a:pt x="21600" y="-1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10121"/>
                    <a:pt x="8977" y="648"/>
                    <a:pt x="20438" y="31"/>
                  </a:cubicBezTo>
                  <a:lnTo>
                    <a:pt x="21600" y="21600"/>
                  </a:lnTo>
                  <a:lnTo>
                    <a:pt x="21600" y="-1"/>
                  </a:lnTo>
                  <a:close/>
                </a:path>
              </a:pathLst>
            </a:cu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56" name="Arc 159"/>
            <p:cNvSpPr>
              <a:spLocks noChangeAspect="1"/>
            </p:cNvSpPr>
            <p:nvPr/>
          </p:nvSpPr>
          <p:spPr bwMode="auto">
            <a:xfrm flipH="1">
              <a:off x="950" y="1207"/>
              <a:ext cx="69" cy="407"/>
            </a:xfrm>
            <a:custGeom>
              <a:avLst/>
              <a:gdLst>
                <a:gd name="T0" fmla="*/ 0 w 21600"/>
                <a:gd name="T1" fmla="*/ 0 h 43199"/>
                <a:gd name="T2" fmla="*/ 0 w 21600"/>
                <a:gd name="T3" fmla="*/ 0 h 43199"/>
                <a:gd name="T4" fmla="*/ 0 w 21600"/>
                <a:gd name="T5" fmla="*/ 0 h 431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99"/>
                <a:gd name="T11" fmla="*/ 21600 w 21600"/>
                <a:gd name="T12" fmla="*/ 43199 h 43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99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</a:path>
                <a:path w="21600" h="43199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84"/>
                    <a:pt x="11999" y="43135"/>
                    <a:pt x="116" y="43199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59" name="Text Box 160"/>
          <p:cNvSpPr txBox="1">
            <a:spLocks noChangeArrowheads="1"/>
          </p:cNvSpPr>
          <p:nvPr/>
        </p:nvSpPr>
        <p:spPr bwMode="auto">
          <a:xfrm>
            <a:off x="1102596" y="1604751"/>
            <a:ext cx="1116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baseline="30000" dirty="0">
                <a:solidFill>
                  <a:srgbClr val="660066"/>
                </a:solidFill>
              </a:rPr>
              <a:t>3</a:t>
            </a:r>
            <a:r>
              <a:rPr lang="en-US" sz="1600" dirty="0">
                <a:solidFill>
                  <a:srgbClr val="660066"/>
                </a:solidFill>
              </a:rPr>
              <a:t>He Beam</a:t>
            </a:r>
          </a:p>
          <a:p>
            <a:pPr algn="ctr"/>
            <a:r>
              <a:rPr lang="en-US" sz="1600" dirty="0">
                <a:solidFill>
                  <a:srgbClr val="660066"/>
                </a:solidFill>
              </a:rPr>
              <a:t>Monitor</a:t>
            </a:r>
          </a:p>
        </p:txBody>
      </p:sp>
      <p:sp>
        <p:nvSpPr>
          <p:cNvPr id="60" name="AutoShape 162"/>
          <p:cNvSpPr>
            <a:spLocks/>
          </p:cNvSpPr>
          <p:nvPr/>
        </p:nvSpPr>
        <p:spPr bwMode="auto">
          <a:xfrm rot="16200000">
            <a:off x="1639171" y="1125326"/>
            <a:ext cx="330200" cy="3022600"/>
          </a:xfrm>
          <a:prstGeom prst="leftBrace">
            <a:avLst>
              <a:gd name="adj1" fmla="val 76282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dirty="0"/>
          </a:p>
        </p:txBody>
      </p:sp>
      <p:sp>
        <p:nvSpPr>
          <p:cNvPr id="61" name="Text Box 163"/>
          <p:cNvSpPr txBox="1">
            <a:spLocks noChangeArrowheads="1"/>
          </p:cNvSpPr>
          <p:nvPr/>
        </p:nvSpPr>
        <p:spPr bwMode="auto">
          <a:xfrm>
            <a:off x="1464546" y="2811251"/>
            <a:ext cx="868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</a:rPr>
              <a:t>FNPB</a:t>
            </a:r>
          </a:p>
        </p:txBody>
      </p:sp>
      <p:sp>
        <p:nvSpPr>
          <p:cNvPr id="62" name="AutoShape 164"/>
          <p:cNvSpPr>
            <a:spLocks/>
          </p:cNvSpPr>
          <p:nvPr/>
        </p:nvSpPr>
        <p:spPr bwMode="auto">
          <a:xfrm rot="16200000">
            <a:off x="5707934" y="349038"/>
            <a:ext cx="330200" cy="4575175"/>
          </a:xfrm>
          <a:prstGeom prst="leftBrace">
            <a:avLst>
              <a:gd name="adj1" fmla="val 115465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dirty="0"/>
          </a:p>
        </p:txBody>
      </p:sp>
      <p:sp>
        <p:nvSpPr>
          <p:cNvPr id="63" name="Text Box 165"/>
          <p:cNvSpPr txBox="1">
            <a:spLocks noChangeArrowheads="1"/>
          </p:cNvSpPr>
          <p:nvPr/>
        </p:nvSpPr>
        <p:spPr bwMode="auto">
          <a:xfrm>
            <a:off x="5511084" y="2811251"/>
            <a:ext cx="83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</a:rPr>
              <a:t>n-</a:t>
            </a:r>
            <a:r>
              <a:rPr lang="en-US" sz="2000" baseline="30000" dirty="0">
                <a:solidFill>
                  <a:schemeClr val="accent2"/>
                </a:solidFill>
              </a:rPr>
              <a:t>3</a:t>
            </a:r>
            <a:r>
              <a:rPr lang="en-US" sz="2000" dirty="0">
                <a:solidFill>
                  <a:schemeClr val="accent2"/>
                </a:solidFill>
              </a:rPr>
              <a:t>He</a:t>
            </a:r>
          </a:p>
        </p:txBody>
      </p: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2412284" y="933239"/>
            <a:ext cx="96837" cy="312737"/>
            <a:chOff x="3505200" y="1211100"/>
            <a:chExt cx="99710" cy="364506"/>
          </a:xfrm>
        </p:grpSpPr>
        <p:cxnSp>
          <p:nvCxnSpPr>
            <p:cNvPr id="65" name="Straight Arrow Connector 64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Oval 6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67" name="Group 162"/>
          <p:cNvGrpSpPr>
            <a:grpSpLocks/>
          </p:cNvGrpSpPr>
          <p:nvPr/>
        </p:nvGrpSpPr>
        <p:grpSpPr bwMode="auto">
          <a:xfrm>
            <a:off x="1459784" y="933239"/>
            <a:ext cx="95250" cy="312737"/>
            <a:chOff x="3505200" y="1211100"/>
            <a:chExt cx="99710" cy="364506"/>
          </a:xfrm>
        </p:grpSpPr>
        <p:cxnSp>
          <p:nvCxnSpPr>
            <p:cNvPr id="68" name="Straight Arrow Connector 67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" name="Oval 68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0" name="Group 171"/>
          <p:cNvGrpSpPr>
            <a:grpSpLocks/>
          </p:cNvGrpSpPr>
          <p:nvPr/>
        </p:nvGrpSpPr>
        <p:grpSpPr bwMode="auto">
          <a:xfrm flipV="1">
            <a:off x="1753471" y="980864"/>
            <a:ext cx="95250" cy="312737"/>
            <a:chOff x="3505200" y="1211100"/>
            <a:chExt cx="99710" cy="364506"/>
          </a:xfrm>
        </p:grpSpPr>
        <p:cxnSp>
          <p:nvCxnSpPr>
            <p:cNvPr id="71" name="Straight Arrow Connector 70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Oval 71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3" name="Group 174"/>
          <p:cNvGrpSpPr>
            <a:grpSpLocks/>
          </p:cNvGrpSpPr>
          <p:nvPr/>
        </p:nvGrpSpPr>
        <p:grpSpPr bwMode="auto">
          <a:xfrm>
            <a:off x="2705971" y="933239"/>
            <a:ext cx="96838" cy="312737"/>
            <a:chOff x="3505200" y="1211100"/>
            <a:chExt cx="99710" cy="364506"/>
          </a:xfrm>
        </p:grpSpPr>
        <p:cxnSp>
          <p:nvCxnSpPr>
            <p:cNvPr id="74" name="Straight Arrow Connector 73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" name="Oval 74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6" name="Group 177"/>
          <p:cNvGrpSpPr>
            <a:grpSpLocks/>
          </p:cNvGrpSpPr>
          <p:nvPr/>
        </p:nvGrpSpPr>
        <p:grpSpPr bwMode="auto">
          <a:xfrm>
            <a:off x="2999659" y="933239"/>
            <a:ext cx="96837" cy="312737"/>
            <a:chOff x="3505200" y="1211100"/>
            <a:chExt cx="99710" cy="364506"/>
          </a:xfrm>
        </p:grpSpPr>
        <p:cxnSp>
          <p:nvCxnSpPr>
            <p:cNvPr id="77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Oval 77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79" name="Group 180"/>
          <p:cNvGrpSpPr>
            <a:grpSpLocks/>
          </p:cNvGrpSpPr>
          <p:nvPr/>
        </p:nvGrpSpPr>
        <p:grpSpPr bwMode="auto">
          <a:xfrm>
            <a:off x="2120184" y="933239"/>
            <a:ext cx="95250" cy="312737"/>
            <a:chOff x="3505200" y="1211100"/>
            <a:chExt cx="99710" cy="364506"/>
          </a:xfrm>
        </p:grpSpPr>
        <p:cxnSp>
          <p:nvCxnSpPr>
            <p:cNvPr id="80" name="Straight Arrow Connector 79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Oval 8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2" name="Group 183"/>
          <p:cNvGrpSpPr>
            <a:grpSpLocks/>
          </p:cNvGrpSpPr>
          <p:nvPr/>
        </p:nvGrpSpPr>
        <p:grpSpPr bwMode="auto">
          <a:xfrm>
            <a:off x="653334" y="933239"/>
            <a:ext cx="95250" cy="312737"/>
            <a:chOff x="3505200" y="1211100"/>
            <a:chExt cx="99710" cy="364506"/>
          </a:xfrm>
        </p:grpSpPr>
        <p:cxnSp>
          <p:nvCxnSpPr>
            <p:cNvPr id="83" name="Straight Arrow Connector 82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Oval 83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5" name="Group 186"/>
          <p:cNvGrpSpPr>
            <a:grpSpLocks/>
          </p:cNvGrpSpPr>
          <p:nvPr/>
        </p:nvGrpSpPr>
        <p:grpSpPr bwMode="auto">
          <a:xfrm flipV="1">
            <a:off x="872409" y="980864"/>
            <a:ext cx="96837" cy="312737"/>
            <a:chOff x="3505200" y="1211100"/>
            <a:chExt cx="99710" cy="364506"/>
          </a:xfrm>
        </p:grpSpPr>
        <p:cxnSp>
          <p:nvCxnSpPr>
            <p:cNvPr id="86" name="Straight Arrow Connector 85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7" name="Oval 86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88" name="Group 189"/>
          <p:cNvGrpSpPr>
            <a:grpSpLocks/>
          </p:cNvGrpSpPr>
          <p:nvPr/>
        </p:nvGrpSpPr>
        <p:grpSpPr bwMode="auto">
          <a:xfrm>
            <a:off x="1093071" y="933239"/>
            <a:ext cx="95250" cy="312737"/>
            <a:chOff x="3505200" y="1211100"/>
            <a:chExt cx="99710" cy="364506"/>
          </a:xfrm>
        </p:grpSpPr>
        <p:cxnSp>
          <p:nvCxnSpPr>
            <p:cNvPr id="89" name="Straight Arrow Connector 88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0" name="Oval 89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91" name="Group 192"/>
          <p:cNvGrpSpPr>
            <a:grpSpLocks/>
          </p:cNvGrpSpPr>
          <p:nvPr/>
        </p:nvGrpSpPr>
        <p:grpSpPr bwMode="auto">
          <a:xfrm flipV="1">
            <a:off x="432671" y="980864"/>
            <a:ext cx="96838" cy="312737"/>
            <a:chOff x="3505200" y="1211100"/>
            <a:chExt cx="99710" cy="364506"/>
          </a:xfrm>
        </p:grpSpPr>
        <p:cxnSp>
          <p:nvCxnSpPr>
            <p:cNvPr id="92" name="Straight Arrow Connector 91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3" name="Oval 92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94" name="Group 195"/>
          <p:cNvGrpSpPr>
            <a:grpSpLocks/>
          </p:cNvGrpSpPr>
          <p:nvPr/>
        </p:nvGrpSpPr>
        <p:grpSpPr bwMode="auto">
          <a:xfrm>
            <a:off x="3293346" y="933239"/>
            <a:ext cx="96838" cy="312737"/>
            <a:chOff x="3505200" y="1211100"/>
            <a:chExt cx="99710" cy="364506"/>
          </a:xfrm>
        </p:grpSpPr>
        <p:cxnSp>
          <p:nvCxnSpPr>
            <p:cNvPr id="95" name="Straight Arrow Connector 94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" name="Oval 9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97" name="Group 10"/>
          <p:cNvGrpSpPr>
            <a:grpSpLocks/>
          </p:cNvGrpSpPr>
          <p:nvPr/>
        </p:nvGrpSpPr>
        <p:grpSpPr bwMode="auto">
          <a:xfrm rot="18900000">
            <a:off x="6322496" y="901975"/>
            <a:ext cx="364431" cy="193675"/>
            <a:chOff x="6801885" y="2097128"/>
            <a:chExt cx="378749" cy="226014"/>
          </a:xfrm>
        </p:grpSpPr>
        <p:sp>
          <p:nvSpPr>
            <p:cNvPr id="98" name="7-Point Star 97"/>
            <p:cNvSpPr/>
            <p:nvPr/>
          </p:nvSpPr>
          <p:spPr bwMode="auto">
            <a:xfrm>
              <a:off x="6855610" y="2226808"/>
              <a:ext cx="77543" cy="75955"/>
            </a:xfrm>
            <a:prstGeom prst="star7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endParaRPr>
            </a:p>
          </p:txBody>
        </p:sp>
        <p:cxnSp>
          <p:nvCxnSpPr>
            <p:cNvPr id="99" name="Straight Connector 4"/>
            <p:cNvCxnSpPr>
              <a:cxnSpLocks noChangeShapeType="1"/>
            </p:cNvCxnSpPr>
            <p:nvPr/>
          </p:nvCxnSpPr>
          <p:spPr bwMode="auto">
            <a:xfrm flipV="1">
              <a:off x="6928357" y="2097128"/>
              <a:ext cx="252277" cy="1456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Straight Connector 237"/>
            <p:cNvCxnSpPr>
              <a:cxnSpLocks noChangeShapeType="1"/>
            </p:cNvCxnSpPr>
            <p:nvPr/>
          </p:nvCxnSpPr>
          <p:spPr bwMode="auto">
            <a:xfrm flipV="1">
              <a:off x="6801885" y="2286422"/>
              <a:ext cx="63622" cy="36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5" name="Text Box 153"/>
          <p:cNvSpPr txBox="1">
            <a:spLocks noChangeArrowheads="1"/>
          </p:cNvSpPr>
          <p:nvPr/>
        </p:nvSpPr>
        <p:spPr bwMode="auto">
          <a:xfrm>
            <a:off x="1967300" y="15517"/>
            <a:ext cx="133612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 smtClean="0">
                <a:solidFill>
                  <a:srgbClr val="CC0000"/>
                </a:solidFill>
              </a:rPr>
              <a:t>Super-mirror </a:t>
            </a:r>
          </a:p>
          <a:p>
            <a:pPr algn="ctr"/>
            <a:r>
              <a:rPr lang="en-US" sz="1600" dirty="0" smtClean="0">
                <a:solidFill>
                  <a:srgbClr val="CC0000"/>
                </a:solidFill>
              </a:rPr>
              <a:t>polarizer</a:t>
            </a:r>
            <a:endParaRPr lang="en-US" sz="1600" dirty="0">
              <a:solidFill>
                <a:srgbClr val="CC0000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 flipV="1">
            <a:off x="3440921" y="1714682"/>
            <a:ext cx="4480002" cy="14273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3421895" y="406283"/>
            <a:ext cx="4480002" cy="14273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/>
          <p:cNvGrpSpPr>
            <a:grpSpLocks/>
          </p:cNvGrpSpPr>
          <p:nvPr/>
        </p:nvGrpSpPr>
        <p:grpSpPr bwMode="auto">
          <a:xfrm>
            <a:off x="3863149" y="932852"/>
            <a:ext cx="96837" cy="312737"/>
            <a:chOff x="3505200" y="1211100"/>
            <a:chExt cx="99710" cy="364506"/>
          </a:xfrm>
        </p:grpSpPr>
        <p:cxnSp>
          <p:nvCxnSpPr>
            <p:cNvPr id="109" name="Straight Arrow Connector 108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" name="Oval 109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1" name="Group 174"/>
          <p:cNvGrpSpPr>
            <a:grpSpLocks/>
          </p:cNvGrpSpPr>
          <p:nvPr/>
        </p:nvGrpSpPr>
        <p:grpSpPr bwMode="auto">
          <a:xfrm>
            <a:off x="4156836" y="932852"/>
            <a:ext cx="96838" cy="312737"/>
            <a:chOff x="3505200" y="1211100"/>
            <a:chExt cx="99710" cy="364506"/>
          </a:xfrm>
        </p:grpSpPr>
        <p:cxnSp>
          <p:nvCxnSpPr>
            <p:cNvPr id="112" name="Straight Arrow Connector 111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3" name="Oval 112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4" name="Group 177"/>
          <p:cNvGrpSpPr>
            <a:grpSpLocks/>
          </p:cNvGrpSpPr>
          <p:nvPr/>
        </p:nvGrpSpPr>
        <p:grpSpPr bwMode="auto">
          <a:xfrm>
            <a:off x="4450524" y="932852"/>
            <a:ext cx="96837" cy="312737"/>
            <a:chOff x="3505200" y="1211100"/>
            <a:chExt cx="99710" cy="364506"/>
          </a:xfrm>
        </p:grpSpPr>
        <p:cxnSp>
          <p:nvCxnSpPr>
            <p:cNvPr id="115" name="Straight Arrow Connector 114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6" name="Oval 115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17" name="Group 180"/>
          <p:cNvGrpSpPr>
            <a:grpSpLocks/>
          </p:cNvGrpSpPr>
          <p:nvPr/>
        </p:nvGrpSpPr>
        <p:grpSpPr bwMode="auto">
          <a:xfrm>
            <a:off x="3571049" y="932852"/>
            <a:ext cx="95250" cy="312737"/>
            <a:chOff x="3505200" y="1211100"/>
            <a:chExt cx="99710" cy="364506"/>
          </a:xfrm>
        </p:grpSpPr>
        <p:cxnSp>
          <p:nvCxnSpPr>
            <p:cNvPr id="118" name="Straight Arrow Connector 117"/>
            <p:cNvCxnSpPr>
              <a:cxnSpLocks noChangeShapeType="1"/>
            </p:cNvCxnSpPr>
            <p:nvPr/>
          </p:nvCxnSpPr>
          <p:spPr bwMode="auto">
            <a:xfrm flipV="1">
              <a:off x="3551731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" name="Oval 118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0" name="Group 195"/>
          <p:cNvGrpSpPr>
            <a:grpSpLocks/>
          </p:cNvGrpSpPr>
          <p:nvPr/>
        </p:nvGrpSpPr>
        <p:grpSpPr bwMode="auto">
          <a:xfrm>
            <a:off x="4716170" y="932852"/>
            <a:ext cx="96838" cy="312737"/>
            <a:chOff x="3505200" y="1211100"/>
            <a:chExt cx="99710" cy="364506"/>
          </a:xfrm>
        </p:grpSpPr>
        <p:cxnSp>
          <p:nvCxnSpPr>
            <p:cNvPr id="121" name="Straight Arrow Connector 120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2" name="Oval 121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3" name="Group 122"/>
          <p:cNvGrpSpPr>
            <a:grpSpLocks/>
          </p:cNvGrpSpPr>
          <p:nvPr/>
        </p:nvGrpSpPr>
        <p:grpSpPr bwMode="auto">
          <a:xfrm>
            <a:off x="5007688" y="932572"/>
            <a:ext cx="96837" cy="312737"/>
            <a:chOff x="3505200" y="1211100"/>
            <a:chExt cx="99710" cy="364506"/>
          </a:xfrm>
        </p:grpSpPr>
        <p:cxnSp>
          <p:nvCxnSpPr>
            <p:cNvPr id="124" name="Straight Arrow Connector 123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5" name="Oval 124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6" name="Group 174"/>
          <p:cNvGrpSpPr>
            <a:grpSpLocks/>
          </p:cNvGrpSpPr>
          <p:nvPr/>
        </p:nvGrpSpPr>
        <p:grpSpPr bwMode="auto">
          <a:xfrm>
            <a:off x="5301375" y="932572"/>
            <a:ext cx="96838" cy="312737"/>
            <a:chOff x="3505200" y="1211100"/>
            <a:chExt cx="99710" cy="364506"/>
          </a:xfrm>
        </p:grpSpPr>
        <p:cxnSp>
          <p:nvCxnSpPr>
            <p:cNvPr id="127" name="Straight Arrow Connector 126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8" name="Oval 127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29" name="Group 177"/>
          <p:cNvGrpSpPr>
            <a:grpSpLocks/>
          </p:cNvGrpSpPr>
          <p:nvPr/>
        </p:nvGrpSpPr>
        <p:grpSpPr bwMode="auto">
          <a:xfrm>
            <a:off x="5595063" y="932572"/>
            <a:ext cx="96837" cy="312737"/>
            <a:chOff x="3505200" y="1211100"/>
            <a:chExt cx="99710" cy="364506"/>
          </a:xfrm>
        </p:grpSpPr>
        <p:cxnSp>
          <p:nvCxnSpPr>
            <p:cNvPr id="130" name="Straight Arrow Connector 129"/>
            <p:cNvCxnSpPr>
              <a:cxnSpLocks noChangeShapeType="1"/>
            </p:cNvCxnSpPr>
            <p:nvPr/>
          </p:nvCxnSpPr>
          <p:spPr bwMode="auto">
            <a:xfrm flipV="1">
              <a:off x="3550969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1" name="Oval 13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32" name="Group 195"/>
          <p:cNvGrpSpPr>
            <a:grpSpLocks/>
          </p:cNvGrpSpPr>
          <p:nvPr/>
        </p:nvGrpSpPr>
        <p:grpSpPr bwMode="auto">
          <a:xfrm>
            <a:off x="5895885" y="932572"/>
            <a:ext cx="96838" cy="312737"/>
            <a:chOff x="3505200" y="1211100"/>
            <a:chExt cx="99710" cy="364506"/>
          </a:xfrm>
        </p:grpSpPr>
        <p:cxnSp>
          <p:nvCxnSpPr>
            <p:cNvPr id="133" name="Straight Arrow Connector 132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4" name="Oval 133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5387234" y="1908215"/>
            <a:ext cx="1054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Collimator</a:t>
            </a:r>
            <a:endParaRPr lang="en-US" sz="1600" dirty="0"/>
          </a:p>
        </p:txBody>
      </p:sp>
      <p:cxnSp>
        <p:nvCxnSpPr>
          <p:cNvPr id="137" name="Straight Connector 136"/>
          <p:cNvCxnSpPr>
            <a:stCxn id="107" idx="6"/>
            <a:endCxn id="106" idx="6"/>
          </p:cNvCxnSpPr>
          <p:nvPr/>
        </p:nvCxnSpPr>
        <p:spPr>
          <a:xfrm>
            <a:off x="7901897" y="537124"/>
            <a:ext cx="19026" cy="1189454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07" idx="2"/>
            <a:endCxn id="106" idx="2"/>
          </p:cNvCxnSpPr>
          <p:nvPr/>
        </p:nvCxnSpPr>
        <p:spPr>
          <a:xfrm>
            <a:off x="3421895" y="537124"/>
            <a:ext cx="19026" cy="1189454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9" name="Group 195"/>
          <p:cNvGrpSpPr>
            <a:grpSpLocks/>
          </p:cNvGrpSpPr>
          <p:nvPr/>
        </p:nvGrpSpPr>
        <p:grpSpPr bwMode="auto">
          <a:xfrm>
            <a:off x="6182269" y="931036"/>
            <a:ext cx="96838" cy="312737"/>
            <a:chOff x="3505200" y="1211100"/>
            <a:chExt cx="99710" cy="364506"/>
          </a:xfrm>
        </p:grpSpPr>
        <p:cxnSp>
          <p:nvCxnSpPr>
            <p:cNvPr id="140" name="Straight Arrow Connector 139"/>
            <p:cNvCxnSpPr>
              <a:cxnSpLocks noChangeShapeType="1"/>
            </p:cNvCxnSpPr>
            <p:nvPr/>
          </p:nvCxnSpPr>
          <p:spPr bwMode="auto">
            <a:xfrm flipV="1">
              <a:off x="3550968" y="1211100"/>
              <a:ext cx="0" cy="364506"/>
            </a:xfrm>
            <a:prstGeom prst="straightConnector1">
              <a:avLst/>
            </a:prstGeom>
            <a:noFill/>
            <a:ln w="25400">
              <a:solidFill>
                <a:srgbClr val="3C8C93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1" name="Oval 140"/>
            <p:cNvSpPr/>
            <p:nvPr/>
          </p:nvSpPr>
          <p:spPr>
            <a:xfrm>
              <a:off x="3505200" y="1372074"/>
              <a:ext cx="99710" cy="98066"/>
            </a:xfrm>
            <a:prstGeom prst="ellips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cxnSp>
        <p:nvCxnSpPr>
          <p:cNvPr id="142" name="Straight Arrow Connector 141"/>
          <p:cNvCxnSpPr/>
          <p:nvPr/>
        </p:nvCxnSpPr>
        <p:spPr>
          <a:xfrm flipV="1">
            <a:off x="282740" y="1720690"/>
            <a:ext cx="0" cy="540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V="1">
            <a:off x="282740" y="2251099"/>
            <a:ext cx="540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50531" y="1352908"/>
            <a:ext cx="28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5" name="Straight Arrow Connector 144"/>
          <p:cNvCxnSpPr/>
          <p:nvPr/>
        </p:nvCxnSpPr>
        <p:spPr>
          <a:xfrm flipV="1">
            <a:off x="279903" y="1958444"/>
            <a:ext cx="303946" cy="2926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48803" y="2030829"/>
            <a:ext cx="27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87154" y="169734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8" name="Cube 147"/>
          <p:cNvSpPr/>
          <p:nvPr/>
        </p:nvSpPr>
        <p:spPr>
          <a:xfrm>
            <a:off x="5738598" y="600294"/>
            <a:ext cx="373277" cy="987598"/>
          </a:xfrm>
          <a:prstGeom prst="cube">
            <a:avLst>
              <a:gd name="adj" fmla="val 6918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Line 112"/>
          <p:cNvSpPr>
            <a:spLocks noChangeShapeType="1"/>
          </p:cNvSpPr>
          <p:nvPr/>
        </p:nvSpPr>
        <p:spPr bwMode="auto">
          <a:xfrm>
            <a:off x="6355634" y="668126"/>
            <a:ext cx="928687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179" name="Line 113"/>
          <p:cNvSpPr>
            <a:spLocks noChangeShapeType="1"/>
          </p:cNvSpPr>
          <p:nvPr/>
        </p:nvSpPr>
        <p:spPr bwMode="auto">
          <a:xfrm flipV="1">
            <a:off x="6355634" y="1504739"/>
            <a:ext cx="925512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1" name="Arc 115"/>
          <p:cNvSpPr>
            <a:spLocks/>
          </p:cNvSpPr>
          <p:nvPr/>
        </p:nvSpPr>
        <p:spPr bwMode="auto">
          <a:xfrm flipH="1">
            <a:off x="6228634" y="668126"/>
            <a:ext cx="141287" cy="836613"/>
          </a:xfrm>
          <a:custGeom>
            <a:avLst/>
            <a:gdLst>
              <a:gd name="T0" fmla="*/ 0 w 21600"/>
              <a:gd name="T1" fmla="*/ 0 h 43199"/>
              <a:gd name="T2" fmla="*/ 0 w 21600"/>
              <a:gd name="T3" fmla="*/ 0 h 43199"/>
              <a:gd name="T4" fmla="*/ 0 w 21600"/>
              <a:gd name="T5" fmla="*/ 0 h 43199"/>
              <a:gd name="T6" fmla="*/ 0 60000 65536"/>
              <a:gd name="T7" fmla="*/ 0 60000 65536"/>
              <a:gd name="T8" fmla="*/ 0 60000 65536"/>
              <a:gd name="T9" fmla="*/ 0 w 21600"/>
              <a:gd name="T10" fmla="*/ 0 h 43199"/>
              <a:gd name="T11" fmla="*/ 21600 w 21600"/>
              <a:gd name="T12" fmla="*/ 43199 h 43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9" fill="none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4"/>
                  <a:pt x="11999" y="43135"/>
                  <a:pt x="116" y="43199"/>
                </a:cubicBezTo>
              </a:path>
              <a:path w="21600" h="43199" stroke="0" extrusionOk="0">
                <a:moveTo>
                  <a:pt x="0" y="-1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4"/>
                  <a:pt x="11999" y="43135"/>
                  <a:pt x="116" y="43199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CA" dirty="0"/>
          </a:p>
        </p:txBody>
      </p:sp>
      <p:sp>
        <p:nvSpPr>
          <p:cNvPr id="185" name="Line 117"/>
          <p:cNvSpPr>
            <a:spLocks noChangeShapeType="1"/>
          </p:cNvSpPr>
          <p:nvPr/>
        </p:nvSpPr>
        <p:spPr bwMode="auto">
          <a:xfrm>
            <a:off x="6344513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6" name="Line 118"/>
          <p:cNvSpPr>
            <a:spLocks noChangeShapeType="1"/>
          </p:cNvSpPr>
          <p:nvPr/>
        </p:nvSpPr>
        <p:spPr bwMode="auto">
          <a:xfrm>
            <a:off x="6430274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7" name="Line 119"/>
          <p:cNvSpPr>
            <a:spLocks noChangeShapeType="1"/>
          </p:cNvSpPr>
          <p:nvPr/>
        </p:nvSpPr>
        <p:spPr bwMode="auto">
          <a:xfrm>
            <a:off x="6516035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8" name="Line 120"/>
          <p:cNvSpPr>
            <a:spLocks noChangeShapeType="1"/>
          </p:cNvSpPr>
          <p:nvPr/>
        </p:nvSpPr>
        <p:spPr bwMode="auto">
          <a:xfrm>
            <a:off x="6601796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89" name="Line 121"/>
          <p:cNvSpPr>
            <a:spLocks noChangeShapeType="1"/>
          </p:cNvSpPr>
          <p:nvPr/>
        </p:nvSpPr>
        <p:spPr bwMode="auto">
          <a:xfrm>
            <a:off x="6687557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0" name="Line 123"/>
          <p:cNvSpPr>
            <a:spLocks noChangeShapeType="1"/>
          </p:cNvSpPr>
          <p:nvPr/>
        </p:nvSpPr>
        <p:spPr bwMode="auto">
          <a:xfrm>
            <a:off x="6773318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1" name="Line 126"/>
          <p:cNvSpPr>
            <a:spLocks noChangeShapeType="1"/>
          </p:cNvSpPr>
          <p:nvPr/>
        </p:nvSpPr>
        <p:spPr bwMode="auto">
          <a:xfrm>
            <a:off x="6859079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2" name="Line 127"/>
          <p:cNvSpPr>
            <a:spLocks noChangeShapeType="1"/>
          </p:cNvSpPr>
          <p:nvPr/>
        </p:nvSpPr>
        <p:spPr bwMode="auto">
          <a:xfrm>
            <a:off x="6944840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3" name="Line 129"/>
          <p:cNvSpPr>
            <a:spLocks noChangeShapeType="1"/>
          </p:cNvSpPr>
          <p:nvPr/>
        </p:nvSpPr>
        <p:spPr bwMode="auto">
          <a:xfrm>
            <a:off x="7030600" y="9423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cxnSp>
        <p:nvCxnSpPr>
          <p:cNvPr id="194" name="Straight Connector 193"/>
          <p:cNvCxnSpPr/>
          <p:nvPr/>
        </p:nvCxnSpPr>
        <p:spPr>
          <a:xfrm flipV="1">
            <a:off x="6351741" y="741246"/>
            <a:ext cx="189470" cy="190405"/>
          </a:xfrm>
          <a:prstGeom prst="line">
            <a:avLst/>
          </a:prstGeom>
          <a:ln w="12700" cmpd="sng">
            <a:solidFill>
              <a:srgbClr val="66006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5" name="Line 117"/>
          <p:cNvSpPr>
            <a:spLocks noChangeShapeType="1"/>
          </p:cNvSpPr>
          <p:nvPr/>
        </p:nvSpPr>
        <p:spPr bwMode="auto">
          <a:xfrm>
            <a:off x="6541363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6" name="Line 118"/>
          <p:cNvSpPr>
            <a:spLocks noChangeShapeType="1"/>
          </p:cNvSpPr>
          <p:nvPr/>
        </p:nvSpPr>
        <p:spPr bwMode="auto">
          <a:xfrm>
            <a:off x="6627124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7" name="Line 119"/>
          <p:cNvSpPr>
            <a:spLocks noChangeShapeType="1"/>
          </p:cNvSpPr>
          <p:nvPr/>
        </p:nvSpPr>
        <p:spPr bwMode="auto">
          <a:xfrm>
            <a:off x="6712885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8" name="Line 121"/>
          <p:cNvSpPr>
            <a:spLocks noChangeShapeType="1"/>
          </p:cNvSpPr>
          <p:nvPr/>
        </p:nvSpPr>
        <p:spPr bwMode="auto">
          <a:xfrm>
            <a:off x="6798646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199" name="Line 123"/>
          <p:cNvSpPr>
            <a:spLocks noChangeShapeType="1"/>
          </p:cNvSpPr>
          <p:nvPr/>
        </p:nvSpPr>
        <p:spPr bwMode="auto">
          <a:xfrm>
            <a:off x="6884407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200" name="Line 125"/>
          <p:cNvSpPr>
            <a:spLocks noChangeShapeType="1"/>
          </p:cNvSpPr>
          <p:nvPr/>
        </p:nvSpPr>
        <p:spPr bwMode="auto">
          <a:xfrm>
            <a:off x="6970168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201" name="Line 126"/>
          <p:cNvSpPr>
            <a:spLocks noChangeShapeType="1"/>
          </p:cNvSpPr>
          <p:nvPr/>
        </p:nvSpPr>
        <p:spPr bwMode="auto">
          <a:xfrm>
            <a:off x="7055929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202" name="Line 128"/>
          <p:cNvSpPr>
            <a:spLocks noChangeShapeType="1"/>
          </p:cNvSpPr>
          <p:nvPr/>
        </p:nvSpPr>
        <p:spPr bwMode="auto">
          <a:xfrm>
            <a:off x="7141690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sp>
        <p:nvSpPr>
          <p:cNvPr id="203" name="Line 129"/>
          <p:cNvSpPr>
            <a:spLocks noChangeShapeType="1"/>
          </p:cNvSpPr>
          <p:nvPr/>
        </p:nvSpPr>
        <p:spPr bwMode="auto">
          <a:xfrm>
            <a:off x="7227450" y="739153"/>
            <a:ext cx="0" cy="45731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CA" dirty="0"/>
          </a:p>
        </p:txBody>
      </p:sp>
      <p:cxnSp>
        <p:nvCxnSpPr>
          <p:cNvPr id="204" name="Straight Connector 203"/>
          <p:cNvCxnSpPr/>
          <p:nvPr/>
        </p:nvCxnSpPr>
        <p:spPr>
          <a:xfrm flipV="1">
            <a:off x="7032621" y="744373"/>
            <a:ext cx="189470" cy="190405"/>
          </a:xfrm>
          <a:prstGeom prst="line">
            <a:avLst/>
          </a:prstGeom>
          <a:ln w="12700" cmpd="sng">
            <a:solidFill>
              <a:srgbClr val="66006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V="1">
            <a:off x="7041949" y="1206384"/>
            <a:ext cx="189470" cy="190405"/>
          </a:xfrm>
          <a:prstGeom prst="line">
            <a:avLst/>
          </a:prstGeom>
          <a:ln w="12700" cmpd="sng">
            <a:solidFill>
              <a:srgbClr val="66006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6" name="Text Box 135"/>
          <p:cNvSpPr txBox="1">
            <a:spLocks noChangeArrowheads="1"/>
          </p:cNvSpPr>
          <p:nvPr/>
        </p:nvSpPr>
        <p:spPr bwMode="auto">
          <a:xfrm>
            <a:off x="4344161" y="32663"/>
            <a:ext cx="26200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solidFill>
                  <a:srgbClr val="24459C"/>
                </a:solidFill>
              </a:rPr>
              <a:t>10 </a:t>
            </a:r>
            <a:r>
              <a:rPr lang="en-US" sz="1600" dirty="0" smtClean="0">
                <a:solidFill>
                  <a:srgbClr val="24459C"/>
                </a:solidFill>
              </a:rPr>
              <a:t>Gauss </a:t>
            </a:r>
            <a:r>
              <a:rPr lang="en-US" sz="1600" dirty="0" smtClean="0">
                <a:solidFill>
                  <a:srgbClr val="24459C"/>
                </a:solidFill>
              </a:rPr>
              <a:t>Magnetic Field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111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4043</TotalTime>
  <Words>60</Words>
  <Application>Microsoft Macintosh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m</dc:creator>
  <cp:lastModifiedBy>m m</cp:lastModifiedBy>
  <cp:revision>7</cp:revision>
  <dcterms:created xsi:type="dcterms:W3CDTF">2015-10-23T19:21:20Z</dcterms:created>
  <dcterms:modified xsi:type="dcterms:W3CDTF">2015-10-26T15:04:02Z</dcterms:modified>
</cp:coreProperties>
</file>