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3" r:id="rId3"/>
    <p:sldId id="324" r:id="rId4"/>
    <p:sldId id="257" r:id="rId5"/>
    <p:sldId id="311" r:id="rId6"/>
    <p:sldId id="312" r:id="rId7"/>
    <p:sldId id="325" r:id="rId8"/>
    <p:sldId id="313" r:id="rId9"/>
    <p:sldId id="314" r:id="rId10"/>
    <p:sldId id="321" r:id="rId11"/>
    <p:sldId id="322" r:id="rId12"/>
    <p:sldId id="315" r:id="rId13"/>
    <p:sldId id="316" r:id="rId14"/>
    <p:sldId id="288" r:id="rId15"/>
    <p:sldId id="285" r:id="rId16"/>
    <p:sldId id="291" r:id="rId17"/>
    <p:sldId id="332" r:id="rId18"/>
    <p:sldId id="326" r:id="rId19"/>
    <p:sldId id="327" r:id="rId20"/>
    <p:sldId id="328" r:id="rId21"/>
    <p:sldId id="329" r:id="rId22"/>
    <p:sldId id="330" r:id="rId23"/>
    <p:sldId id="33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59C"/>
    <a:srgbClr val="008000"/>
    <a:srgbClr val="CA9865"/>
    <a:srgbClr val="A7C1E2"/>
    <a:srgbClr val="333399"/>
    <a:srgbClr val="24459F"/>
    <a:srgbClr val="33CC33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E0FC1-49C9-4928-AD5C-05F76436F34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0436-5D28-410F-92EA-DC6C54D09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4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2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3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99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58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5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3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0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3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2299-A92F-494C-80D1-D381C69D6232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9647-1007-4DF9-961E-74CB3F4BE1F6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2CE5-4F1D-4459-910B-CCD64FCD5E20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C63-88C2-436E-A30C-F8456B7396FC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83D0-6588-4DB7-BB07-94F70204860B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875E-FA81-4577-B936-EA7F6441008D}" type="datetime1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85F4-FC57-4F81-96CE-CB32DB269319}" type="datetime1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668-61DE-4608-BF5A-AB5745B8C9F0}" type="datetime1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4943-4AA8-4F0F-98D4-5716487248A5}" type="datetime1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61CD-51C9-4D10-B935-D8BB265A09DB}" type="datetime1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1CD8-4C9E-48C3-ADDA-041A7C6E0933}" type="datetime1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B96D-E7C1-497E-8900-0E5159AC399C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509897"/>
            <a:ext cx="8554460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           The  n-</a:t>
            </a:r>
            <a:r>
              <a:rPr lang="en-US" sz="3200" baseline="30000" dirty="0" smtClean="0">
                <a:solidFill>
                  <a:srgbClr val="C00000"/>
                </a:solidFill>
              </a:rPr>
              <a:t>3</a:t>
            </a:r>
            <a:r>
              <a:rPr lang="en-US" sz="3200" dirty="0" smtClean="0">
                <a:solidFill>
                  <a:srgbClr val="C00000"/>
                </a:solidFill>
              </a:rPr>
              <a:t>He  Simulation Using Geant4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                                                      A Prototype Version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(The slides include some animations and might require presentation mode)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     </a:t>
            </a:r>
            <a:endParaRPr lang="en-US" sz="2400" b="1" i="1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600200" y="4038600"/>
            <a:ext cx="5929354" cy="914400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cs typeface="Arial" pitchFamily="34" charset="0"/>
                <a:sym typeface="宋体" pitchFamily="2" charset="-122"/>
              </a:rPr>
              <a:t>                                  </a:t>
            </a:r>
            <a:r>
              <a:rPr lang="en-US" sz="2000" b="1" dirty="0" err="1" smtClean="0">
                <a:solidFill>
                  <a:srgbClr val="008000"/>
                </a:solidFill>
                <a:cs typeface="Arial" pitchFamily="34" charset="0"/>
                <a:sym typeface="宋体" pitchFamily="2" charset="-122"/>
              </a:rPr>
              <a:t>Latiful</a:t>
            </a:r>
            <a:r>
              <a:rPr lang="en-US" sz="2000" b="1" dirty="0" smtClean="0">
                <a:solidFill>
                  <a:srgbClr val="008000"/>
                </a:solidFill>
                <a:cs typeface="Arial" pitchFamily="34" charset="0"/>
                <a:sym typeface="宋体" pitchFamily="2" charset="-122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cs typeface="Arial" pitchFamily="34" charset="0"/>
                <a:sym typeface="宋体" pitchFamily="2" charset="-122"/>
              </a:rPr>
              <a:t>Kabir</a:t>
            </a:r>
            <a:r>
              <a:rPr lang="en-US" sz="2000" b="1" dirty="0" smtClean="0">
                <a:solidFill>
                  <a:srgbClr val="008000"/>
                </a:solidFill>
                <a:cs typeface="Arial" pitchFamily="34" charset="0"/>
                <a:sym typeface="宋体" pitchFamily="2" charset="-122"/>
              </a:rPr>
              <a:t> </a:t>
            </a:r>
          </a:p>
          <a:p>
            <a:r>
              <a:rPr lang="en-US" sz="2000" dirty="0" smtClean="0">
                <a:cs typeface="Arial" pitchFamily="34" charset="0"/>
                <a:sym typeface="宋体" pitchFamily="2" charset="-122"/>
              </a:rPr>
              <a:t>                          </a:t>
            </a:r>
            <a:endParaRPr lang="en-US" sz="2000" dirty="0">
              <a:cs typeface="Arial" pitchFamily="34" charset="0"/>
              <a:sym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5715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                n-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He Weekly Meeting</a:t>
            </a:r>
          </a:p>
          <a:p>
            <a:r>
              <a:rPr lang="en-US" sz="1600" dirty="0" smtClean="0"/>
              <a:t>     </a:t>
            </a:r>
            <a:r>
              <a:rPr lang="en-US" sz="1600" dirty="0"/>
              <a:t> </a:t>
            </a:r>
            <a:r>
              <a:rPr lang="en-US" sz="1600" dirty="0" smtClean="0"/>
              <a:t>                       </a:t>
            </a:r>
            <a:r>
              <a:rPr lang="en-US" sz="1600" dirty="0" smtClean="0"/>
              <a:t>November</a:t>
            </a:r>
            <a:r>
              <a:rPr lang="en-US" sz="1600" dirty="0" smtClean="0"/>
              <a:t>  2</a:t>
            </a:r>
            <a:r>
              <a:rPr lang="en-US" sz="1600" dirty="0"/>
              <a:t>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 smtClean="0"/>
              <a:t>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1025"/>
            <a:ext cx="8686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</a:rPr>
              <a:t>4</a:t>
            </a:r>
            <a:r>
              <a:rPr lang="en-US" sz="3200" u="sng" dirty="0" smtClean="0">
                <a:solidFill>
                  <a:srgbClr val="C00000"/>
                </a:solidFill>
              </a:rPr>
              <a:t>. The Scoring : The Sensitive Volume (Detector)</a:t>
            </a:r>
            <a:r>
              <a:rPr lang="en-US" sz="3200" dirty="0" smtClean="0">
                <a:solidFill>
                  <a:srgbClr val="C00000"/>
                </a:solidFill>
              </a:rPr>
              <a:t>                         </a:t>
            </a:r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204608-FC41-438C-AFAD-A13D1682FAB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6200"/>
            <a:ext cx="85344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A prototype version of the experiment</a:t>
            </a:r>
            <a:r>
              <a:rPr lang="en-US" sz="3200" dirty="0" smtClean="0">
                <a:solidFill>
                  <a:srgbClr val="C00000"/>
                </a:solidFill>
              </a:rPr>
              <a:t>                          </a:t>
            </a:r>
          </a:p>
        </p:txBody>
      </p:sp>
      <p:sp>
        <p:nvSpPr>
          <p:cNvPr id="18" name="Slide Number Placeholder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204608-FC41-438C-AFAD-A13D1682FAB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228600" y="76200"/>
            <a:ext cx="7543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</a:t>
            </a:r>
            <a:r>
              <a:rPr lang="en-US" sz="3200" u="sng" dirty="0" smtClean="0">
                <a:solidFill>
                  <a:srgbClr val="C00000"/>
                </a:solidFill>
              </a:rPr>
              <a:t>Wire (Cell) Labeling and Scale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1054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6836" y="51054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7836" y="51054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5732" y="51054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530" y="48006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39799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944" y="176426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95400" y="1600200"/>
            <a:ext cx="21336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1600200"/>
            <a:ext cx="27432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139889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30.4cm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432220" y="1764268"/>
            <a:ext cx="0" cy="14361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32220" y="3733800"/>
            <a:ext cx="0" cy="14361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9000" y="32004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1.9x9 cm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19200" y="2659040"/>
            <a:ext cx="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224888" y="3233676"/>
            <a:ext cx="0" cy="3693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" y="28194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1.9cm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" y="-127575"/>
            <a:ext cx="8077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</a:rPr>
              <a:t>4</a:t>
            </a:r>
            <a:r>
              <a:rPr lang="en-US" sz="3200" u="sng" dirty="0" smtClean="0">
                <a:solidFill>
                  <a:srgbClr val="C00000"/>
                </a:solidFill>
              </a:rPr>
              <a:t>. Scoring : Energy Deposition – 100 Events</a:t>
            </a:r>
            <a:r>
              <a:rPr lang="en-US" sz="3200" dirty="0" smtClean="0">
                <a:solidFill>
                  <a:srgbClr val="C00000"/>
                </a:solidFill>
              </a:rPr>
              <a:t>             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57400" y="381000"/>
            <a:ext cx="4191000" cy="2362200"/>
            <a:chOff x="2514600" y="457200"/>
            <a:chExt cx="6629400" cy="3352800"/>
          </a:xfrm>
        </p:grpSpPr>
        <p:sp>
          <p:nvSpPr>
            <p:cNvPr id="14" name="Rectangle 13"/>
            <p:cNvSpPr/>
            <p:nvPr/>
          </p:nvSpPr>
          <p:spPr>
            <a:xfrm>
              <a:off x="2667000" y="533400"/>
              <a:ext cx="6248400" cy="3276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457200"/>
              <a:ext cx="6629400" cy="32766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6705600" cy="3662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18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40" y="0"/>
            <a:ext cx="855446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Energy deposition in the cells by each particle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011"/>
            <a:ext cx="9144000" cy="4993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011"/>
            <a:ext cx="9144000" cy="4993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011"/>
            <a:ext cx="9144000" cy="499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-81888"/>
            <a:ext cx="92202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</a:rPr>
              <a:t>Distribution of total energy deposited in the cells – 10</a:t>
            </a:r>
            <a:r>
              <a:rPr lang="en-US" sz="2800" u="sng" baseline="30000" dirty="0" smtClean="0">
                <a:solidFill>
                  <a:srgbClr val="C00000"/>
                </a:solidFill>
              </a:rPr>
              <a:t>5</a:t>
            </a:r>
            <a:r>
              <a:rPr lang="en-US" sz="2800" u="sng" dirty="0" smtClean="0">
                <a:solidFill>
                  <a:srgbClr val="C00000"/>
                </a:solidFill>
              </a:rPr>
              <a:t>  Events</a:t>
            </a:r>
            <a:endParaRPr lang="en-US" sz="2800" baseline="300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011"/>
            <a:ext cx="9144000" cy="4993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08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92" y="138752"/>
            <a:ext cx="687806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Capture Cross-section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7494"/>
            <a:ext cx="8509379" cy="5348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5" y="818527"/>
            <a:ext cx="8419863" cy="52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752"/>
            <a:ext cx="9144000" cy="428079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777016" y="1864348"/>
            <a:ext cx="3461984" cy="2631452"/>
            <a:chOff x="3777016" y="1864348"/>
            <a:chExt cx="3461984" cy="2631452"/>
          </a:xfrm>
        </p:grpSpPr>
        <p:grpSp>
          <p:nvGrpSpPr>
            <p:cNvPr id="4" name="Group 3"/>
            <p:cNvGrpSpPr/>
            <p:nvPr/>
          </p:nvGrpSpPr>
          <p:grpSpPr>
            <a:xfrm>
              <a:off x="3777016" y="1864348"/>
              <a:ext cx="3461984" cy="2631452"/>
              <a:chOff x="6629400" y="0"/>
              <a:chExt cx="1982006" cy="1346284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7225206" y="775989"/>
                <a:ext cx="10668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7239000" y="76200"/>
                <a:ext cx="0" cy="69821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>
                <a:off x="6858000" y="774413"/>
                <a:ext cx="381000" cy="368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8335368" y="607620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z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969456" y="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29400" y="976952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Arc 12"/>
            <p:cNvSpPr/>
            <p:nvPr/>
          </p:nvSpPr>
          <p:spPr>
            <a:xfrm>
              <a:off x="4310416" y="3156289"/>
              <a:ext cx="794984" cy="348911"/>
            </a:xfrm>
            <a:prstGeom prst="arc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13377885">
              <a:off x="4241713" y="2921608"/>
              <a:ext cx="1371600" cy="838200"/>
            </a:xfrm>
            <a:prstGeom prst="arc">
              <a:avLst/>
            </a:prstGeom>
            <a:ln w="19050">
              <a:solidFill>
                <a:srgbClr val="244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2819400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B050"/>
                  </a:solidFill>
                </a:rPr>
                <a:t>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74634" y="28194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z-Cyrl-AZ" dirty="0" smtClean="0">
                  <a:solidFill>
                    <a:srgbClr val="24459C"/>
                  </a:solidFill>
                </a:rPr>
                <a:t>Ф</a:t>
              </a:r>
              <a:endParaRPr lang="en-US" dirty="0">
                <a:solidFill>
                  <a:srgbClr val="24459C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00200" y="2983468"/>
            <a:ext cx="9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Neutron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1600200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Proton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9408" y="4648200"/>
            <a:ext cx="73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Triton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592" y="138752"/>
            <a:ext cx="87846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Proton Track Momentum Direction Distribution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" y="658137"/>
            <a:ext cx="8915400" cy="56035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58137"/>
            <a:ext cx="5715000" cy="332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592" y="138752"/>
            <a:ext cx="87846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Proton Track Momentum Direction Distribution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8744" y="5943600"/>
            <a:ext cx="1164608" cy="290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5459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92" y="76200"/>
            <a:ext cx="87846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Proton Track Momentum Direction Distribution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24825"/>
            <a:ext cx="3810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u="sng" dirty="0" smtClean="0">
                <a:solidFill>
                  <a:srgbClr val="C00000"/>
                </a:solidFill>
              </a:rPr>
              <a:t>Overview of Geant4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072277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 Steps :</a:t>
            </a:r>
          </a:p>
          <a:p>
            <a:r>
              <a:rPr lang="en-US" sz="2400" b="1" dirty="0" smtClean="0"/>
              <a:t>1. Construct Materials and Detector 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G4VUserDetectorConstruction</a:t>
            </a:r>
          </a:p>
          <a:p>
            <a:r>
              <a:rPr lang="en-US" sz="2400" b="1" dirty="0" smtClean="0"/>
              <a:t>2. Construct Primary </a:t>
            </a:r>
            <a:r>
              <a:rPr lang="en-US" sz="2400" b="1" dirty="0"/>
              <a:t>Events Generator :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                           G4VUserPrimaryGeneratorAction</a:t>
            </a:r>
          </a:p>
          <a:p>
            <a:r>
              <a:rPr lang="en-US" sz="2400" b="1" dirty="0" smtClean="0"/>
              <a:t>3. Implement </a:t>
            </a:r>
            <a:r>
              <a:rPr lang="en-US" sz="2400" b="1" dirty="0"/>
              <a:t>Physics :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G4VUserPhysicsList</a:t>
            </a:r>
          </a:p>
          <a:p>
            <a:r>
              <a:rPr lang="en-US" sz="2400" b="1" dirty="0" smtClean="0"/>
              <a:t>4. Scoring / Extract </a:t>
            </a:r>
            <a:r>
              <a:rPr lang="en-US" sz="2400" b="1" dirty="0"/>
              <a:t>Useful Information 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</a:t>
            </a:r>
            <a:r>
              <a:rPr lang="en-US" sz="2400" dirty="0" smtClean="0"/>
              <a:t>G4UserEventAction </a:t>
            </a:r>
            <a:r>
              <a:rPr lang="en-US" sz="2400" dirty="0" smtClean="0"/>
              <a:t>, G4UserRunAction, </a:t>
            </a:r>
            <a:r>
              <a:rPr lang="en-US" sz="2400" dirty="0" smtClean="0"/>
              <a:t>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</a:t>
            </a:r>
            <a:r>
              <a:rPr lang="en-US" sz="2400" dirty="0" smtClean="0"/>
              <a:t>G4UserEventAction</a:t>
            </a:r>
            <a:r>
              <a:rPr lang="en-US" sz="2400" dirty="0" smtClean="0"/>
              <a:t>, </a:t>
            </a:r>
            <a:r>
              <a:rPr lang="en-US" sz="2400" dirty="0" smtClean="0"/>
              <a:t>G4UserTrackingAction </a:t>
            </a:r>
            <a:r>
              <a:rPr lang="en-US" sz="2400" dirty="0" smtClean="0"/>
              <a:t>etc.</a:t>
            </a:r>
          </a:p>
          <a:p>
            <a:r>
              <a:rPr lang="en-US" sz="2400" b="1" dirty="0" smtClean="0"/>
              <a:t>5 .</a:t>
            </a:r>
            <a:r>
              <a:rPr lang="en-US" sz="2400" dirty="0" smtClean="0"/>
              <a:t>  </a:t>
            </a:r>
            <a:r>
              <a:rPr lang="en-US" sz="2400" b="1" dirty="0" smtClean="0"/>
              <a:t>Customize </a:t>
            </a:r>
            <a:r>
              <a:rPr lang="en-US" sz="2400" b="1" dirty="0" smtClean="0"/>
              <a:t>run / events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01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" y="560696"/>
            <a:ext cx="8815293" cy="5540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92" y="76200"/>
            <a:ext cx="87846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Energy </a:t>
            </a:r>
            <a:r>
              <a:rPr lang="en-US" sz="3200" u="sng" dirty="0" err="1" smtClean="0">
                <a:solidFill>
                  <a:srgbClr val="C00000"/>
                </a:solidFill>
              </a:rPr>
              <a:t>vs</a:t>
            </a:r>
            <a:r>
              <a:rPr lang="en-US" sz="3200" u="sng" dirty="0" smtClean="0">
                <a:solidFill>
                  <a:srgbClr val="C00000"/>
                </a:solidFill>
              </a:rPr>
              <a:t> distance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5486400"/>
            <a:ext cx="767967" cy="1055132"/>
            <a:chOff x="2590800" y="5486400"/>
            <a:chExt cx="767967" cy="105513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934272" y="5486400"/>
              <a:ext cx="0" cy="7620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90800" y="6172200"/>
              <a:ext cx="767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vertex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1600" y="2438400"/>
            <a:ext cx="83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Proton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4495800"/>
            <a:ext cx="74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Triton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609600"/>
            <a:ext cx="2017814" cy="2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94056" cy="54643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2831068"/>
            <a:ext cx="83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Proton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590800"/>
            <a:ext cx="74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Triton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1033" y="5802868"/>
            <a:ext cx="767967" cy="1055132"/>
            <a:chOff x="2590800" y="5486400"/>
            <a:chExt cx="767967" cy="105513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934272" y="5486400"/>
              <a:ext cx="0" cy="7620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90800" y="6172200"/>
              <a:ext cx="767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vertex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592" y="76200"/>
            <a:ext cx="87846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Ionization Curve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" y="746974"/>
            <a:ext cx="8839200" cy="5555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2831068"/>
            <a:ext cx="83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Proton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5356" y="2209800"/>
            <a:ext cx="74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Triton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7233" y="5970896"/>
            <a:ext cx="767967" cy="963304"/>
            <a:chOff x="2590800" y="5578228"/>
            <a:chExt cx="767967" cy="96330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934272" y="5578228"/>
              <a:ext cx="0" cy="62126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90800" y="6172200"/>
              <a:ext cx="767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vertex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592" y="76200"/>
            <a:ext cx="87846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Ionization Curve (10 events)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249269"/>
            <a:ext cx="102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dE</a:t>
            </a:r>
            <a:r>
              <a:rPr lang="en-US" dirty="0" smtClean="0"/>
              <a:t>/dx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keV</a:t>
            </a:r>
            <a:r>
              <a:rPr lang="en-US" dirty="0" smtClean="0"/>
              <a:t>/cm)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6019800"/>
            <a:ext cx="260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from vertex [cm]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" y="655481"/>
            <a:ext cx="3200400" cy="2011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24" y="685800"/>
            <a:ext cx="3048000" cy="191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3" y="861848"/>
            <a:ext cx="2872063" cy="1805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8" y="2886113"/>
            <a:ext cx="2924782" cy="1838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2882933" cy="1811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52" y="4764594"/>
            <a:ext cx="3209448" cy="2017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592" y="0"/>
            <a:ext cx="87846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Ionization curve for different events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125379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Triton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1963579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Triton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1143000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Triton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8927" y="3182779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Triton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7927" y="3124200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Triton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5791200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Triton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6249" y="1828800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Proton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1849" y="1219200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Proton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8849" y="3411379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Proton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1649" y="3352800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Proton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9049" y="5697379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Proton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849868"/>
            <a:ext cx="773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Event#1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55847" y="914400"/>
            <a:ext cx="773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Event#2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151447" y="1002268"/>
            <a:ext cx="773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Event#6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3048000"/>
            <a:ext cx="864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Event#26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0" y="3048000"/>
            <a:ext cx="956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Event#101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28022" y="4800600"/>
            <a:ext cx="1820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Prof </a:t>
            </a:r>
            <a:r>
              <a:rPr lang="en-US" sz="1400" dirty="0" err="1" smtClean="0"/>
              <a:t>hist</a:t>
            </a:r>
            <a:r>
              <a:rPr lang="en-US" sz="1400" dirty="0" smtClean="0"/>
              <a:t> of 50K events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74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53204608-FC41-438C-AFAD-A13D1682FA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34425"/>
            <a:ext cx="6705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u="sng" dirty="0" smtClean="0">
                <a:solidFill>
                  <a:srgbClr val="C00000"/>
                </a:solidFill>
              </a:rPr>
              <a:t>Assumptions for this presentation: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4877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Simple Geometry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Simple Beam Profile : Pencil beam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7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261"/>
          <p:cNvSpPr txBox="1"/>
          <p:nvPr/>
        </p:nvSpPr>
        <p:spPr>
          <a:xfrm>
            <a:off x="0" y="0"/>
            <a:ext cx="536839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1. The Geometry and Materials</a:t>
            </a:r>
            <a:endParaRPr lang="en-US" sz="3200" u="sng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371600"/>
            <a:ext cx="8639175" cy="5305425"/>
          </a:xfrm>
          <a:prstGeom prst="rect">
            <a:avLst/>
          </a:pr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204608-FC41-438C-AFAD-A13D1682FAB6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629400" y="0"/>
            <a:ext cx="1982006" cy="1346284"/>
            <a:chOff x="6629400" y="0"/>
            <a:chExt cx="1982006" cy="134628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217392" y="810904"/>
              <a:ext cx="10668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239000" y="76200"/>
              <a:ext cx="0" cy="6982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858000" y="774413"/>
              <a:ext cx="381000" cy="368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335368" y="60762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69456" y="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29400" y="97695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0" y="0"/>
            <a:ext cx="791716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1 &amp; 2. The Geometry and Materials with beam</a:t>
            </a:r>
            <a:endParaRPr lang="en-US" sz="3200" u="sng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28600" y="76200"/>
            <a:ext cx="75438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 </a:t>
            </a:r>
            <a:r>
              <a:rPr lang="en-US" sz="3200" u="sng" dirty="0">
                <a:solidFill>
                  <a:srgbClr val="C00000"/>
                </a:solidFill>
              </a:rPr>
              <a:t>3</a:t>
            </a:r>
            <a:r>
              <a:rPr lang="en-US" sz="3200" u="sng" dirty="0" smtClean="0">
                <a:solidFill>
                  <a:srgbClr val="C00000"/>
                </a:solidFill>
              </a:rPr>
              <a:t>.The Physics</a:t>
            </a:r>
          </a:p>
          <a:p>
            <a:r>
              <a:rPr lang="en-US" sz="3200" u="sng" dirty="0">
                <a:solidFill>
                  <a:srgbClr val="C00000"/>
                </a:solidFill>
              </a:rPr>
              <a:t> </a:t>
            </a:r>
            <a:r>
              <a:rPr lang="en-US" sz="3200" u="sng" dirty="0" smtClean="0">
                <a:solidFill>
                  <a:srgbClr val="C00000"/>
                </a:solidFill>
              </a:rPr>
              <a:t>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9387" y="1208544"/>
            <a:ext cx="86160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Modular based physics list from Geant4 is used :  QGSP_BERT_HP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QGSP_BERT_HP   Stands for ----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QGS: Quark Gluon String Model ( &gt; ~ 20 </a:t>
            </a:r>
            <a:r>
              <a:rPr lang="en-US" sz="2400" dirty="0" err="1" smtClean="0"/>
              <a:t>GeV</a:t>
            </a:r>
            <a:r>
              <a:rPr lang="en-US" sz="2400" dirty="0" smtClean="0"/>
              <a:t> 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P : G4Precomputed model used for de-excitation.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BERT :  </a:t>
            </a:r>
            <a:r>
              <a:rPr lang="en-US" sz="2400" dirty="0" err="1" smtClean="0"/>
              <a:t>Bertini</a:t>
            </a:r>
            <a:r>
              <a:rPr lang="en-US" sz="2400" dirty="0" smtClean="0"/>
              <a:t>-style cascade ( &lt; ~ 10GeV )</a:t>
            </a:r>
          </a:p>
          <a:p>
            <a:r>
              <a:rPr lang="en-US" sz="2400" dirty="0" smtClean="0"/>
              <a:t>             HP : High Precision neutron model (&lt; 20 MeV).</a:t>
            </a:r>
          </a:p>
          <a:p>
            <a:r>
              <a:rPr lang="en-US" sz="2400" dirty="0" smtClean="0"/>
              <a:t>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84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28600" y="76200"/>
            <a:ext cx="75438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 </a:t>
            </a:r>
            <a:r>
              <a:rPr lang="en-US" sz="3200" u="sng" dirty="0">
                <a:solidFill>
                  <a:srgbClr val="C00000"/>
                </a:solidFill>
              </a:rPr>
              <a:t>3</a:t>
            </a:r>
            <a:r>
              <a:rPr lang="en-US" sz="3200" u="sng" dirty="0" smtClean="0">
                <a:solidFill>
                  <a:srgbClr val="C00000"/>
                </a:solidFill>
              </a:rPr>
              <a:t>.The Physics</a:t>
            </a:r>
          </a:p>
          <a:p>
            <a:r>
              <a:rPr lang="en-US" sz="3200" u="sng" dirty="0">
                <a:solidFill>
                  <a:srgbClr val="C00000"/>
                </a:solidFill>
              </a:rPr>
              <a:t> </a:t>
            </a:r>
            <a:r>
              <a:rPr lang="en-US" sz="3200" u="sng" dirty="0" smtClean="0">
                <a:solidFill>
                  <a:srgbClr val="C00000"/>
                </a:solidFill>
              </a:rPr>
              <a:t>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752"/>
            <a:ext cx="9144000" cy="42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28600" y="76200"/>
            <a:ext cx="7543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</a:t>
            </a:r>
            <a:r>
              <a:rPr lang="en-US" sz="3200" u="sng" dirty="0">
                <a:solidFill>
                  <a:srgbClr val="C00000"/>
                </a:solidFill>
              </a:rPr>
              <a:t>3</a:t>
            </a:r>
            <a:r>
              <a:rPr lang="en-US" sz="3200" u="sng" dirty="0" smtClean="0">
                <a:solidFill>
                  <a:srgbClr val="C00000"/>
                </a:solidFill>
              </a:rPr>
              <a:t>.The Physics : Accumulated Events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-228600" y="76200"/>
            <a:ext cx="7543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</a:t>
            </a:r>
            <a:r>
              <a:rPr lang="en-US" sz="3200" u="sng" dirty="0">
                <a:solidFill>
                  <a:srgbClr val="C00000"/>
                </a:solidFill>
              </a:rPr>
              <a:t>3</a:t>
            </a:r>
            <a:r>
              <a:rPr lang="en-US" sz="3200" u="sng" dirty="0" smtClean="0">
                <a:solidFill>
                  <a:srgbClr val="C00000"/>
                </a:solidFill>
              </a:rPr>
              <a:t>.The Physics : Accumulated Events </a:t>
            </a:r>
          </a:p>
        </p:txBody>
      </p:sp>
    </p:spTree>
    <p:extLst>
      <p:ext uri="{BB962C8B-B14F-4D97-AF65-F5344CB8AC3E}">
        <p14:creationId xmlns:p14="http://schemas.microsoft.com/office/powerpoint/2010/main" val="2698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10992</TotalTime>
  <Words>388</Words>
  <Application>Microsoft Office PowerPoint</Application>
  <PresentationFormat>On-screen Show (4:3)</PresentationFormat>
  <Paragraphs>143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Md Latiful Kabir</cp:lastModifiedBy>
  <cp:revision>650</cp:revision>
  <dcterms:created xsi:type="dcterms:W3CDTF">2014-03-31T20:51:55Z</dcterms:created>
  <dcterms:modified xsi:type="dcterms:W3CDTF">2016-11-28T19:06:32Z</dcterms:modified>
</cp:coreProperties>
</file>