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3" r:id="rId3"/>
    <p:sldId id="324" r:id="rId4"/>
    <p:sldId id="257" r:id="rId5"/>
    <p:sldId id="311" r:id="rId6"/>
    <p:sldId id="312" r:id="rId7"/>
    <p:sldId id="325" r:id="rId8"/>
    <p:sldId id="313" r:id="rId9"/>
    <p:sldId id="314" r:id="rId10"/>
    <p:sldId id="321" r:id="rId11"/>
    <p:sldId id="322" r:id="rId12"/>
    <p:sldId id="315" r:id="rId13"/>
    <p:sldId id="316" r:id="rId14"/>
    <p:sldId id="288" r:id="rId15"/>
    <p:sldId id="285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A9865"/>
    <a:srgbClr val="A7C1E2"/>
    <a:srgbClr val="24459C"/>
    <a:srgbClr val="333399"/>
    <a:srgbClr val="24459F"/>
    <a:srgbClr val="33CC33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E0FC1-49C9-4928-AD5C-05F76436F345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0436-5D28-410F-92EA-DC6C54D09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4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3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9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0436-5D28-410F-92EA-DC6C54D096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2299-A92F-494C-80D1-D381C69D6232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9647-1007-4DF9-961E-74CB3F4BE1F6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2CE5-4F1D-4459-910B-CCD64FCD5E20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C63-88C2-436E-A30C-F8456B7396FC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83D0-6588-4DB7-BB07-94F70204860B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875E-FA81-4577-B936-EA7F6441008D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85F4-FC57-4F81-96CE-CB32DB269319}" type="datetime1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668-61DE-4608-BF5A-AB5745B8C9F0}" type="datetime1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4943-4AA8-4F0F-98D4-5716487248A5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61CD-51C9-4D10-B935-D8BB265A09DB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1CD8-4C9E-48C3-ADDA-041A7C6E0933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B96D-E7C1-497E-8900-0E5159AC399C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4608-FC41-438C-AFAD-A13D1682F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509897"/>
            <a:ext cx="8554460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           The  n-</a:t>
            </a:r>
            <a:r>
              <a:rPr lang="en-US" sz="3200" baseline="30000" dirty="0" smtClean="0">
                <a:solidFill>
                  <a:srgbClr val="C00000"/>
                </a:solidFill>
              </a:rPr>
              <a:t>3</a:t>
            </a:r>
            <a:r>
              <a:rPr lang="en-US" sz="3200" dirty="0" smtClean="0">
                <a:solidFill>
                  <a:srgbClr val="C00000"/>
                </a:solidFill>
              </a:rPr>
              <a:t>He  Simulation Using Geant4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                                                      A Prototype Version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(The slides include some animations and might require presentation mode)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     </a:t>
            </a:r>
            <a:endParaRPr lang="en-US" sz="2400" b="1" i="1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600200" y="4038600"/>
            <a:ext cx="5929354" cy="914400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cs typeface="Arial" pitchFamily="34" charset="0"/>
                <a:sym typeface="宋体" pitchFamily="2" charset="-122"/>
              </a:rPr>
              <a:t>                                  </a:t>
            </a:r>
            <a:r>
              <a:rPr lang="en-US" sz="2000" b="1" dirty="0" err="1" smtClean="0">
                <a:solidFill>
                  <a:srgbClr val="008000"/>
                </a:solidFill>
                <a:cs typeface="Arial" pitchFamily="34" charset="0"/>
                <a:sym typeface="宋体" pitchFamily="2" charset="-122"/>
              </a:rPr>
              <a:t>Latiful</a:t>
            </a:r>
            <a:r>
              <a:rPr lang="en-US" sz="2000" b="1" dirty="0" smtClean="0">
                <a:solidFill>
                  <a:srgbClr val="008000"/>
                </a:solidFill>
                <a:cs typeface="Arial" pitchFamily="34" charset="0"/>
                <a:sym typeface="宋体" pitchFamily="2" charset="-122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cs typeface="Arial" pitchFamily="34" charset="0"/>
                <a:sym typeface="宋体" pitchFamily="2" charset="-122"/>
              </a:rPr>
              <a:t>Kabir</a:t>
            </a:r>
            <a:r>
              <a:rPr lang="en-US" sz="2000" b="1" dirty="0" smtClean="0">
                <a:solidFill>
                  <a:srgbClr val="008000"/>
                </a:solidFill>
                <a:cs typeface="Arial" pitchFamily="34" charset="0"/>
                <a:sym typeface="宋体" pitchFamily="2" charset="-122"/>
              </a:rPr>
              <a:t> </a:t>
            </a:r>
          </a:p>
          <a:p>
            <a:r>
              <a:rPr lang="en-US" sz="2000" dirty="0" smtClean="0">
                <a:cs typeface="Arial" pitchFamily="34" charset="0"/>
                <a:sym typeface="宋体" pitchFamily="2" charset="-122"/>
              </a:rPr>
              <a:t>                          </a:t>
            </a:r>
            <a:endParaRPr lang="en-US" sz="2000" dirty="0">
              <a:cs typeface="Arial" pitchFamily="34" charset="0"/>
              <a:sym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715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              n-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He Weekly Meeting</a:t>
            </a:r>
          </a:p>
          <a:p>
            <a:r>
              <a:rPr lang="en-US" sz="1600" dirty="0" smtClean="0"/>
              <a:t>     </a:t>
            </a:r>
            <a:r>
              <a:rPr lang="en-US" sz="1600" dirty="0"/>
              <a:t> </a:t>
            </a:r>
            <a:r>
              <a:rPr lang="en-US" sz="1600" dirty="0" smtClean="0"/>
              <a:t>                       October  </a:t>
            </a:r>
            <a:r>
              <a:rPr lang="en-US" sz="1600" dirty="0"/>
              <a:t>2</a:t>
            </a:r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1025"/>
            <a:ext cx="8686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</a:rPr>
              <a:t>4</a:t>
            </a:r>
            <a:r>
              <a:rPr lang="en-US" sz="3200" u="sng" dirty="0" smtClean="0">
                <a:solidFill>
                  <a:srgbClr val="C00000"/>
                </a:solidFill>
              </a:rPr>
              <a:t>. The Scoring : The Sensitive Volume (Detector)</a:t>
            </a:r>
            <a:r>
              <a:rPr lang="en-US" sz="3200" dirty="0" smtClean="0">
                <a:solidFill>
                  <a:srgbClr val="C00000"/>
                </a:solidFill>
              </a:rPr>
              <a:t>                         </a:t>
            </a: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204608-FC41-438C-AFAD-A13D1682FAB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"/>
            <a:ext cx="8534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A prototype version of the experiment</a:t>
            </a:r>
            <a:r>
              <a:rPr lang="en-US" sz="3200" dirty="0" smtClean="0">
                <a:solidFill>
                  <a:srgbClr val="C00000"/>
                </a:solidFill>
              </a:rPr>
              <a:t>                          </a:t>
            </a:r>
          </a:p>
        </p:txBody>
      </p:sp>
      <p:sp>
        <p:nvSpPr>
          <p:cNvPr id="18" name="Slide Number Placeholder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204608-FC41-438C-AFAD-A13D1682FAB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228600" y="76200"/>
            <a:ext cx="7543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</a:t>
            </a:r>
            <a:r>
              <a:rPr lang="en-US" sz="3200" u="sng" dirty="0" smtClean="0">
                <a:solidFill>
                  <a:srgbClr val="C00000"/>
                </a:solidFill>
              </a:rPr>
              <a:t>Wire (Cell) </a:t>
            </a:r>
            <a:r>
              <a:rPr lang="en-US" sz="3200" u="sng" dirty="0" smtClean="0">
                <a:solidFill>
                  <a:srgbClr val="C00000"/>
                </a:solidFill>
              </a:rPr>
              <a:t>Labeling and Scale </a:t>
            </a:r>
            <a:endParaRPr lang="en-US" sz="3200" u="sng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105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836" y="5105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836" y="5105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732" y="51054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530" y="48006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39799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944" y="176426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95400" y="1600200"/>
            <a:ext cx="21336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600200"/>
            <a:ext cx="27432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139889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30.4cm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432220" y="1764268"/>
            <a:ext cx="0" cy="14361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32220" y="3733800"/>
            <a:ext cx="0" cy="14361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9000" y="32004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1.9x9 cm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19200" y="2659040"/>
            <a:ext cx="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224888" y="3233676"/>
            <a:ext cx="0" cy="3693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" y="28194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1.9cm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" y="-127575"/>
            <a:ext cx="8077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</a:rPr>
              <a:t>4</a:t>
            </a:r>
            <a:r>
              <a:rPr lang="en-US" sz="3200" u="sng" dirty="0" smtClean="0">
                <a:solidFill>
                  <a:srgbClr val="C00000"/>
                </a:solidFill>
              </a:rPr>
              <a:t>. Scoring : Energy Deposition – 100 Events</a:t>
            </a:r>
            <a:r>
              <a:rPr lang="en-US" sz="3200" dirty="0" smtClean="0">
                <a:solidFill>
                  <a:srgbClr val="C00000"/>
                </a:solidFill>
              </a:rPr>
              <a:t>             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57400" y="381000"/>
            <a:ext cx="4191000" cy="2362200"/>
            <a:chOff x="2514600" y="457200"/>
            <a:chExt cx="6629400" cy="3352800"/>
          </a:xfrm>
        </p:grpSpPr>
        <p:sp>
          <p:nvSpPr>
            <p:cNvPr id="14" name="Rectangle 13"/>
            <p:cNvSpPr/>
            <p:nvPr/>
          </p:nvSpPr>
          <p:spPr>
            <a:xfrm>
              <a:off x="2667000" y="533400"/>
              <a:ext cx="6248400" cy="3276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57200"/>
              <a:ext cx="6629400" cy="32766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6705600" cy="3662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18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40" y="0"/>
            <a:ext cx="85544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Energy deposition in the cells by each particle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11"/>
            <a:ext cx="9144000" cy="4993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11"/>
            <a:ext cx="9144000" cy="4993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11"/>
            <a:ext cx="9144000" cy="49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-81888"/>
            <a:ext cx="92202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>Distribution of total energy deposited in the cells – 10</a:t>
            </a:r>
            <a:r>
              <a:rPr lang="en-US" sz="2800" u="sng" baseline="30000" dirty="0" smtClean="0">
                <a:solidFill>
                  <a:srgbClr val="C00000"/>
                </a:solidFill>
              </a:rPr>
              <a:t>5</a:t>
            </a:r>
            <a:r>
              <a:rPr lang="en-US" sz="2800" u="sng" dirty="0" smtClean="0">
                <a:solidFill>
                  <a:srgbClr val="C00000"/>
                </a:solidFill>
              </a:rPr>
              <a:t>  Events</a:t>
            </a:r>
            <a:endParaRPr lang="en-US" sz="2800" baseline="30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011"/>
            <a:ext cx="9144000" cy="4993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08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68780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Summary and future plan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9573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Have a prototype simulation of the n-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experiment using Geant4.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Things to be done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-- Extract track information.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-- Do other sanity check.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-- Compare with scan data.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-- If all go well, calculate the geometry factors.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8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24825"/>
            <a:ext cx="3810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u="sng" dirty="0" smtClean="0">
                <a:solidFill>
                  <a:srgbClr val="C00000"/>
                </a:solidFill>
              </a:rPr>
              <a:t>Overview of Geant4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072277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 Steps :</a:t>
            </a:r>
          </a:p>
          <a:p>
            <a:r>
              <a:rPr lang="en-US" sz="2400" b="1" dirty="0" smtClean="0"/>
              <a:t>1. Construct Materials and Detector 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G4VUserDetectorConstruction</a:t>
            </a:r>
          </a:p>
          <a:p>
            <a:r>
              <a:rPr lang="en-US" sz="2400" b="1" dirty="0" smtClean="0"/>
              <a:t>2. Construct Primary </a:t>
            </a:r>
            <a:r>
              <a:rPr lang="en-US" sz="2400" b="1" dirty="0"/>
              <a:t>Events Generator 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                           G4VUserPrimaryGeneratorAction</a:t>
            </a:r>
          </a:p>
          <a:p>
            <a:r>
              <a:rPr lang="en-US" sz="2400" b="1" dirty="0" smtClean="0"/>
              <a:t>3. Implement </a:t>
            </a:r>
            <a:r>
              <a:rPr lang="en-US" sz="2400" b="1" dirty="0"/>
              <a:t>Physics 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G4VUserPhysicsList</a:t>
            </a:r>
          </a:p>
          <a:p>
            <a:r>
              <a:rPr lang="en-US" sz="2400" b="1" dirty="0" smtClean="0"/>
              <a:t>4. Scoring / Extract </a:t>
            </a:r>
            <a:r>
              <a:rPr lang="en-US" sz="2400" b="1" dirty="0"/>
              <a:t>Useful Information 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G4Run , G4UserRunAction, G4UserEventAction,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G4UserTrackingAction etc.</a:t>
            </a:r>
          </a:p>
          <a:p>
            <a:r>
              <a:rPr lang="en-US" sz="2400" b="1" dirty="0" smtClean="0"/>
              <a:t>5 .</a:t>
            </a:r>
            <a:r>
              <a:rPr lang="en-US" sz="2400" dirty="0" smtClean="0"/>
              <a:t>  </a:t>
            </a:r>
            <a:r>
              <a:rPr lang="en-US" sz="2400" b="1" dirty="0" smtClean="0"/>
              <a:t>Customize run /</a:t>
            </a:r>
            <a:r>
              <a:rPr lang="en-US" sz="2400" b="1" dirty="0"/>
              <a:t>events</a:t>
            </a:r>
            <a:r>
              <a:rPr lang="en-US" sz="2400" dirty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1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53204608-FC41-438C-AFAD-A13D1682FA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34425"/>
            <a:ext cx="6705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u="sng" dirty="0" smtClean="0">
                <a:solidFill>
                  <a:srgbClr val="C00000"/>
                </a:solidFill>
              </a:rPr>
              <a:t>Assumptions for this presentation: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4877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Simple Geometry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Simple Beam Profile : Pencil beam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7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261"/>
          <p:cNvSpPr txBox="1"/>
          <p:nvPr/>
        </p:nvSpPr>
        <p:spPr>
          <a:xfrm>
            <a:off x="0" y="0"/>
            <a:ext cx="536839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1. The Geometry and Materials</a:t>
            </a:r>
            <a:endParaRPr lang="en-US" sz="3200" u="sng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371600"/>
            <a:ext cx="8639175" cy="5305425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204608-FC41-438C-AFAD-A13D1682FAB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17392" y="810904"/>
            <a:ext cx="1066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39000" y="76200"/>
            <a:ext cx="0" cy="6982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858000" y="774413"/>
            <a:ext cx="381000" cy="368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35368" y="60762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69456" y="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29400" y="97695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0" y="0"/>
            <a:ext cx="791716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1 &amp; 2. The Geometry and Materials with beam</a:t>
            </a:r>
            <a:endParaRPr lang="en-US" sz="3200" u="sng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28600" y="76200"/>
            <a:ext cx="75438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 </a:t>
            </a:r>
            <a:r>
              <a:rPr lang="en-US" sz="3200" u="sng" dirty="0">
                <a:solidFill>
                  <a:srgbClr val="C00000"/>
                </a:solidFill>
              </a:rPr>
              <a:t>3</a:t>
            </a:r>
            <a:r>
              <a:rPr lang="en-US" sz="3200" u="sng" dirty="0" smtClean="0">
                <a:solidFill>
                  <a:srgbClr val="C00000"/>
                </a:solidFill>
              </a:rPr>
              <a:t>.The Physics</a:t>
            </a:r>
          </a:p>
          <a:p>
            <a:r>
              <a:rPr lang="en-US" sz="3200" u="sng" dirty="0">
                <a:solidFill>
                  <a:srgbClr val="C00000"/>
                </a:solidFill>
              </a:rPr>
              <a:t> </a:t>
            </a:r>
            <a:r>
              <a:rPr lang="en-US" sz="3200" u="sng" dirty="0" smtClean="0">
                <a:solidFill>
                  <a:srgbClr val="C00000"/>
                </a:solidFill>
              </a:rPr>
              <a:t>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9387" y="1208544"/>
            <a:ext cx="86160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Modular based physics list from Geant4 is used :  QGSP_BERT_HP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QGSP_BERT_HP   Stands for ----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QGS: Quark Gluon String Model ( &gt; ~ 20 </a:t>
            </a:r>
            <a:r>
              <a:rPr lang="en-US" sz="2400" dirty="0" err="1" smtClean="0"/>
              <a:t>GeV</a:t>
            </a:r>
            <a:r>
              <a:rPr lang="en-US" sz="2400" dirty="0" smtClean="0"/>
              <a:t> 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P : G4Precomputed model used for de-excitation.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BERT :  </a:t>
            </a:r>
            <a:r>
              <a:rPr lang="en-US" sz="2400" dirty="0" err="1" smtClean="0"/>
              <a:t>Bertini</a:t>
            </a:r>
            <a:r>
              <a:rPr lang="en-US" sz="2400" dirty="0" smtClean="0"/>
              <a:t>-style cascade ( &lt; ~ 10GeV )</a:t>
            </a:r>
          </a:p>
          <a:p>
            <a:r>
              <a:rPr lang="en-US" sz="2400" dirty="0" smtClean="0"/>
              <a:t>             HP : High Precision neutron model (&lt; 20 MeV).</a:t>
            </a:r>
          </a:p>
          <a:p>
            <a:r>
              <a:rPr lang="en-US" sz="2400" dirty="0" smtClean="0"/>
              <a:t>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84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28600" y="76200"/>
            <a:ext cx="75438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 </a:t>
            </a:r>
            <a:r>
              <a:rPr lang="en-US" sz="3200" u="sng" dirty="0">
                <a:solidFill>
                  <a:srgbClr val="C00000"/>
                </a:solidFill>
              </a:rPr>
              <a:t>3</a:t>
            </a:r>
            <a:r>
              <a:rPr lang="en-US" sz="3200" u="sng" dirty="0" smtClean="0">
                <a:solidFill>
                  <a:srgbClr val="C00000"/>
                </a:solidFill>
              </a:rPr>
              <a:t>.The Physics</a:t>
            </a:r>
          </a:p>
          <a:p>
            <a:r>
              <a:rPr lang="en-US" sz="3200" u="sng" dirty="0">
                <a:solidFill>
                  <a:srgbClr val="C00000"/>
                </a:solidFill>
              </a:rPr>
              <a:t> </a:t>
            </a:r>
            <a:r>
              <a:rPr lang="en-US" sz="3200" u="sng" dirty="0" smtClean="0">
                <a:solidFill>
                  <a:srgbClr val="C00000"/>
                </a:solidFill>
              </a:rPr>
              <a:t>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2209800"/>
            <a:ext cx="13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752"/>
            <a:ext cx="9144000" cy="42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28600" y="76200"/>
            <a:ext cx="7543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</a:t>
            </a:r>
            <a:r>
              <a:rPr lang="en-US" sz="3200" u="sng" dirty="0">
                <a:solidFill>
                  <a:srgbClr val="C00000"/>
                </a:solidFill>
              </a:rPr>
              <a:t>3</a:t>
            </a:r>
            <a:r>
              <a:rPr lang="en-US" sz="3200" u="sng" dirty="0" smtClean="0">
                <a:solidFill>
                  <a:srgbClr val="C00000"/>
                </a:solidFill>
              </a:rPr>
              <a:t>.The Physics : Accumulated Events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4608-FC41-438C-AFAD-A13D1682FAB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605"/>
            <a:ext cx="9144000" cy="428079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-228600" y="76200"/>
            <a:ext cx="7543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</a:t>
            </a:r>
            <a:r>
              <a:rPr lang="en-US" sz="3200" u="sng" dirty="0">
                <a:solidFill>
                  <a:srgbClr val="C00000"/>
                </a:solidFill>
              </a:rPr>
              <a:t>3</a:t>
            </a:r>
            <a:r>
              <a:rPr lang="en-US" sz="3200" u="sng" dirty="0" smtClean="0">
                <a:solidFill>
                  <a:srgbClr val="C00000"/>
                </a:solidFill>
              </a:rPr>
              <a:t>.The Physics : Accumulated Events </a:t>
            </a:r>
          </a:p>
        </p:txBody>
      </p:sp>
    </p:spTree>
    <p:extLst>
      <p:ext uri="{BB962C8B-B14F-4D97-AF65-F5344CB8AC3E}">
        <p14:creationId xmlns:p14="http://schemas.microsoft.com/office/powerpoint/2010/main" val="2698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10830</TotalTime>
  <Words>352</Words>
  <Application>Microsoft Office PowerPoint</Application>
  <PresentationFormat>On-screen Show (4:3)</PresentationFormat>
  <Paragraphs>99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Md Latiful Kabir</cp:lastModifiedBy>
  <cp:revision>622</cp:revision>
  <dcterms:created xsi:type="dcterms:W3CDTF">2014-03-31T20:51:55Z</dcterms:created>
  <dcterms:modified xsi:type="dcterms:W3CDTF">2016-10-24T18:15:18Z</dcterms:modified>
</cp:coreProperties>
</file>