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31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82" r:id="rId4"/>
    <p:sldId id="283" r:id="rId5"/>
    <p:sldId id="284" r:id="rId6"/>
    <p:sldId id="285" r:id="rId7"/>
    <p:sldId id="286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8E5E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98" autoAdjust="0"/>
  </p:normalViewPr>
  <p:slideViewPr>
    <p:cSldViewPr snapToGrid="0" snapToObjects="1">
      <p:cViewPr varScale="1">
        <p:scale>
          <a:sx n="96" d="100"/>
          <a:sy n="96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169025-5712-495D-A3C7-0E46845F0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40E7BA-E2A1-437E-BAE0-485FB86147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E7609F-DCAA-4325-8236-97798788A106}" type="datetimeFigureOut">
              <a:rPr lang="en-US" altLang="en-US"/>
              <a:pPr/>
              <a:t>2020-08-17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32F7D-A505-417A-BAF4-A45C55A8BB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083FA-7E5E-46FB-B860-F135F56F62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3B76C8-171D-4EED-881D-4F63998E02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6F1D63-6EA3-443A-9127-D40866115C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B17CC-3ED9-4EA1-91A4-ABB60424515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4BF1F1-615D-4E98-96DC-8A74A7577181}" type="datetimeFigureOut">
              <a:rPr lang="en-US" altLang="en-US"/>
              <a:pPr/>
              <a:t>2020-08-17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6A00FBD-CB91-44AD-B6B1-78470A10FB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6B0C570-89CC-48FC-9AD3-847D63C49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03A9C-C1CD-4076-8339-BA681E6B68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19E79-7519-4075-A211-BC221AC2EB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D33843-4020-4566-A7E7-A546EE721D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93F57-CBDE-4F17-87D6-1DB5389F4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C0015-A426-4194-BCBD-973B3107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ECF42-A34C-48F7-802D-9BB4485C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B102A-DBB4-4180-8C90-7F3524017599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313482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BF6BF-049E-4665-A97D-2904B63C8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A2F95-EE6D-401B-B60A-75DA7F5D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E33-40C1-4B61-A50F-E8F172926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B287D-C431-474A-99A6-FE3623B75CDB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292501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E797CFE-E2E7-4473-BAF3-4F797CBC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6355903-190E-4AA2-8D34-FBEA2CF53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1FFBB8-F94A-4DEF-BE08-07DFEB20F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8384E-77B8-484B-8C7B-08C2EA33E83F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405971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84350"/>
            <a:ext cx="4038600" cy="54764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84350"/>
            <a:ext cx="4038600" cy="54764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0165D-7163-4325-8D87-4FB7867F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986A9-5C43-4520-9C42-9800915F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A17FC-993B-44BD-B278-0ED1479C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60272-8C78-45F8-AC9F-E15D649894A0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4066844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639"/>
            <a:ext cx="4040188" cy="436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99054"/>
            <a:ext cx="4040188" cy="47810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639"/>
            <a:ext cx="4041775" cy="436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54"/>
            <a:ext cx="4041775" cy="47810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1988D-F8DC-41F9-A6E0-43DDEF10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6DCF04-CB65-41D0-9F02-665D899A5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EDB6E9-EB44-4670-B56A-6AAD39DCC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202F5-4308-46D7-BB87-C4A1DCC668AD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223714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12C126-0D1F-4127-B08B-DE72C6543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4040E-EFB4-479F-91E3-09CF64519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1418E-8050-46E9-A8E9-58B389C9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88F8E-FF55-4544-BA84-0E8FA1BA6040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173808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615751-CCDB-460E-8F74-BA449D826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DF73BF-B39F-4D33-A5B3-BD38D8668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6A633-2BC1-41A0-95A8-13AC72FF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32497-BBB2-47DD-905A-1BC02A4A7D7A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344202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9513700-7A4A-4330-8F0C-1E66BD4F68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6DA71B-F2DD-48FA-9EE3-D475F1ADA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868363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69CB2-1031-4701-9120-0AC53B5D6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99313" y="6410325"/>
            <a:ext cx="969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2020-08-17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1237A-9787-4254-878A-DDFA1E499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78238" y="6410325"/>
            <a:ext cx="34210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DDC09-AFBD-48A4-96ED-4E5EDA165E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26438" y="6410325"/>
            <a:ext cx="6810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809231D-7B3D-45BE-BB6A-AAB5663E5FE5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  <p:pic>
        <p:nvPicPr>
          <p:cNvPr id="1031" name="Picture 5" descr="UK_logo">
            <a:extLst>
              <a:ext uri="{FF2B5EF4-FFF2-40B4-BE49-F238E27FC236}">
                <a16:creationId xmlns:a16="http://schemas.microsoft.com/office/drawing/2014/main" id="{0B6F0707-2F23-477B-B410-7E8C3FDB1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4925"/>
            <a:ext cx="33845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</p:sldLayoutIdLst>
  <p:hf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C0504D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FBAA935D-7BB7-4B2A-9DB8-7E5F4DC55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849444"/>
            <a:ext cx="7772400" cy="1470025"/>
          </a:xfrm>
        </p:spPr>
        <p:txBody>
          <a:bodyPr/>
          <a:lstStyle/>
          <a:p>
            <a:r>
              <a:rPr lang="en-US" altLang="en-US" dirty="0"/>
              <a:t>Introduction to Matlab</a:t>
            </a:r>
          </a:p>
        </p:txBody>
      </p:sp>
      <p:sp>
        <p:nvSpPr>
          <p:cNvPr id="9218" name="Content Placeholder 4">
            <a:extLst>
              <a:ext uri="{FF2B5EF4-FFF2-40B4-BE49-F238E27FC236}">
                <a16:creationId xmlns:a16="http://schemas.microsoft.com/office/drawing/2014/main" id="{A3B4308F-2ED5-458D-AC42-65B8CC0CA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605219"/>
            <a:ext cx="6400800" cy="1752600"/>
          </a:xfrm>
        </p:spPr>
        <p:txBody>
          <a:bodyPr/>
          <a:lstStyle/>
          <a:p>
            <a:r>
              <a:rPr lang="en-US" altLang="en-US" dirty="0"/>
              <a:t>Christopher Crawford</a:t>
            </a:r>
          </a:p>
          <a:p>
            <a:r>
              <a:rPr lang="en-US" altLang="en-US" dirty="0"/>
              <a:t>PHY 404G</a:t>
            </a:r>
          </a:p>
          <a:p>
            <a:r>
              <a:rPr lang="en-US" altLang="en-US" dirty="0"/>
              <a:t>2020-08-17</a:t>
            </a:r>
          </a:p>
        </p:txBody>
      </p:sp>
      <p:pic>
        <p:nvPicPr>
          <p:cNvPr id="1026" name="Picture 2" descr="MATLAB (@MATLAB) | Twitter">
            <a:extLst>
              <a:ext uri="{FF2B5EF4-FFF2-40B4-BE49-F238E27FC236}">
                <a16:creationId xmlns:a16="http://schemas.microsoft.com/office/drawing/2014/main" id="{8BE6FEA3-7BD6-4CD1-B898-C44DDFFB0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537" y="367776"/>
            <a:ext cx="2992642" cy="2992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BFAAD-9152-4C32-963B-A45D4DAE7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Matlab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05425-88D7-4E5C-B130-ABD9E971A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calculator-like syntax with minimum boilerplate</a:t>
            </a:r>
          </a:p>
          <a:p>
            <a:r>
              <a:rPr lang="en-US" dirty="0"/>
              <a:t>Almost everything is a matrix of complex doubles</a:t>
            </a:r>
          </a:p>
          <a:p>
            <a:r>
              <a:rPr lang="en-US" dirty="0"/>
              <a:t>Powerful library of builtin functions for numerical analysis</a:t>
            </a:r>
          </a:p>
          <a:p>
            <a:r>
              <a:rPr lang="en-US" dirty="0"/>
              <a:t>Extensive toolbox for application-specific fields</a:t>
            </a:r>
          </a:p>
          <a:p>
            <a:r>
              <a:rPr lang="en-US" dirty="0"/>
              <a:t>Universally recognized language of engineering</a:t>
            </a:r>
          </a:p>
          <a:p>
            <a:r>
              <a:rPr lang="en-US" dirty="0"/>
              <a:t>Open-source clones and cloud versions available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7E339-7E5D-48CA-9E9A-51B29898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6F6EE-77CD-4934-874F-6EC7C69F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2</a:t>
            </a:fld>
            <a:r>
              <a:rPr lang="en-US" altLang="en-US"/>
              <a:t>/27</a:t>
            </a:r>
          </a:p>
        </p:txBody>
      </p:sp>
      <p:pic>
        <p:nvPicPr>
          <p:cNvPr id="2050" name="Picture 2" descr="MATLAB">
            <a:extLst>
              <a:ext uri="{FF2B5EF4-FFF2-40B4-BE49-F238E27FC236}">
                <a16:creationId xmlns:a16="http://schemas.microsoft.com/office/drawing/2014/main" id="{F6A49EBC-2BFB-4514-B666-DCBF2B8E9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27" y="3964322"/>
            <a:ext cx="6667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18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87149-28BD-41ED-B67F-69636671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B823E-A74F-420B-B463-3D7EE9E4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[</a:t>
            </a:r>
            <a:r>
              <a:rPr lang="en-US" sz="2000" dirty="0">
                <a:solidFill>
                  <a:schemeClr val="tx1"/>
                </a:solidFill>
              </a:rPr>
              <a:t> a</a:t>
            </a:r>
            <a:r>
              <a:rPr lang="en-US" sz="2000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 b</a:t>
            </a:r>
            <a:r>
              <a:rPr lang="en-US" sz="2000" b="1" dirty="0">
                <a:solidFill>
                  <a:schemeClr val="accent2"/>
                </a:solidFill>
              </a:rPr>
              <a:t>;</a:t>
            </a:r>
            <a:r>
              <a:rPr lang="en-US" sz="2000" dirty="0">
                <a:solidFill>
                  <a:schemeClr val="tx1"/>
                </a:solidFill>
              </a:rPr>
              <a:t> c</a:t>
            </a:r>
            <a:r>
              <a:rPr lang="en-US" sz="2000" b="1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 d</a:t>
            </a:r>
            <a:r>
              <a:rPr lang="en-US" sz="2000" b="1" dirty="0">
                <a:solidFill>
                  <a:schemeClr val="accent2"/>
                </a:solidFill>
              </a:rPr>
              <a:t>]</a:t>
            </a:r>
            <a:r>
              <a:rPr lang="en-US" sz="2000" dirty="0">
                <a:solidFill>
                  <a:schemeClr val="tx1"/>
                </a:solidFill>
              </a:rPr>
              <a:t>			Matrix concatenation (or space=',' and newline=';')</a:t>
            </a:r>
          </a:p>
          <a:p>
            <a:r>
              <a:rPr lang="en-US" sz="2000" dirty="0">
                <a:solidFill>
                  <a:schemeClr val="tx1"/>
                </a:solidFill>
              </a:rPr>
              <a:t>	a</a:t>
            </a:r>
            <a:r>
              <a:rPr lang="en-US" sz="2000" b="1" dirty="0">
                <a:solidFill>
                  <a:schemeClr val="accent2"/>
                </a:solidFill>
              </a:rPr>
              <a:t>(</a:t>
            </a:r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  f</a:t>
            </a:r>
            <a:r>
              <a:rPr lang="en-US" sz="2000" b="1" dirty="0">
                <a:solidFill>
                  <a:schemeClr val="accent2"/>
                </a:solidFill>
              </a:rPr>
              <a:t>(</a:t>
            </a:r>
            <a:r>
              <a:rPr lang="en-US" sz="2000" dirty="0" err="1">
                <a:solidFill>
                  <a:schemeClr val="tx1"/>
                </a:solidFill>
              </a:rPr>
              <a:t>x</a:t>
            </a:r>
            <a:r>
              <a:rPr lang="en-US" sz="2000" b="1" dirty="0" err="1">
                <a:solidFill>
                  <a:schemeClr val="accent2"/>
                </a:solidFill>
              </a:rPr>
              <a:t>,</a:t>
            </a:r>
            <a:r>
              <a:rPr lang="en-US" sz="2000" dirty="0" err="1">
                <a:solidFill>
                  <a:schemeClr val="tx1"/>
                </a:solidFill>
              </a:rPr>
              <a:t>y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			Matrix indexing, function evaluation, precedence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S=</a:t>
            </a:r>
            <a:r>
              <a:rPr lang="en-US" sz="2000" b="1" dirty="0">
                <a:solidFill>
                  <a:schemeClr val="accent2"/>
                </a:solidFill>
              </a:rPr>
              <a:t>{</a:t>
            </a:r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's'</a:t>
            </a:r>
            <a:r>
              <a:rPr lang="en-US" sz="2000" b="1" dirty="0">
                <a:solidFill>
                  <a:schemeClr val="accent2"/>
                </a:solidFill>
              </a:rPr>
              <a:t>}</a:t>
            </a:r>
            <a:r>
              <a:rPr lang="en-US" sz="2000" dirty="0">
                <a:solidFill>
                  <a:schemeClr val="tx1"/>
                </a:solidFill>
              </a:rPr>
              <a:t>; S</a:t>
            </a:r>
            <a:r>
              <a:rPr lang="en-US" sz="2000" b="1" dirty="0">
                <a:solidFill>
                  <a:schemeClr val="accent2"/>
                </a:solidFill>
              </a:rPr>
              <a:t>{</a:t>
            </a:r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accent2"/>
                </a:solidFill>
              </a:rPr>
              <a:t>}	</a:t>
            </a:r>
            <a:r>
              <a:rPr lang="en-US" sz="2000" dirty="0">
                <a:solidFill>
                  <a:schemeClr val="tx1"/>
                </a:solidFill>
              </a:rPr>
              <a:t>	Cell array and indexing (heterogenous elements)</a:t>
            </a:r>
          </a:p>
          <a:p>
            <a:r>
              <a:rPr lang="en-US" sz="2000" dirty="0">
                <a:solidFill>
                  <a:schemeClr val="tx1"/>
                </a:solidFill>
              </a:rPr>
              <a:t>	1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>10  a(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>,2)	</a:t>
            </a:r>
            <a:r>
              <a:rPr lang="en-US" sz="2000" dirty="0">
                <a:solidFill>
                  <a:schemeClr val="accent2"/>
                </a:solidFill>
              </a:rPr>
              <a:t>end</a:t>
            </a:r>
            <a:r>
              <a:rPr lang="en-US" sz="2000" dirty="0">
                <a:solidFill>
                  <a:schemeClr val="tx1"/>
                </a:solidFill>
              </a:rPr>
              <a:t>		Range, [whole] subrange, largest index value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.*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b="1" dirty="0">
                <a:solidFill>
                  <a:schemeClr val="accent2"/>
                </a:solidFill>
              </a:rPr>
              <a:t>’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b="1" dirty="0">
                <a:solidFill>
                  <a:schemeClr val="accent2"/>
                </a:solidFill>
              </a:rPr>
              <a:t>.'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dirty="0" err="1">
                <a:solidFill>
                  <a:schemeClr val="tx1"/>
                </a:solidFill>
              </a:rPr>
              <a:t>x</a:t>
            </a:r>
            <a:r>
              <a:rPr lang="en-US" sz="2000" b="1" dirty="0" err="1">
                <a:solidFill>
                  <a:schemeClr val="accent2"/>
                </a:solidFill>
              </a:rPr>
              <a:t>.</a:t>
            </a:r>
            <a:r>
              <a:rPr lang="en-US" sz="2000" dirty="0" err="1">
                <a:solidFill>
                  <a:schemeClr val="tx1"/>
                </a:solidFill>
              </a:rPr>
              <a:t>a</a:t>
            </a:r>
            <a:r>
              <a:rPr lang="en-US" sz="2000" dirty="0">
                <a:solidFill>
                  <a:schemeClr val="tx1"/>
                </a:solidFill>
              </a:rPr>
              <a:t>  x</a:t>
            </a:r>
            <a:r>
              <a:rPr lang="en-US" sz="2000" b="1" dirty="0">
                <a:solidFill>
                  <a:schemeClr val="accent2"/>
                </a:solidFill>
              </a:rPr>
              <a:t>.('</a:t>
            </a:r>
            <a:r>
              <a:rPr lang="en-US" sz="2000" dirty="0">
                <a:solidFill>
                  <a:schemeClr val="tx1"/>
                </a:solidFill>
              </a:rPr>
              <a:t>a</a:t>
            </a:r>
            <a:r>
              <a:rPr lang="en-US" sz="2000" b="1" dirty="0">
                <a:solidFill>
                  <a:schemeClr val="accent2"/>
                </a:solidFill>
              </a:rPr>
              <a:t>’)</a:t>
            </a:r>
            <a:r>
              <a:rPr lang="en-US" sz="2000" dirty="0">
                <a:solidFill>
                  <a:schemeClr val="tx1"/>
                </a:solidFill>
              </a:rPr>
              <a:t>		Element operation, transpose, structure member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@(</a:t>
            </a:r>
            <a:r>
              <a:rPr lang="en-US" sz="2000" dirty="0">
                <a:solidFill>
                  <a:schemeClr val="tx1"/>
                </a:solidFill>
              </a:rPr>
              <a:t>x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x^2				Anonymous (unnamed) function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'</a:t>
            </a:r>
            <a:r>
              <a:rPr lang="en-US" sz="2000" dirty="0">
                <a:solidFill>
                  <a:schemeClr val="tx1"/>
                </a:solidFill>
              </a:rPr>
              <a:t>str</a:t>
            </a:r>
            <a:r>
              <a:rPr lang="en-US" sz="2000" b="1" dirty="0">
                <a:solidFill>
                  <a:schemeClr val="accent2"/>
                </a:solidFill>
              </a:rPr>
              <a:t>'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b="1" dirty="0">
                <a:solidFill>
                  <a:schemeClr val="accent2"/>
                </a:solidFill>
              </a:rPr>
              <a:t>"</a:t>
            </a:r>
            <a:r>
              <a:rPr lang="en-US" sz="2000" dirty="0">
                <a:solidFill>
                  <a:schemeClr val="tx1"/>
                </a:solidFill>
              </a:rPr>
              <a:t>str</a:t>
            </a:r>
            <a:r>
              <a:rPr lang="en-US" sz="2000" b="1" dirty="0">
                <a:solidFill>
                  <a:schemeClr val="accent2"/>
                </a:solidFill>
              </a:rPr>
              <a:t>"</a:t>
            </a:r>
            <a:r>
              <a:rPr lang="en-US" sz="2000" dirty="0">
                <a:solidFill>
                  <a:schemeClr val="tx1"/>
                </a:solidFill>
              </a:rPr>
              <a:t>			String constants, Matrix Hermitian transpose</a:t>
            </a:r>
          </a:p>
          <a:p>
            <a:r>
              <a:rPr lang="en-US" sz="2000" dirty="0">
                <a:solidFill>
                  <a:schemeClr val="tx1"/>
                </a:solidFill>
              </a:rPr>
              <a:t>	1</a:t>
            </a:r>
            <a:r>
              <a:rPr lang="en-US" sz="2000" b="1" dirty="0">
                <a:solidFill>
                  <a:schemeClr val="accent2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6</a:t>
            </a:r>
            <a:r>
              <a:rPr lang="en-US" sz="2000" b="1" dirty="0">
                <a:solidFill>
                  <a:schemeClr val="accent2"/>
                </a:solidFill>
              </a:rPr>
              <a:t>e-</a:t>
            </a:r>
            <a:r>
              <a:rPr lang="en-US" sz="2000" dirty="0">
                <a:solidFill>
                  <a:schemeClr val="tx1"/>
                </a:solidFill>
              </a:rPr>
              <a:t>19				Numeric constant in scientific notation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 pi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accent2"/>
                </a:solidFill>
              </a:rPr>
              <a:t>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accent2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accent2"/>
                </a:solidFill>
              </a:rPr>
              <a:t>j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dirty="0">
                <a:solidFill>
                  <a:schemeClr val="accent2"/>
                </a:solidFill>
              </a:rPr>
              <a:t> eps</a:t>
            </a:r>
            <a:r>
              <a:rPr lang="en-US" sz="2000" dirty="0">
                <a:solidFill>
                  <a:schemeClr val="tx1"/>
                </a:solidFill>
              </a:rPr>
              <a:t>			Numeric constants: 3.14.., 2.71.., sqrt(-1), 2e-52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dirty="0" err="1">
                <a:solidFill>
                  <a:schemeClr val="accent2"/>
                </a:solidFill>
              </a:rPr>
              <a:t>ans</a:t>
            </a:r>
            <a:r>
              <a:rPr lang="en-US" sz="2000" dirty="0">
                <a:solidFill>
                  <a:schemeClr val="tx1"/>
                </a:solidFill>
              </a:rPr>
              <a:t>					Result of previous calculation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%</a:t>
            </a:r>
            <a:r>
              <a:rPr lang="en-US" sz="2000" dirty="0">
                <a:solidFill>
                  <a:schemeClr val="tx1"/>
                </a:solidFill>
              </a:rPr>
              <a:t> comment			First comment block used for 'help' documentation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	fn1</a:t>
            </a:r>
            <a:r>
              <a:rPr lang="en-US" sz="2000" b="1" dirty="0">
                <a:solidFill>
                  <a:schemeClr val="accent2"/>
                </a:solidFill>
              </a:rPr>
              <a:t>;</a:t>
            </a:r>
            <a:r>
              <a:rPr lang="en-US" sz="2000" dirty="0">
                <a:solidFill>
                  <a:schemeClr val="tx1"/>
                </a:solidFill>
              </a:rPr>
              <a:t>	fn2</a:t>
            </a:r>
            <a:r>
              <a:rPr lang="en-US" sz="2000" b="1" dirty="0">
                <a:solidFill>
                  <a:schemeClr val="accent2"/>
                </a:solidFill>
              </a:rPr>
              <a:t>;</a:t>
            </a:r>
            <a:r>
              <a:rPr lang="en-US" sz="2000" dirty="0">
                <a:solidFill>
                  <a:schemeClr val="tx1"/>
                </a:solidFill>
              </a:rPr>
              <a:t>				Command separator; at end of line: silences output 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…</a:t>
            </a:r>
            <a:r>
              <a:rPr lang="en-US" sz="2000" dirty="0">
                <a:solidFill>
                  <a:schemeClr val="tx1"/>
                </a:solidFill>
              </a:rPr>
              <a:t>					Command continuation to next line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!</a:t>
            </a:r>
            <a:r>
              <a:rPr lang="en-US" sz="2000" dirty="0" err="1">
                <a:solidFill>
                  <a:schemeClr val="tx1"/>
                </a:solidFill>
              </a:rPr>
              <a:t>pwd</a:t>
            </a:r>
            <a:r>
              <a:rPr lang="en-US" sz="2000" dirty="0">
                <a:solidFill>
                  <a:schemeClr val="tx1"/>
                </a:solidFill>
              </a:rPr>
              <a:t>				Shell (system) command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B98A6-D03C-4E6F-834E-8E5E0E5F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78B1E-40EC-41CD-A956-552F6949B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3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135287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6150-F937-497B-8C0A-E8F1FEA32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precedence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B9CF5-BBB9-4E5B-9178-83D28483F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</a:t>
            </a:r>
            <a:r>
              <a:rPr lang="en-US" sz="2000" b="1" dirty="0"/>
              <a:t>()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Parentheses (manual precedence)</a:t>
            </a:r>
          </a:p>
          <a:p>
            <a:r>
              <a:rPr lang="en-US" sz="2000" dirty="0"/>
              <a:t>  </a:t>
            </a:r>
            <a:r>
              <a:rPr lang="en-US" sz="2000" b="1" dirty="0"/>
              <a:t>.'    .^   '    ^</a:t>
            </a:r>
            <a:r>
              <a:rPr lang="en-US" sz="2000" dirty="0"/>
              <a:t>		</a:t>
            </a:r>
            <a:r>
              <a:rPr lang="en-US" sz="2000" dirty="0">
                <a:solidFill>
                  <a:schemeClr val="tx1"/>
                </a:solidFill>
              </a:rPr>
              <a:t>Transpose, Power, Hermitian transpose, Matrix power</a:t>
            </a:r>
          </a:p>
          <a:p>
            <a:r>
              <a:rPr lang="en-US" sz="2000" dirty="0"/>
              <a:t>  </a:t>
            </a:r>
            <a:r>
              <a:rPr lang="en-US" sz="2000" b="1" dirty="0"/>
              <a:t>+   -   !	</a:t>
            </a:r>
            <a:r>
              <a:rPr lang="en-US" sz="2000" dirty="0"/>
              <a:t>		</a:t>
            </a:r>
            <a:r>
              <a:rPr lang="en-US" sz="2000" dirty="0">
                <a:solidFill>
                  <a:schemeClr val="tx1"/>
                </a:solidFill>
              </a:rPr>
              <a:t>Sign, Negative, Logical negation</a:t>
            </a:r>
          </a:p>
          <a:p>
            <a:r>
              <a:rPr lang="en-US" sz="2000" dirty="0"/>
              <a:t>  </a:t>
            </a:r>
            <a:r>
              <a:rPr lang="en-US" sz="2000" b="1" dirty="0"/>
              <a:t>*   /   \</a:t>
            </a:r>
            <a:r>
              <a:rPr lang="en-US" sz="2000" dirty="0"/>
              <a:t>			</a:t>
            </a:r>
            <a:r>
              <a:rPr lang="en-US" sz="2000" dirty="0">
                <a:solidFill>
                  <a:schemeClr val="tx1"/>
                </a:solidFill>
              </a:rPr>
              <a:t>Multiplication, Right division, Left division</a:t>
            </a:r>
          </a:p>
          <a:p>
            <a:r>
              <a:rPr lang="en-US" sz="2000" dirty="0"/>
              <a:t>  </a:t>
            </a:r>
            <a:r>
              <a:rPr lang="en-US" sz="2000" b="1" dirty="0"/>
              <a:t>+   -	</a:t>
            </a:r>
            <a:r>
              <a:rPr lang="en-US" sz="2000" dirty="0"/>
              <a:t>			</a:t>
            </a:r>
            <a:r>
              <a:rPr lang="en-US" sz="2000" dirty="0">
                <a:solidFill>
                  <a:schemeClr val="tx1"/>
                </a:solidFill>
              </a:rPr>
              <a:t>Addition, Subtraction</a:t>
            </a:r>
          </a:p>
          <a:p>
            <a:r>
              <a:rPr lang="en-US" sz="2000" dirty="0"/>
              <a:t>  </a:t>
            </a:r>
            <a:r>
              <a:rPr lang="en-US" sz="2000" b="1" dirty="0"/>
              <a:t>: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Colon operator (range)</a:t>
            </a:r>
          </a:p>
          <a:p>
            <a:r>
              <a:rPr lang="en-US" sz="2000" dirty="0"/>
              <a:t>  </a:t>
            </a:r>
            <a:r>
              <a:rPr lang="en-US" sz="2000" b="1" dirty="0"/>
              <a:t>&lt;  &lt;= &gt; &gt;= == ~=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tx1"/>
                </a:solidFill>
              </a:rPr>
              <a:t>Comparison</a:t>
            </a:r>
          </a:p>
          <a:p>
            <a:r>
              <a:rPr lang="en-US" sz="2000" dirty="0"/>
              <a:t>  </a:t>
            </a:r>
            <a:r>
              <a:rPr lang="en-US" sz="2000" b="1" dirty="0"/>
              <a:t>&amp;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Element-wise AND</a:t>
            </a:r>
          </a:p>
          <a:p>
            <a:r>
              <a:rPr lang="en-US" sz="2000" dirty="0"/>
              <a:t>  </a:t>
            </a:r>
            <a:r>
              <a:rPr lang="en-US" sz="2000" b="1" dirty="0"/>
              <a:t>|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Element-wise OR</a:t>
            </a:r>
          </a:p>
          <a:p>
            <a:r>
              <a:rPr lang="en-US" sz="2000" dirty="0"/>
              <a:t>  </a:t>
            </a:r>
            <a:r>
              <a:rPr lang="en-US" sz="2000" b="1" dirty="0"/>
              <a:t>&amp;&amp;	</a:t>
            </a:r>
            <a:r>
              <a:rPr lang="en-US" sz="2000" dirty="0"/>
              <a:t>			</a:t>
            </a:r>
            <a:r>
              <a:rPr lang="en-US" sz="2000" dirty="0">
                <a:solidFill>
                  <a:schemeClr val="tx1"/>
                </a:solidFill>
              </a:rPr>
              <a:t>Short-circuit AND</a:t>
            </a:r>
          </a:p>
          <a:p>
            <a:r>
              <a:rPr lang="en-US" sz="2000" dirty="0"/>
              <a:t>  </a:t>
            </a:r>
            <a:r>
              <a:rPr lang="en-US" sz="2000" b="1" dirty="0"/>
              <a:t>||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Short-circuit 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5EAFE-6E8B-44B0-89C3-5AF02D2C0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315F8-F175-4E86-9106-C32319D54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4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324525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C556-F81D-453F-A3E2-135E3136F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E73E1-AA46-4E6B-B022-B9DE1DE4F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[</a:t>
            </a:r>
            <a:r>
              <a:rPr lang="en-US" dirty="0">
                <a:solidFill>
                  <a:schemeClr val="tx1"/>
                </a:solidFill>
              </a:rPr>
              <a:t>y1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y2</a:t>
            </a:r>
            <a:r>
              <a:rPr lang="en-US" dirty="0"/>
              <a:t> …] = </a:t>
            </a:r>
            <a:r>
              <a:rPr lang="en-US" dirty="0" err="1">
                <a:solidFill>
                  <a:schemeClr val="tx1"/>
                </a:solidFill>
              </a:rPr>
              <a:t>myfun</a:t>
            </a:r>
            <a:r>
              <a:rPr lang="en-US" dirty="0"/>
              <a:t> (</a:t>
            </a:r>
            <a:r>
              <a:rPr lang="en-US" dirty="0">
                <a:solidFill>
                  <a:schemeClr val="tx1"/>
                </a:solidFill>
              </a:rPr>
              <a:t>x1</a:t>
            </a:r>
            <a:r>
              <a:rPr lang="en-US" dirty="0"/>
              <a:t>, </a:t>
            </a:r>
            <a:r>
              <a:rPr lang="en-US" dirty="0">
                <a:solidFill>
                  <a:schemeClr val="tx1"/>
                </a:solidFill>
              </a:rPr>
              <a:t>x2</a:t>
            </a:r>
            <a:r>
              <a:rPr lang="en-US" dirty="0"/>
              <a:t>, </a:t>
            </a:r>
            <a:r>
              <a:rPr lang="en-US" dirty="0">
                <a:solidFill>
                  <a:schemeClr val="tx1"/>
                </a:solidFill>
              </a:rPr>
              <a:t>…</a:t>
            </a:r>
            <a:r>
              <a:rPr lang="en-US" dirty="0"/>
              <a:t>)		</a:t>
            </a:r>
            <a:r>
              <a:rPr lang="en-US" b="1" dirty="0">
                <a:solidFill>
                  <a:schemeClr val="accent1"/>
                </a:solidFill>
              </a:rPr>
              <a:t>SUBROUTINE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chemeClr val="tx1"/>
                </a:solidFill>
              </a:rPr>
              <a:t>nargin</a:t>
            </a:r>
            <a:r>
              <a:rPr lang="en-US" dirty="0">
                <a:solidFill>
                  <a:schemeClr val="tx1"/>
                </a:solidFill>
              </a:rPr>
              <a:t>/out, </a:t>
            </a:r>
            <a:r>
              <a:rPr lang="en-US" dirty="0" err="1">
                <a:solidFill>
                  <a:schemeClr val="tx1"/>
                </a:solidFill>
              </a:rPr>
              <a:t>varargin</a:t>
            </a:r>
            <a:r>
              <a:rPr lang="en-US" dirty="0">
                <a:solidFill>
                  <a:schemeClr val="tx1"/>
                </a:solidFill>
              </a:rPr>
              <a:t>/out{}  	</a:t>
            </a:r>
            <a:r>
              <a:rPr lang="en-US" dirty="0">
                <a:solidFill>
                  <a:schemeClr val="accent1"/>
                </a:solidFill>
              </a:rPr>
              <a:t>% variable # of arguments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tx1"/>
                </a:solidFill>
              </a:rPr>
              <a:t>z=x1+x2						</a:t>
            </a:r>
            <a:r>
              <a:rPr lang="en-US" dirty="0">
                <a:solidFill>
                  <a:schemeClr val="accent1"/>
                </a:solidFill>
              </a:rPr>
              <a:t>% local variable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y1=z; y2=z^2</a:t>
            </a:r>
            <a:r>
              <a:rPr lang="en-US" dirty="0"/>
              <a:t>				</a:t>
            </a:r>
            <a:r>
              <a:rPr lang="en-US" dirty="0">
                <a:solidFill>
                  <a:schemeClr val="accent1"/>
                </a:solidFill>
              </a:rPr>
              <a:t>	% output variables</a:t>
            </a:r>
          </a:p>
          <a:p>
            <a:pPr marL="0" indent="0">
              <a:buNone/>
            </a:pPr>
            <a:r>
              <a:rPr lang="en-US" dirty="0"/>
              <a:t>end								</a:t>
            </a:r>
            <a:r>
              <a:rPr lang="en-US" dirty="0">
                <a:solidFill>
                  <a:schemeClr val="accent1"/>
                </a:solidFill>
              </a:rPr>
              <a:t>% saved in file   </a:t>
            </a:r>
            <a:r>
              <a:rPr lang="en-US" dirty="0" err="1">
                <a:solidFill>
                  <a:schemeClr val="accent1"/>
                </a:solidFill>
              </a:rPr>
              <a:t>myfun.m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CONDITIONAL</a:t>
            </a:r>
            <a:r>
              <a:rPr lang="en-US" dirty="0">
                <a:solidFill>
                  <a:schemeClr val="accent1"/>
                </a:solidFill>
              </a:rPr>
              <a:t>							</a:t>
            </a:r>
            <a:r>
              <a:rPr lang="en-US" b="1" dirty="0">
                <a:solidFill>
                  <a:schemeClr val="accent1"/>
                </a:solidFill>
              </a:rPr>
              <a:t>LOOPING</a:t>
            </a:r>
          </a:p>
          <a:p>
            <a:pPr marL="0" indent="0">
              <a:buNone/>
            </a:pPr>
            <a:r>
              <a:rPr lang="en-US" dirty="0"/>
              <a:t>															</a:t>
            </a:r>
            <a:r>
              <a:rPr lang="en-US" dirty="0">
                <a:solidFill>
                  <a:schemeClr val="tx1"/>
                </a:solidFill>
              </a:rPr>
              <a:t>k=5</a:t>
            </a:r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dirty="0">
                <a:solidFill>
                  <a:schemeClr val="tx1"/>
                </a:solidFill>
              </a:rPr>
              <a:t>a==b			</a:t>
            </a:r>
            <a:r>
              <a:rPr lang="en-US" dirty="0">
                <a:solidFill>
                  <a:schemeClr val="accent2"/>
                </a:solidFill>
              </a:rPr>
              <a:t>switch</a:t>
            </a:r>
            <a:r>
              <a:rPr lang="en-US" dirty="0">
                <a:solidFill>
                  <a:schemeClr val="tx1"/>
                </a:solidFill>
              </a:rPr>
              <a:t> k				</a:t>
            </a:r>
            <a:r>
              <a:rPr lang="en-US" dirty="0">
                <a:solidFill>
                  <a:schemeClr val="accent2"/>
                </a:solidFill>
              </a:rPr>
              <a:t>for</a:t>
            </a:r>
            <a:r>
              <a:rPr lang="en-US" dirty="0">
                <a:solidFill>
                  <a:schemeClr val="tx1"/>
                </a:solidFill>
              </a:rPr>
              <a:t> k</a:t>
            </a:r>
            <a:r>
              <a:rPr lang="en-US" dirty="0">
                <a:solidFill>
                  <a:schemeClr val="accent2"/>
                </a:solidFill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5			</a:t>
            </a:r>
            <a:r>
              <a:rPr lang="en-US" dirty="0">
                <a:solidFill>
                  <a:schemeClr val="accent2"/>
                </a:solidFill>
              </a:rPr>
              <a:t>while</a:t>
            </a:r>
            <a:r>
              <a:rPr lang="en-US" dirty="0">
                <a:solidFill>
                  <a:schemeClr val="tx1"/>
                </a:solidFill>
              </a:rPr>
              <a:t> k&gt;0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tx1"/>
                </a:solidFill>
              </a:rPr>
              <a:t>a=a+1		</a:t>
            </a:r>
            <a:r>
              <a:rPr lang="en-US" dirty="0">
                <a:solidFill>
                  <a:schemeClr val="accent2"/>
                </a:solidFill>
              </a:rPr>
              <a:t>case</a:t>
            </a:r>
            <a:r>
              <a:rPr lang="en-US" dirty="0">
                <a:solidFill>
                  <a:schemeClr val="tx1"/>
                </a:solidFill>
              </a:rPr>
              <a:t> 1  a=a+1				a(k)=2*k			k=k-1</a:t>
            </a:r>
          </a:p>
          <a:p>
            <a:pPr marL="0" indent="0">
              <a:buNone/>
            </a:pPr>
            <a:r>
              <a:rPr lang="en-US" dirty="0"/>
              <a:t>elseif </a:t>
            </a:r>
            <a:r>
              <a:rPr lang="en-US" dirty="0">
                <a:solidFill>
                  <a:schemeClr val="tx1"/>
                </a:solidFill>
              </a:rPr>
              <a:t>a&gt;b		</a:t>
            </a:r>
            <a:r>
              <a:rPr lang="en-US" dirty="0">
                <a:solidFill>
                  <a:schemeClr val="accent2"/>
                </a:solidFill>
              </a:rPr>
              <a:t>case</a:t>
            </a:r>
            <a:r>
              <a:rPr lang="en-US" dirty="0">
                <a:solidFill>
                  <a:schemeClr val="tx1"/>
                </a:solidFill>
              </a:rPr>
              <a:t> 2  a=a+2 			</a:t>
            </a:r>
            <a:r>
              <a:rPr lang="en-US" dirty="0"/>
              <a:t>end				 end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tx1"/>
                </a:solidFill>
              </a:rPr>
              <a:t>a=a-1		</a:t>
            </a:r>
            <a:r>
              <a:rPr lang="en-US" dirty="0">
                <a:solidFill>
                  <a:schemeClr val="accent2"/>
                </a:solidFill>
              </a:rPr>
              <a:t>otherwise</a:t>
            </a:r>
            <a:r>
              <a:rPr lang="en-US" dirty="0">
                <a:solidFill>
                  <a:schemeClr val="tx1"/>
                </a:solidFill>
              </a:rPr>
              <a:t>  a=0 	</a:t>
            </a:r>
          </a:p>
          <a:p>
            <a:pPr marL="0" indent="0">
              <a:buNone/>
            </a:pPr>
            <a:r>
              <a:rPr lang="en-US" dirty="0"/>
              <a:t>end			end 					         </a:t>
            </a:r>
            <a:r>
              <a:rPr lang="en-US" dirty="0">
                <a:solidFill>
                  <a:schemeClr val="accent2"/>
                </a:solidFill>
              </a:rPr>
              <a:t>break</a:t>
            </a:r>
            <a:r>
              <a:rPr lang="en-US" dirty="0">
                <a:solidFill>
                  <a:schemeClr val="tx1"/>
                </a:solidFill>
              </a:rPr>
              <a:t>,   </a:t>
            </a:r>
            <a:r>
              <a:rPr lang="en-US" dirty="0">
                <a:solidFill>
                  <a:schemeClr val="accent2"/>
                </a:solidFill>
              </a:rPr>
              <a:t>continue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0D2B3-068B-46BB-AF43-7DEB70876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93A41-B185-4AD9-ADCD-6B2C2C0B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5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103470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0D1-AA6A-4014-B841-71712E6C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D3DC6336-C0C4-491E-92FE-D03CF080E57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884350"/>
                <a:ext cx="4114800" cy="5476415"/>
              </a:xfrm>
            </p:spPr>
            <p:txBody>
              <a:bodyPr/>
              <a:lstStyle/>
              <a:p>
                <a:r>
                  <a:rPr lang="en-US" dirty="0"/>
                  <a:t>Mathematics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cos(x), sin, tan,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acos</a:t>
                </a:r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asin</a:t>
                </a:r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atan</a:t>
                </a:r>
                <a:r>
                  <a:rPr lang="en-US" sz="1800" dirty="0">
                    <a:solidFill>
                      <a:schemeClr val="tx1"/>
                    </a:solidFill>
                  </a:rPr>
                  <a:t>  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trig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atan2(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y,x</a:t>
                </a:r>
                <a:r>
                  <a:rPr lang="en-US" sz="1800" dirty="0">
                    <a:solidFill>
                      <a:schemeClr val="tx1"/>
                    </a:solidFill>
                  </a:rPr>
                  <a:t>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knows the quadrant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cosd</a:t>
                </a:r>
                <a:r>
                  <a:rPr lang="en-US" sz="1800" dirty="0">
                    <a:solidFill>
                      <a:schemeClr val="tx1"/>
                    </a:solidFill>
                  </a:rPr>
                  <a:t>(x), …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angles in degrees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cosh</a:t>
                </a:r>
                <a:r>
                  <a:rPr lang="en-US" sz="1800" dirty="0">
                    <a:solidFill>
                      <a:schemeClr val="tx1"/>
                    </a:solidFill>
                  </a:rPr>
                  <a:t>(x), …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hyperbolic functions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exp(x), log(x), log10(x), log2(x) 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exponent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sqrt(x)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square root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abs(x)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magnitude (absolute val.)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sign(x)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x/abs(x)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airy(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n,x</a:t>
                </a:r>
                <a:r>
                  <a:rPr lang="en-US" sz="1800" dirty="0">
                    <a:solidFill>
                      <a:schemeClr val="tx1"/>
                    </a:solidFill>
                  </a:rPr>
                  <a:t>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Airy function</a:t>
                </a: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besselX</a:t>
                </a:r>
                <a:r>
                  <a:rPr lang="en-US" sz="1800" dirty="0">
                    <a:solidFill>
                      <a:schemeClr val="tx1"/>
                    </a:solidFill>
                  </a:rPr>
                  <a:t>(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n,x</a:t>
                </a:r>
                <a:r>
                  <a:rPr lang="en-US" sz="1800" dirty="0">
                    <a:solidFill>
                      <a:schemeClr val="tx1"/>
                    </a:solidFill>
                  </a:rPr>
                  <a:t>)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Bessel </a:t>
                </a:r>
                <a:r>
                  <a:rPr lang="en-US" sz="1800" dirty="0" err="1">
                    <a:solidFill>
                      <a:schemeClr val="accent1"/>
                    </a:solidFill>
                  </a:rPr>
                  <a:t>func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.  X=</a:t>
                </a:r>
                <a:r>
                  <a:rPr lang="en-US" sz="1800" dirty="0" err="1">
                    <a:solidFill>
                      <a:schemeClr val="accent1"/>
                    </a:solidFill>
                  </a:rPr>
                  <a:t>j,y,i,k,h</a:t>
                </a:r>
                <a:endParaRPr lang="en-US" sz="1800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erf,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erfc</a:t>
                </a:r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erfcx</a:t>
                </a:r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erfinv</a:t>
                </a:r>
                <a:r>
                  <a:rPr lang="en-US" sz="1800" dirty="0">
                    <a:solidFill>
                      <a:schemeClr val="tx1"/>
                    </a:solidFill>
                  </a:rPr>
                  <a:t>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error functions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gamma(x)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Γ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expint</a:t>
                </a:r>
                <a:r>
                  <a:rPr lang="en-US" sz="1800" dirty="0">
                    <a:solidFill>
                      <a:schemeClr val="tx1"/>
                    </a:solidFill>
                  </a:rPr>
                  <a:t>(x)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exponential integral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legendre</a:t>
                </a:r>
                <a:r>
                  <a:rPr lang="en-US" sz="1800" dirty="0">
                    <a:solidFill>
                      <a:schemeClr val="tx1"/>
                    </a:solidFill>
                  </a:rPr>
                  <a:t>(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n,x</a:t>
                </a:r>
                <a:r>
                  <a:rPr lang="en-US" sz="1800" dirty="0">
                    <a:solidFill>
                      <a:schemeClr val="tx1"/>
                    </a:solidFill>
                  </a:rPr>
                  <a:t>)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Legendre polynomials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factorial(x)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factorial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D3DC6336-C0C4-491E-92FE-D03CF080E5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884350"/>
                <a:ext cx="4114800" cy="5476415"/>
              </a:xfrm>
              <a:blipFill>
                <a:blip r:embed="rId2"/>
                <a:stretch>
                  <a:fillRect l="-2667" t="-1002" b="-1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9545742-E00D-4A81-A9FC-01975B965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884350"/>
            <a:ext cx="4151851" cy="5476415"/>
          </a:xfrm>
        </p:spPr>
        <p:txBody>
          <a:bodyPr/>
          <a:lstStyle/>
          <a:p>
            <a:r>
              <a:rPr lang="en-US" dirty="0"/>
              <a:t>Matrices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eye, zeros, ones,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diag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magic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constructor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rand,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randn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randperm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- random, normal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size, length,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numel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rows, cols,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ndims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reshape, squeeze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repack matrix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flipud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fliplr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circshift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shiftdim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elements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dot, cross,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kron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	</a:t>
            </a:r>
            <a:r>
              <a:rPr lang="en-US" sz="1800" dirty="0">
                <a:solidFill>
                  <a:srgbClr val="4F81BD"/>
                </a:solidFill>
                <a:latin typeface="Calibri"/>
              </a:rPr>
              <a:t>- products,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(Kronecker)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norm,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vecnorm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magnitude (cols)</a:t>
            </a:r>
            <a:endParaRPr lang="en-US" sz="1800" dirty="0"/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inv, det, trace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inverse, determinant, trace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[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v,d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]=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eig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(a)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eigenvectors, eigenvalues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[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u,v,d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]=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svd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(a) 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singular value decomp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QR, LU,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rref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rcond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cond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other decomp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fft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ifft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 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fast Fourier </a:t>
            </a:r>
            <a:r>
              <a:rPr lang="en-US" sz="1800" dirty="0">
                <a:solidFill>
                  <a:srgbClr val="4F81BD"/>
                </a:solidFill>
                <a:latin typeface="Calibri"/>
              </a:rPr>
              <a:t>transform, inverse</a:t>
            </a:r>
            <a:endParaRPr lang="en-US" sz="1800" dirty="0"/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conv	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deconv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xcor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convolution (+poly)</a:t>
            </a:r>
            <a:endParaRPr lang="en-US" sz="1800" dirty="0"/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sum, max, min, median, mean, std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– stats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is{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matrix,vector,scalar,empty,column,row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}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E485F-80A2-4542-8F29-C4D02B3E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5081-BC26-431C-8866-82BA7342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6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326792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0D1-AA6A-4014-B841-71712E6C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3DC6336-C0C4-491E-92FE-D03CF080E5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Conversion, Text, I/O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ceil, floor, round, fix  </a:t>
            </a:r>
            <a:r>
              <a:rPr lang="en-US" sz="1800" dirty="0">
                <a:solidFill>
                  <a:schemeClr val="accent1"/>
                </a:solidFill>
              </a:rPr>
              <a:t>- real to integer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real, </a:t>
            </a:r>
            <a:r>
              <a:rPr lang="en-US" sz="1800" dirty="0" err="1">
                <a:solidFill>
                  <a:schemeClr val="tx1"/>
                </a:solidFill>
              </a:rPr>
              <a:t>imag</a:t>
            </a:r>
            <a:r>
              <a:rPr lang="en-US" sz="1800" dirty="0">
                <a:solidFill>
                  <a:schemeClr val="tx1"/>
                </a:solidFill>
              </a:rPr>
              <a:t>, angle, abs, </a:t>
            </a:r>
            <a:r>
              <a:rPr lang="en-US" sz="1800" dirty="0" err="1">
                <a:solidFill>
                  <a:schemeClr val="tx1"/>
                </a:solidFill>
              </a:rPr>
              <a:t>conj</a:t>
            </a:r>
            <a:r>
              <a:rPr lang="en-US" sz="1800" dirty="0">
                <a:solidFill>
                  <a:schemeClr val="accent1"/>
                </a:solidFill>
              </a:rPr>
              <a:t> - complex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clear	, </a:t>
            </a:r>
            <a:r>
              <a:rPr lang="en-US" sz="1800" dirty="0" err="1">
                <a:solidFill>
                  <a:schemeClr val="tx1"/>
                </a:solidFill>
              </a:rPr>
              <a:t>cls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clf</a:t>
            </a: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accent1"/>
                </a:solidFill>
              </a:rPr>
              <a:t>- clear vars, screen, figure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load, save, {</a:t>
            </a:r>
            <a:r>
              <a:rPr lang="en-US" sz="1800" dirty="0" err="1">
                <a:solidFill>
                  <a:schemeClr val="tx1"/>
                </a:solidFill>
              </a:rPr>
              <a:t>csv,dlm,xls</a:t>
            </a:r>
            <a:r>
              <a:rPr lang="en-US" sz="1800" dirty="0">
                <a:solidFill>
                  <a:schemeClr val="tx1"/>
                </a:solidFill>
              </a:rPr>
              <a:t>}read/write</a:t>
            </a:r>
            <a:r>
              <a:rPr lang="en-US" sz="1800" dirty="0">
                <a:solidFill>
                  <a:schemeClr val="accent1"/>
                </a:solidFill>
              </a:rPr>
              <a:t> - files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</a:rPr>
              <a:t>fread</a:t>
            </a:r>
            <a:r>
              <a:rPr lang="en-US" sz="1800" dirty="0">
                <a:solidFill>
                  <a:schemeClr val="tx1"/>
                </a:solidFill>
              </a:rPr>
              <a:t>/</a:t>
            </a:r>
            <a:r>
              <a:rPr lang="en-US" sz="1800" dirty="0" err="1">
                <a:solidFill>
                  <a:schemeClr val="tx1"/>
                </a:solidFill>
              </a:rPr>
              <a:t>fwrite</a:t>
            </a: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accent1"/>
                </a:solidFill>
              </a:rPr>
              <a:t>- raw binary file I/O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</a:rPr>
              <a:t>printf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fprintf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disp</a:t>
            </a: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accent1"/>
                </a:solidFill>
              </a:rPr>
              <a:t>- print output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input, </a:t>
            </a:r>
            <a:r>
              <a:rPr lang="en-US" sz="1800" dirty="0" err="1">
                <a:solidFill>
                  <a:schemeClr val="tx1"/>
                </a:solidFill>
              </a:rPr>
              <a:t>textscan</a:t>
            </a: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accent1"/>
                </a:solidFill>
              </a:rPr>
              <a:t>- read input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char			</a:t>
            </a:r>
            <a:r>
              <a:rPr lang="en-US" sz="1800" dirty="0">
                <a:solidFill>
                  <a:schemeClr val="accent1"/>
                </a:solidFill>
              </a:rPr>
              <a:t>- convert ASCII to char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</a:rPr>
              <a:t>strfind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strsplit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strjoin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strcat</a:t>
            </a:r>
            <a:r>
              <a:rPr lang="en-US" sz="1800" dirty="0">
                <a:solidFill>
                  <a:schemeClr val="tx1"/>
                </a:solidFill>
              </a:rPr>
              <a:t>, replace,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   contains, </a:t>
            </a:r>
            <a:r>
              <a:rPr lang="en-US" sz="1800" dirty="0" err="1">
                <a:solidFill>
                  <a:schemeClr val="tx1"/>
                </a:solidFill>
              </a:rPr>
              <a:t>cellstr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regexp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>
                <a:solidFill>
                  <a:schemeClr val="accent1"/>
                </a:solidFill>
              </a:rPr>
              <a:t>- string </a:t>
            </a:r>
            <a:r>
              <a:rPr lang="en-US" sz="1800" dirty="0" err="1">
                <a:solidFill>
                  <a:schemeClr val="accent1"/>
                </a:solidFill>
              </a:rPr>
              <a:t>fns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num2string, int2str, mat2str, str2num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cell2struct, struct2cell </a:t>
            </a:r>
            <a:r>
              <a:rPr lang="en-US" sz="1800" dirty="0">
                <a:solidFill>
                  <a:schemeClr val="accent1"/>
                </a:solidFill>
              </a:rPr>
              <a:t>- conversions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cell2mat, mat2cell 	</a:t>
            </a:r>
            <a:r>
              <a:rPr lang="en-US" sz="1800" dirty="0">
                <a:solidFill>
                  <a:schemeClr val="accent1"/>
                </a:solidFill>
              </a:rPr>
              <a:t>- partitioned matrix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num2cell	</a:t>
            </a:r>
            <a:r>
              <a:rPr lang="en-US" sz="1800" dirty="0">
                <a:solidFill>
                  <a:schemeClr val="accent1"/>
                </a:solidFill>
              </a:rPr>
              <a:t>- matrix/rows/cols to cell array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9545742-E00D-4A81-A9FC-01975B965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884350"/>
            <a:ext cx="4151851" cy="5476415"/>
          </a:xfrm>
        </p:spPr>
        <p:txBody>
          <a:bodyPr/>
          <a:lstStyle/>
          <a:p>
            <a:r>
              <a:rPr lang="en-US" dirty="0"/>
              <a:t>Plotting, Analysis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meshgrid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ndgrid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linspace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domain X,Y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plot, plot3, hist, bar, pie, area, contour,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quiver, scatter, compass, rose,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semilogx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loglog, stem, stairs, image,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imagesc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plots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axis, title, x/y/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zlabel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legend, view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format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figure, subplot,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clf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saveas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plot window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line, fill, text, rectangle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annotations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sort,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issorted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sortrows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	    </a:t>
            </a:r>
            <a:r>
              <a:rPr lang="en-US" sz="1800" dirty="0">
                <a:solidFill>
                  <a:srgbClr val="4F81BD"/>
                </a:solidFill>
              </a:rPr>
              <a:t>- 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ort array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f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ind</a:t>
            </a:r>
            <a:r>
              <a:rPr lang="en-US" sz="1800" dirty="0">
                <a:solidFill>
                  <a:srgbClr val="4F81BD"/>
                </a:solidFill>
              </a:rPr>
              <a:t> 			- find elements of array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fminsearch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	</a:t>
            </a:r>
            <a:r>
              <a:rPr lang="en-US" sz="1800" dirty="0">
                <a:solidFill>
                  <a:srgbClr val="4F81BD"/>
                </a:solidFill>
              </a:rPr>
              <a:t>- find minimum of function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</a:br>
            <a:r>
              <a:rPr lang="en-US" sz="1800" dirty="0" err="1">
                <a:solidFill>
                  <a:prstClr val="black"/>
                </a:solidFill>
                <a:latin typeface="Calibri"/>
              </a:rPr>
              <a:t>fzero</a:t>
            </a:r>
            <a:r>
              <a:rPr lang="en-US" sz="1800" dirty="0">
                <a:solidFill>
                  <a:srgbClr val="4F81BD"/>
                </a:solidFill>
              </a:rPr>
              <a:t> 		- find the zeros  of function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interp1</a:t>
            </a:r>
            <a:r>
              <a:rPr lang="en-US" sz="1800" dirty="0">
                <a:solidFill>
                  <a:srgbClr val="4F81BD"/>
                </a:solidFill>
              </a:rPr>
              <a:t>		- interpolate X,Y arrays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diff, gradient,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trapz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, quad</a:t>
            </a:r>
            <a:r>
              <a:rPr lang="en-US" sz="1800" dirty="0">
                <a:solidFill>
                  <a:srgbClr val="4F81BD"/>
                </a:solidFill>
              </a:rPr>
              <a:t> - calculus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ode{23,45,113,23s,15s}</a:t>
            </a:r>
            <a:r>
              <a:rPr lang="en-US" sz="1800" dirty="0">
                <a:solidFill>
                  <a:srgbClr val="4F81BD"/>
                </a:solidFill>
              </a:rPr>
              <a:t> 	  - ODE integrator 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E485F-80A2-4542-8F29-C4D02B3E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5081-BC26-431C-8866-82BA7342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7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12435100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HRIS2@W89320TC64CT3PP7" val="35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d_white_blue.pot  -  Compatibility Mode" id="{A0435E7C-5627-435B-93DB-B9FC8B2E4246}" vid="{A1E8E909-350E-4EE5-9FC5-8F7F946E5A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2652</TotalTime>
  <Words>1280</Words>
  <Application>Microsoft Office PowerPoint</Application>
  <PresentationFormat>On-screen Show (4:3)</PresentationFormat>
  <Paragraphs>127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Introduction to Matlab</vt:lpstr>
      <vt:lpstr>Features of Matlab</vt:lpstr>
      <vt:lpstr>Punctuation</vt:lpstr>
      <vt:lpstr>Operator precedence</vt:lpstr>
      <vt:lpstr>Program structure</vt:lpstr>
      <vt:lpstr>Functions</vt:lpstr>
      <vt:lpstr>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Julia</dc:title>
  <dc:creator>Christopher Crawford</dc:creator>
  <cp:lastModifiedBy>Christopher Crawford</cp:lastModifiedBy>
  <cp:revision>51</cp:revision>
  <dcterms:created xsi:type="dcterms:W3CDTF">2020-06-01T09:58:21Z</dcterms:created>
  <dcterms:modified xsi:type="dcterms:W3CDTF">2020-08-18T01:39:08Z</dcterms:modified>
</cp:coreProperties>
</file>