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831" r:id="rId1"/>
  </p:sldMasterIdLst>
  <p:notesMasterIdLst>
    <p:notesMasterId r:id="rId9"/>
  </p:notesMasterIdLst>
  <p:handoutMasterIdLst>
    <p:handoutMasterId r:id="rId10"/>
  </p:handoutMasterIdLst>
  <p:sldIdLst>
    <p:sldId id="269" r:id="rId2"/>
    <p:sldId id="272" r:id="rId3"/>
    <p:sldId id="282" r:id="rId4"/>
    <p:sldId id="283" r:id="rId5"/>
    <p:sldId id="284" r:id="rId6"/>
    <p:sldId id="285" r:id="rId7"/>
    <p:sldId id="286" r:id="rId8"/>
  </p:sldIdLst>
  <p:sldSz cx="9144000" cy="6858000" type="screen4x3"/>
  <p:notesSz cx="6858000" cy="9144000"/>
  <p:custDataLst>
    <p:tags r:id="rId11"/>
  </p:custDataLst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B8E5E"/>
    <a:srgbClr val="0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5498" autoAdjust="0"/>
  </p:normalViewPr>
  <p:slideViewPr>
    <p:cSldViewPr snapToGrid="0" snapToObjects="1">
      <p:cViewPr varScale="1">
        <p:scale>
          <a:sx n="91" d="100"/>
          <a:sy n="91" d="100"/>
        </p:scale>
        <p:origin x="1051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C5169025-5712-495D-A3C7-0E46845F05D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740E7BA-E2A1-437E-BAE0-485FB861478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7E7609F-DCAA-4325-8236-97798788A106}" type="datetimeFigureOut">
              <a:rPr lang="en-US" altLang="en-US"/>
              <a:pPr/>
              <a:t>2020-08-28</a:t>
            </a:fld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1D32F7D-A505-417A-BAF4-A45C55A8BBD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86083FA-7E5E-46FB-B860-F135F56F629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D3B76C8-171D-4EED-881D-4F63998E024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B6F1D63-6EA3-443A-9127-D40866115C6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FEB17CC-3ED9-4EA1-91A4-ABB60424515D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04BF1F1-615D-4E98-96DC-8A74A7577181}" type="datetimeFigureOut">
              <a:rPr lang="en-US" altLang="en-US"/>
              <a:pPr/>
              <a:t>2020-08-28</a:t>
            </a:fld>
            <a:endParaRPr lang="en-US" alt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C6A00FBD-CB91-44AD-B6B1-78470A10FBB2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16B0C570-89CC-48FC-9AD3-847D63C4991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CA" noProof="0"/>
              <a:t>Click to edit Master text styles</a:t>
            </a:r>
          </a:p>
          <a:p>
            <a:pPr lvl="1"/>
            <a:r>
              <a:rPr lang="en-CA" noProof="0"/>
              <a:t>Second level</a:t>
            </a:r>
          </a:p>
          <a:p>
            <a:pPr lvl="2"/>
            <a:r>
              <a:rPr lang="en-CA" noProof="0"/>
              <a:t>Third level</a:t>
            </a:r>
          </a:p>
          <a:p>
            <a:pPr lvl="3"/>
            <a:r>
              <a:rPr lang="en-CA" noProof="0"/>
              <a:t>Fourth level</a:t>
            </a:r>
          </a:p>
          <a:p>
            <a:pPr lvl="4"/>
            <a:r>
              <a:rPr lang="en-CA" noProof="0"/>
              <a:t>Fifth level</a:t>
            </a:r>
            <a:endParaRPr lang="en-US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203A9C-C1CD-4076-8339-BA681E6B6896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019E79-7519-4075-A211-BC221AC2EBA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0D33843-4020-4566-A7E7-A546EE721D83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1pPr>
    <a:lvl2pPr marL="4572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2pPr>
    <a:lvl3pPr marL="9144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3pPr>
    <a:lvl4pPr marL="13716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4pPr>
    <a:lvl5pPr marL="18288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793F57-CBDE-4F17-87D6-1DB5389F42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2020-08-17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EC0015-A426-4194-BCBD-973B3107E3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FECF42-A34C-48F7-802D-9BB4485C84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6B102A-DBB4-4180-8C90-7F3524017599}" type="slidenum">
              <a:rPr lang="en-US" altLang="en-US"/>
              <a:pPr/>
              <a:t>‹#›</a:t>
            </a:fld>
            <a:r>
              <a:rPr lang="en-US" altLang="en-US"/>
              <a:t>/27</a:t>
            </a:r>
          </a:p>
        </p:txBody>
      </p:sp>
    </p:spTree>
    <p:extLst>
      <p:ext uri="{BB962C8B-B14F-4D97-AF65-F5344CB8AC3E}">
        <p14:creationId xmlns:p14="http://schemas.microsoft.com/office/powerpoint/2010/main" val="31348246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 dirty="0"/>
              <a:t>Click to edit Master text styles</a:t>
            </a:r>
          </a:p>
          <a:p>
            <a:pPr lvl="1"/>
            <a:r>
              <a:rPr lang="en-CA" dirty="0"/>
              <a:t>Second level</a:t>
            </a:r>
          </a:p>
          <a:p>
            <a:pPr lvl="2"/>
            <a:r>
              <a:rPr lang="en-CA" dirty="0"/>
              <a:t>Third level</a:t>
            </a:r>
          </a:p>
          <a:p>
            <a:pPr lvl="3"/>
            <a:r>
              <a:rPr lang="en-CA" dirty="0"/>
              <a:t>Fourth level</a:t>
            </a:r>
          </a:p>
          <a:p>
            <a:pPr lvl="4"/>
            <a:r>
              <a:rPr lang="en-CA" dirty="0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8BF6BF-049E-4665-A97D-2904B63C86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2020-08-17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8A2F95-EE6D-401B-B60A-75DA7F5D7F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4E3E33-40C1-4B61-A50F-E8F172926D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EB287D-C431-474A-99A6-FE3623B75CDB}" type="slidenum">
              <a:rPr lang="en-US" altLang="en-US"/>
              <a:pPr/>
              <a:t>‹#›</a:t>
            </a:fld>
            <a:r>
              <a:rPr lang="en-US" altLang="en-US"/>
              <a:t>/27</a:t>
            </a:r>
          </a:p>
        </p:txBody>
      </p:sp>
    </p:spTree>
    <p:extLst>
      <p:ext uri="{BB962C8B-B14F-4D97-AF65-F5344CB8AC3E}">
        <p14:creationId xmlns:p14="http://schemas.microsoft.com/office/powerpoint/2010/main" val="2925011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0E797CFE-E2E7-4473-BAF3-4F797CBC04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2020-08-17</a:t>
            </a:r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A6355903-190E-4AA2-8D34-FBEA2CF53C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FB1FFBB8-F94A-4DEF-BE08-07DFEB20FF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28384E-77B8-484B-8C7B-08C2EA33E83F}" type="slidenum">
              <a:rPr lang="en-US" altLang="en-US"/>
              <a:pPr/>
              <a:t>‹#›</a:t>
            </a:fld>
            <a:r>
              <a:rPr lang="en-US" altLang="en-US"/>
              <a:t>/27</a:t>
            </a:r>
          </a:p>
        </p:txBody>
      </p:sp>
    </p:spTree>
    <p:extLst>
      <p:ext uri="{BB962C8B-B14F-4D97-AF65-F5344CB8AC3E}">
        <p14:creationId xmlns:p14="http://schemas.microsoft.com/office/powerpoint/2010/main" val="4059715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884350"/>
            <a:ext cx="4038600" cy="547641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884350"/>
            <a:ext cx="4038600" cy="547641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E60165D-7163-4325-8D87-4FB7867FB4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2020-08-17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2986A9-5C43-4520-9C42-9800915F98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7A17FC-993B-44BD-B278-0ED1479C4B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660272-8C78-45F8-AC9F-E15D649894A0}" type="slidenum">
              <a:rPr lang="en-US" altLang="en-US"/>
              <a:pPr/>
              <a:t>‹#›</a:t>
            </a:fld>
            <a:r>
              <a:rPr lang="en-US" altLang="en-US"/>
              <a:t>/27</a:t>
            </a:r>
          </a:p>
        </p:txBody>
      </p:sp>
    </p:spTree>
    <p:extLst>
      <p:ext uri="{BB962C8B-B14F-4D97-AF65-F5344CB8AC3E}">
        <p14:creationId xmlns:p14="http://schemas.microsoft.com/office/powerpoint/2010/main" val="40668445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914639"/>
            <a:ext cx="4040188" cy="43696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399054"/>
            <a:ext cx="4040188" cy="478105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dirty="0"/>
              <a:t>Click to edit Master text styles</a:t>
            </a:r>
          </a:p>
          <a:p>
            <a:pPr lvl="1"/>
            <a:r>
              <a:rPr lang="en-CA" dirty="0"/>
              <a:t>Second level</a:t>
            </a:r>
          </a:p>
          <a:p>
            <a:pPr lvl="2"/>
            <a:r>
              <a:rPr lang="en-CA" dirty="0"/>
              <a:t>Third level</a:t>
            </a:r>
          </a:p>
          <a:p>
            <a:pPr lvl="3"/>
            <a:r>
              <a:rPr lang="en-CA" dirty="0"/>
              <a:t>Fourth level</a:t>
            </a:r>
          </a:p>
          <a:p>
            <a:pPr lvl="4"/>
            <a:r>
              <a:rPr lang="en-CA" dirty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914639"/>
            <a:ext cx="4041775" cy="43696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54"/>
            <a:ext cx="4041775" cy="478105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E31988D-F8DC-41F9-A6E0-43DDEF10A2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2020-08-17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D6DCF04-CB65-41D0-9F02-665D899A51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2EDB6E9-EB44-4670-B56A-6AAD39DCCD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3202F5-4308-46D7-BB87-C4A1DCC668AD}" type="slidenum">
              <a:rPr lang="en-US" altLang="en-US"/>
              <a:pPr/>
              <a:t>‹#›</a:t>
            </a:fld>
            <a:r>
              <a:rPr lang="en-US" altLang="en-US"/>
              <a:t>/27</a:t>
            </a:r>
          </a:p>
        </p:txBody>
      </p:sp>
    </p:spTree>
    <p:extLst>
      <p:ext uri="{BB962C8B-B14F-4D97-AF65-F5344CB8AC3E}">
        <p14:creationId xmlns:p14="http://schemas.microsoft.com/office/powerpoint/2010/main" val="22371445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112C126-0D1F-4127-B08B-DE72C6543F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2020-08-17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324040E-EFB4-479F-91E3-09CF645198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F71418E-8050-46E9-A8E9-58B389C994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688F8E-FF55-4544-BA84-0E8FA1BA6040}" type="slidenum">
              <a:rPr lang="en-US" altLang="en-US"/>
              <a:pPr/>
              <a:t>‹#›</a:t>
            </a:fld>
            <a:r>
              <a:rPr lang="en-US" altLang="en-US"/>
              <a:t>/27</a:t>
            </a:r>
          </a:p>
        </p:txBody>
      </p:sp>
    </p:spTree>
    <p:extLst>
      <p:ext uri="{BB962C8B-B14F-4D97-AF65-F5344CB8AC3E}">
        <p14:creationId xmlns:p14="http://schemas.microsoft.com/office/powerpoint/2010/main" val="17380835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2615751-CCDB-460E-8F74-BA449D826F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2020-08-17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6DF73BF-B39F-4D33-A5B3-BD38D8668C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46A633-2BC1-41A0-95A8-13AC72FF20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B32497-BBB2-47DD-905A-1BC02A4A7D7A}" type="slidenum">
              <a:rPr lang="en-US" altLang="en-US"/>
              <a:pPr/>
              <a:t>‹#›</a:t>
            </a:fld>
            <a:r>
              <a:rPr lang="en-US" altLang="en-US"/>
              <a:t>/27</a:t>
            </a:r>
          </a:p>
        </p:txBody>
      </p:sp>
    </p:spTree>
    <p:extLst>
      <p:ext uri="{BB962C8B-B14F-4D97-AF65-F5344CB8AC3E}">
        <p14:creationId xmlns:p14="http://schemas.microsoft.com/office/powerpoint/2010/main" val="34420295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79513700-7A4A-4330-8F0C-1E66BD4F6811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0" y="0"/>
            <a:ext cx="9144000" cy="868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CA" altLang="en-US"/>
              <a:t>Click to edit Master title style</a:t>
            </a:r>
            <a:endParaRPr lang="en-US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3E6DA71B-F2DD-48FA-9EE3-D475F1ADA65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868363"/>
            <a:ext cx="8229600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altLang="en-US"/>
              <a:t>Click to edit Master text styles</a:t>
            </a:r>
          </a:p>
          <a:p>
            <a:pPr lvl="1"/>
            <a:r>
              <a:rPr lang="en-CA" altLang="en-US"/>
              <a:t>Second level</a:t>
            </a:r>
          </a:p>
          <a:p>
            <a:pPr lvl="2"/>
            <a:r>
              <a:rPr lang="en-CA" altLang="en-US"/>
              <a:t>Third level</a:t>
            </a:r>
          </a:p>
          <a:p>
            <a:pPr lvl="3"/>
            <a:r>
              <a:rPr lang="en-CA" altLang="en-US"/>
              <a:t>Fourth level</a:t>
            </a:r>
          </a:p>
          <a:p>
            <a:pPr lvl="4"/>
            <a:r>
              <a:rPr lang="en-CA" altLang="en-US"/>
              <a:t>Fifth level</a:t>
            </a:r>
            <a:endParaRPr lang="en-US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469CB2-1031-4701-9120-0AC53B5D617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199313" y="6410325"/>
            <a:ext cx="9699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en-US"/>
              <a:t>2020-08-17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C1237A-9787-4254-878A-DDFA1E499D6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678238" y="6410325"/>
            <a:ext cx="34210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5DDC09-AFBD-48A4-96ED-4E5EDA165E6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26438" y="6410325"/>
            <a:ext cx="681037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E809231D-7B3D-45BE-BB6A-AAB5663E5FE5}" type="slidenum">
              <a:rPr lang="en-US" altLang="en-US"/>
              <a:pPr/>
              <a:t>‹#›</a:t>
            </a:fld>
            <a:r>
              <a:rPr lang="en-US" altLang="en-US"/>
              <a:t>/27</a:t>
            </a:r>
          </a:p>
        </p:txBody>
      </p:sp>
      <p:pic>
        <p:nvPicPr>
          <p:cNvPr id="1031" name="Picture 5" descr="UK_logo">
            <a:extLst>
              <a:ext uri="{FF2B5EF4-FFF2-40B4-BE49-F238E27FC236}">
                <a16:creationId xmlns:a16="http://schemas.microsoft.com/office/drawing/2014/main" id="{0B6F0707-2F23-477B-B410-7E8C3FDB16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13" y="6384925"/>
            <a:ext cx="3384550" cy="40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46" r:id="rId1"/>
    <p:sldLayoutId id="2147483847" r:id="rId2"/>
    <p:sldLayoutId id="2147483848" r:id="rId3"/>
    <p:sldLayoutId id="2147483849" r:id="rId4"/>
    <p:sldLayoutId id="2147483850" r:id="rId5"/>
    <p:sldLayoutId id="2147483851" r:id="rId6"/>
    <p:sldLayoutId id="2147483852" r:id="rId7"/>
  </p:sldLayoutIdLst>
  <p:hf hdr="0" ftr="0"/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MS PGothic" panose="020B0600070205080204" pitchFamily="34" charset="-128"/>
          <a:cs typeface="+mj-cs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anose="020F0502020204030204" pitchFamily="34" charset="0"/>
          <a:ea typeface="MS PGothic" panose="020B0600070205080204" pitchFamily="34" charset="-128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anose="020F0502020204030204" pitchFamily="34" charset="0"/>
          <a:ea typeface="MS PGothic" panose="020B0600070205080204" pitchFamily="34" charset="-128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anose="020F0502020204030204" pitchFamily="34" charset="0"/>
          <a:ea typeface="MS PGothic" panose="020B0600070205080204" pitchFamily="34" charset="-128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anose="020F0502020204030204" pitchFamily="34" charset="0"/>
          <a:ea typeface="MS PGothic" panose="020B0600070205080204" pitchFamily="34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anose="020F0502020204030204" pitchFamily="34" charset="0"/>
          <a:ea typeface="MS PGothic" panose="020B0600070205080204" pitchFamily="34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anose="020F0502020204030204" pitchFamily="34" charset="0"/>
          <a:ea typeface="MS PGothic" panose="020B0600070205080204" pitchFamily="34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anose="020F0502020204030204" pitchFamily="34" charset="0"/>
          <a:ea typeface="MS PGothic" panose="020B0600070205080204" pitchFamily="34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anose="020F0502020204030204" pitchFamily="34" charset="0"/>
          <a:ea typeface="MS PGothic" panose="020B0600070205080204" pitchFamily="34" charset="-128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rgbClr val="C0504D"/>
          </a:solidFill>
          <a:latin typeface="+mn-lt"/>
          <a:ea typeface="MS PGothic" panose="020B0600070205080204" pitchFamily="34" charset="-128"/>
          <a:cs typeface="+mn-cs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Title 1">
            <a:extLst>
              <a:ext uri="{FF2B5EF4-FFF2-40B4-BE49-F238E27FC236}">
                <a16:creationId xmlns:a16="http://schemas.microsoft.com/office/drawing/2014/main" id="{FBAA935D-7BB7-4B2A-9DB8-7E5F4DC556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2849444"/>
            <a:ext cx="7772400" cy="1470025"/>
          </a:xfrm>
        </p:spPr>
        <p:txBody>
          <a:bodyPr/>
          <a:lstStyle/>
          <a:p>
            <a:r>
              <a:rPr lang="en-US" altLang="en-US" dirty="0"/>
              <a:t>L02-Introduction to Matlab</a:t>
            </a:r>
          </a:p>
        </p:txBody>
      </p:sp>
      <p:sp>
        <p:nvSpPr>
          <p:cNvPr id="9218" name="Content Placeholder 4">
            <a:extLst>
              <a:ext uri="{FF2B5EF4-FFF2-40B4-BE49-F238E27FC236}">
                <a16:creationId xmlns:a16="http://schemas.microsoft.com/office/drawing/2014/main" id="{A3B4308F-2ED5-458D-AC42-65B8CC0CAD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4605219"/>
            <a:ext cx="6400800" cy="1752600"/>
          </a:xfrm>
        </p:spPr>
        <p:txBody>
          <a:bodyPr/>
          <a:lstStyle/>
          <a:p>
            <a:r>
              <a:rPr lang="en-US" altLang="en-US" dirty="0"/>
              <a:t>Christopher Crawford</a:t>
            </a:r>
          </a:p>
          <a:p>
            <a:r>
              <a:rPr lang="en-US" altLang="en-US" dirty="0"/>
              <a:t>PHY 404G</a:t>
            </a:r>
          </a:p>
          <a:p>
            <a:r>
              <a:rPr lang="en-US" altLang="en-US" dirty="0"/>
              <a:t>2020-08-17</a:t>
            </a:r>
          </a:p>
        </p:txBody>
      </p:sp>
      <p:pic>
        <p:nvPicPr>
          <p:cNvPr id="1026" name="Picture 2" descr="MATLAB (@MATLAB) | Twitter">
            <a:extLst>
              <a:ext uri="{FF2B5EF4-FFF2-40B4-BE49-F238E27FC236}">
                <a16:creationId xmlns:a16="http://schemas.microsoft.com/office/drawing/2014/main" id="{8BE6FEA3-7BD6-4CD1-B898-C44DDFFB06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4537" y="367776"/>
            <a:ext cx="2992642" cy="29926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6BFAAD-9152-4C32-963B-A45D4DAE7A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Features of Matlab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905425-88D7-4E5C-B130-ABD9E971A3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Simple calculator-like syntax with minimum boilerplate</a:t>
            </a:r>
          </a:p>
          <a:p>
            <a:r>
              <a:rPr lang="en-US" dirty="0"/>
              <a:t>Almost everything is a matrix of complex doubles</a:t>
            </a:r>
          </a:p>
          <a:p>
            <a:r>
              <a:rPr lang="en-US" dirty="0"/>
              <a:t>Powerful library of builtin functions for numerical analysis</a:t>
            </a:r>
          </a:p>
          <a:p>
            <a:r>
              <a:rPr lang="en-US" dirty="0"/>
              <a:t>Extensive toolbox for application-specific fields</a:t>
            </a:r>
          </a:p>
          <a:p>
            <a:r>
              <a:rPr lang="en-US" dirty="0"/>
              <a:t>Universally recognized language of engineering</a:t>
            </a:r>
          </a:p>
          <a:p>
            <a:r>
              <a:rPr lang="en-US" dirty="0"/>
              <a:t>Open-source clones and cloud versions available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47E339-7E5D-48CA-9E9A-51B2989863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2020-08-17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26F6EE-77CD-4934-874F-6EC7C69F07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B287D-C431-474A-99A6-FE3623B75CDB}" type="slidenum">
              <a:rPr lang="en-US" altLang="en-US" smtClean="0"/>
              <a:pPr/>
              <a:t>2</a:t>
            </a:fld>
            <a:r>
              <a:rPr lang="en-US" altLang="en-US"/>
              <a:t>/27</a:t>
            </a:r>
          </a:p>
        </p:txBody>
      </p:sp>
      <p:pic>
        <p:nvPicPr>
          <p:cNvPr id="2050" name="Picture 2" descr="MATLAB">
            <a:extLst>
              <a:ext uri="{FF2B5EF4-FFF2-40B4-BE49-F238E27FC236}">
                <a16:creationId xmlns:a16="http://schemas.microsoft.com/office/drawing/2014/main" id="{F6A49EBC-2BFB-4514-B666-DCBF2B8E9E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9527" y="3964322"/>
            <a:ext cx="666750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761813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F87149-28BD-41ED-B67F-696366716F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Punctuation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BB823E-A74F-420B-B463-3D7EE9E47A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>
                <a:solidFill>
                  <a:schemeClr val="tx1"/>
                </a:solidFill>
              </a:rPr>
              <a:t>	</a:t>
            </a:r>
            <a:r>
              <a:rPr lang="en-US" sz="2000" b="1" dirty="0">
                <a:solidFill>
                  <a:schemeClr val="accent2"/>
                </a:solidFill>
              </a:rPr>
              <a:t>[</a:t>
            </a:r>
            <a:r>
              <a:rPr lang="en-US" sz="2000" dirty="0">
                <a:solidFill>
                  <a:schemeClr val="tx1"/>
                </a:solidFill>
              </a:rPr>
              <a:t> a</a:t>
            </a:r>
            <a:r>
              <a:rPr lang="en-US" sz="2000" dirty="0">
                <a:solidFill>
                  <a:schemeClr val="accent2"/>
                </a:solidFill>
              </a:rPr>
              <a:t>,</a:t>
            </a:r>
            <a:r>
              <a:rPr lang="en-US" sz="2000" dirty="0">
                <a:solidFill>
                  <a:schemeClr val="tx1"/>
                </a:solidFill>
              </a:rPr>
              <a:t> b</a:t>
            </a:r>
            <a:r>
              <a:rPr lang="en-US" sz="2000" b="1" dirty="0">
                <a:solidFill>
                  <a:schemeClr val="accent2"/>
                </a:solidFill>
              </a:rPr>
              <a:t>;</a:t>
            </a:r>
            <a:r>
              <a:rPr lang="en-US" sz="2000" dirty="0">
                <a:solidFill>
                  <a:schemeClr val="tx1"/>
                </a:solidFill>
              </a:rPr>
              <a:t> c</a:t>
            </a:r>
            <a:r>
              <a:rPr lang="en-US" sz="2000" b="1" dirty="0">
                <a:solidFill>
                  <a:schemeClr val="accent2"/>
                </a:solidFill>
              </a:rPr>
              <a:t>,</a:t>
            </a:r>
            <a:r>
              <a:rPr lang="en-US" sz="2000" dirty="0">
                <a:solidFill>
                  <a:schemeClr val="tx1"/>
                </a:solidFill>
              </a:rPr>
              <a:t> d</a:t>
            </a:r>
            <a:r>
              <a:rPr lang="en-US" sz="2000" b="1" dirty="0">
                <a:solidFill>
                  <a:schemeClr val="accent2"/>
                </a:solidFill>
              </a:rPr>
              <a:t>]</a:t>
            </a:r>
            <a:r>
              <a:rPr lang="en-US" sz="2000" dirty="0">
                <a:solidFill>
                  <a:schemeClr val="tx1"/>
                </a:solidFill>
              </a:rPr>
              <a:t>			Matrix concatenation (space=',' and newline=';')</a:t>
            </a:r>
          </a:p>
          <a:p>
            <a:r>
              <a:rPr lang="en-US" sz="2000" dirty="0">
                <a:solidFill>
                  <a:schemeClr val="tx1"/>
                </a:solidFill>
              </a:rPr>
              <a:t>	a</a:t>
            </a:r>
            <a:r>
              <a:rPr lang="en-US" sz="2000" b="1" dirty="0">
                <a:solidFill>
                  <a:schemeClr val="accent2"/>
                </a:solidFill>
              </a:rPr>
              <a:t>(</a:t>
            </a:r>
            <a:r>
              <a:rPr lang="en-US" sz="2000" dirty="0">
                <a:solidFill>
                  <a:schemeClr val="tx1"/>
                </a:solidFill>
              </a:rPr>
              <a:t>1</a:t>
            </a:r>
            <a:r>
              <a:rPr lang="en-US" sz="2000" b="1" dirty="0">
                <a:solidFill>
                  <a:schemeClr val="accent2"/>
                </a:solidFill>
              </a:rPr>
              <a:t>,</a:t>
            </a:r>
            <a:r>
              <a:rPr lang="en-US" sz="2000" dirty="0">
                <a:solidFill>
                  <a:schemeClr val="tx1"/>
                </a:solidFill>
              </a:rPr>
              <a:t>2</a:t>
            </a:r>
            <a:r>
              <a:rPr lang="en-US" sz="2000" b="1" dirty="0">
                <a:solidFill>
                  <a:schemeClr val="accent2"/>
                </a:solidFill>
              </a:rPr>
              <a:t>)</a:t>
            </a:r>
            <a:r>
              <a:rPr lang="en-US" sz="2000" dirty="0">
                <a:solidFill>
                  <a:schemeClr val="tx1"/>
                </a:solidFill>
              </a:rPr>
              <a:t>  f</a:t>
            </a:r>
            <a:r>
              <a:rPr lang="en-US" sz="2000" b="1" dirty="0">
                <a:solidFill>
                  <a:schemeClr val="accent2"/>
                </a:solidFill>
              </a:rPr>
              <a:t>(</a:t>
            </a:r>
            <a:r>
              <a:rPr lang="en-US" sz="2000" dirty="0" err="1">
                <a:solidFill>
                  <a:schemeClr val="tx1"/>
                </a:solidFill>
              </a:rPr>
              <a:t>x</a:t>
            </a:r>
            <a:r>
              <a:rPr lang="en-US" sz="2000" b="1" dirty="0" err="1">
                <a:solidFill>
                  <a:schemeClr val="accent2"/>
                </a:solidFill>
              </a:rPr>
              <a:t>,</a:t>
            </a:r>
            <a:r>
              <a:rPr lang="en-US" sz="2000" dirty="0" err="1">
                <a:solidFill>
                  <a:schemeClr val="tx1"/>
                </a:solidFill>
              </a:rPr>
              <a:t>y</a:t>
            </a:r>
            <a:r>
              <a:rPr lang="en-US" sz="2000" b="1" dirty="0">
                <a:solidFill>
                  <a:schemeClr val="accent2"/>
                </a:solidFill>
              </a:rPr>
              <a:t>)</a:t>
            </a:r>
            <a:r>
              <a:rPr lang="en-US" sz="2000" dirty="0">
                <a:solidFill>
                  <a:schemeClr val="tx1"/>
                </a:solidFill>
              </a:rPr>
              <a:t>			Matrix indexing, function evaluation</a:t>
            </a:r>
          </a:p>
          <a:p>
            <a:r>
              <a:rPr lang="en-US" sz="2000" dirty="0">
                <a:solidFill>
                  <a:schemeClr val="tx1"/>
                </a:solidFill>
              </a:rPr>
              <a:t>	S=</a:t>
            </a:r>
            <a:r>
              <a:rPr lang="en-US" sz="2000" b="1" dirty="0">
                <a:solidFill>
                  <a:schemeClr val="accent2"/>
                </a:solidFill>
              </a:rPr>
              <a:t>{</a:t>
            </a:r>
            <a:r>
              <a:rPr lang="en-US" sz="2000" dirty="0">
                <a:solidFill>
                  <a:schemeClr val="tx1"/>
                </a:solidFill>
              </a:rPr>
              <a:t>1</a:t>
            </a:r>
            <a:r>
              <a:rPr lang="en-US" sz="2000" b="1" dirty="0">
                <a:solidFill>
                  <a:schemeClr val="accent2"/>
                </a:solidFill>
              </a:rPr>
              <a:t>,</a:t>
            </a:r>
            <a:r>
              <a:rPr lang="en-US" sz="2000" dirty="0">
                <a:solidFill>
                  <a:schemeClr val="tx1"/>
                </a:solidFill>
              </a:rPr>
              <a:t>'s'</a:t>
            </a:r>
            <a:r>
              <a:rPr lang="en-US" sz="2000" b="1" dirty="0">
                <a:solidFill>
                  <a:schemeClr val="accent2"/>
                </a:solidFill>
              </a:rPr>
              <a:t>}</a:t>
            </a:r>
            <a:r>
              <a:rPr lang="en-US" sz="2000" dirty="0">
                <a:solidFill>
                  <a:schemeClr val="tx1"/>
                </a:solidFill>
              </a:rPr>
              <a:t>; S</a:t>
            </a:r>
            <a:r>
              <a:rPr lang="en-US" sz="2000" b="1" dirty="0">
                <a:solidFill>
                  <a:schemeClr val="accent2"/>
                </a:solidFill>
              </a:rPr>
              <a:t>{</a:t>
            </a:r>
            <a:r>
              <a:rPr lang="en-US" sz="2000" dirty="0">
                <a:solidFill>
                  <a:schemeClr val="tx1"/>
                </a:solidFill>
              </a:rPr>
              <a:t>1</a:t>
            </a:r>
            <a:r>
              <a:rPr lang="en-US" sz="2000" b="1" dirty="0">
                <a:solidFill>
                  <a:schemeClr val="accent2"/>
                </a:solidFill>
              </a:rPr>
              <a:t>,</a:t>
            </a:r>
            <a:r>
              <a:rPr lang="en-US" sz="2000" dirty="0">
                <a:solidFill>
                  <a:schemeClr val="tx1"/>
                </a:solidFill>
              </a:rPr>
              <a:t>2</a:t>
            </a:r>
            <a:r>
              <a:rPr lang="en-US" sz="2000" b="1" dirty="0">
                <a:solidFill>
                  <a:schemeClr val="accent2"/>
                </a:solidFill>
              </a:rPr>
              <a:t>}	</a:t>
            </a:r>
            <a:r>
              <a:rPr lang="en-US" sz="2000" dirty="0">
                <a:solidFill>
                  <a:schemeClr val="tx1"/>
                </a:solidFill>
              </a:rPr>
              <a:t>	Cell array and indexing (heterogenous elements)</a:t>
            </a:r>
          </a:p>
          <a:p>
            <a:r>
              <a:rPr lang="en-US" sz="2000" dirty="0">
                <a:solidFill>
                  <a:schemeClr val="tx1"/>
                </a:solidFill>
              </a:rPr>
              <a:t>	1</a:t>
            </a:r>
            <a:r>
              <a:rPr lang="en-US" sz="2000" b="1" dirty="0">
                <a:solidFill>
                  <a:schemeClr val="accent2"/>
                </a:solidFill>
              </a:rPr>
              <a:t>:</a:t>
            </a:r>
            <a:r>
              <a:rPr lang="en-US" sz="2000" dirty="0">
                <a:solidFill>
                  <a:schemeClr val="tx1"/>
                </a:solidFill>
              </a:rPr>
              <a:t>2</a:t>
            </a:r>
            <a:r>
              <a:rPr lang="en-US" sz="2000" b="1" dirty="0">
                <a:solidFill>
                  <a:schemeClr val="accent2"/>
                </a:solidFill>
              </a:rPr>
              <a:t>:</a:t>
            </a:r>
            <a:r>
              <a:rPr lang="en-US" sz="2000" dirty="0">
                <a:solidFill>
                  <a:schemeClr val="tx1"/>
                </a:solidFill>
              </a:rPr>
              <a:t>10  a(</a:t>
            </a:r>
            <a:r>
              <a:rPr lang="en-US" sz="2000" b="1" dirty="0">
                <a:solidFill>
                  <a:schemeClr val="accent2"/>
                </a:solidFill>
              </a:rPr>
              <a:t>:</a:t>
            </a:r>
            <a:r>
              <a:rPr lang="en-US" sz="2000" dirty="0">
                <a:solidFill>
                  <a:schemeClr val="tx1"/>
                </a:solidFill>
              </a:rPr>
              <a:t>,2)	</a:t>
            </a:r>
            <a:r>
              <a:rPr lang="en-US" sz="2000" dirty="0">
                <a:solidFill>
                  <a:schemeClr val="accent2"/>
                </a:solidFill>
              </a:rPr>
              <a:t>end</a:t>
            </a:r>
            <a:r>
              <a:rPr lang="en-US" sz="2000" dirty="0">
                <a:solidFill>
                  <a:schemeClr val="tx1"/>
                </a:solidFill>
              </a:rPr>
              <a:t>		Range, [whole] subrange, largest index value</a:t>
            </a:r>
          </a:p>
          <a:p>
            <a:r>
              <a:rPr lang="en-US" sz="2000" dirty="0">
                <a:solidFill>
                  <a:schemeClr val="tx1"/>
                </a:solidFill>
              </a:rPr>
              <a:t>	</a:t>
            </a:r>
            <a:r>
              <a:rPr lang="en-US" sz="2000" b="1" dirty="0">
                <a:solidFill>
                  <a:schemeClr val="accent2"/>
                </a:solidFill>
              </a:rPr>
              <a:t>.*</a:t>
            </a:r>
            <a:r>
              <a:rPr lang="en-US" sz="2000" dirty="0">
                <a:solidFill>
                  <a:schemeClr val="tx1"/>
                </a:solidFill>
              </a:rPr>
              <a:t>  </a:t>
            </a:r>
            <a:r>
              <a:rPr lang="en-US" sz="2000" b="1" dirty="0">
                <a:solidFill>
                  <a:schemeClr val="accent2"/>
                </a:solidFill>
              </a:rPr>
              <a:t>'</a:t>
            </a:r>
            <a:r>
              <a:rPr lang="en-US" sz="2000" dirty="0">
                <a:solidFill>
                  <a:schemeClr val="tx1"/>
                </a:solidFill>
              </a:rPr>
              <a:t>  </a:t>
            </a:r>
            <a:r>
              <a:rPr lang="en-US" sz="2000" b="1" dirty="0">
                <a:solidFill>
                  <a:schemeClr val="accent2"/>
                </a:solidFill>
              </a:rPr>
              <a:t>.'</a:t>
            </a:r>
            <a:r>
              <a:rPr lang="en-US" sz="2000" dirty="0">
                <a:solidFill>
                  <a:schemeClr val="tx1"/>
                </a:solidFill>
              </a:rPr>
              <a:t>  </a:t>
            </a:r>
            <a:r>
              <a:rPr lang="en-US" sz="2000" dirty="0" err="1">
                <a:solidFill>
                  <a:schemeClr val="tx1"/>
                </a:solidFill>
              </a:rPr>
              <a:t>x</a:t>
            </a:r>
            <a:r>
              <a:rPr lang="en-US" sz="2000" b="1" dirty="0" err="1">
                <a:solidFill>
                  <a:schemeClr val="accent2"/>
                </a:solidFill>
              </a:rPr>
              <a:t>.</a:t>
            </a:r>
            <a:r>
              <a:rPr lang="en-US" sz="2000" dirty="0" err="1">
                <a:solidFill>
                  <a:schemeClr val="tx1"/>
                </a:solidFill>
              </a:rPr>
              <a:t>a</a:t>
            </a:r>
            <a:r>
              <a:rPr lang="en-US" sz="2000" dirty="0">
                <a:solidFill>
                  <a:schemeClr val="tx1"/>
                </a:solidFill>
              </a:rPr>
              <a:t>  x</a:t>
            </a:r>
            <a:r>
              <a:rPr lang="en-US" sz="2000" b="1" dirty="0">
                <a:solidFill>
                  <a:schemeClr val="accent2"/>
                </a:solidFill>
              </a:rPr>
              <a:t>.('</a:t>
            </a:r>
            <a:r>
              <a:rPr lang="en-US" sz="2000" dirty="0">
                <a:solidFill>
                  <a:schemeClr val="tx1"/>
                </a:solidFill>
              </a:rPr>
              <a:t>a</a:t>
            </a:r>
            <a:r>
              <a:rPr lang="en-US" sz="2000" b="1" dirty="0">
                <a:solidFill>
                  <a:schemeClr val="accent2"/>
                </a:solidFill>
              </a:rPr>
              <a:t>')</a:t>
            </a:r>
            <a:r>
              <a:rPr lang="en-US" sz="2000" dirty="0">
                <a:solidFill>
                  <a:schemeClr val="tx1"/>
                </a:solidFill>
              </a:rPr>
              <a:t>		Element operation, transpose, structure member</a:t>
            </a:r>
          </a:p>
          <a:p>
            <a:r>
              <a:rPr lang="en-US" sz="2000" dirty="0">
                <a:solidFill>
                  <a:schemeClr val="tx1"/>
                </a:solidFill>
              </a:rPr>
              <a:t>	</a:t>
            </a:r>
            <a:r>
              <a:rPr lang="en-US" sz="2000" b="1" dirty="0">
                <a:solidFill>
                  <a:schemeClr val="accent2"/>
                </a:solidFill>
              </a:rPr>
              <a:t>@(</a:t>
            </a:r>
            <a:r>
              <a:rPr lang="en-US" sz="2000" dirty="0">
                <a:solidFill>
                  <a:schemeClr val="tx1"/>
                </a:solidFill>
              </a:rPr>
              <a:t>x</a:t>
            </a:r>
            <a:r>
              <a:rPr lang="en-US" sz="2000" b="1" dirty="0">
                <a:solidFill>
                  <a:schemeClr val="accent2"/>
                </a:solidFill>
              </a:rPr>
              <a:t>)</a:t>
            </a:r>
            <a:r>
              <a:rPr lang="en-US" sz="2000" dirty="0">
                <a:solidFill>
                  <a:schemeClr val="tx1"/>
                </a:solidFill>
              </a:rPr>
              <a:t>x^2				Anonymous (unnamed) function</a:t>
            </a:r>
          </a:p>
          <a:p>
            <a:r>
              <a:rPr lang="en-US" sz="2000" dirty="0">
                <a:solidFill>
                  <a:schemeClr val="tx1"/>
                </a:solidFill>
              </a:rPr>
              <a:t>	fn1</a:t>
            </a:r>
            <a:r>
              <a:rPr lang="en-US" sz="2000" b="1" dirty="0">
                <a:solidFill>
                  <a:schemeClr val="accent2"/>
                </a:solidFill>
              </a:rPr>
              <a:t>,</a:t>
            </a:r>
            <a:r>
              <a:rPr lang="en-US" sz="2000" dirty="0">
                <a:solidFill>
                  <a:schemeClr val="tx1"/>
                </a:solidFill>
              </a:rPr>
              <a:t>	fn2	  fn1</a:t>
            </a:r>
            <a:r>
              <a:rPr lang="en-US" sz="2000" b="1" dirty="0">
                <a:solidFill>
                  <a:schemeClr val="accent2"/>
                </a:solidFill>
              </a:rPr>
              <a:t>; </a:t>
            </a:r>
            <a:r>
              <a:rPr lang="en-US" sz="2000" dirty="0">
                <a:solidFill>
                  <a:schemeClr val="tx1"/>
                </a:solidFill>
              </a:rPr>
              <a:t>fn2</a:t>
            </a:r>
            <a:r>
              <a:rPr lang="en-US" sz="2000" b="1" dirty="0">
                <a:solidFill>
                  <a:schemeClr val="accent2"/>
                </a:solidFill>
              </a:rPr>
              <a:t>;</a:t>
            </a:r>
            <a:r>
              <a:rPr lang="en-US" sz="2000" dirty="0">
                <a:solidFill>
                  <a:schemeClr val="tx1"/>
                </a:solidFill>
              </a:rPr>
              <a:t>	Command separator,  ‘;’ silences output </a:t>
            </a:r>
          </a:p>
          <a:p>
            <a:r>
              <a:rPr lang="en-US" sz="2000" dirty="0">
                <a:solidFill>
                  <a:schemeClr val="tx1"/>
                </a:solidFill>
              </a:rPr>
              <a:t>	</a:t>
            </a:r>
            <a:r>
              <a:rPr lang="en-US" sz="2000" b="1" dirty="0">
                <a:solidFill>
                  <a:schemeClr val="accent2"/>
                </a:solidFill>
              </a:rPr>
              <a:t>…</a:t>
            </a:r>
            <a:r>
              <a:rPr lang="en-US" sz="2000" dirty="0">
                <a:solidFill>
                  <a:schemeClr val="tx1"/>
                </a:solidFill>
              </a:rPr>
              <a:t>					Command continuation to next line</a:t>
            </a:r>
          </a:p>
          <a:p>
            <a:r>
              <a:rPr lang="en-US" sz="2000" dirty="0">
                <a:solidFill>
                  <a:schemeClr val="tx1"/>
                </a:solidFill>
              </a:rPr>
              <a:t>	</a:t>
            </a:r>
            <a:r>
              <a:rPr lang="en-US" sz="2000" b="1" dirty="0">
                <a:solidFill>
                  <a:schemeClr val="accent2"/>
                </a:solidFill>
              </a:rPr>
              <a:t>'</a:t>
            </a:r>
            <a:r>
              <a:rPr lang="en-US" sz="2000" dirty="0">
                <a:solidFill>
                  <a:schemeClr val="tx1"/>
                </a:solidFill>
              </a:rPr>
              <a:t>str</a:t>
            </a:r>
            <a:r>
              <a:rPr lang="en-US" sz="2000" b="1" dirty="0">
                <a:solidFill>
                  <a:schemeClr val="accent2"/>
                </a:solidFill>
              </a:rPr>
              <a:t>'</a:t>
            </a:r>
            <a:r>
              <a:rPr lang="en-US" sz="2000" dirty="0">
                <a:solidFill>
                  <a:schemeClr val="tx1"/>
                </a:solidFill>
              </a:rPr>
              <a:t>  </a:t>
            </a:r>
            <a:r>
              <a:rPr lang="en-US" sz="2000" b="1" dirty="0">
                <a:solidFill>
                  <a:schemeClr val="accent2"/>
                </a:solidFill>
              </a:rPr>
              <a:t>"</a:t>
            </a:r>
            <a:r>
              <a:rPr lang="en-US" sz="2000" dirty="0">
                <a:solidFill>
                  <a:schemeClr val="tx1"/>
                </a:solidFill>
              </a:rPr>
              <a:t>str</a:t>
            </a:r>
            <a:r>
              <a:rPr lang="en-US" sz="2000" b="1" dirty="0">
                <a:solidFill>
                  <a:schemeClr val="accent2"/>
                </a:solidFill>
              </a:rPr>
              <a:t>"</a:t>
            </a:r>
            <a:r>
              <a:rPr lang="en-US" sz="2000" dirty="0">
                <a:solidFill>
                  <a:schemeClr val="tx1"/>
                </a:solidFill>
              </a:rPr>
              <a:t>			String constants (either ' or " )</a:t>
            </a:r>
          </a:p>
          <a:p>
            <a:r>
              <a:rPr lang="en-US" sz="2000" dirty="0">
                <a:solidFill>
                  <a:schemeClr val="tx1"/>
                </a:solidFill>
              </a:rPr>
              <a:t>	1</a:t>
            </a:r>
            <a:r>
              <a:rPr lang="en-US" sz="2000" b="1" dirty="0">
                <a:solidFill>
                  <a:schemeClr val="accent2"/>
                </a:solidFill>
              </a:rPr>
              <a:t>.</a:t>
            </a:r>
            <a:r>
              <a:rPr lang="en-US" sz="2000" dirty="0">
                <a:solidFill>
                  <a:schemeClr val="tx1"/>
                </a:solidFill>
              </a:rPr>
              <a:t>6</a:t>
            </a:r>
            <a:r>
              <a:rPr lang="en-US" sz="2000" b="1" dirty="0">
                <a:solidFill>
                  <a:schemeClr val="accent2"/>
                </a:solidFill>
              </a:rPr>
              <a:t>e-</a:t>
            </a:r>
            <a:r>
              <a:rPr lang="en-US" sz="2000" dirty="0">
                <a:solidFill>
                  <a:schemeClr val="tx1"/>
                </a:solidFill>
              </a:rPr>
              <a:t>19				Numeric constant in scientific notation</a:t>
            </a:r>
          </a:p>
          <a:p>
            <a:r>
              <a:rPr lang="en-US" sz="2000" dirty="0">
                <a:solidFill>
                  <a:schemeClr val="accent2"/>
                </a:solidFill>
              </a:rPr>
              <a:t>  pi</a:t>
            </a:r>
            <a:r>
              <a:rPr lang="en-US" sz="2000" dirty="0">
                <a:solidFill>
                  <a:schemeClr val="tx1"/>
                </a:solidFill>
              </a:rPr>
              <a:t>, </a:t>
            </a:r>
            <a:r>
              <a:rPr lang="en-US" sz="2000" dirty="0">
                <a:solidFill>
                  <a:schemeClr val="accent2"/>
                </a:solidFill>
              </a:rPr>
              <a:t>e</a:t>
            </a:r>
            <a:r>
              <a:rPr lang="en-US" sz="2000" dirty="0">
                <a:solidFill>
                  <a:schemeClr val="tx1"/>
                </a:solidFill>
              </a:rPr>
              <a:t>, </a:t>
            </a:r>
            <a:r>
              <a:rPr lang="en-US" sz="2000" dirty="0">
                <a:solidFill>
                  <a:schemeClr val="accent2"/>
                </a:solidFill>
              </a:rPr>
              <a:t>i</a:t>
            </a:r>
            <a:r>
              <a:rPr lang="en-US" sz="2000" dirty="0">
                <a:solidFill>
                  <a:schemeClr val="tx1"/>
                </a:solidFill>
              </a:rPr>
              <a:t>, </a:t>
            </a:r>
            <a:r>
              <a:rPr lang="en-US" sz="2000" dirty="0">
                <a:solidFill>
                  <a:schemeClr val="accent2"/>
                </a:solidFill>
              </a:rPr>
              <a:t>j</a:t>
            </a:r>
            <a:r>
              <a:rPr lang="en-US" sz="2000" dirty="0">
                <a:solidFill>
                  <a:schemeClr val="tx1"/>
                </a:solidFill>
              </a:rPr>
              <a:t>,</a:t>
            </a:r>
            <a:r>
              <a:rPr lang="en-US" sz="2000" dirty="0">
                <a:solidFill>
                  <a:schemeClr val="accent2"/>
                </a:solidFill>
              </a:rPr>
              <a:t> eps</a:t>
            </a:r>
            <a:r>
              <a:rPr lang="en-US" sz="2000" dirty="0">
                <a:solidFill>
                  <a:schemeClr val="tx1"/>
                </a:solidFill>
              </a:rPr>
              <a:t>			Numeric constants: 3.14.., 2.71.., sqrt(-1), 2e-52</a:t>
            </a:r>
          </a:p>
          <a:p>
            <a:r>
              <a:rPr lang="en-US" sz="2000" dirty="0">
                <a:solidFill>
                  <a:schemeClr val="tx1"/>
                </a:solidFill>
              </a:rPr>
              <a:t>  </a:t>
            </a:r>
            <a:r>
              <a:rPr lang="en-US" sz="2000" dirty="0" err="1">
                <a:solidFill>
                  <a:schemeClr val="accent2"/>
                </a:solidFill>
              </a:rPr>
              <a:t>ans</a:t>
            </a:r>
            <a:r>
              <a:rPr lang="en-US" sz="2000" dirty="0">
                <a:solidFill>
                  <a:schemeClr val="tx1"/>
                </a:solidFill>
              </a:rPr>
              <a:t>					Result of previous calculation</a:t>
            </a:r>
          </a:p>
          <a:p>
            <a:r>
              <a:rPr lang="en-US" sz="2000" dirty="0">
                <a:solidFill>
                  <a:schemeClr val="tx1"/>
                </a:solidFill>
              </a:rPr>
              <a:t>	</a:t>
            </a:r>
            <a:r>
              <a:rPr lang="en-US" sz="2000" b="1" dirty="0">
                <a:solidFill>
                  <a:schemeClr val="accent2"/>
                </a:solidFill>
              </a:rPr>
              <a:t>%</a:t>
            </a:r>
            <a:r>
              <a:rPr lang="en-US" sz="2000" dirty="0">
                <a:solidFill>
                  <a:schemeClr val="tx1"/>
                </a:solidFill>
              </a:rPr>
              <a:t> comment			First comment block used for 'help' documentation</a:t>
            </a:r>
          </a:p>
          <a:p>
            <a:r>
              <a:rPr lang="en-US" sz="2000" dirty="0">
                <a:solidFill>
                  <a:schemeClr val="tx1"/>
                </a:solidFill>
              </a:rPr>
              <a:t>	</a:t>
            </a:r>
            <a:r>
              <a:rPr lang="en-US" sz="2000" b="1" dirty="0">
                <a:solidFill>
                  <a:schemeClr val="accent2"/>
                </a:solidFill>
              </a:rPr>
              <a:t>!</a:t>
            </a:r>
            <a:r>
              <a:rPr lang="en-US" sz="2000" dirty="0" err="1">
                <a:solidFill>
                  <a:schemeClr val="tx1"/>
                </a:solidFill>
              </a:rPr>
              <a:t>pwd</a:t>
            </a:r>
            <a:r>
              <a:rPr lang="en-US" sz="2000" dirty="0">
                <a:solidFill>
                  <a:schemeClr val="tx1"/>
                </a:solidFill>
              </a:rPr>
              <a:t>				Shell (system) command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6B98A6-D03C-4E6F-834E-8E5E0E5F36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2020-08-17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E78B1E-40EC-41CD-A956-552F6949B1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B287D-C431-474A-99A6-FE3623B75CDB}" type="slidenum">
              <a:rPr lang="en-US" altLang="en-US" smtClean="0"/>
              <a:pPr/>
              <a:t>3</a:t>
            </a:fld>
            <a:r>
              <a:rPr lang="en-US" altLang="en-US"/>
              <a:t>/27</a:t>
            </a:r>
          </a:p>
        </p:txBody>
      </p:sp>
    </p:spTree>
    <p:extLst>
      <p:ext uri="{BB962C8B-B14F-4D97-AF65-F5344CB8AC3E}">
        <p14:creationId xmlns:p14="http://schemas.microsoft.com/office/powerpoint/2010/main" val="13528705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D16150-F937-497B-8C0A-E8F1FEA327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Operator precedence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CB9CF5-BBB9-4E5B-9178-83D28483F1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 </a:t>
            </a:r>
            <a:r>
              <a:rPr lang="en-US" sz="2000" b="1" dirty="0"/>
              <a:t>()</a:t>
            </a:r>
            <a:r>
              <a:rPr lang="en-US" sz="2000" dirty="0"/>
              <a:t>				</a:t>
            </a:r>
            <a:r>
              <a:rPr lang="en-US" sz="2000" dirty="0">
                <a:solidFill>
                  <a:schemeClr val="tx1"/>
                </a:solidFill>
              </a:rPr>
              <a:t>Parentheses (manual precedence)</a:t>
            </a:r>
          </a:p>
          <a:p>
            <a:r>
              <a:rPr lang="en-US" sz="2000" dirty="0"/>
              <a:t>  </a:t>
            </a:r>
            <a:r>
              <a:rPr lang="en-US" sz="2000" b="1" dirty="0"/>
              <a:t>.'    .^   '    ^</a:t>
            </a:r>
            <a:r>
              <a:rPr lang="en-US" sz="2000" dirty="0"/>
              <a:t>		</a:t>
            </a:r>
            <a:r>
              <a:rPr lang="en-US" sz="2000" dirty="0">
                <a:solidFill>
                  <a:schemeClr val="tx1"/>
                </a:solidFill>
              </a:rPr>
              <a:t>Transpose, Power, Hermitian transpose, Matrix power</a:t>
            </a:r>
          </a:p>
          <a:p>
            <a:r>
              <a:rPr lang="en-US" sz="2000" dirty="0"/>
              <a:t>  </a:t>
            </a:r>
            <a:r>
              <a:rPr lang="en-US" sz="2000" b="1" dirty="0"/>
              <a:t>+   -   !	</a:t>
            </a:r>
            <a:r>
              <a:rPr lang="en-US" sz="2000" dirty="0"/>
              <a:t>		</a:t>
            </a:r>
            <a:r>
              <a:rPr lang="en-US" sz="2000" dirty="0">
                <a:solidFill>
                  <a:schemeClr val="tx1"/>
                </a:solidFill>
              </a:rPr>
              <a:t>Sign, Negative, Logical negation</a:t>
            </a:r>
          </a:p>
          <a:p>
            <a:r>
              <a:rPr lang="en-US" sz="2000" dirty="0"/>
              <a:t>  </a:t>
            </a:r>
            <a:r>
              <a:rPr lang="en-US" sz="2000" b="1" dirty="0"/>
              <a:t>*   /   \</a:t>
            </a:r>
            <a:r>
              <a:rPr lang="en-US" sz="2000" dirty="0"/>
              <a:t>			</a:t>
            </a:r>
            <a:r>
              <a:rPr lang="en-US" sz="2000" dirty="0">
                <a:solidFill>
                  <a:schemeClr val="tx1"/>
                </a:solidFill>
              </a:rPr>
              <a:t>Multiplication, Right division, Left division</a:t>
            </a:r>
          </a:p>
          <a:p>
            <a:r>
              <a:rPr lang="en-US" sz="2000" dirty="0"/>
              <a:t>  </a:t>
            </a:r>
            <a:r>
              <a:rPr lang="en-US" sz="2000" b="1" dirty="0"/>
              <a:t>+   -	</a:t>
            </a:r>
            <a:r>
              <a:rPr lang="en-US" sz="2000" dirty="0"/>
              <a:t>			</a:t>
            </a:r>
            <a:r>
              <a:rPr lang="en-US" sz="2000" dirty="0">
                <a:solidFill>
                  <a:schemeClr val="tx1"/>
                </a:solidFill>
              </a:rPr>
              <a:t>Addition, Subtraction</a:t>
            </a:r>
          </a:p>
          <a:p>
            <a:r>
              <a:rPr lang="en-US" sz="2000" dirty="0"/>
              <a:t>  </a:t>
            </a:r>
            <a:r>
              <a:rPr lang="en-US" sz="2000" b="1" dirty="0"/>
              <a:t>:</a:t>
            </a:r>
            <a:r>
              <a:rPr lang="en-US" sz="2000" dirty="0"/>
              <a:t>				</a:t>
            </a:r>
            <a:r>
              <a:rPr lang="en-US" sz="2000" dirty="0">
                <a:solidFill>
                  <a:schemeClr val="tx1"/>
                </a:solidFill>
              </a:rPr>
              <a:t>Colon operator (range)</a:t>
            </a:r>
          </a:p>
          <a:p>
            <a:r>
              <a:rPr lang="en-US" sz="2000" dirty="0"/>
              <a:t>  </a:t>
            </a:r>
            <a:r>
              <a:rPr lang="en-US" sz="2000" b="1" dirty="0"/>
              <a:t>&lt;  &lt;= &gt; &gt;= == ~=</a:t>
            </a:r>
            <a:r>
              <a:rPr lang="en-US" sz="2000" dirty="0"/>
              <a:t>	</a:t>
            </a:r>
            <a:r>
              <a:rPr lang="en-US" sz="2000" dirty="0">
                <a:solidFill>
                  <a:schemeClr val="tx1"/>
                </a:solidFill>
              </a:rPr>
              <a:t>Comparison</a:t>
            </a:r>
          </a:p>
          <a:p>
            <a:r>
              <a:rPr lang="en-US" sz="2000" dirty="0"/>
              <a:t>  </a:t>
            </a:r>
            <a:r>
              <a:rPr lang="en-US" sz="2000" b="1" dirty="0"/>
              <a:t>&amp;</a:t>
            </a:r>
            <a:r>
              <a:rPr lang="en-US" sz="2000" dirty="0"/>
              <a:t>				</a:t>
            </a:r>
            <a:r>
              <a:rPr lang="en-US" sz="2000" dirty="0">
                <a:solidFill>
                  <a:schemeClr val="tx1"/>
                </a:solidFill>
              </a:rPr>
              <a:t>Element-wise AND</a:t>
            </a:r>
          </a:p>
          <a:p>
            <a:r>
              <a:rPr lang="en-US" sz="2000" dirty="0"/>
              <a:t>  </a:t>
            </a:r>
            <a:r>
              <a:rPr lang="en-US" sz="2000" b="1" dirty="0"/>
              <a:t>|</a:t>
            </a:r>
            <a:r>
              <a:rPr lang="en-US" sz="2000" dirty="0"/>
              <a:t>				</a:t>
            </a:r>
            <a:r>
              <a:rPr lang="en-US" sz="2000" dirty="0">
                <a:solidFill>
                  <a:schemeClr val="tx1"/>
                </a:solidFill>
              </a:rPr>
              <a:t>Element-wise OR</a:t>
            </a:r>
          </a:p>
          <a:p>
            <a:r>
              <a:rPr lang="en-US" sz="2000" dirty="0"/>
              <a:t>  </a:t>
            </a:r>
            <a:r>
              <a:rPr lang="en-US" sz="2000" b="1" dirty="0"/>
              <a:t>&amp;&amp;	</a:t>
            </a:r>
            <a:r>
              <a:rPr lang="en-US" sz="2000" dirty="0"/>
              <a:t>			</a:t>
            </a:r>
            <a:r>
              <a:rPr lang="en-US" sz="2000" dirty="0">
                <a:solidFill>
                  <a:schemeClr val="tx1"/>
                </a:solidFill>
              </a:rPr>
              <a:t>Short-circuit AND</a:t>
            </a:r>
          </a:p>
          <a:p>
            <a:r>
              <a:rPr lang="en-US" sz="2000" dirty="0"/>
              <a:t>  </a:t>
            </a:r>
            <a:r>
              <a:rPr lang="en-US" sz="2000" b="1" dirty="0"/>
              <a:t>||</a:t>
            </a:r>
            <a:r>
              <a:rPr lang="en-US" sz="2000" dirty="0"/>
              <a:t>				</a:t>
            </a:r>
            <a:r>
              <a:rPr lang="en-US" sz="2000" dirty="0">
                <a:solidFill>
                  <a:schemeClr val="tx1"/>
                </a:solidFill>
              </a:rPr>
              <a:t>Short-circuit OR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05EAFE-6E8B-44B0-89C3-5AF02D2C01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2020-08-17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D315F8-F175-4E86-9106-C32319D54E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B287D-C431-474A-99A6-FE3623B75CDB}" type="slidenum">
              <a:rPr lang="en-US" altLang="en-US" smtClean="0"/>
              <a:pPr/>
              <a:t>4</a:t>
            </a:fld>
            <a:r>
              <a:rPr lang="en-US" altLang="en-US"/>
              <a:t>/27</a:t>
            </a:r>
          </a:p>
        </p:txBody>
      </p:sp>
    </p:spTree>
    <p:extLst>
      <p:ext uri="{BB962C8B-B14F-4D97-AF65-F5344CB8AC3E}">
        <p14:creationId xmlns:p14="http://schemas.microsoft.com/office/powerpoint/2010/main" val="32452500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27C556-F81D-453F-A3E2-135E3136F3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Program structure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7E73E1-AA46-4E6B-B022-B9DE1DE4F8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function [</a:t>
            </a:r>
            <a:r>
              <a:rPr lang="en-US" dirty="0">
                <a:solidFill>
                  <a:schemeClr val="tx1"/>
                </a:solidFill>
              </a:rPr>
              <a:t>y1</a:t>
            </a:r>
            <a:r>
              <a:rPr lang="en-US" dirty="0"/>
              <a:t> </a:t>
            </a:r>
            <a:r>
              <a:rPr lang="en-US" dirty="0">
                <a:solidFill>
                  <a:schemeClr val="tx1"/>
                </a:solidFill>
              </a:rPr>
              <a:t>y2</a:t>
            </a:r>
            <a:r>
              <a:rPr lang="en-US" dirty="0"/>
              <a:t> …] = </a:t>
            </a:r>
            <a:r>
              <a:rPr lang="en-US" dirty="0" err="1">
                <a:solidFill>
                  <a:schemeClr val="tx1"/>
                </a:solidFill>
              </a:rPr>
              <a:t>myfun</a:t>
            </a:r>
            <a:r>
              <a:rPr lang="en-US" dirty="0"/>
              <a:t> (</a:t>
            </a:r>
            <a:r>
              <a:rPr lang="en-US" dirty="0">
                <a:solidFill>
                  <a:schemeClr val="tx1"/>
                </a:solidFill>
              </a:rPr>
              <a:t>x1</a:t>
            </a:r>
            <a:r>
              <a:rPr lang="en-US" dirty="0"/>
              <a:t>, </a:t>
            </a:r>
            <a:r>
              <a:rPr lang="en-US" dirty="0">
                <a:solidFill>
                  <a:schemeClr val="tx1"/>
                </a:solidFill>
              </a:rPr>
              <a:t>x2</a:t>
            </a:r>
            <a:r>
              <a:rPr lang="en-US" dirty="0"/>
              <a:t>, </a:t>
            </a:r>
            <a:r>
              <a:rPr lang="en-US" dirty="0">
                <a:solidFill>
                  <a:schemeClr val="tx1"/>
                </a:solidFill>
              </a:rPr>
              <a:t>…</a:t>
            </a:r>
            <a:r>
              <a:rPr lang="en-US" dirty="0"/>
              <a:t>)		</a:t>
            </a:r>
            <a:r>
              <a:rPr lang="en-US" b="1" dirty="0">
                <a:solidFill>
                  <a:schemeClr val="accent1"/>
                </a:solidFill>
              </a:rPr>
              <a:t>SUBROUTINE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>
                <a:solidFill>
                  <a:schemeClr val="tx1"/>
                </a:solidFill>
              </a:rPr>
              <a:t>nargin</a:t>
            </a:r>
            <a:r>
              <a:rPr lang="en-US" dirty="0">
                <a:solidFill>
                  <a:schemeClr val="tx1"/>
                </a:solidFill>
              </a:rPr>
              <a:t>/out, </a:t>
            </a:r>
            <a:r>
              <a:rPr lang="en-US" dirty="0" err="1">
                <a:solidFill>
                  <a:schemeClr val="tx1"/>
                </a:solidFill>
              </a:rPr>
              <a:t>varargin</a:t>
            </a:r>
            <a:r>
              <a:rPr lang="en-US" dirty="0">
                <a:solidFill>
                  <a:schemeClr val="tx1"/>
                </a:solidFill>
              </a:rPr>
              <a:t>/out{}  	</a:t>
            </a:r>
            <a:r>
              <a:rPr lang="en-US" dirty="0">
                <a:solidFill>
                  <a:schemeClr val="accent1"/>
                </a:solidFill>
              </a:rPr>
              <a:t>% variable # of arguments</a:t>
            </a:r>
            <a:endParaRPr lang="en-US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>
                <a:solidFill>
                  <a:schemeClr val="tx1"/>
                </a:solidFill>
              </a:rPr>
              <a:t>z=x1+x2						</a:t>
            </a:r>
            <a:r>
              <a:rPr lang="en-US" dirty="0">
                <a:solidFill>
                  <a:schemeClr val="accent1"/>
                </a:solidFill>
              </a:rPr>
              <a:t>% local variable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	y1=z; y2=z^2</a:t>
            </a:r>
            <a:r>
              <a:rPr lang="en-US" dirty="0"/>
              <a:t>				</a:t>
            </a:r>
            <a:r>
              <a:rPr lang="en-US" dirty="0">
                <a:solidFill>
                  <a:schemeClr val="accent1"/>
                </a:solidFill>
              </a:rPr>
              <a:t>	% output variables</a:t>
            </a:r>
          </a:p>
          <a:p>
            <a:pPr marL="0" indent="0">
              <a:buNone/>
            </a:pPr>
            <a:r>
              <a:rPr lang="en-US" dirty="0"/>
              <a:t>end								</a:t>
            </a:r>
            <a:r>
              <a:rPr lang="en-US" dirty="0">
                <a:solidFill>
                  <a:schemeClr val="accent1"/>
                </a:solidFill>
              </a:rPr>
              <a:t>% saved in file   </a:t>
            </a:r>
            <a:r>
              <a:rPr lang="en-US" dirty="0" err="1">
                <a:solidFill>
                  <a:schemeClr val="accent1"/>
                </a:solidFill>
              </a:rPr>
              <a:t>myfun.m</a:t>
            </a:r>
            <a:endParaRPr lang="en-US" dirty="0">
              <a:solidFill>
                <a:schemeClr val="accent1"/>
              </a:solidFill>
            </a:endParaRP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b="1" dirty="0">
                <a:solidFill>
                  <a:schemeClr val="accent1"/>
                </a:solidFill>
              </a:rPr>
              <a:t>CONDITIONAL</a:t>
            </a:r>
            <a:r>
              <a:rPr lang="en-US" dirty="0">
                <a:solidFill>
                  <a:schemeClr val="accent1"/>
                </a:solidFill>
              </a:rPr>
              <a:t>							</a:t>
            </a:r>
            <a:r>
              <a:rPr lang="en-US" b="1" dirty="0">
                <a:solidFill>
                  <a:schemeClr val="accent1"/>
                </a:solidFill>
              </a:rPr>
              <a:t>LOOPING</a:t>
            </a:r>
          </a:p>
          <a:p>
            <a:pPr marL="0" indent="0">
              <a:buNone/>
            </a:pPr>
            <a:r>
              <a:rPr lang="en-US" dirty="0"/>
              <a:t>															</a:t>
            </a:r>
            <a:r>
              <a:rPr lang="en-US" dirty="0">
                <a:solidFill>
                  <a:schemeClr val="tx1"/>
                </a:solidFill>
              </a:rPr>
              <a:t>k=5</a:t>
            </a:r>
          </a:p>
          <a:p>
            <a:pPr marL="0" indent="0">
              <a:buNone/>
            </a:pPr>
            <a:r>
              <a:rPr lang="en-US" dirty="0"/>
              <a:t>if </a:t>
            </a:r>
            <a:r>
              <a:rPr lang="en-US" dirty="0">
                <a:solidFill>
                  <a:schemeClr val="tx1"/>
                </a:solidFill>
              </a:rPr>
              <a:t>a==b			</a:t>
            </a:r>
            <a:r>
              <a:rPr lang="en-US" dirty="0">
                <a:solidFill>
                  <a:schemeClr val="accent2"/>
                </a:solidFill>
              </a:rPr>
              <a:t>switch</a:t>
            </a:r>
            <a:r>
              <a:rPr lang="en-US" dirty="0">
                <a:solidFill>
                  <a:schemeClr val="tx1"/>
                </a:solidFill>
              </a:rPr>
              <a:t> k				</a:t>
            </a:r>
            <a:r>
              <a:rPr lang="en-US" dirty="0">
                <a:solidFill>
                  <a:schemeClr val="accent2"/>
                </a:solidFill>
              </a:rPr>
              <a:t>for</a:t>
            </a:r>
            <a:r>
              <a:rPr lang="en-US" dirty="0">
                <a:solidFill>
                  <a:schemeClr val="tx1"/>
                </a:solidFill>
              </a:rPr>
              <a:t> k</a:t>
            </a:r>
            <a:r>
              <a:rPr lang="en-US" dirty="0">
                <a:solidFill>
                  <a:schemeClr val="accent2"/>
                </a:solidFill>
              </a:rPr>
              <a:t>=</a:t>
            </a:r>
            <a:r>
              <a:rPr lang="en-US" dirty="0">
                <a:solidFill>
                  <a:schemeClr val="tx1"/>
                </a:solidFill>
              </a:rPr>
              <a:t>1</a:t>
            </a:r>
            <a:r>
              <a:rPr lang="en-US" dirty="0">
                <a:solidFill>
                  <a:schemeClr val="accent2"/>
                </a:solidFill>
              </a:rPr>
              <a:t>:</a:t>
            </a:r>
            <a:r>
              <a:rPr lang="en-US" dirty="0">
                <a:solidFill>
                  <a:schemeClr val="tx1"/>
                </a:solidFill>
              </a:rPr>
              <a:t>5			</a:t>
            </a:r>
            <a:r>
              <a:rPr lang="en-US" dirty="0">
                <a:solidFill>
                  <a:schemeClr val="accent2"/>
                </a:solidFill>
              </a:rPr>
              <a:t>while</a:t>
            </a:r>
            <a:r>
              <a:rPr lang="en-US" dirty="0">
                <a:solidFill>
                  <a:schemeClr val="tx1"/>
                </a:solidFill>
              </a:rPr>
              <a:t> k&gt;0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>
                <a:solidFill>
                  <a:schemeClr val="tx1"/>
                </a:solidFill>
              </a:rPr>
              <a:t>a=a+1		</a:t>
            </a:r>
            <a:r>
              <a:rPr lang="en-US" dirty="0">
                <a:solidFill>
                  <a:schemeClr val="accent2"/>
                </a:solidFill>
              </a:rPr>
              <a:t>case</a:t>
            </a:r>
            <a:r>
              <a:rPr lang="en-US" dirty="0">
                <a:solidFill>
                  <a:schemeClr val="tx1"/>
                </a:solidFill>
              </a:rPr>
              <a:t> 1  a=a+1				a(k)=2*k			k=k-1</a:t>
            </a:r>
          </a:p>
          <a:p>
            <a:pPr marL="0" indent="0">
              <a:buNone/>
            </a:pPr>
            <a:r>
              <a:rPr lang="en-US" dirty="0"/>
              <a:t>elseif </a:t>
            </a:r>
            <a:r>
              <a:rPr lang="en-US" dirty="0">
                <a:solidFill>
                  <a:schemeClr val="tx1"/>
                </a:solidFill>
              </a:rPr>
              <a:t>a&gt;b		</a:t>
            </a:r>
            <a:r>
              <a:rPr lang="en-US" dirty="0">
                <a:solidFill>
                  <a:schemeClr val="accent2"/>
                </a:solidFill>
              </a:rPr>
              <a:t>case</a:t>
            </a:r>
            <a:r>
              <a:rPr lang="en-US" dirty="0">
                <a:solidFill>
                  <a:schemeClr val="tx1"/>
                </a:solidFill>
              </a:rPr>
              <a:t> 2  a=a+2 			</a:t>
            </a:r>
            <a:r>
              <a:rPr lang="en-US" dirty="0"/>
              <a:t>end				 end</a:t>
            </a:r>
            <a:endParaRPr lang="en-US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>
                <a:solidFill>
                  <a:schemeClr val="tx1"/>
                </a:solidFill>
              </a:rPr>
              <a:t>a=a-1		</a:t>
            </a:r>
            <a:r>
              <a:rPr lang="en-US" dirty="0">
                <a:solidFill>
                  <a:schemeClr val="accent2"/>
                </a:solidFill>
              </a:rPr>
              <a:t>otherwise</a:t>
            </a:r>
            <a:r>
              <a:rPr lang="en-US" dirty="0">
                <a:solidFill>
                  <a:schemeClr val="tx1"/>
                </a:solidFill>
              </a:rPr>
              <a:t>  a=0 	</a:t>
            </a:r>
          </a:p>
          <a:p>
            <a:pPr marL="0" indent="0">
              <a:buNone/>
            </a:pPr>
            <a:r>
              <a:rPr lang="en-US" dirty="0"/>
              <a:t>end			end 					         </a:t>
            </a:r>
            <a:r>
              <a:rPr lang="en-US" dirty="0">
                <a:solidFill>
                  <a:schemeClr val="accent2"/>
                </a:solidFill>
              </a:rPr>
              <a:t>break</a:t>
            </a:r>
            <a:r>
              <a:rPr lang="en-US" dirty="0">
                <a:solidFill>
                  <a:schemeClr val="tx1"/>
                </a:solidFill>
              </a:rPr>
              <a:t>,   </a:t>
            </a:r>
            <a:r>
              <a:rPr lang="en-US" dirty="0">
                <a:solidFill>
                  <a:schemeClr val="accent2"/>
                </a:solidFill>
              </a:rPr>
              <a:t>continue</a:t>
            </a:r>
          </a:p>
          <a:p>
            <a:pPr marL="0" indent="0">
              <a:buNone/>
            </a:pPr>
            <a:r>
              <a:rPr lang="en-US" dirty="0"/>
              <a:t>				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00D2B3-068B-46BB-AF43-7DEB708764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2020-08-17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193A41-B185-4AD9-ADCD-6B2C2C0B6D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B287D-C431-474A-99A6-FE3623B75CDB}" type="slidenum">
              <a:rPr lang="en-US" altLang="en-US" smtClean="0"/>
              <a:pPr/>
              <a:t>5</a:t>
            </a:fld>
            <a:r>
              <a:rPr lang="en-US" altLang="en-US"/>
              <a:t>/27</a:t>
            </a:r>
          </a:p>
        </p:txBody>
      </p:sp>
    </p:spTree>
    <p:extLst>
      <p:ext uri="{BB962C8B-B14F-4D97-AF65-F5344CB8AC3E}">
        <p14:creationId xmlns:p14="http://schemas.microsoft.com/office/powerpoint/2010/main" val="10347059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B630D1-AA6A-4014-B841-71712E6C0B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6">
                <a:extLst>
                  <a:ext uri="{FF2B5EF4-FFF2-40B4-BE49-F238E27FC236}">
                    <a16:creationId xmlns:a16="http://schemas.microsoft.com/office/drawing/2014/main" id="{D3DC6336-C0C4-491E-92FE-D03CF080E578}"/>
                  </a:ext>
                </a:extLst>
              </p:cNvPr>
              <p:cNvSpPr>
                <a:spLocks noGrp="1"/>
              </p:cNvSpPr>
              <p:nvPr>
                <p:ph sz="half" idx="1"/>
              </p:nvPr>
            </p:nvSpPr>
            <p:spPr>
              <a:xfrm>
                <a:off x="457200" y="884350"/>
                <a:ext cx="4114800" cy="5476415"/>
              </a:xfrm>
            </p:spPr>
            <p:txBody>
              <a:bodyPr/>
              <a:lstStyle/>
              <a:p>
                <a:r>
                  <a:rPr lang="en-US" dirty="0"/>
                  <a:t>Mathematics</a:t>
                </a:r>
              </a:p>
              <a:p>
                <a:pPr marL="0" indent="0">
                  <a:buNone/>
                </a:pPr>
                <a:r>
                  <a:rPr lang="en-US" sz="1800" dirty="0">
                    <a:solidFill>
                      <a:schemeClr val="tx1"/>
                    </a:solidFill>
                  </a:rPr>
                  <a:t>cos(x), sin, tan, </a:t>
                </a:r>
                <a:r>
                  <a:rPr lang="en-US" sz="1800" dirty="0" err="1">
                    <a:solidFill>
                      <a:schemeClr val="tx1"/>
                    </a:solidFill>
                  </a:rPr>
                  <a:t>acos</a:t>
                </a:r>
                <a:r>
                  <a:rPr lang="en-US" sz="1800" dirty="0">
                    <a:solidFill>
                      <a:schemeClr val="tx1"/>
                    </a:solidFill>
                  </a:rPr>
                  <a:t>, </a:t>
                </a:r>
                <a:r>
                  <a:rPr lang="en-US" sz="1800" dirty="0" err="1">
                    <a:solidFill>
                      <a:schemeClr val="tx1"/>
                    </a:solidFill>
                  </a:rPr>
                  <a:t>asin</a:t>
                </a:r>
                <a:r>
                  <a:rPr lang="en-US" sz="1800" dirty="0">
                    <a:solidFill>
                      <a:schemeClr val="tx1"/>
                    </a:solidFill>
                  </a:rPr>
                  <a:t>, </a:t>
                </a:r>
                <a:r>
                  <a:rPr lang="en-US" sz="1800" dirty="0" err="1">
                    <a:solidFill>
                      <a:schemeClr val="tx1"/>
                    </a:solidFill>
                  </a:rPr>
                  <a:t>atan</a:t>
                </a:r>
                <a:r>
                  <a:rPr lang="en-US" sz="1800" dirty="0">
                    <a:solidFill>
                      <a:schemeClr val="tx1"/>
                    </a:solidFill>
                  </a:rPr>
                  <a:t>  </a:t>
                </a:r>
                <a:r>
                  <a:rPr lang="en-US" sz="1800" dirty="0">
                    <a:solidFill>
                      <a:schemeClr val="accent1"/>
                    </a:solidFill>
                  </a:rPr>
                  <a:t>- trig</a:t>
                </a:r>
              </a:p>
              <a:p>
                <a:pPr marL="0" indent="0">
                  <a:buNone/>
                </a:pPr>
                <a:r>
                  <a:rPr lang="en-US" sz="1800" dirty="0">
                    <a:solidFill>
                      <a:schemeClr val="tx1"/>
                    </a:solidFill>
                  </a:rPr>
                  <a:t>atan2(</a:t>
                </a:r>
                <a:r>
                  <a:rPr lang="en-US" sz="1800" dirty="0" err="1">
                    <a:solidFill>
                      <a:schemeClr val="tx1"/>
                    </a:solidFill>
                  </a:rPr>
                  <a:t>y,x</a:t>
                </a:r>
                <a:r>
                  <a:rPr lang="en-US" sz="1800" dirty="0">
                    <a:solidFill>
                      <a:schemeClr val="tx1"/>
                    </a:solidFill>
                  </a:rPr>
                  <a:t>)		</a:t>
                </a:r>
                <a:r>
                  <a:rPr lang="en-US" sz="1800" dirty="0">
                    <a:solidFill>
                      <a:schemeClr val="accent1"/>
                    </a:solidFill>
                  </a:rPr>
                  <a:t>- knows the quadrant</a:t>
                </a:r>
                <a:endParaRPr lang="en-US" sz="1800" dirty="0">
                  <a:solidFill>
                    <a:schemeClr val="tx1"/>
                  </a:solidFill>
                </a:endParaRPr>
              </a:p>
              <a:p>
                <a:pPr marL="0" indent="0">
                  <a:buNone/>
                </a:pPr>
                <a:r>
                  <a:rPr lang="en-US" sz="1800" dirty="0" err="1">
                    <a:solidFill>
                      <a:schemeClr val="tx1"/>
                    </a:solidFill>
                  </a:rPr>
                  <a:t>cosd</a:t>
                </a:r>
                <a:r>
                  <a:rPr lang="en-US" sz="1800" dirty="0">
                    <a:solidFill>
                      <a:schemeClr val="tx1"/>
                    </a:solidFill>
                  </a:rPr>
                  <a:t>(x), …	</a:t>
                </a:r>
                <a:r>
                  <a:rPr lang="en-US" sz="1800" dirty="0">
                    <a:solidFill>
                      <a:schemeClr val="accent1"/>
                    </a:solidFill>
                  </a:rPr>
                  <a:t>- angles in degrees</a:t>
                </a:r>
                <a:endParaRPr lang="en-US" sz="1800" dirty="0">
                  <a:solidFill>
                    <a:schemeClr val="tx1"/>
                  </a:solidFill>
                </a:endParaRPr>
              </a:p>
              <a:p>
                <a:pPr marL="0" indent="0">
                  <a:buNone/>
                </a:pPr>
                <a:r>
                  <a:rPr lang="en-US" sz="1800" dirty="0" err="1">
                    <a:solidFill>
                      <a:schemeClr val="tx1"/>
                    </a:solidFill>
                  </a:rPr>
                  <a:t>cosh</a:t>
                </a:r>
                <a:r>
                  <a:rPr lang="en-US" sz="1800" dirty="0">
                    <a:solidFill>
                      <a:schemeClr val="tx1"/>
                    </a:solidFill>
                  </a:rPr>
                  <a:t>(x), …	</a:t>
                </a:r>
                <a:r>
                  <a:rPr lang="en-US" sz="1800" dirty="0">
                    <a:solidFill>
                      <a:schemeClr val="accent1"/>
                    </a:solidFill>
                  </a:rPr>
                  <a:t>- hyperbolic functions</a:t>
                </a:r>
                <a:endParaRPr lang="en-US" sz="1800" dirty="0">
                  <a:solidFill>
                    <a:schemeClr val="tx1"/>
                  </a:solidFill>
                </a:endParaRPr>
              </a:p>
              <a:p>
                <a:pPr marL="0" indent="0">
                  <a:buNone/>
                </a:pPr>
                <a:r>
                  <a:rPr lang="en-US" sz="1800" dirty="0">
                    <a:solidFill>
                      <a:schemeClr val="tx1"/>
                    </a:solidFill>
                  </a:rPr>
                  <a:t>exp(x), log(x), log10(x), log2(x) </a:t>
                </a:r>
                <a:r>
                  <a:rPr lang="en-US" sz="1800" dirty="0">
                    <a:solidFill>
                      <a:schemeClr val="accent1"/>
                    </a:solidFill>
                  </a:rPr>
                  <a:t>- exponent</a:t>
                </a:r>
                <a:endParaRPr lang="en-US" sz="1800" dirty="0">
                  <a:solidFill>
                    <a:schemeClr val="tx1"/>
                  </a:solidFill>
                </a:endParaRPr>
              </a:p>
              <a:p>
                <a:pPr marL="0" indent="0">
                  <a:buNone/>
                </a:pPr>
                <a:r>
                  <a:rPr lang="en-US" sz="1800" dirty="0">
                    <a:solidFill>
                      <a:schemeClr val="tx1"/>
                    </a:solidFill>
                  </a:rPr>
                  <a:t>sqrt(x)		</a:t>
                </a:r>
                <a:r>
                  <a:rPr lang="en-US" sz="1800" dirty="0">
                    <a:solidFill>
                      <a:schemeClr val="accent1"/>
                    </a:solidFill>
                  </a:rPr>
                  <a:t>- square root</a:t>
                </a:r>
                <a:endParaRPr lang="en-US" sz="1800" dirty="0">
                  <a:solidFill>
                    <a:schemeClr val="tx1"/>
                  </a:solidFill>
                </a:endParaRPr>
              </a:p>
              <a:p>
                <a:pPr marL="0" indent="0">
                  <a:buNone/>
                </a:pPr>
                <a:r>
                  <a:rPr lang="en-US" sz="1800" dirty="0">
                    <a:solidFill>
                      <a:schemeClr val="tx1"/>
                    </a:solidFill>
                  </a:rPr>
                  <a:t>abs(x)		</a:t>
                </a:r>
                <a:r>
                  <a:rPr lang="en-US" sz="1800" dirty="0">
                    <a:solidFill>
                      <a:schemeClr val="accent1"/>
                    </a:solidFill>
                  </a:rPr>
                  <a:t>- magnitude (absolute val.)</a:t>
                </a:r>
                <a:endParaRPr lang="en-US" sz="1800" dirty="0">
                  <a:solidFill>
                    <a:schemeClr val="tx1"/>
                  </a:solidFill>
                </a:endParaRPr>
              </a:p>
              <a:p>
                <a:pPr marL="0" indent="0">
                  <a:buNone/>
                </a:pPr>
                <a:r>
                  <a:rPr lang="en-US" sz="1800" dirty="0">
                    <a:solidFill>
                      <a:schemeClr val="tx1"/>
                    </a:solidFill>
                  </a:rPr>
                  <a:t>sign(x)		</a:t>
                </a:r>
                <a:r>
                  <a:rPr lang="en-US" sz="1800" dirty="0">
                    <a:solidFill>
                      <a:schemeClr val="accent1"/>
                    </a:solidFill>
                  </a:rPr>
                  <a:t>- x/abs(x)</a:t>
                </a:r>
                <a:endParaRPr lang="en-US" sz="1800" dirty="0">
                  <a:solidFill>
                    <a:schemeClr val="tx1"/>
                  </a:solidFill>
                </a:endParaRPr>
              </a:p>
              <a:p>
                <a:pPr marL="0" indent="0">
                  <a:buNone/>
                </a:pPr>
                <a:r>
                  <a:rPr lang="en-US" sz="1800" dirty="0">
                    <a:solidFill>
                      <a:schemeClr val="tx1"/>
                    </a:solidFill>
                  </a:rPr>
                  <a:t>airy(</a:t>
                </a:r>
                <a:r>
                  <a:rPr lang="en-US" sz="1800" dirty="0" err="1">
                    <a:solidFill>
                      <a:schemeClr val="tx1"/>
                    </a:solidFill>
                  </a:rPr>
                  <a:t>n,x</a:t>
                </a:r>
                <a:r>
                  <a:rPr lang="en-US" sz="1800" dirty="0">
                    <a:solidFill>
                      <a:schemeClr val="tx1"/>
                    </a:solidFill>
                  </a:rPr>
                  <a:t>)		</a:t>
                </a:r>
                <a:r>
                  <a:rPr lang="en-US" sz="1800" dirty="0">
                    <a:solidFill>
                      <a:schemeClr val="accent1"/>
                    </a:solidFill>
                  </a:rPr>
                  <a:t>- Airy function</a:t>
                </a:r>
              </a:p>
              <a:p>
                <a:pPr marL="0" indent="0">
                  <a:buNone/>
                </a:pPr>
                <a:r>
                  <a:rPr lang="en-US" sz="1800" dirty="0" err="1">
                    <a:solidFill>
                      <a:schemeClr val="tx1"/>
                    </a:solidFill>
                  </a:rPr>
                  <a:t>besselX</a:t>
                </a:r>
                <a:r>
                  <a:rPr lang="en-US" sz="1800" dirty="0">
                    <a:solidFill>
                      <a:schemeClr val="tx1"/>
                    </a:solidFill>
                  </a:rPr>
                  <a:t>(</a:t>
                </a:r>
                <a:r>
                  <a:rPr lang="en-US" sz="1800" dirty="0" err="1">
                    <a:solidFill>
                      <a:schemeClr val="tx1"/>
                    </a:solidFill>
                  </a:rPr>
                  <a:t>n,x</a:t>
                </a:r>
                <a:r>
                  <a:rPr lang="en-US" sz="1800" dirty="0">
                    <a:solidFill>
                      <a:schemeClr val="tx1"/>
                    </a:solidFill>
                  </a:rPr>
                  <a:t>)	</a:t>
                </a:r>
                <a:r>
                  <a:rPr lang="en-US" sz="1800" dirty="0">
                    <a:solidFill>
                      <a:schemeClr val="accent1"/>
                    </a:solidFill>
                  </a:rPr>
                  <a:t>- Bessel </a:t>
                </a:r>
                <a:r>
                  <a:rPr lang="en-US" sz="1800" dirty="0" err="1">
                    <a:solidFill>
                      <a:schemeClr val="accent1"/>
                    </a:solidFill>
                  </a:rPr>
                  <a:t>func</a:t>
                </a:r>
                <a:r>
                  <a:rPr lang="en-US" sz="1800" dirty="0">
                    <a:solidFill>
                      <a:schemeClr val="accent1"/>
                    </a:solidFill>
                  </a:rPr>
                  <a:t>.  X=</a:t>
                </a:r>
                <a:r>
                  <a:rPr lang="en-US" sz="1800" dirty="0" err="1">
                    <a:solidFill>
                      <a:schemeClr val="accent1"/>
                    </a:solidFill>
                  </a:rPr>
                  <a:t>j,y,i,k,h</a:t>
                </a:r>
                <a:endParaRPr lang="en-US" sz="1800" dirty="0">
                  <a:solidFill>
                    <a:schemeClr val="accent1"/>
                  </a:solidFill>
                </a:endParaRPr>
              </a:p>
              <a:p>
                <a:pPr marL="0" indent="0">
                  <a:buNone/>
                </a:pPr>
                <a:r>
                  <a:rPr lang="en-US" sz="1800" dirty="0">
                    <a:solidFill>
                      <a:schemeClr val="tx1"/>
                    </a:solidFill>
                  </a:rPr>
                  <a:t>erf, </a:t>
                </a:r>
                <a:r>
                  <a:rPr lang="en-US" sz="1800" dirty="0" err="1">
                    <a:solidFill>
                      <a:schemeClr val="tx1"/>
                    </a:solidFill>
                  </a:rPr>
                  <a:t>erfc</a:t>
                </a:r>
                <a:r>
                  <a:rPr lang="en-US" sz="1800" dirty="0">
                    <a:solidFill>
                      <a:schemeClr val="tx1"/>
                    </a:solidFill>
                  </a:rPr>
                  <a:t>, </a:t>
                </a:r>
                <a:r>
                  <a:rPr lang="en-US" sz="1800" dirty="0" err="1">
                    <a:solidFill>
                      <a:schemeClr val="tx1"/>
                    </a:solidFill>
                  </a:rPr>
                  <a:t>erfcx</a:t>
                </a:r>
                <a:r>
                  <a:rPr lang="en-US" sz="1800" dirty="0">
                    <a:solidFill>
                      <a:schemeClr val="tx1"/>
                    </a:solidFill>
                  </a:rPr>
                  <a:t>, </a:t>
                </a:r>
                <a:r>
                  <a:rPr lang="en-US" sz="1800" dirty="0" err="1">
                    <a:solidFill>
                      <a:schemeClr val="tx1"/>
                    </a:solidFill>
                  </a:rPr>
                  <a:t>erfinv</a:t>
                </a:r>
                <a:r>
                  <a:rPr lang="en-US" sz="1800" dirty="0">
                    <a:solidFill>
                      <a:schemeClr val="tx1"/>
                    </a:solidFill>
                  </a:rPr>
                  <a:t>	</a:t>
                </a:r>
                <a:r>
                  <a:rPr lang="en-US" sz="1800" dirty="0">
                    <a:solidFill>
                      <a:schemeClr val="accent1"/>
                    </a:solidFill>
                  </a:rPr>
                  <a:t>- error functions</a:t>
                </a:r>
              </a:p>
              <a:p>
                <a:pPr marL="0" indent="0">
                  <a:buNone/>
                </a:pPr>
                <a:r>
                  <a:rPr lang="en-US" sz="1800" dirty="0">
                    <a:solidFill>
                      <a:schemeClr val="tx1"/>
                    </a:solidFill>
                  </a:rPr>
                  <a:t>gamma(x)	</a:t>
                </a:r>
                <a:r>
                  <a:rPr lang="en-US" sz="1800" dirty="0">
                    <a:solidFill>
                      <a:schemeClr val="accent1"/>
                    </a:solidFill>
                  </a:rPr>
                  <a:t>-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1800" b="0" i="0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Γ</m:t>
                    </m:r>
                    <m:d>
                      <m:dPr>
                        <m:ctrlPr>
                          <a:rPr lang="en-US" sz="1800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800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  <m:r>
                      <a:rPr lang="en-US" sz="1800" b="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sz="1800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800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1800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e>
                    </m:d>
                    <m:r>
                      <a:rPr lang="en-US" sz="1800" b="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!</m:t>
                    </m:r>
                  </m:oMath>
                </a14:m>
                <a:endParaRPr lang="en-US" sz="1800" dirty="0">
                  <a:solidFill>
                    <a:schemeClr val="tx1"/>
                  </a:solidFill>
                </a:endParaRPr>
              </a:p>
              <a:p>
                <a:pPr marL="0" indent="0">
                  <a:buNone/>
                </a:pPr>
                <a:r>
                  <a:rPr lang="en-US" sz="1800" dirty="0" err="1">
                    <a:solidFill>
                      <a:schemeClr val="tx1"/>
                    </a:solidFill>
                  </a:rPr>
                  <a:t>expint</a:t>
                </a:r>
                <a:r>
                  <a:rPr lang="en-US" sz="1800" dirty="0">
                    <a:solidFill>
                      <a:schemeClr val="tx1"/>
                    </a:solidFill>
                  </a:rPr>
                  <a:t>(x)		</a:t>
                </a:r>
                <a:r>
                  <a:rPr lang="en-US" sz="1800" dirty="0">
                    <a:solidFill>
                      <a:schemeClr val="accent1"/>
                    </a:solidFill>
                  </a:rPr>
                  <a:t>- exponential integral</a:t>
                </a:r>
                <a:endParaRPr lang="en-US" sz="1800" dirty="0">
                  <a:solidFill>
                    <a:schemeClr val="tx1"/>
                  </a:solidFill>
                </a:endParaRPr>
              </a:p>
              <a:p>
                <a:pPr marL="0" indent="0">
                  <a:buNone/>
                </a:pPr>
                <a:r>
                  <a:rPr lang="en-US" sz="1800" dirty="0" err="1">
                    <a:solidFill>
                      <a:schemeClr val="tx1"/>
                    </a:solidFill>
                  </a:rPr>
                  <a:t>legendre</a:t>
                </a:r>
                <a:r>
                  <a:rPr lang="en-US" sz="1800" dirty="0">
                    <a:solidFill>
                      <a:schemeClr val="tx1"/>
                    </a:solidFill>
                  </a:rPr>
                  <a:t>(</a:t>
                </a:r>
                <a:r>
                  <a:rPr lang="en-US" sz="1800" dirty="0" err="1">
                    <a:solidFill>
                      <a:schemeClr val="tx1"/>
                    </a:solidFill>
                  </a:rPr>
                  <a:t>n,x</a:t>
                </a:r>
                <a:r>
                  <a:rPr lang="en-US" sz="1800" dirty="0">
                    <a:solidFill>
                      <a:schemeClr val="tx1"/>
                    </a:solidFill>
                  </a:rPr>
                  <a:t>)	</a:t>
                </a:r>
                <a:r>
                  <a:rPr lang="en-US" sz="1800" dirty="0">
                    <a:solidFill>
                      <a:schemeClr val="accent1"/>
                    </a:solidFill>
                  </a:rPr>
                  <a:t>- Legendre polynomials</a:t>
                </a:r>
                <a:endParaRPr lang="en-US" sz="1800" dirty="0">
                  <a:solidFill>
                    <a:schemeClr val="tx1"/>
                  </a:solidFill>
                </a:endParaRPr>
              </a:p>
              <a:p>
                <a:pPr marL="0" indent="0">
                  <a:buNone/>
                </a:pPr>
                <a:r>
                  <a:rPr lang="en-US" sz="1800" dirty="0">
                    <a:solidFill>
                      <a:schemeClr val="tx1"/>
                    </a:solidFill>
                  </a:rPr>
                  <a:t>factorial(x)	</a:t>
                </a:r>
                <a:r>
                  <a:rPr lang="en-US" sz="1800" dirty="0">
                    <a:solidFill>
                      <a:schemeClr val="accent1"/>
                    </a:solidFill>
                  </a:rPr>
                  <a:t>- factorial</a:t>
                </a:r>
                <a:endParaRPr lang="en-US" sz="1800" dirty="0">
                  <a:solidFill>
                    <a:schemeClr val="tx1"/>
                  </a:solidFill>
                </a:endParaRPr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7" name="Content Placeholder 6">
                <a:extLst>
                  <a:ext uri="{FF2B5EF4-FFF2-40B4-BE49-F238E27FC236}">
                    <a16:creationId xmlns:a16="http://schemas.microsoft.com/office/drawing/2014/main" id="{D3DC6336-C0C4-491E-92FE-D03CF080E57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xfrm>
                <a:off x="457200" y="884350"/>
                <a:ext cx="4114800" cy="5476415"/>
              </a:xfrm>
              <a:blipFill>
                <a:blip r:embed="rId2"/>
                <a:stretch>
                  <a:fillRect l="-2667" t="-1002" b="-14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99545742-E00D-4A81-A9FC-01975B9659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199" y="884350"/>
            <a:ext cx="4151851" cy="5476415"/>
          </a:xfrm>
        </p:spPr>
        <p:txBody>
          <a:bodyPr/>
          <a:lstStyle/>
          <a:p>
            <a:r>
              <a:rPr lang="en-US" dirty="0"/>
              <a:t>Matrices</a:t>
            </a:r>
          </a:p>
          <a:p>
            <a:pPr marL="0" indent="0">
              <a:buNone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MS PGothic" panose="020B0600070205080204" pitchFamily="34" charset="-128"/>
                <a:cs typeface="+mn-cs"/>
              </a:rPr>
              <a:t>eye, zeros, ones,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MS PGothic" panose="020B0600070205080204" pitchFamily="34" charset="-128"/>
                <a:cs typeface="+mn-cs"/>
              </a:rPr>
              <a:t>diag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MS PGothic" panose="020B0600070205080204" pitchFamily="34" charset="-128"/>
                <a:cs typeface="+mn-cs"/>
              </a:rPr>
              <a:t>, magic</a:t>
            </a:r>
            <a:r>
              <a:rPr lang="en-US" sz="1800" dirty="0">
                <a:solidFill>
                  <a:prstClr val="black"/>
                </a:solidFill>
                <a:latin typeface="Calibri"/>
              </a:rPr>
              <a:t>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Calibri"/>
                <a:ea typeface="MS PGothic" panose="020B0600070205080204" pitchFamily="34" charset="-128"/>
                <a:cs typeface="+mn-cs"/>
              </a:rPr>
              <a:t>- constructor</a:t>
            </a:r>
          </a:p>
          <a:p>
            <a:pPr marL="0" indent="0">
              <a:buNone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MS PGothic" panose="020B0600070205080204" pitchFamily="34" charset="-128"/>
                <a:cs typeface="+mn-cs"/>
              </a:rPr>
              <a:t>rand,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MS PGothic" panose="020B0600070205080204" pitchFamily="34" charset="-128"/>
                <a:cs typeface="+mn-cs"/>
              </a:rPr>
              <a:t>randn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MS PGothic" panose="020B0600070205080204" pitchFamily="34" charset="-128"/>
                <a:cs typeface="+mn-cs"/>
              </a:rPr>
              <a:t>,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MS PGothic" panose="020B0600070205080204" pitchFamily="34" charset="-128"/>
                <a:cs typeface="+mn-cs"/>
              </a:rPr>
              <a:t>randperm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Calibri"/>
                <a:ea typeface="MS PGothic" panose="020B0600070205080204" pitchFamily="34" charset="-128"/>
                <a:cs typeface="+mn-cs"/>
              </a:rPr>
              <a:t> - random, normal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MS PGothic" panose="020B0600070205080204" pitchFamily="34" charset="-128"/>
              <a:cs typeface="+mn-cs"/>
            </a:endParaRPr>
          </a:p>
          <a:p>
            <a:pPr marL="0" indent="0">
              <a:buNone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MS PGothic" panose="020B0600070205080204" pitchFamily="34" charset="-128"/>
                <a:cs typeface="+mn-cs"/>
              </a:rPr>
              <a:t>size, length,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MS PGothic" panose="020B0600070205080204" pitchFamily="34" charset="-128"/>
                <a:cs typeface="+mn-cs"/>
              </a:rPr>
              <a:t>numel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MS PGothic" panose="020B0600070205080204" pitchFamily="34" charset="-128"/>
                <a:cs typeface="+mn-cs"/>
              </a:rPr>
              <a:t>, rows, cols,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MS PGothic" panose="020B0600070205080204" pitchFamily="34" charset="-128"/>
                <a:cs typeface="+mn-cs"/>
              </a:rPr>
              <a:t>ndims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MS PGothic" panose="020B0600070205080204" pitchFamily="34" charset="-128"/>
              <a:cs typeface="+mn-cs"/>
            </a:endParaRPr>
          </a:p>
          <a:p>
            <a:pPr marL="0" indent="0">
              <a:buNone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MS PGothic" panose="020B0600070205080204" pitchFamily="34" charset="-128"/>
                <a:cs typeface="+mn-cs"/>
              </a:rPr>
              <a:t>reshape, squeeze	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Calibri"/>
                <a:ea typeface="MS PGothic" panose="020B0600070205080204" pitchFamily="34" charset="-128"/>
                <a:cs typeface="+mn-cs"/>
              </a:rPr>
              <a:t>- repack matrix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MS PGothic" panose="020B0600070205080204" pitchFamily="34" charset="-128"/>
              <a:cs typeface="+mn-cs"/>
            </a:endParaRPr>
          </a:p>
          <a:p>
            <a:pPr marL="0" indent="0">
              <a:buNone/>
            </a:pP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MS PGothic" panose="020B0600070205080204" pitchFamily="34" charset="-128"/>
                <a:cs typeface="+mn-cs"/>
              </a:rPr>
              <a:t>flipud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MS PGothic" panose="020B0600070205080204" pitchFamily="34" charset="-128"/>
                <a:cs typeface="+mn-cs"/>
              </a:rPr>
              <a:t>,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MS PGothic" panose="020B0600070205080204" pitchFamily="34" charset="-128"/>
                <a:cs typeface="+mn-cs"/>
              </a:rPr>
              <a:t>fliplr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MS PGothic" panose="020B0600070205080204" pitchFamily="34" charset="-128"/>
                <a:cs typeface="+mn-cs"/>
              </a:rPr>
              <a:t>,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MS PGothic" panose="020B0600070205080204" pitchFamily="34" charset="-128"/>
                <a:cs typeface="+mn-cs"/>
              </a:rPr>
              <a:t>circshift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MS PGothic" panose="020B0600070205080204" pitchFamily="34" charset="-128"/>
                <a:cs typeface="+mn-cs"/>
              </a:rPr>
              <a:t>,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MS PGothic" panose="020B0600070205080204" pitchFamily="34" charset="-128"/>
                <a:cs typeface="+mn-cs"/>
              </a:rPr>
              <a:t>shiftdim</a:t>
            </a:r>
            <a:r>
              <a:rPr lang="en-US" sz="1800" dirty="0">
                <a:solidFill>
                  <a:prstClr val="black"/>
                </a:solidFill>
                <a:latin typeface="Calibri"/>
              </a:rPr>
              <a:t>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Calibri"/>
                <a:ea typeface="MS PGothic" panose="020B0600070205080204" pitchFamily="34" charset="-128"/>
                <a:cs typeface="+mn-cs"/>
              </a:rPr>
              <a:t>- elements</a:t>
            </a:r>
          </a:p>
          <a:p>
            <a:pPr marL="0" indent="0">
              <a:buNone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MS PGothic" panose="020B0600070205080204" pitchFamily="34" charset="-128"/>
                <a:cs typeface="+mn-cs"/>
              </a:rPr>
              <a:t>dot, cross,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MS PGothic" panose="020B0600070205080204" pitchFamily="34" charset="-128"/>
                <a:cs typeface="+mn-cs"/>
              </a:rPr>
              <a:t>kron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MS PGothic" panose="020B0600070205080204" pitchFamily="34" charset="-128"/>
                <a:cs typeface="+mn-cs"/>
              </a:rPr>
              <a:t> 	</a:t>
            </a:r>
            <a:r>
              <a:rPr lang="en-US" sz="1800" dirty="0">
                <a:solidFill>
                  <a:srgbClr val="4F81BD"/>
                </a:solidFill>
                <a:latin typeface="Calibri"/>
              </a:rPr>
              <a:t>- products,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Calibri"/>
                <a:ea typeface="MS PGothic" panose="020B0600070205080204" pitchFamily="34" charset="-128"/>
                <a:cs typeface="+mn-cs"/>
              </a:rPr>
              <a:t> (Kronecker) 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MS PGothic" panose="020B0600070205080204" pitchFamily="34" charset="-128"/>
              <a:cs typeface="+mn-cs"/>
            </a:endParaRPr>
          </a:p>
          <a:p>
            <a:pPr marL="0" indent="0">
              <a:buNone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MS PGothic" panose="020B0600070205080204" pitchFamily="34" charset="-128"/>
                <a:cs typeface="+mn-cs"/>
              </a:rPr>
              <a:t>norm,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MS PGothic" panose="020B0600070205080204" pitchFamily="34" charset="-128"/>
                <a:cs typeface="+mn-cs"/>
              </a:rPr>
              <a:t>vecnorm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MS PGothic" panose="020B0600070205080204" pitchFamily="34" charset="-128"/>
                <a:cs typeface="+mn-cs"/>
              </a:rPr>
              <a:t> </a:t>
            </a:r>
            <a:r>
              <a:rPr lang="en-US" sz="1800" dirty="0">
                <a:solidFill>
                  <a:prstClr val="black"/>
                </a:solidFill>
                <a:latin typeface="Calibri"/>
              </a:rPr>
              <a:t>	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Calibri"/>
                <a:ea typeface="MS PGothic" panose="020B0600070205080204" pitchFamily="34" charset="-128"/>
                <a:cs typeface="+mn-cs"/>
              </a:rPr>
              <a:t>- magnitude (cols)</a:t>
            </a:r>
            <a:endParaRPr lang="en-US" sz="1800" dirty="0"/>
          </a:p>
          <a:p>
            <a:pPr marL="0" indent="0">
              <a:buNone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MS PGothic" panose="020B0600070205080204" pitchFamily="34" charset="-128"/>
                <a:cs typeface="+mn-cs"/>
              </a:rPr>
              <a:t>inv, det, trace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Calibri"/>
                <a:ea typeface="MS PGothic" panose="020B0600070205080204" pitchFamily="34" charset="-128"/>
                <a:cs typeface="+mn-cs"/>
              </a:rPr>
              <a:t>-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/>
                <a:ea typeface="MS PGothic" panose="020B0600070205080204" pitchFamily="34" charset="-128"/>
                <a:cs typeface="+mn-cs"/>
              </a:rPr>
              <a:t>inverse, determinant, trace</a:t>
            </a:r>
          </a:p>
          <a:p>
            <a:pPr marL="0" indent="0">
              <a:buNone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MS PGothic" panose="020B0600070205080204" pitchFamily="34" charset="-128"/>
                <a:cs typeface="+mn-cs"/>
              </a:rPr>
              <a:t>[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MS PGothic" panose="020B0600070205080204" pitchFamily="34" charset="-128"/>
                <a:cs typeface="+mn-cs"/>
              </a:rPr>
              <a:t>v,d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MS PGothic" panose="020B0600070205080204" pitchFamily="34" charset="-128"/>
                <a:cs typeface="+mn-cs"/>
              </a:rPr>
              <a:t>]=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MS PGothic" panose="020B0600070205080204" pitchFamily="34" charset="-128"/>
                <a:cs typeface="+mn-cs"/>
              </a:rPr>
              <a:t>eig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MS PGothic" panose="020B0600070205080204" pitchFamily="34" charset="-128"/>
                <a:cs typeface="+mn-cs"/>
              </a:rPr>
              <a:t>(a)</a:t>
            </a:r>
            <a:r>
              <a:rPr lang="en-US" sz="1800" dirty="0">
                <a:solidFill>
                  <a:prstClr val="black"/>
                </a:solidFill>
                <a:latin typeface="Calibri"/>
              </a:rPr>
              <a:t>    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Calibri"/>
                <a:ea typeface="MS PGothic" panose="020B0600070205080204" pitchFamily="34" charset="-128"/>
                <a:cs typeface="+mn-cs"/>
              </a:rPr>
              <a:t>- eigenvectors, eigenvalues 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MS PGothic" panose="020B0600070205080204" pitchFamily="34" charset="-128"/>
              <a:cs typeface="+mn-cs"/>
            </a:endParaRPr>
          </a:p>
          <a:p>
            <a:pPr marL="0" indent="0">
              <a:buNone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MS PGothic" panose="020B0600070205080204" pitchFamily="34" charset="-128"/>
                <a:cs typeface="+mn-cs"/>
              </a:rPr>
              <a:t>[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MS PGothic" panose="020B0600070205080204" pitchFamily="34" charset="-128"/>
                <a:cs typeface="+mn-cs"/>
              </a:rPr>
              <a:t>u,v,d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MS PGothic" panose="020B0600070205080204" pitchFamily="34" charset="-128"/>
                <a:cs typeface="+mn-cs"/>
              </a:rPr>
              <a:t>]=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MS PGothic" panose="020B0600070205080204" pitchFamily="34" charset="-128"/>
                <a:cs typeface="+mn-cs"/>
              </a:rPr>
              <a:t>svd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MS PGothic" panose="020B0600070205080204" pitchFamily="34" charset="-128"/>
                <a:cs typeface="+mn-cs"/>
              </a:rPr>
              <a:t>(a)     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Calibri"/>
                <a:ea typeface="MS PGothic" panose="020B0600070205080204" pitchFamily="34" charset="-128"/>
                <a:cs typeface="+mn-cs"/>
              </a:rPr>
              <a:t>- singular value decomp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MS PGothic" panose="020B0600070205080204" pitchFamily="34" charset="-128"/>
              <a:cs typeface="+mn-cs"/>
            </a:endParaRPr>
          </a:p>
          <a:p>
            <a:pPr marL="0" indent="0">
              <a:buNone/>
            </a:pPr>
            <a:r>
              <a:rPr lang="en-US" sz="1800" dirty="0">
                <a:solidFill>
                  <a:prstClr val="black"/>
                </a:solidFill>
                <a:latin typeface="Calibri"/>
              </a:rPr>
              <a:t>QR, LU, </a:t>
            </a:r>
            <a:r>
              <a:rPr lang="en-US" sz="1800" dirty="0" err="1">
                <a:solidFill>
                  <a:prstClr val="black"/>
                </a:solidFill>
                <a:latin typeface="Calibri"/>
              </a:rPr>
              <a:t>rref</a:t>
            </a:r>
            <a:r>
              <a:rPr lang="en-US" sz="1800" dirty="0">
                <a:solidFill>
                  <a:prstClr val="black"/>
                </a:solidFill>
                <a:latin typeface="Calibri"/>
              </a:rPr>
              <a:t>, </a:t>
            </a:r>
            <a:r>
              <a:rPr lang="en-US" sz="1800" dirty="0" err="1">
                <a:solidFill>
                  <a:prstClr val="black"/>
                </a:solidFill>
                <a:latin typeface="Calibri"/>
              </a:rPr>
              <a:t>rcond</a:t>
            </a:r>
            <a:r>
              <a:rPr lang="en-US" sz="1800" dirty="0">
                <a:solidFill>
                  <a:prstClr val="black"/>
                </a:solidFill>
                <a:latin typeface="Calibri"/>
              </a:rPr>
              <a:t>, </a:t>
            </a:r>
            <a:r>
              <a:rPr lang="en-US" sz="1800" dirty="0" err="1">
                <a:solidFill>
                  <a:prstClr val="black"/>
                </a:solidFill>
                <a:latin typeface="Calibri"/>
              </a:rPr>
              <a:t>cond</a:t>
            </a:r>
            <a:r>
              <a:rPr lang="en-US" sz="1800" dirty="0">
                <a:solidFill>
                  <a:prstClr val="black"/>
                </a:solidFill>
                <a:latin typeface="Calibri"/>
              </a:rPr>
              <a:t> 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Calibri"/>
                <a:ea typeface="MS PGothic" panose="020B0600070205080204" pitchFamily="34" charset="-128"/>
                <a:cs typeface="+mn-cs"/>
              </a:rPr>
              <a:t>- other decomp</a:t>
            </a:r>
          </a:p>
          <a:p>
            <a:pPr marL="0" indent="0">
              <a:buNone/>
            </a:pP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MS PGothic" panose="020B0600070205080204" pitchFamily="34" charset="-128"/>
                <a:cs typeface="+mn-cs"/>
              </a:rPr>
              <a:t>fft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MS PGothic" panose="020B0600070205080204" pitchFamily="34" charset="-128"/>
                <a:cs typeface="+mn-cs"/>
              </a:rPr>
              <a:t>,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MS PGothic" panose="020B0600070205080204" pitchFamily="34" charset="-128"/>
                <a:cs typeface="+mn-cs"/>
              </a:rPr>
              <a:t>ifft</a:t>
            </a:r>
            <a:r>
              <a:rPr lang="en-US" sz="1800" dirty="0">
                <a:solidFill>
                  <a:prstClr val="black"/>
                </a:solidFill>
                <a:latin typeface="Calibri"/>
              </a:rPr>
              <a:t>  	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Calibri"/>
                <a:ea typeface="MS PGothic" panose="020B0600070205080204" pitchFamily="34" charset="-128"/>
                <a:cs typeface="+mn-cs"/>
              </a:rPr>
              <a:t>- fast Fourier </a:t>
            </a:r>
            <a:r>
              <a:rPr lang="en-US" sz="1800" dirty="0">
                <a:solidFill>
                  <a:srgbClr val="4F81BD"/>
                </a:solidFill>
                <a:latin typeface="Calibri"/>
              </a:rPr>
              <a:t>transform, inverse</a:t>
            </a:r>
            <a:endParaRPr lang="en-US" sz="1800" dirty="0"/>
          </a:p>
          <a:p>
            <a:pPr marL="0" indent="0">
              <a:buNone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MS PGothic" panose="020B0600070205080204" pitchFamily="34" charset="-128"/>
                <a:cs typeface="+mn-cs"/>
              </a:rPr>
              <a:t>conv	,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MS PGothic" panose="020B0600070205080204" pitchFamily="34" charset="-128"/>
                <a:cs typeface="+mn-cs"/>
              </a:rPr>
              <a:t>deconv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MS PGothic" panose="020B0600070205080204" pitchFamily="34" charset="-128"/>
                <a:cs typeface="+mn-cs"/>
              </a:rPr>
              <a:t>,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MS PGothic" panose="020B0600070205080204" pitchFamily="34" charset="-128"/>
                <a:cs typeface="+mn-cs"/>
              </a:rPr>
              <a:t>xcor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MS PGothic" panose="020B0600070205080204" pitchFamily="34" charset="-128"/>
                <a:cs typeface="+mn-cs"/>
              </a:rPr>
              <a:t>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Calibri"/>
                <a:ea typeface="MS PGothic" panose="020B0600070205080204" pitchFamily="34" charset="-128"/>
                <a:cs typeface="+mn-cs"/>
              </a:rPr>
              <a:t>- convolution (+poly)</a:t>
            </a:r>
            <a:endParaRPr lang="en-US" sz="1800" dirty="0"/>
          </a:p>
          <a:p>
            <a:pPr marL="0" indent="0">
              <a:buNone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MS PGothic" panose="020B0600070205080204" pitchFamily="34" charset="-128"/>
                <a:cs typeface="+mn-cs"/>
              </a:rPr>
              <a:t>sum, max, min, median, mean, std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Calibri"/>
                <a:ea typeface="MS PGothic" panose="020B0600070205080204" pitchFamily="34" charset="-128"/>
                <a:cs typeface="+mn-cs"/>
              </a:rPr>
              <a:t>– stats</a:t>
            </a:r>
          </a:p>
          <a:p>
            <a:pPr marL="0" indent="0">
              <a:buNone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MS PGothic" panose="020B0600070205080204" pitchFamily="34" charset="-128"/>
                <a:cs typeface="+mn-cs"/>
              </a:rPr>
              <a:t>is{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MS PGothic" panose="020B0600070205080204" pitchFamily="34" charset="-128"/>
                <a:cs typeface="+mn-cs"/>
              </a:rPr>
              <a:t>matrix,vector,scalar,empty,column,row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MS PGothic" panose="020B0600070205080204" pitchFamily="34" charset="-128"/>
                <a:cs typeface="+mn-cs"/>
              </a:rPr>
              <a:t>}</a:t>
            </a:r>
            <a:endParaRPr lang="en-US" sz="18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3E485F-80A2-4542-8F29-C4D02B3EE4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2020-08-17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A15081-BC26-431C-8866-82BA7342AF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B287D-C431-474A-99A6-FE3623B75CDB}" type="slidenum">
              <a:rPr lang="en-US" altLang="en-US" smtClean="0"/>
              <a:pPr/>
              <a:t>6</a:t>
            </a:fld>
            <a:r>
              <a:rPr lang="en-US" altLang="en-US"/>
              <a:t>/27</a:t>
            </a:r>
          </a:p>
        </p:txBody>
      </p:sp>
    </p:spTree>
    <p:extLst>
      <p:ext uri="{BB962C8B-B14F-4D97-AF65-F5344CB8AC3E}">
        <p14:creationId xmlns:p14="http://schemas.microsoft.com/office/powerpoint/2010/main" val="32679265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B630D1-AA6A-4014-B841-71712E6C0B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Functions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D3DC6336-C0C4-491E-92FE-D03CF080E57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Conversion, Text I/O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tx1"/>
                </a:solidFill>
              </a:rPr>
              <a:t>ceil, floor, round, fix  </a:t>
            </a:r>
            <a:r>
              <a:rPr lang="en-US" sz="1800" dirty="0">
                <a:solidFill>
                  <a:schemeClr val="accent1"/>
                </a:solidFill>
              </a:rPr>
              <a:t>- real to integer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tx1"/>
                </a:solidFill>
              </a:rPr>
              <a:t>real, </a:t>
            </a:r>
            <a:r>
              <a:rPr lang="en-US" sz="1800" dirty="0" err="1">
                <a:solidFill>
                  <a:schemeClr val="tx1"/>
                </a:solidFill>
              </a:rPr>
              <a:t>imag</a:t>
            </a:r>
            <a:r>
              <a:rPr lang="en-US" sz="1800" dirty="0">
                <a:solidFill>
                  <a:schemeClr val="tx1"/>
                </a:solidFill>
              </a:rPr>
              <a:t>, angle, abs, </a:t>
            </a:r>
            <a:r>
              <a:rPr lang="en-US" sz="1800" dirty="0" err="1">
                <a:solidFill>
                  <a:schemeClr val="tx1"/>
                </a:solidFill>
              </a:rPr>
              <a:t>conj</a:t>
            </a:r>
            <a:r>
              <a:rPr lang="en-US" sz="1800" dirty="0">
                <a:solidFill>
                  <a:schemeClr val="accent1"/>
                </a:solidFill>
              </a:rPr>
              <a:t> - complex</a:t>
            </a:r>
            <a:endParaRPr lang="en-US" sz="18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800" dirty="0">
                <a:solidFill>
                  <a:schemeClr val="tx1"/>
                </a:solidFill>
              </a:rPr>
              <a:t>clear	, </a:t>
            </a:r>
            <a:r>
              <a:rPr lang="en-US" sz="1800" dirty="0" err="1">
                <a:solidFill>
                  <a:schemeClr val="tx1"/>
                </a:solidFill>
              </a:rPr>
              <a:t>cls</a:t>
            </a:r>
            <a:r>
              <a:rPr lang="en-US" sz="1800" dirty="0">
                <a:solidFill>
                  <a:schemeClr val="tx1"/>
                </a:solidFill>
              </a:rPr>
              <a:t>, </a:t>
            </a:r>
            <a:r>
              <a:rPr lang="en-US" sz="1800" dirty="0" err="1">
                <a:solidFill>
                  <a:schemeClr val="tx1"/>
                </a:solidFill>
              </a:rPr>
              <a:t>clf</a:t>
            </a:r>
            <a:r>
              <a:rPr lang="en-US" sz="1800" dirty="0">
                <a:solidFill>
                  <a:schemeClr val="tx1"/>
                </a:solidFill>
              </a:rPr>
              <a:t>	</a:t>
            </a:r>
            <a:r>
              <a:rPr lang="en-US" sz="1800" dirty="0">
                <a:solidFill>
                  <a:schemeClr val="accent1"/>
                </a:solidFill>
              </a:rPr>
              <a:t>- clear vars, screen, figure</a:t>
            </a:r>
            <a:endParaRPr lang="en-US" sz="18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800" dirty="0">
                <a:solidFill>
                  <a:schemeClr val="tx1"/>
                </a:solidFill>
              </a:rPr>
              <a:t>load, save, {</a:t>
            </a:r>
            <a:r>
              <a:rPr lang="en-US" sz="1800" dirty="0" err="1">
                <a:solidFill>
                  <a:schemeClr val="tx1"/>
                </a:solidFill>
              </a:rPr>
              <a:t>csv,dlm,xls</a:t>
            </a:r>
            <a:r>
              <a:rPr lang="en-US" sz="1800" dirty="0">
                <a:solidFill>
                  <a:schemeClr val="tx1"/>
                </a:solidFill>
              </a:rPr>
              <a:t>}read/write</a:t>
            </a:r>
            <a:r>
              <a:rPr lang="en-US" sz="1800" dirty="0">
                <a:solidFill>
                  <a:schemeClr val="accent1"/>
                </a:solidFill>
              </a:rPr>
              <a:t> - files</a:t>
            </a:r>
          </a:p>
          <a:p>
            <a:pPr marL="0" indent="0">
              <a:buNone/>
            </a:pPr>
            <a:r>
              <a:rPr lang="en-US" sz="1800" dirty="0" err="1">
                <a:solidFill>
                  <a:schemeClr val="tx1"/>
                </a:solidFill>
              </a:rPr>
              <a:t>fread</a:t>
            </a:r>
            <a:r>
              <a:rPr lang="en-US" sz="1800" dirty="0">
                <a:solidFill>
                  <a:schemeClr val="tx1"/>
                </a:solidFill>
              </a:rPr>
              <a:t>/</a:t>
            </a:r>
            <a:r>
              <a:rPr lang="en-US" sz="1800" dirty="0" err="1">
                <a:solidFill>
                  <a:schemeClr val="tx1"/>
                </a:solidFill>
              </a:rPr>
              <a:t>fwrite</a:t>
            </a:r>
            <a:r>
              <a:rPr lang="en-US" sz="1800" dirty="0">
                <a:solidFill>
                  <a:schemeClr val="tx1"/>
                </a:solidFill>
              </a:rPr>
              <a:t>	</a:t>
            </a:r>
            <a:r>
              <a:rPr lang="en-US" sz="1800" dirty="0">
                <a:solidFill>
                  <a:schemeClr val="accent1"/>
                </a:solidFill>
              </a:rPr>
              <a:t>- raw binary file I/O</a:t>
            </a:r>
            <a:endParaRPr lang="en-US" sz="18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800" dirty="0" err="1">
                <a:solidFill>
                  <a:schemeClr val="tx1"/>
                </a:solidFill>
              </a:rPr>
              <a:t>printf</a:t>
            </a:r>
            <a:r>
              <a:rPr lang="en-US" sz="1800" dirty="0">
                <a:solidFill>
                  <a:schemeClr val="tx1"/>
                </a:solidFill>
              </a:rPr>
              <a:t>, </a:t>
            </a:r>
            <a:r>
              <a:rPr lang="en-US" sz="1800" dirty="0" err="1">
                <a:solidFill>
                  <a:schemeClr val="tx1"/>
                </a:solidFill>
              </a:rPr>
              <a:t>fprintf</a:t>
            </a:r>
            <a:r>
              <a:rPr lang="en-US" sz="1800" dirty="0">
                <a:solidFill>
                  <a:schemeClr val="tx1"/>
                </a:solidFill>
              </a:rPr>
              <a:t>, </a:t>
            </a:r>
            <a:r>
              <a:rPr lang="en-US" sz="1800" dirty="0" err="1">
                <a:solidFill>
                  <a:schemeClr val="tx1"/>
                </a:solidFill>
              </a:rPr>
              <a:t>disp</a:t>
            </a:r>
            <a:r>
              <a:rPr lang="en-US" sz="1800" dirty="0">
                <a:solidFill>
                  <a:schemeClr val="tx1"/>
                </a:solidFill>
              </a:rPr>
              <a:t>	</a:t>
            </a:r>
            <a:r>
              <a:rPr lang="en-US" sz="1800" dirty="0">
                <a:solidFill>
                  <a:schemeClr val="accent1"/>
                </a:solidFill>
              </a:rPr>
              <a:t>- print output</a:t>
            </a:r>
            <a:endParaRPr lang="en-US" sz="18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800" dirty="0">
                <a:solidFill>
                  <a:schemeClr val="tx1"/>
                </a:solidFill>
              </a:rPr>
              <a:t>input, </a:t>
            </a:r>
            <a:r>
              <a:rPr lang="en-US" sz="1800" dirty="0" err="1">
                <a:solidFill>
                  <a:schemeClr val="tx1"/>
                </a:solidFill>
              </a:rPr>
              <a:t>textscan</a:t>
            </a:r>
            <a:r>
              <a:rPr lang="en-US" sz="1800" dirty="0">
                <a:solidFill>
                  <a:schemeClr val="tx1"/>
                </a:solidFill>
              </a:rPr>
              <a:t>	</a:t>
            </a:r>
            <a:r>
              <a:rPr lang="en-US" sz="1800" dirty="0">
                <a:solidFill>
                  <a:schemeClr val="accent1"/>
                </a:solidFill>
              </a:rPr>
              <a:t>- read input</a:t>
            </a:r>
            <a:endParaRPr lang="en-US" sz="18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800" dirty="0">
                <a:solidFill>
                  <a:schemeClr val="tx1"/>
                </a:solidFill>
              </a:rPr>
              <a:t>char			</a:t>
            </a:r>
            <a:r>
              <a:rPr lang="en-US" sz="1800" dirty="0">
                <a:solidFill>
                  <a:schemeClr val="accent1"/>
                </a:solidFill>
              </a:rPr>
              <a:t>- convert ASCII to char</a:t>
            </a:r>
            <a:endParaRPr lang="en-US" sz="18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800" dirty="0" err="1">
                <a:solidFill>
                  <a:schemeClr val="tx1"/>
                </a:solidFill>
              </a:rPr>
              <a:t>strfind</a:t>
            </a:r>
            <a:r>
              <a:rPr lang="en-US" sz="1800" dirty="0">
                <a:solidFill>
                  <a:schemeClr val="tx1"/>
                </a:solidFill>
              </a:rPr>
              <a:t>, </a:t>
            </a:r>
            <a:r>
              <a:rPr lang="en-US" sz="1800" dirty="0" err="1">
                <a:solidFill>
                  <a:schemeClr val="tx1"/>
                </a:solidFill>
              </a:rPr>
              <a:t>strsplit</a:t>
            </a:r>
            <a:r>
              <a:rPr lang="en-US" sz="1800" dirty="0">
                <a:solidFill>
                  <a:schemeClr val="tx1"/>
                </a:solidFill>
              </a:rPr>
              <a:t>, </a:t>
            </a:r>
            <a:r>
              <a:rPr lang="en-US" sz="1800" dirty="0" err="1">
                <a:solidFill>
                  <a:schemeClr val="tx1"/>
                </a:solidFill>
              </a:rPr>
              <a:t>strjoin</a:t>
            </a:r>
            <a:r>
              <a:rPr lang="en-US" sz="1800" dirty="0">
                <a:solidFill>
                  <a:schemeClr val="tx1"/>
                </a:solidFill>
              </a:rPr>
              <a:t>, </a:t>
            </a:r>
            <a:r>
              <a:rPr lang="en-US" sz="1800" dirty="0" err="1">
                <a:solidFill>
                  <a:schemeClr val="tx1"/>
                </a:solidFill>
              </a:rPr>
              <a:t>strcat</a:t>
            </a:r>
            <a:r>
              <a:rPr lang="en-US" sz="1800" dirty="0">
                <a:solidFill>
                  <a:schemeClr val="tx1"/>
                </a:solidFill>
              </a:rPr>
              <a:t>, replace,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tx1"/>
                </a:solidFill>
              </a:rPr>
              <a:t>   contains, </a:t>
            </a:r>
            <a:r>
              <a:rPr lang="en-US" sz="1800" dirty="0" err="1">
                <a:solidFill>
                  <a:schemeClr val="tx1"/>
                </a:solidFill>
              </a:rPr>
              <a:t>cellstr</a:t>
            </a:r>
            <a:r>
              <a:rPr lang="en-US" sz="1800" dirty="0">
                <a:solidFill>
                  <a:schemeClr val="tx1"/>
                </a:solidFill>
              </a:rPr>
              <a:t>, </a:t>
            </a:r>
            <a:r>
              <a:rPr lang="en-US" sz="1800" dirty="0" err="1">
                <a:solidFill>
                  <a:schemeClr val="tx1"/>
                </a:solidFill>
              </a:rPr>
              <a:t>regexp</a:t>
            </a:r>
            <a:r>
              <a:rPr lang="en-US" sz="1800" dirty="0">
                <a:solidFill>
                  <a:schemeClr val="tx1"/>
                </a:solidFill>
              </a:rPr>
              <a:t>  </a:t>
            </a:r>
            <a:r>
              <a:rPr lang="en-US" sz="1800" dirty="0">
                <a:solidFill>
                  <a:schemeClr val="accent1"/>
                </a:solidFill>
              </a:rPr>
              <a:t>- string </a:t>
            </a:r>
            <a:r>
              <a:rPr lang="en-US" sz="1800" dirty="0" err="1">
                <a:solidFill>
                  <a:schemeClr val="accent1"/>
                </a:solidFill>
              </a:rPr>
              <a:t>fns</a:t>
            </a:r>
            <a:endParaRPr lang="en-US" sz="18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800" dirty="0">
                <a:solidFill>
                  <a:schemeClr val="tx1"/>
                </a:solidFill>
              </a:rPr>
              <a:t>num2string, int2str, mat2str, str2num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tx1"/>
                </a:solidFill>
              </a:rPr>
              <a:t>cell2struct, struct2cell </a:t>
            </a:r>
            <a:r>
              <a:rPr lang="en-US" sz="1800" dirty="0">
                <a:solidFill>
                  <a:schemeClr val="accent1"/>
                </a:solidFill>
              </a:rPr>
              <a:t>- conversions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tx1"/>
                </a:solidFill>
              </a:rPr>
              <a:t>cell2mat, mat2cell 	</a:t>
            </a:r>
            <a:r>
              <a:rPr lang="en-US" sz="1800" dirty="0">
                <a:solidFill>
                  <a:schemeClr val="accent1"/>
                </a:solidFill>
              </a:rPr>
              <a:t>- partitioned matrix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tx1"/>
                </a:solidFill>
              </a:rPr>
              <a:t>num2cell	</a:t>
            </a:r>
            <a:r>
              <a:rPr lang="en-US" sz="1800" dirty="0">
                <a:solidFill>
                  <a:schemeClr val="accent1"/>
                </a:solidFill>
              </a:rPr>
              <a:t>- matrix/rows/cols to cell array</a:t>
            </a:r>
          </a:p>
          <a:p>
            <a:pPr marL="0" indent="0">
              <a:buNone/>
            </a:pP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99545742-E00D-4A81-A9FC-01975B9659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199" y="884350"/>
            <a:ext cx="4151851" cy="5476415"/>
          </a:xfrm>
        </p:spPr>
        <p:txBody>
          <a:bodyPr/>
          <a:lstStyle/>
          <a:p>
            <a:r>
              <a:rPr lang="en-US" dirty="0"/>
              <a:t>Plotting, Analysis</a:t>
            </a:r>
          </a:p>
          <a:p>
            <a:pPr marL="0" indent="0">
              <a:buNone/>
            </a:pP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MS PGothic" panose="020B0600070205080204" pitchFamily="34" charset="-128"/>
                <a:cs typeface="+mn-cs"/>
              </a:rPr>
              <a:t>meshgrid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MS PGothic" panose="020B0600070205080204" pitchFamily="34" charset="-128"/>
                <a:cs typeface="+mn-cs"/>
              </a:rPr>
              <a:t>,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MS PGothic" panose="020B0600070205080204" pitchFamily="34" charset="-128"/>
                <a:cs typeface="+mn-cs"/>
              </a:rPr>
              <a:t>ndgrid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MS PGothic" panose="020B0600070205080204" pitchFamily="34" charset="-128"/>
                <a:cs typeface="+mn-cs"/>
              </a:rPr>
              <a:t>,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MS PGothic" panose="020B0600070205080204" pitchFamily="34" charset="-128"/>
                <a:cs typeface="+mn-cs"/>
              </a:rPr>
              <a:t>linspace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MS PGothic" panose="020B0600070205080204" pitchFamily="34" charset="-128"/>
                <a:cs typeface="+mn-cs"/>
              </a:rPr>
              <a:t>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Calibri"/>
                <a:ea typeface="MS PGothic" panose="020B0600070205080204" pitchFamily="34" charset="-128"/>
                <a:cs typeface="+mn-cs"/>
              </a:rPr>
              <a:t>- domain X,Y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MS PGothic" panose="020B0600070205080204" pitchFamily="34" charset="-128"/>
              <a:cs typeface="+mn-cs"/>
            </a:endParaRPr>
          </a:p>
          <a:p>
            <a:pPr marL="0" indent="0">
              <a:buNone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MS PGothic" panose="020B0600070205080204" pitchFamily="34" charset="-128"/>
                <a:cs typeface="+mn-cs"/>
              </a:rPr>
              <a:t>plot, plot3, hist, bar, pie, area, contour,</a:t>
            </a:r>
            <a:b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MS PGothic" panose="020B0600070205080204" pitchFamily="34" charset="-128"/>
                <a:cs typeface="+mn-cs"/>
              </a:rPr>
            </a:b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MS PGothic" panose="020B0600070205080204" pitchFamily="34" charset="-128"/>
                <a:cs typeface="+mn-cs"/>
              </a:rPr>
              <a:t>quiver, scatter, compass, rose,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MS PGothic" panose="020B0600070205080204" pitchFamily="34" charset="-128"/>
                <a:cs typeface="+mn-cs"/>
              </a:rPr>
              <a:t>semilogx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MS PGothic" panose="020B0600070205080204" pitchFamily="34" charset="-128"/>
                <a:cs typeface="+mn-cs"/>
              </a:rPr>
              <a:t>,</a:t>
            </a:r>
            <a:b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MS PGothic" panose="020B0600070205080204" pitchFamily="34" charset="-128"/>
                <a:cs typeface="+mn-cs"/>
              </a:rPr>
            </a:b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MS PGothic" panose="020B0600070205080204" pitchFamily="34" charset="-128"/>
                <a:cs typeface="+mn-cs"/>
              </a:rPr>
              <a:t>loglog, stem, stairs, image,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MS PGothic" panose="020B0600070205080204" pitchFamily="34" charset="-128"/>
                <a:cs typeface="+mn-cs"/>
              </a:rPr>
              <a:t>imagesc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MS PGothic" panose="020B0600070205080204" pitchFamily="34" charset="-128"/>
                <a:cs typeface="+mn-cs"/>
              </a:rPr>
              <a:t>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Calibri"/>
                <a:ea typeface="MS PGothic" panose="020B0600070205080204" pitchFamily="34" charset="-128"/>
                <a:cs typeface="+mn-cs"/>
              </a:rPr>
              <a:t>- plots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MS PGothic" panose="020B0600070205080204" pitchFamily="34" charset="-128"/>
              <a:cs typeface="+mn-cs"/>
            </a:endParaRPr>
          </a:p>
          <a:p>
            <a:pPr marL="0" indent="0">
              <a:buNone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MS PGothic" panose="020B0600070205080204" pitchFamily="34" charset="-128"/>
                <a:cs typeface="+mn-cs"/>
              </a:rPr>
              <a:t>axis, title, x/y/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MS PGothic" panose="020B0600070205080204" pitchFamily="34" charset="-128"/>
                <a:cs typeface="+mn-cs"/>
              </a:rPr>
              <a:t>zlabel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MS PGothic" panose="020B0600070205080204" pitchFamily="34" charset="-128"/>
                <a:cs typeface="+mn-cs"/>
              </a:rPr>
              <a:t>, legend, view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Calibri"/>
                <a:ea typeface="MS PGothic" panose="020B0600070205080204" pitchFamily="34" charset="-128"/>
                <a:cs typeface="+mn-cs"/>
              </a:rPr>
              <a:t>- format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MS PGothic" panose="020B0600070205080204" pitchFamily="34" charset="-128"/>
              <a:cs typeface="+mn-cs"/>
            </a:endParaRPr>
          </a:p>
          <a:p>
            <a:pPr marL="0" indent="0">
              <a:buNone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MS PGothic" panose="020B0600070205080204" pitchFamily="34" charset="-128"/>
                <a:cs typeface="+mn-cs"/>
              </a:rPr>
              <a:t>figure, subplot,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MS PGothic" panose="020B0600070205080204" pitchFamily="34" charset="-128"/>
                <a:cs typeface="+mn-cs"/>
              </a:rPr>
              <a:t>clf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MS PGothic" panose="020B0600070205080204" pitchFamily="34" charset="-128"/>
                <a:cs typeface="+mn-cs"/>
              </a:rPr>
              <a:t>,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MS PGothic" panose="020B0600070205080204" pitchFamily="34" charset="-128"/>
                <a:cs typeface="+mn-cs"/>
              </a:rPr>
              <a:t>saveas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MS PGothic" panose="020B0600070205080204" pitchFamily="34" charset="-128"/>
                <a:cs typeface="+mn-cs"/>
              </a:rPr>
              <a:t> </a:t>
            </a:r>
            <a:r>
              <a:rPr lang="en-US" sz="1800" dirty="0">
                <a:solidFill>
                  <a:prstClr val="black"/>
                </a:solidFill>
                <a:latin typeface="Calibri"/>
              </a:rPr>
              <a:t>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Calibri"/>
                <a:ea typeface="MS PGothic" panose="020B0600070205080204" pitchFamily="34" charset="-128"/>
                <a:cs typeface="+mn-cs"/>
              </a:rPr>
              <a:t>- plot window</a:t>
            </a:r>
          </a:p>
          <a:p>
            <a:pPr marL="0" indent="0">
              <a:buNone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MS PGothic" panose="020B0600070205080204" pitchFamily="34" charset="-128"/>
                <a:cs typeface="+mn-cs"/>
              </a:rPr>
              <a:t>line, fill, text, rectangle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Calibri"/>
                <a:ea typeface="MS PGothic" panose="020B0600070205080204" pitchFamily="34" charset="-128"/>
                <a:cs typeface="+mn-cs"/>
              </a:rPr>
              <a:t>- annotations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MS PGothic" panose="020B0600070205080204" pitchFamily="34" charset="-128"/>
              <a:cs typeface="+mn-cs"/>
            </a:endParaRP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MS PGothic" panose="020B0600070205080204" pitchFamily="34" charset="-128"/>
                <a:cs typeface="+mn-cs"/>
              </a:rPr>
              <a:t>sort,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MS PGothic" panose="020B0600070205080204" pitchFamily="34" charset="-128"/>
                <a:cs typeface="+mn-cs"/>
              </a:rPr>
              <a:t>issorted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MS PGothic" panose="020B0600070205080204" pitchFamily="34" charset="-128"/>
                <a:cs typeface="+mn-cs"/>
              </a:rPr>
              <a:t>,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MS PGothic" panose="020B0600070205080204" pitchFamily="34" charset="-128"/>
                <a:cs typeface="+mn-cs"/>
              </a:rPr>
              <a:t>sortrows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MS PGothic" panose="020B0600070205080204" pitchFamily="34" charset="-128"/>
                <a:cs typeface="+mn-cs"/>
              </a:rPr>
              <a:t> 	    </a:t>
            </a:r>
            <a:r>
              <a:rPr lang="en-US" sz="1800" dirty="0">
                <a:solidFill>
                  <a:srgbClr val="4F81BD"/>
                </a:solidFill>
              </a:rPr>
              <a:t>- s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Calibri"/>
                <a:ea typeface="MS PGothic" panose="020B0600070205080204" pitchFamily="34" charset="-128"/>
                <a:cs typeface="+mn-cs"/>
              </a:rPr>
              <a:t>ort array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MS PGothic" panose="020B0600070205080204" pitchFamily="34" charset="-128"/>
              <a:cs typeface="+mn-cs"/>
            </a:endParaRPr>
          </a:p>
          <a:p>
            <a:pPr marL="0" indent="0">
              <a:buNone/>
            </a:pPr>
            <a:r>
              <a:rPr lang="en-US" sz="1800" dirty="0">
                <a:solidFill>
                  <a:prstClr val="black"/>
                </a:solidFill>
                <a:latin typeface="Calibri"/>
              </a:rPr>
              <a:t>f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MS PGothic" panose="020B0600070205080204" pitchFamily="34" charset="-128"/>
                <a:cs typeface="+mn-cs"/>
              </a:rPr>
              <a:t>ind</a:t>
            </a:r>
            <a:r>
              <a:rPr lang="en-US" sz="1800" dirty="0">
                <a:solidFill>
                  <a:srgbClr val="4F81BD"/>
                </a:solidFill>
              </a:rPr>
              <a:t> 			- find elements of array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MS PGothic" panose="020B0600070205080204" pitchFamily="34" charset="-128"/>
              <a:cs typeface="+mn-cs"/>
            </a:endParaRPr>
          </a:p>
          <a:p>
            <a:pPr marL="0" indent="0">
              <a:buNone/>
            </a:pP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MS PGothic" panose="020B0600070205080204" pitchFamily="34" charset="-128"/>
                <a:cs typeface="+mn-cs"/>
              </a:rPr>
              <a:t>fminsearch</a:t>
            </a:r>
            <a:r>
              <a:rPr lang="en-US" sz="1800" dirty="0">
                <a:solidFill>
                  <a:prstClr val="black"/>
                </a:solidFill>
                <a:latin typeface="Calibri"/>
              </a:rPr>
              <a:t> 	</a:t>
            </a:r>
            <a:r>
              <a:rPr lang="en-US" sz="1800" dirty="0">
                <a:solidFill>
                  <a:srgbClr val="4F81BD"/>
                </a:solidFill>
              </a:rPr>
              <a:t>- find minimum of function</a:t>
            </a:r>
            <a:b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MS PGothic" panose="020B0600070205080204" pitchFamily="34" charset="-128"/>
                <a:cs typeface="+mn-cs"/>
              </a:rPr>
            </a:br>
            <a:r>
              <a:rPr lang="en-US" sz="1800" dirty="0" err="1">
                <a:solidFill>
                  <a:prstClr val="black"/>
                </a:solidFill>
                <a:latin typeface="Calibri"/>
              </a:rPr>
              <a:t>fzero</a:t>
            </a:r>
            <a:r>
              <a:rPr lang="en-US" sz="1800" dirty="0">
                <a:solidFill>
                  <a:srgbClr val="4F81BD"/>
                </a:solidFill>
              </a:rPr>
              <a:t> 		- find the zeros  of function</a:t>
            </a:r>
            <a:endParaRPr lang="en-US" sz="1800" dirty="0">
              <a:solidFill>
                <a:prstClr val="black"/>
              </a:solidFill>
              <a:latin typeface="Calibri"/>
            </a:endParaRPr>
          </a:p>
          <a:p>
            <a:pPr marL="0" indent="0">
              <a:buNone/>
            </a:pPr>
            <a:r>
              <a:rPr lang="en-US" sz="1800" dirty="0">
                <a:solidFill>
                  <a:prstClr val="black"/>
                </a:solidFill>
                <a:latin typeface="Calibri"/>
              </a:rPr>
              <a:t>interp1</a:t>
            </a:r>
            <a:r>
              <a:rPr lang="en-US" sz="1800" dirty="0">
                <a:solidFill>
                  <a:srgbClr val="4F81BD"/>
                </a:solidFill>
              </a:rPr>
              <a:t>		- interpolate X,Y arrays</a:t>
            </a:r>
            <a:endParaRPr lang="en-US" sz="1800" dirty="0">
              <a:solidFill>
                <a:prstClr val="black"/>
              </a:solidFill>
              <a:latin typeface="Calibri"/>
            </a:endParaRPr>
          </a:p>
          <a:p>
            <a:pPr marL="0" indent="0">
              <a:buNone/>
            </a:pPr>
            <a:r>
              <a:rPr lang="en-US" sz="1800" dirty="0">
                <a:solidFill>
                  <a:prstClr val="black"/>
                </a:solidFill>
                <a:latin typeface="Calibri"/>
              </a:rPr>
              <a:t>diff, gradient, </a:t>
            </a:r>
            <a:r>
              <a:rPr lang="en-US" sz="1800" dirty="0" err="1">
                <a:solidFill>
                  <a:prstClr val="black"/>
                </a:solidFill>
                <a:latin typeface="Calibri"/>
              </a:rPr>
              <a:t>trapz</a:t>
            </a:r>
            <a:r>
              <a:rPr lang="en-US" sz="1800" dirty="0">
                <a:solidFill>
                  <a:prstClr val="black"/>
                </a:solidFill>
                <a:latin typeface="Calibri"/>
              </a:rPr>
              <a:t>, quad</a:t>
            </a:r>
            <a:r>
              <a:rPr lang="en-US" sz="1800" dirty="0">
                <a:solidFill>
                  <a:srgbClr val="4F81BD"/>
                </a:solidFill>
              </a:rPr>
              <a:t> - calculus</a:t>
            </a:r>
            <a:endParaRPr lang="en-US" sz="1800" dirty="0">
              <a:solidFill>
                <a:prstClr val="black"/>
              </a:solidFill>
              <a:latin typeface="Calibri"/>
            </a:endParaRPr>
          </a:p>
          <a:p>
            <a:pPr marL="0" indent="0">
              <a:buNone/>
            </a:pPr>
            <a:r>
              <a:rPr lang="en-US" sz="1800" dirty="0">
                <a:solidFill>
                  <a:prstClr val="black"/>
                </a:solidFill>
                <a:latin typeface="Calibri"/>
              </a:rPr>
              <a:t>ode{23,45,113,23s,15s}</a:t>
            </a:r>
            <a:r>
              <a:rPr lang="en-US" sz="1800" dirty="0">
                <a:solidFill>
                  <a:srgbClr val="4F81BD"/>
                </a:solidFill>
              </a:rPr>
              <a:t> 	  - ODE integrator </a:t>
            </a:r>
            <a:endParaRPr lang="en-US" sz="1800" dirty="0">
              <a:solidFill>
                <a:prstClr val="black"/>
              </a:solidFill>
              <a:latin typeface="Calibri"/>
            </a:endParaRPr>
          </a:p>
          <a:p>
            <a:pPr marL="0" indent="0">
              <a:buNone/>
            </a:pPr>
            <a:endParaRPr lang="en-US" sz="18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3E485F-80A2-4542-8F29-C4D02B3EE4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2020-08-17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A15081-BC26-431C-8866-82BA7342AF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B287D-C431-474A-99A6-FE3623B75CDB}" type="slidenum">
              <a:rPr lang="en-US" altLang="en-US" smtClean="0"/>
              <a:pPr/>
              <a:t>7</a:t>
            </a:fld>
            <a:r>
              <a:rPr lang="en-US" altLang="en-US"/>
              <a:t>/27</a:t>
            </a:r>
          </a:p>
        </p:txBody>
      </p:sp>
    </p:spTree>
    <p:extLst>
      <p:ext uri="{BB962C8B-B14F-4D97-AF65-F5344CB8AC3E}">
        <p14:creationId xmlns:p14="http://schemas.microsoft.com/office/powerpoint/2010/main" val="124351008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IRSTCHRIS2@W89320TC64CT3PP7" val="3520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red_white_blue.pot  -  Compatibility Mode" id="{A0435E7C-5627-435B-93DB-B9FC8B2E4246}" vid="{A1E8E909-350E-4EE5-9FC5-8F7F946E5A3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2892</TotalTime>
  <Words>1276</Words>
  <Application>Microsoft Office PowerPoint</Application>
  <PresentationFormat>On-screen Show (4:3)</PresentationFormat>
  <Paragraphs>127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Cambria Math</vt:lpstr>
      <vt:lpstr>Office Theme</vt:lpstr>
      <vt:lpstr>L02-Introduction to Matlab</vt:lpstr>
      <vt:lpstr>Features of Matlab</vt:lpstr>
      <vt:lpstr>Punctuation</vt:lpstr>
      <vt:lpstr>Operator precedence</vt:lpstr>
      <vt:lpstr>Program structure</vt:lpstr>
      <vt:lpstr>Functions</vt:lpstr>
      <vt:lpstr>Functions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Julia</dc:title>
  <dc:creator>Christopher Crawford</dc:creator>
  <cp:lastModifiedBy>Christopher Crawford</cp:lastModifiedBy>
  <cp:revision>54</cp:revision>
  <dcterms:created xsi:type="dcterms:W3CDTF">2020-06-01T09:58:21Z</dcterms:created>
  <dcterms:modified xsi:type="dcterms:W3CDTF">2020-08-28T15:55:10Z</dcterms:modified>
</cp:coreProperties>
</file>