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Old Standard TT"/>
      <p:regular r:id="rId11"/>
      <p:bold r:id="rId12"/>
      <p:italic r:id="rId13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ldStandardTT-regular.fntdata"/><Relationship Id="rId10" Type="http://schemas.openxmlformats.org/officeDocument/2006/relationships/slide" Target="slides/slide6.xml"/><Relationship Id="rId13" Type="http://schemas.openxmlformats.org/officeDocument/2006/relationships/font" Target="fonts/OldStandardTT-italic.fntdata"/><Relationship Id="rId12" Type="http://schemas.openxmlformats.org/officeDocument/2006/relationships/font" Target="fonts/OldStandardT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100"/>
            <a:ext cx="9144000" cy="17117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0" name="Shape 10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2700" y="1893300"/>
            <a:ext cx="8118599" cy="1522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2700" y="3840639"/>
            <a:ext cx="8118599" cy="787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5pPr>
            <a:lvl6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311700" y="1039650"/>
            <a:ext cx="8520599" cy="2106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b="1" sz="14000"/>
            </a:lvl1pPr>
            <a:lvl2pPr algn="ctr">
              <a:spcBef>
                <a:spcPts val="0"/>
              </a:spcBef>
              <a:buSzPct val="100000"/>
              <a:defRPr b="1" sz="14000"/>
            </a:lvl2pPr>
            <a:lvl3pPr algn="ctr">
              <a:spcBef>
                <a:spcPts val="0"/>
              </a:spcBef>
              <a:buSzPct val="100000"/>
              <a:defRPr b="1" sz="14000"/>
            </a:lvl3pPr>
            <a:lvl4pPr algn="ctr">
              <a:spcBef>
                <a:spcPts val="0"/>
              </a:spcBef>
              <a:buSzPct val="100000"/>
              <a:defRPr b="1" sz="14000"/>
            </a:lvl4pPr>
            <a:lvl5pPr algn="ctr">
              <a:spcBef>
                <a:spcPts val="0"/>
              </a:spcBef>
              <a:buSzPct val="100000"/>
              <a:defRPr b="1" sz="14000"/>
            </a:lvl5pPr>
            <a:lvl6pPr algn="ctr">
              <a:spcBef>
                <a:spcPts val="0"/>
              </a:spcBef>
              <a:buSzPct val="100000"/>
              <a:defRPr b="1" sz="14000"/>
            </a:lvl6pPr>
            <a:lvl7pPr algn="ctr">
              <a:spcBef>
                <a:spcPts val="0"/>
              </a:spcBef>
              <a:buSzPct val="100000"/>
              <a:defRPr b="1" sz="14000"/>
            </a:lvl7pPr>
            <a:lvl8pPr algn="ctr">
              <a:spcBef>
                <a:spcPts val="0"/>
              </a:spcBef>
              <a:buSzPct val="100000"/>
              <a:defRPr b="1" sz="14000"/>
            </a:lvl8pPr>
            <a:lvl9pPr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641934" y="3597500"/>
            <a:ext cx="390299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Shape 16"/>
          <p:cNvSpPr txBox="1"/>
          <p:nvPr>
            <p:ph type="title"/>
          </p:nvPr>
        </p:nvSpPr>
        <p:spPr>
          <a:xfrm>
            <a:off x="512700" y="1893300"/>
            <a:ext cx="8118599" cy="1522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bg>
      <p:bgPr>
        <a:solidFill>
          <a:schemeClr val="lt2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23" name="Shape 23"/>
          <p:cNvSpPr/>
          <p:nvPr/>
        </p:nvSpPr>
        <p:spPr>
          <a:xfrm>
            <a:off x="0" y="0"/>
            <a:ext cx="9144000" cy="97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171675"/>
            <a:ext cx="3999899" cy="339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171675"/>
            <a:ext cx="3999899" cy="339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686399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2" name="Shape 42"/>
          <p:cNvSpPr txBox="1"/>
          <p:nvPr>
            <p:ph type="title"/>
          </p:nvPr>
        </p:nvSpPr>
        <p:spPr>
          <a:xfrm>
            <a:off x="265500" y="1382350"/>
            <a:ext cx="4045199" cy="1333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ld Standard TT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8.png"/><Relationship Id="rId4" Type="http://schemas.openxmlformats.org/officeDocument/2006/relationships/image" Target="../media/image0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Relationship Id="rId4" Type="http://schemas.openxmlformats.org/officeDocument/2006/relationships/image" Target="../media/image05.png"/><Relationship Id="rId5" Type="http://schemas.openxmlformats.org/officeDocument/2006/relationships/image" Target="../media/image0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6.png"/><Relationship Id="rId4" Type="http://schemas.openxmlformats.org/officeDocument/2006/relationships/image" Target="../media/image0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Relationship Id="rId4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512700" y="1893300"/>
            <a:ext cx="8118599" cy="1522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Scattering States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512700" y="3840639"/>
            <a:ext cx="8118599" cy="787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Deborah Ferguson, David Bowles, Zac Helton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Free Particle 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Time independent </a:t>
            </a:r>
            <a:r>
              <a:rPr lang="en">
                <a:solidFill>
                  <a:srgbClr val="000000"/>
                </a:solidFill>
              </a:rPr>
              <a:t>Schrödinger equation with zero potential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	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/>
              <a:t>Time independent Schrödinger equation with nonzero potential</a:t>
            </a:r>
            <a:r>
              <a:rPr lang="en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2000" y="1577822"/>
            <a:ext cx="3074574" cy="1498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7450" y="3076672"/>
            <a:ext cx="4532775" cy="1602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Delta Potential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124" y="1880350"/>
            <a:ext cx="3298975" cy="80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0500" y="1178477"/>
            <a:ext cx="2382525" cy="701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9000" y="2956150"/>
            <a:ext cx="3187225" cy="1426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Delta Potential Scattering Matrix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Ψ must be continuous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A+B=F+G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dΨ/dx must be continuous where the potential is not infinite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600" y="2573650"/>
            <a:ext cx="3830299" cy="113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636300"/>
            <a:ext cx="2259144" cy="113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Potential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877" y="1456575"/>
            <a:ext cx="3335975" cy="837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699" y="2483249"/>
            <a:ext cx="4576874" cy="1898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599" cy="613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Step Potential Scattering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71600"/>
            <a:ext cx="8520599" cy="33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Ψ must be continuous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A+B=F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dΨ/dx must be continuous where the potential is not infinite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947549"/>
            <a:ext cx="3342025" cy="139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