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8" r:id="rId3"/>
    <p:sldId id="260" r:id="rId4"/>
    <p:sldId id="263" r:id="rId5"/>
    <p:sldId id="261" r:id="rId6"/>
    <p:sldId id="267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/>
      <dgm:spPr/>
      <dgm:t>
        <a:bodyPr/>
        <a:lstStyle/>
        <a:p>
          <a:r>
            <a:rPr lang="en-US" smtClean="0"/>
            <a:t>Step 3</a:t>
          </a:r>
          <a:endParaRPr lang="en-US" dirty="0"/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/>
      <dgm:spPr/>
      <dgm:t>
        <a:bodyPr/>
        <a:lstStyle/>
        <a:p>
          <a:r>
            <a:rPr lang="en-US" smtClean="0"/>
            <a:t>Step 4</a:t>
          </a:r>
          <a:endParaRPr lang="en-US" dirty="0"/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23A0DE4A-FE92-496E-B335-3433CEFB74E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rPr>
            <a:t>Write down with respect to potential of interest</a:t>
          </a:r>
          <a:endParaRPr lang="en-US" dirty="0"/>
        </a:p>
      </dgm:t>
    </dgm:pt>
    <dgm:pt modelId="{55DF926D-029A-4E18-95C4-77A5A37CAE40}" type="sibTrans" cxnId="{67A03D8F-F327-4A9F-ABBC-1EB67EFD1ECB}">
      <dgm:prSet/>
      <dgm:spPr/>
      <dgm:t>
        <a:bodyPr/>
        <a:lstStyle/>
        <a:p>
          <a:endParaRPr lang="en-US"/>
        </a:p>
      </dgm:t>
    </dgm:pt>
    <dgm:pt modelId="{68935D38-FEDC-4CD3-8002-43CB3944BEAF}" type="parTrans" cxnId="{67A03D8F-F327-4A9F-ABBC-1EB67EFD1EC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F5BE728-149D-4225-AD9A-3727E51E92DE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f>
                    <m:fPr>
                      <m:ctrlPr>
                        <a:rPr lang="en-US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</m:ctrlPr>
                    </m:fPr>
                    <m:num>
                      <m:r>
                        <a:rPr lang="en-US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m:t>Ψ</m:t>
                      </m:r>
                    </m:num>
                    <m:den>
                      <m:r>
                        <a:rPr lang="en-US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m:t>𝑑𝑥</m:t>
                      </m:r>
                    </m:den>
                  </m:f>
                </m:oMath>
              </a14:m>
              <a:r>
                <a:rPr lang="en-US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continuous everywhere except where potential is infinite </a:t>
              </a:r>
            </a:p>
          </dgm:t>
        </dgm:pt>
      </mc:Choice>
      <mc:Fallback xmlns="">
        <dgm:pt modelId="{CF5BE728-149D-4225-AD9A-3727E51E92DE}">
          <dgm:prSet phldrT="[Text]"/>
          <dgm:spPr/>
          <dgm:t>
            <a:bodyPr/>
            <a:lstStyle/>
            <a:p>
              <a:r>
                <a:rPr lang="en-US" b="0" i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𝑑Ψ</a:t>
              </a:r>
              <a:r>
                <a:rPr lang="en-US" b="0" i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/</a:t>
              </a:r>
              <a:r>
                <a:rPr lang="en-US" b="0" i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𝑑𝑥</a:t>
              </a:r>
              <a:r>
                <a:rPr lang="en-US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continuous everywhere except where potential is infinite </a:t>
              </a:r>
            </a:p>
          </dgm:t>
        </dgm:pt>
      </mc:Fallback>
    </mc:AlternateContent>
    <dgm:pt modelId="{B6E26FFC-9977-4BBC-BEC7-3D6B63754E52}">
      <dgm:prSet phldrT="[Text]"/>
      <dgm:spPr/>
      <dgm:t>
        <a:bodyPr/>
        <a:lstStyle/>
        <a:p>
          <a:r>
            <a:rPr lang="en-US" dirty="0" smtClean="0"/>
            <a:t>Step </a:t>
          </a:r>
          <a:r>
            <a:rPr lang="en-US" smtClean="0"/>
            <a:t>2</a:t>
          </a:r>
          <a:r>
            <a:rPr lang="en-US" smtClean="0">
              <a:solidFill>
                <a:srgbClr val="00000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rPr>
            <a:t> </a:t>
          </a:r>
          <a:endParaRPr lang="en-US" dirty="0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D652F08E-F5E1-4609-9014-EE0D960947CF}" type="sibTrans" cxnId="{D25CF6B5-F407-4E40-8156-9734170A7171}">
      <dgm:prSet/>
      <dgm:spPr/>
      <dgm:t>
        <a:bodyPr/>
        <a:lstStyle/>
        <a:p>
          <a:endParaRPr lang="en-US"/>
        </a:p>
      </dgm:t>
    </dgm:pt>
    <dgm:pt modelId="{D9D7989E-07CF-451C-83BC-5873565958AD}" type="parTrans" cxnId="{D25CF6B5-F407-4E40-8156-9734170A717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773B99C-1621-4A04-AADD-4F74D3DEDC44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m:rPr>
                      <m:sty m:val="p"/>
                    </m:rPr>
                    <a:rPr lang="en-US" b="0" i="0" smtClean="0">
                      <a:solidFill>
                        <a:srgbClr val="000000"/>
                      </a:solidFill>
                      <a:effectLst/>
                      <a:latin typeface="Cambria Math" panose="02040503050406030204" pitchFamily="18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m:t>Ψ</m:t>
                  </m:r>
                  <m:d>
                    <m:dPr>
                      <m:ctrlPr>
                        <a:rPr lang="en-US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m:t>𝑥</m:t>
                      </m:r>
                    </m:e>
                  </m:d>
                  <m:r>
                    <a:rPr lang="en-US" b="0" i="1" smtClean="0">
                      <a:solidFill>
                        <a:srgbClr val="000000"/>
                      </a:solidFill>
                      <a:effectLst/>
                      <a:latin typeface="Cambria Math" panose="02040503050406030204" pitchFamily="18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m:t> </m:t>
                  </m:r>
                </m:oMath>
              </a14:m>
              <a:r>
                <a:rPr lang="en-US" b="0" dirty="0" smtClean="0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  <a:cs typeface="Cambria" panose="02040503050406030204" pitchFamily="18" charset="0"/>
                </a:rPr>
                <a:t>continuous everywhere</a:t>
              </a:r>
            </a:p>
          </dgm:t>
        </dgm:pt>
      </mc:Choice>
      <mc:Fallback xmlns="">
        <dgm:pt modelId="{C773B99C-1621-4A04-AADD-4F74D3DEDC44}">
          <dgm:prSet phldrT="[Text]"/>
          <dgm:spPr/>
          <dgm:t>
            <a:bodyPr/>
            <a:lstStyle/>
            <a:p>
              <a:r>
                <a:rPr lang="en-US" b="0" i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Ψ</a:t>
              </a:r>
              <a:r>
                <a:rPr lang="en-US" b="0" i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(</a:t>
              </a:r>
              <a:r>
                <a:rPr lang="en-US" b="0" i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𝑥)  </a:t>
              </a:r>
              <a:r>
                <a:rPr lang="en-US" b="0" dirty="0" smtClean="0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  <a:cs typeface="Cambria" panose="02040503050406030204" pitchFamily="18" charset="0"/>
                </a:rPr>
                <a:t>continuous everywhere</a:t>
              </a:r>
            </a:p>
          </dgm:t>
        </dgm:pt>
      </mc:Fallback>
    </mc:AlternateContent>
    <dgm:pt modelId="{211B6CE2-C1BC-4D15-8F0F-4CB6DF6BB1BD}" type="sibTrans" cxnId="{826E6F8F-108B-4D41-B8C6-80C9956EF23A}">
      <dgm:prSet/>
      <dgm:spPr/>
      <dgm:t>
        <a:bodyPr/>
        <a:lstStyle/>
        <a:p>
          <a:endParaRPr lang="en-US"/>
        </a:p>
      </dgm:t>
    </dgm:pt>
    <dgm:pt modelId="{3A17D052-1755-4324-A08B-01CAED9AC776}" type="parTrans" cxnId="{826E6F8F-108B-4D41-B8C6-80C9956EF23A}">
      <dgm:prSet/>
      <dgm:spPr/>
      <dgm:t>
        <a:bodyPr/>
        <a:lstStyle/>
        <a:p>
          <a:endParaRPr lang="en-US"/>
        </a:p>
      </dgm:t>
    </dgm:pt>
    <dgm:pt modelId="{A81358E0-3DE7-41AD-A28C-ABB22548B1F6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rPr>
            <a:t>Write final solution</a:t>
          </a:r>
          <a:endParaRPr lang="en-US" dirty="0"/>
        </a:p>
      </dgm:t>
    </dgm:pt>
    <dgm:pt modelId="{77756FBB-BF6C-4D78-803E-BCC851F1DA03}" type="sibTrans" cxnId="{FB8541C0-3895-4553-A4C7-34B81A3C4A0B}">
      <dgm:prSet/>
      <dgm:spPr/>
      <dgm:t>
        <a:bodyPr/>
        <a:lstStyle/>
        <a:p>
          <a:endParaRPr lang="en-US"/>
        </a:p>
      </dgm:t>
    </dgm:pt>
    <dgm:pt modelId="{262E0B94-6EA9-4797-B705-959D7B185F91}" type="parTrans" cxnId="{FB8541C0-3895-4553-A4C7-34B81A3C4A0B}">
      <dgm:prSet/>
      <dgm:spPr/>
      <dgm:t>
        <a:bodyPr/>
        <a:lstStyle/>
        <a:p>
          <a:endParaRPr lang="en-US"/>
        </a:p>
      </dgm:t>
    </dgm:pt>
    <dgm:pt modelId="{F3256203-D9D1-492A-B801-68C1A32486F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rPr>
            <a:t>Normalize to find any coefficients</a:t>
          </a:r>
          <a:endParaRPr lang="en-US" dirty="0"/>
        </a:p>
      </dgm:t>
    </dgm:pt>
    <dgm:pt modelId="{6C9440D0-8847-40C0-98BC-2B5EA5745C3A}" type="sibTrans" cxnId="{1B8E71B0-2D3A-4AB0-8843-CFDACEDC3198}">
      <dgm:prSet/>
      <dgm:spPr/>
      <dgm:t>
        <a:bodyPr/>
        <a:lstStyle/>
        <a:p>
          <a:endParaRPr lang="en-US"/>
        </a:p>
      </dgm:t>
    </dgm:pt>
    <dgm:pt modelId="{E9A20291-2E30-4C14-BB7D-DC095A20ECB6}" type="parTrans" cxnId="{1B8E71B0-2D3A-4AB0-8843-CFDACEDC3198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302F07-D6A9-46A5-9807-EBF6C9F5B2DD}" type="pres">
      <dgm:prSet presAssocID="{082E8A29-955A-4C7C-A174-3E9DCD4DC89B}" presName="node" presStyleLbl="node1" presStyleIdx="0" presStyleCnt="4" custLinFactNeighborX="-7345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8E71B0-2D3A-4AB0-8843-CFDACEDC3198}" srcId="{6D0E5D9F-7263-4526-A227-51301233F549}" destId="{F3256203-D9D1-492A-B801-68C1A32486F0}" srcOrd="0" destOrd="0" parTransId="{E9A20291-2E30-4C14-BB7D-DC095A20ECB6}" sibTransId="{6C9440D0-8847-40C0-98BC-2B5EA5745C3A}"/>
    <dgm:cxn modelId="{51F9FFD0-18F4-49FB-A2A5-CD641BCA4F35}" type="presOf" srcId="{C773B99C-1621-4A04-AADD-4F74D3DEDC44}" destId="{DAD9059A-916A-4916-A2A8-B42491568DD3}" srcOrd="0" destOrd="1" presId="urn:microsoft.com/office/officeart/2005/8/layout/hList6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FB206C4F-2047-44C0-BBC8-4B81BA7B0A0E}" type="presOf" srcId="{CF5BE728-149D-4225-AD9A-3727E51E92DE}" destId="{DAD9059A-916A-4916-A2A8-B42491568DD3}" srcOrd="0" destOrd="2" presId="urn:microsoft.com/office/officeart/2005/8/layout/hList6"/>
    <dgm:cxn modelId="{FB8541C0-3895-4553-A4C7-34B81A3C4A0B}" srcId="{E5E95E82-EF79-43CA-AA86-43B0E1CBCD3F}" destId="{A81358E0-3DE7-41AD-A28C-ABB22548B1F6}" srcOrd="0" destOrd="0" parTransId="{262E0B94-6EA9-4797-B705-959D7B185F91}" sibTransId="{77756FBB-BF6C-4D78-803E-BCC851F1DA03}"/>
    <dgm:cxn modelId="{CC1A92EB-2672-4443-858D-BCA16F76F740}" type="presOf" srcId="{F3256203-D9D1-492A-B801-68C1A32486F0}" destId="{25A33852-3C4B-4406-8856-3A4D6201948C}" srcOrd="0" destOrd="1" presId="urn:microsoft.com/office/officeart/2005/8/layout/hList6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826E6F8F-108B-4D41-B8C6-80C9956EF23A}" srcId="{B6E26FFC-9977-4BBC-BEC7-3D6B63754E52}" destId="{C773B99C-1621-4A04-AADD-4F74D3DEDC44}" srcOrd="0" destOrd="0" parTransId="{3A17D052-1755-4324-A08B-01CAED9AC776}" sibTransId="{211B6CE2-C1BC-4D15-8F0F-4CB6DF6BB1BD}"/>
    <dgm:cxn modelId="{67A03D8F-F327-4A9F-ABBC-1EB67EFD1ECB}" srcId="{082E8A29-955A-4C7C-A174-3E9DCD4DC89B}" destId="{23A0DE4A-FE92-496E-B335-3433CEFB74E9}" srcOrd="0" destOrd="0" parTransId="{68935D38-FEDC-4CD3-8002-43CB3944BEAF}" sibTransId="{55DF926D-029A-4E18-95C4-77A5A37CAE40}"/>
    <dgm:cxn modelId="{D25CF6B5-F407-4E40-8156-9734170A7171}" srcId="{B6E26FFC-9977-4BBC-BEC7-3D6B63754E52}" destId="{CF5BE728-149D-4225-AD9A-3727E51E92DE}" srcOrd="1" destOrd="0" parTransId="{D9D7989E-07CF-451C-83BC-5873565958AD}" sibTransId="{D652F08E-F5E1-4609-9014-EE0D960947CF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DC53BA63-76BA-413A-ACCE-B7609C3FDC8E}" type="presOf" srcId="{A81358E0-3DE7-41AD-A28C-ABB22548B1F6}" destId="{86146B22-5360-4D1B-AC91-3378F10134EE}" srcOrd="0" destOrd="1" presId="urn:microsoft.com/office/officeart/2005/8/layout/hList6"/>
    <dgm:cxn modelId="{C06DA1C3-D38F-43B1-B24E-E80592CC29EC}" type="presOf" srcId="{23A0DE4A-FE92-496E-B335-3433CEFB74E9}" destId="{98302F07-D6A9-46A5-9807-EBF6C9F5B2DD}" srcOrd="0" destOrd="1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/>
      <dgm:spPr/>
      <dgm:t>
        <a:bodyPr/>
        <a:lstStyle/>
        <a:p>
          <a:r>
            <a:rPr lang="en-US" smtClean="0"/>
            <a:t>Step </a:t>
          </a:r>
          <a:r>
            <a:rPr lang="en-US" smtClean="0"/>
            <a:t>3</a:t>
          </a:r>
          <a:endParaRPr lang="en-US" dirty="0"/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/>
      <dgm:spPr/>
      <dgm:t>
        <a:bodyPr/>
        <a:lstStyle/>
        <a:p>
          <a:r>
            <a:rPr lang="en-US" smtClean="0"/>
            <a:t>Step </a:t>
          </a:r>
          <a:r>
            <a:rPr lang="en-US" smtClean="0"/>
            <a:t>4</a:t>
          </a:r>
          <a:endParaRPr lang="en-US" dirty="0"/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23A0DE4A-FE92-496E-B335-3433CEFB74E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rPr>
            <a:t>Write down with respect to potential of interest</a:t>
          </a:r>
          <a:endParaRPr lang="en-US" dirty="0"/>
        </a:p>
      </dgm:t>
    </dgm:pt>
    <dgm:pt modelId="{55DF926D-029A-4E18-95C4-77A5A37CAE40}" type="sibTrans" cxnId="{67A03D8F-F327-4A9F-ABBC-1EB67EFD1ECB}">
      <dgm:prSet/>
      <dgm:spPr/>
      <dgm:t>
        <a:bodyPr/>
        <a:lstStyle/>
        <a:p>
          <a:endParaRPr lang="en-US"/>
        </a:p>
      </dgm:t>
    </dgm:pt>
    <dgm:pt modelId="{68935D38-FEDC-4CD3-8002-43CB3944BEAF}" type="parTrans" cxnId="{67A03D8F-F327-4A9F-ABBC-1EB67EFD1ECB}">
      <dgm:prSet/>
      <dgm:spPr/>
      <dgm:t>
        <a:bodyPr/>
        <a:lstStyle/>
        <a:p>
          <a:endParaRPr lang="en-US"/>
        </a:p>
      </dgm:t>
    </dgm:pt>
    <dgm:pt modelId="{CF5BE728-149D-4225-AD9A-3727E51E92DE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B6E26FFC-9977-4BBC-BEC7-3D6B63754E52}">
      <dgm:prSet phldrT="[Text]"/>
      <dgm:spPr>
        <a:blipFill rotWithShape="0">
          <a:blip xmlns:r="http://schemas.openxmlformats.org/officeDocument/2006/relationships" r:embed="rId1"/>
          <a:stretch>
            <a:fillRect l="-79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D652F08E-F5E1-4609-9014-EE0D960947CF}" type="sibTrans" cxnId="{D25CF6B5-F407-4E40-8156-9734170A7171}">
      <dgm:prSet/>
      <dgm:spPr/>
      <dgm:t>
        <a:bodyPr/>
        <a:lstStyle/>
        <a:p>
          <a:endParaRPr lang="en-US"/>
        </a:p>
      </dgm:t>
    </dgm:pt>
    <dgm:pt modelId="{D9D7989E-07CF-451C-83BC-5873565958AD}" type="parTrans" cxnId="{D25CF6B5-F407-4E40-8156-9734170A7171}">
      <dgm:prSet/>
      <dgm:spPr/>
      <dgm:t>
        <a:bodyPr/>
        <a:lstStyle/>
        <a:p>
          <a:endParaRPr lang="en-US"/>
        </a:p>
      </dgm:t>
    </dgm:pt>
    <dgm:pt modelId="{C773B99C-1621-4A04-AADD-4F74D3DEDC44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211B6CE2-C1BC-4D15-8F0F-4CB6DF6BB1BD}" type="sibTrans" cxnId="{826E6F8F-108B-4D41-B8C6-80C9956EF23A}">
      <dgm:prSet/>
      <dgm:spPr/>
      <dgm:t>
        <a:bodyPr/>
        <a:lstStyle/>
        <a:p>
          <a:endParaRPr lang="en-US"/>
        </a:p>
      </dgm:t>
    </dgm:pt>
    <dgm:pt modelId="{3A17D052-1755-4324-A08B-01CAED9AC776}" type="parTrans" cxnId="{826E6F8F-108B-4D41-B8C6-80C9956EF23A}">
      <dgm:prSet/>
      <dgm:spPr/>
      <dgm:t>
        <a:bodyPr/>
        <a:lstStyle/>
        <a:p>
          <a:endParaRPr lang="en-US"/>
        </a:p>
      </dgm:t>
    </dgm:pt>
    <dgm:pt modelId="{A81358E0-3DE7-41AD-A28C-ABB22548B1F6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rPr>
            <a:t>Write final solution</a:t>
          </a:r>
          <a:endParaRPr lang="en-US" dirty="0"/>
        </a:p>
      </dgm:t>
    </dgm:pt>
    <dgm:pt modelId="{77756FBB-BF6C-4D78-803E-BCC851F1DA03}" type="sibTrans" cxnId="{FB8541C0-3895-4553-A4C7-34B81A3C4A0B}">
      <dgm:prSet/>
      <dgm:spPr/>
      <dgm:t>
        <a:bodyPr/>
        <a:lstStyle/>
        <a:p>
          <a:endParaRPr lang="en-US"/>
        </a:p>
      </dgm:t>
    </dgm:pt>
    <dgm:pt modelId="{262E0B94-6EA9-4797-B705-959D7B185F91}" type="parTrans" cxnId="{FB8541C0-3895-4553-A4C7-34B81A3C4A0B}">
      <dgm:prSet/>
      <dgm:spPr/>
      <dgm:t>
        <a:bodyPr/>
        <a:lstStyle/>
        <a:p>
          <a:endParaRPr lang="en-US"/>
        </a:p>
      </dgm:t>
    </dgm:pt>
    <dgm:pt modelId="{F3256203-D9D1-492A-B801-68C1A32486F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rPr>
            <a:t>Normalize to find any coefficients</a:t>
          </a:r>
          <a:endParaRPr lang="en-US" dirty="0"/>
        </a:p>
      </dgm:t>
    </dgm:pt>
    <dgm:pt modelId="{6C9440D0-8847-40C0-98BC-2B5EA5745C3A}" type="sibTrans" cxnId="{1B8E71B0-2D3A-4AB0-8843-CFDACEDC3198}">
      <dgm:prSet/>
      <dgm:spPr/>
      <dgm:t>
        <a:bodyPr/>
        <a:lstStyle/>
        <a:p>
          <a:endParaRPr lang="en-US"/>
        </a:p>
      </dgm:t>
    </dgm:pt>
    <dgm:pt modelId="{E9A20291-2E30-4C14-BB7D-DC095A20ECB6}" type="parTrans" cxnId="{1B8E71B0-2D3A-4AB0-8843-CFDACEDC3198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302F07-D6A9-46A5-9807-EBF6C9F5B2DD}" type="pres">
      <dgm:prSet presAssocID="{082E8A29-955A-4C7C-A174-3E9DCD4DC89B}" presName="node" presStyleLbl="node1" presStyleIdx="0" presStyleCnt="4" custLinFactNeighborX="-7345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DC53BA63-76BA-413A-ACCE-B7609C3FDC8E}" type="presOf" srcId="{A81358E0-3DE7-41AD-A28C-ABB22548B1F6}" destId="{86146B22-5360-4D1B-AC91-3378F10134EE}" srcOrd="0" destOrd="1" presId="urn:microsoft.com/office/officeart/2005/8/layout/hList6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51F9FFD0-18F4-49FB-A2A5-CD641BCA4F35}" type="presOf" srcId="{C773B99C-1621-4A04-AADD-4F74D3DEDC44}" destId="{DAD9059A-916A-4916-A2A8-B42491568DD3}" srcOrd="0" destOrd="1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FB206C4F-2047-44C0-BBC8-4B81BA7B0A0E}" type="presOf" srcId="{CF5BE728-149D-4225-AD9A-3727E51E92DE}" destId="{DAD9059A-916A-4916-A2A8-B42491568DD3}" srcOrd="0" destOrd="2" presId="urn:microsoft.com/office/officeart/2005/8/layout/hList6"/>
    <dgm:cxn modelId="{CC1A92EB-2672-4443-858D-BCA16F76F740}" type="presOf" srcId="{F3256203-D9D1-492A-B801-68C1A32486F0}" destId="{25A33852-3C4B-4406-8856-3A4D6201948C}" srcOrd="0" destOrd="1" presId="urn:microsoft.com/office/officeart/2005/8/layout/hList6"/>
    <dgm:cxn modelId="{826E6F8F-108B-4D41-B8C6-80C9956EF23A}" srcId="{B6E26FFC-9977-4BBC-BEC7-3D6B63754E52}" destId="{C773B99C-1621-4A04-AADD-4F74D3DEDC44}" srcOrd="0" destOrd="0" parTransId="{3A17D052-1755-4324-A08B-01CAED9AC776}" sibTransId="{211B6CE2-C1BC-4D15-8F0F-4CB6DF6BB1BD}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1B8E71B0-2D3A-4AB0-8843-CFDACEDC3198}" srcId="{6D0E5D9F-7263-4526-A227-51301233F549}" destId="{F3256203-D9D1-492A-B801-68C1A32486F0}" srcOrd="0" destOrd="0" parTransId="{E9A20291-2E30-4C14-BB7D-DC095A20ECB6}" sibTransId="{6C9440D0-8847-40C0-98BC-2B5EA5745C3A}"/>
    <dgm:cxn modelId="{D25CF6B5-F407-4E40-8156-9734170A7171}" srcId="{B6E26FFC-9977-4BBC-BEC7-3D6B63754E52}" destId="{CF5BE728-149D-4225-AD9A-3727E51E92DE}" srcOrd="1" destOrd="0" parTransId="{D9D7989E-07CF-451C-83BC-5873565958AD}" sibTransId="{D652F08E-F5E1-4609-9014-EE0D960947CF}"/>
    <dgm:cxn modelId="{C06DA1C3-D38F-43B1-B24E-E80592CC29EC}" type="presOf" srcId="{23A0DE4A-FE92-496E-B335-3433CEFB74E9}" destId="{98302F07-D6A9-46A5-9807-EBF6C9F5B2DD}" srcOrd="0" destOrd="1" presId="urn:microsoft.com/office/officeart/2005/8/layout/hList6"/>
    <dgm:cxn modelId="{67A03D8F-F327-4A9F-ABBC-1EB67EFD1ECB}" srcId="{082E8A29-955A-4C7C-A174-3E9DCD4DC89B}" destId="{23A0DE4A-FE92-496E-B335-3433CEFB74E9}" srcOrd="0" destOrd="0" parTransId="{68935D38-FEDC-4CD3-8002-43CB3944BEAF}" sibTransId="{55DF926D-029A-4E18-95C4-77A5A37CAE40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FB8541C0-3895-4553-A4C7-34B81A3C4A0B}" srcId="{E5E95E82-EF79-43CA-AA86-43B0E1CBCD3F}" destId="{A81358E0-3DE7-41AD-A28C-ABB22548B1F6}" srcOrd="0" destOrd="0" parTransId="{262E0B94-6EA9-4797-B705-959D7B185F91}" sibTransId="{77756FBB-BF6C-4D78-803E-BCC851F1DA03}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854037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0" tIns="0" rIns="145919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Step 1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rPr>
            <a:t>Write down with respect to potential of interest</a:t>
          </a:r>
          <a:endParaRPr lang="en-US" sz="1800" kern="1200" dirty="0"/>
        </a:p>
      </dsp:txBody>
      <dsp:txXfrm rot="5400000">
        <a:off x="1" y="797242"/>
        <a:ext cx="2278137" cy="2391727"/>
      </dsp:txXfrm>
    </dsp:sp>
    <dsp:sp modelId="{DAD9059A-916A-4916-A2A8-B42491568DD3}">
      <dsp:nvSpPr>
        <dsp:cNvPr id="0" name=""/>
        <dsp:cNvSpPr/>
      </dsp:nvSpPr>
      <dsp:spPr>
        <a:xfrm rot="16200000">
          <a:off x="1597281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0" tIns="0" rIns="145919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Step </a:t>
          </a:r>
          <a:r>
            <a:rPr lang="en-US" sz="2300" kern="1200" smtClean="0"/>
            <a:t>2</a:t>
          </a:r>
          <a:r>
            <a:rPr lang="en-US" sz="2300" kern="120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rPr>
            <a:t> 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US" sz="1800" b="0" i="0" kern="120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m:t>Ψ</m:t>
              </m:r>
              <m:d>
                <m:dPr>
                  <m:ctrlPr>
                    <a:rPr lang="en-US" sz="1800" b="0" i="1" kern="1200" smtClean="0">
                      <a:solidFill>
                        <a:srgbClr val="000000"/>
                      </a:solidFill>
                      <a:effectLst/>
                      <a:latin typeface="Cambria Math" panose="02040503050406030204" pitchFamily="18" charset="0"/>
                      <a:ea typeface="Cambria" panose="02040503050406030204" pitchFamily="18" charset="0"/>
                      <a:cs typeface="Cambria" panose="02040503050406030204" pitchFamily="18" charset="0"/>
                    </a:rPr>
                  </m:ctrlPr>
                </m:dPr>
                <m:e>
                  <m:r>
                    <a:rPr lang="en-US" sz="1800" b="0" i="1" kern="1200" smtClean="0">
                      <a:solidFill>
                        <a:srgbClr val="000000"/>
                      </a:solidFill>
                      <a:effectLst/>
                      <a:latin typeface="Cambria Math" panose="02040503050406030204" pitchFamily="18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m:t>𝑥</m:t>
                  </m:r>
                </m:e>
              </m:d>
              <m:r>
                <a:rPr lang="en-US" sz="1800" b="0" i="1" kern="120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m:t> </m:t>
              </m:r>
            </m:oMath>
          </a14:m>
          <a:r>
            <a:rPr lang="en-US" sz="1800" b="0" kern="1200" dirty="0" smtClean="0">
              <a:solidFill>
                <a:srgbClr val="000000"/>
              </a:solidFill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rPr>
            <a:t>continuous everywhere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1800" b="0" i="1" kern="1200" smtClean="0">
                      <a:solidFill>
                        <a:srgbClr val="000000"/>
                      </a:solidFill>
                      <a:effectLst/>
                      <a:latin typeface="Cambria Math" panose="02040503050406030204" pitchFamily="18" charset="0"/>
                      <a:ea typeface="Cambria" panose="02040503050406030204" pitchFamily="18" charset="0"/>
                      <a:cs typeface="Cambria" panose="02040503050406030204" pitchFamily="18" charset="0"/>
                    </a:rPr>
                  </m:ctrlPr>
                </m:fPr>
                <m:num>
                  <m:r>
                    <a:rPr lang="en-US" sz="1800" b="0" i="1" kern="1200" smtClean="0">
                      <a:solidFill>
                        <a:srgbClr val="000000"/>
                      </a:solidFill>
                      <a:effectLst/>
                      <a:latin typeface="Cambria Math" panose="02040503050406030204" pitchFamily="18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m:t>𝑑</m:t>
                  </m:r>
                  <m:r>
                    <m:rPr>
                      <m:sty m:val="p"/>
                    </m:rPr>
                    <a:rPr lang="en-US" sz="1800" b="0" i="0" kern="1200" smtClean="0">
                      <a:solidFill>
                        <a:srgbClr val="000000"/>
                      </a:solidFill>
                      <a:effectLst/>
                      <a:latin typeface="Cambria Math" panose="02040503050406030204" pitchFamily="18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m:t>Ψ</m:t>
                  </m:r>
                </m:num>
                <m:den>
                  <m:r>
                    <a:rPr lang="en-US" sz="1800" b="0" i="1" kern="1200" smtClean="0">
                      <a:solidFill>
                        <a:srgbClr val="000000"/>
                      </a:solidFill>
                      <a:effectLst/>
                      <a:latin typeface="Cambria Math" panose="02040503050406030204" pitchFamily="18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m:t>𝑑𝑥</m:t>
                  </m:r>
                </m:den>
              </m:f>
            </m:oMath>
          </a14:m>
          <a:r>
            <a:rPr lang="en-US" sz="1800" kern="1200" dirty="0" smtClean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rPr>
            <a:t> continuous everywhere except where potential is infinite </a:t>
          </a:r>
        </a:p>
      </dsp:txBody>
      <dsp:txXfrm rot="5400000">
        <a:off x="2451319" y="797242"/>
        <a:ext cx="2278137" cy="2391727"/>
      </dsp:txXfrm>
    </dsp:sp>
    <dsp:sp modelId="{25A33852-3C4B-4406-8856-3A4D6201948C}">
      <dsp:nvSpPr>
        <dsp:cNvPr id="0" name=""/>
        <dsp:cNvSpPr/>
      </dsp:nvSpPr>
      <dsp:spPr>
        <a:xfrm rot="16200000">
          <a:off x="4046280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0" tIns="0" rIns="145919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Step 3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rPr>
            <a:t>Normalize to find any coefficients</a:t>
          </a:r>
          <a:endParaRPr lang="en-US" sz="1800" kern="1200" dirty="0"/>
        </a:p>
      </dsp:txBody>
      <dsp:txXfrm rot="5400000">
        <a:off x="4900318" y="797242"/>
        <a:ext cx="2278137" cy="2391727"/>
      </dsp:txXfrm>
    </dsp:sp>
    <dsp:sp modelId="{86146B22-5360-4D1B-AC91-3378F10134EE}">
      <dsp:nvSpPr>
        <dsp:cNvPr id="0" name=""/>
        <dsp:cNvSpPr/>
      </dsp:nvSpPr>
      <dsp:spPr>
        <a:xfrm rot="16200000">
          <a:off x="6495278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0" tIns="0" rIns="145919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Step 4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rPr>
            <a:t>Write final solution</a:t>
          </a:r>
          <a:endParaRPr lang="en-US" sz="1800" kern="1200" dirty="0"/>
        </a:p>
      </dsp:txBody>
      <dsp:txXfrm rot="5400000">
        <a:off x="7349316" y="797242"/>
        <a:ext cx="2278137" cy="239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12/10/2015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12/10/2015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12/10/2015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12/10/2015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12/10/2015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12/10/2015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12/10/2015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/>
              <a:t>12/10/2015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Project%20Applet%20SHO%20Final.nb" TargetMode="External"/><Relationship Id="rId2" Type="http://schemas.openxmlformats.org/officeDocument/2006/relationships/hyperlink" Target="520%20Infinite%20Well.n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520%20Finite%20Well%202.nb" TargetMode="External"/><Relationship Id="rId5" Type="http://schemas.openxmlformats.org/officeDocument/2006/relationships/hyperlink" Target="520%20Finite%20Well.nb" TargetMode="External"/><Relationship Id="rId4" Type="http://schemas.openxmlformats.org/officeDocument/2006/relationships/hyperlink" Target="delta_function_solution_manipulationplot%20(1).nb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TISE: Solution </a:t>
            </a:r>
            <a:r>
              <a:rPr lang="en-US" dirty="0"/>
              <a:t>E</a:t>
            </a:r>
            <a:r>
              <a:rPr lang="en-US" dirty="0" smtClean="0"/>
              <a:t>igenfunctions of various Potentials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PHYS 520</a:t>
            </a:r>
          </a:p>
          <a:p>
            <a:pPr algn="ctr"/>
            <a:r>
              <a:rPr lang="en-US" dirty="0" smtClean="0"/>
              <a:t>Group 4: Connor Johnstone, Jacob Hempel, and Amber Moore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Preliminaries </a:t>
            </a:r>
          </a:p>
          <a:p>
            <a:r>
              <a:rPr lang="en-US" dirty="0" smtClean="0"/>
              <a:t>Infinite Square Well Applet</a:t>
            </a:r>
          </a:p>
          <a:p>
            <a:r>
              <a:rPr lang="en-US" dirty="0" smtClean="0"/>
              <a:t>Harmonic Oscillator Applet</a:t>
            </a:r>
          </a:p>
          <a:p>
            <a:r>
              <a:rPr lang="en-US" dirty="0" smtClean="0"/>
              <a:t>Delta-Function Applet</a:t>
            </a:r>
          </a:p>
          <a:p>
            <a:r>
              <a:rPr lang="en-US" dirty="0" smtClean="0"/>
              <a:t>Finite Square Well Applet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Preliminaries: Time Independent </a:t>
            </a:r>
            <a:r>
              <a:rPr lang="en-US" dirty="0" err="1" smtClean="0"/>
              <a:t>Sch</a:t>
            </a:r>
            <a:r>
              <a:rPr lang="az-Cyrl-AZ" dirty="0" smtClean="0"/>
              <a:t>ӧ</a:t>
            </a:r>
            <a:r>
              <a:rPr lang="en-US" dirty="0" smtClean="0"/>
              <a:t>dinger Equation: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 descr="Trapezoid List" title="SmartArt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63182599"/>
                  </p:ext>
                </p:extLst>
              </p:nvPr>
            </p:nvGraphicFramePr>
            <p:xfrm>
              <a:off x="1279017" y="2871787"/>
              <a:ext cx="9629775" cy="398621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8" name="Content Placeholder 7" descr="Trapezoid List" title="SmartArt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63182599"/>
                  </p:ext>
                </p:extLst>
              </p:nvPr>
            </p:nvGraphicFramePr>
            <p:xfrm>
              <a:off x="1279017" y="2871787"/>
              <a:ext cx="9629775" cy="398621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14918" y="2056900"/>
                <a:ext cx="5800164" cy="586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mbria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mbria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mbria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mbria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mbria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mbria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mbria" panose="02040503050406030204" pitchFamily="18" charset="0"/>
                            </a:rPr>
                            <m:t>Ψ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mbria" panose="02040503050406030204" pitchFamily="18" charset="0"/>
                                </a:rPr>
                                <m:t>x</m:t>
                              </m:r>
                            </m:e>
                          </m:d>
                        </m:num>
                        <m:den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mbria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mbria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mbria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mbria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mbria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mbria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mbria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mbria" panose="02040503050406030204" pitchFamily="18" charset="0"/>
                            </a:rPr>
                            <m:t>n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mbria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918" y="2056900"/>
                <a:ext cx="5800164" cy="586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560" y="484616"/>
            <a:ext cx="9628632" cy="1362113"/>
          </a:xfrm>
        </p:spPr>
        <p:txBody>
          <a:bodyPr/>
          <a:lstStyle/>
          <a:p>
            <a:r>
              <a:rPr lang="en-US" dirty="0" smtClean="0"/>
              <a:t>Preliminaries: Potentials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Infinite Square Well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∞,</m:t>
                            </m:r>
                          </m:e>
                        </m:eqAr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Harmonic Oscillator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Delta-Function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Finite Square Well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</m:e>
                        </m:eqAr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70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Delta-Function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80160" y="2734077"/>
                <a:ext cx="5143500" cy="3776662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Boundary conditions: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Transmission and Reflection coefficients: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0160" y="2734077"/>
                <a:ext cx="5143500" cy="3776662"/>
              </a:xfrm>
              <a:blipFill rotWithShape="0">
                <a:blip r:embed="rId2"/>
                <a:stretch>
                  <a:fillRect l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30465" y="5396215"/>
                <a:ext cx="3326487" cy="667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𝑖𝑘𝑥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𝑖𝑘𝑥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𝑖𝑘𝑥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ikx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465" y="5396215"/>
                <a:ext cx="3326487" cy="667555"/>
              </a:xfrm>
              <a:prstGeom prst="rect">
                <a:avLst/>
              </a:prstGeom>
              <a:blipFill rotWithShape="0">
                <a:blip r:embed="rId3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40158" y="2240924"/>
            <a:ext cx="177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Scattering States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38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Applet Links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Infinite Square </a:t>
            </a:r>
            <a:r>
              <a:rPr lang="en-US" dirty="0" smtClean="0"/>
              <a:t>Well: </a:t>
            </a:r>
            <a:r>
              <a:rPr lang="en-US" dirty="0" smtClean="0">
                <a:hlinkClick r:id="rId2" action="ppaction://hlinkfile"/>
              </a:rPr>
              <a:t>520 Infinite </a:t>
            </a:r>
            <a:r>
              <a:rPr lang="en-US" dirty="0" err="1" smtClean="0">
                <a:hlinkClick r:id="rId2" action="ppaction://hlinkfile"/>
              </a:rPr>
              <a:t>Well.nb</a:t>
            </a:r>
            <a:endParaRPr lang="en-US" dirty="0" smtClean="0"/>
          </a:p>
          <a:p>
            <a:r>
              <a:rPr lang="en-US" dirty="0" smtClean="0"/>
              <a:t>Harmonic Oscillator: </a:t>
            </a:r>
            <a:r>
              <a:rPr lang="en-US" dirty="0" smtClean="0">
                <a:hlinkClick r:id="rId3" action="ppaction://hlinkfile"/>
              </a:rPr>
              <a:t>Project Applet SHO </a:t>
            </a:r>
            <a:r>
              <a:rPr lang="en-US" dirty="0" err="1" smtClean="0">
                <a:hlinkClick r:id="rId3" action="ppaction://hlinkfile"/>
              </a:rPr>
              <a:t>Final.nb</a:t>
            </a:r>
            <a:endParaRPr lang="en-US" dirty="0" smtClean="0"/>
          </a:p>
          <a:p>
            <a:r>
              <a:rPr lang="en-US" dirty="0" smtClean="0"/>
              <a:t>Delta-Function: </a:t>
            </a:r>
            <a:r>
              <a:rPr lang="en-US" dirty="0" err="1" smtClean="0">
                <a:hlinkClick r:id="rId4" action="ppaction://hlinkfile"/>
              </a:rPr>
              <a:t>delta_function_solution_manipulationplot</a:t>
            </a:r>
            <a:r>
              <a:rPr lang="en-US" dirty="0" smtClean="0">
                <a:hlinkClick r:id="rId4" action="ppaction://hlinkfile"/>
              </a:rPr>
              <a:t> (1).</a:t>
            </a:r>
            <a:r>
              <a:rPr lang="en-US" dirty="0" err="1" smtClean="0">
                <a:hlinkClick r:id="rId4" action="ppaction://hlinkfile"/>
              </a:rPr>
              <a:t>nb</a:t>
            </a:r>
            <a:endParaRPr lang="en-US" dirty="0" smtClean="0"/>
          </a:p>
          <a:p>
            <a:r>
              <a:rPr lang="en-US" dirty="0" smtClean="0"/>
              <a:t>Finite Square </a:t>
            </a:r>
            <a:r>
              <a:rPr lang="en-US" dirty="0" smtClean="0"/>
              <a:t>Well: </a:t>
            </a:r>
            <a:r>
              <a:rPr lang="en-US" dirty="0" smtClean="0">
                <a:hlinkClick r:id="rId5" action="ppaction://hlinkfile"/>
              </a:rPr>
              <a:t>520 Finite </a:t>
            </a:r>
            <a:r>
              <a:rPr lang="en-US" dirty="0" err="1" smtClean="0">
                <a:hlinkClick r:id="rId5" action="ppaction://hlinkfile"/>
              </a:rPr>
              <a:t>Well.nb</a:t>
            </a:r>
            <a:r>
              <a:rPr lang="en-US" smtClean="0"/>
              <a:t>, </a:t>
            </a:r>
            <a:r>
              <a:rPr lang="en-US" smtClean="0">
                <a:hlinkClick r:id="rId6" action="ppaction://hlinkfile"/>
              </a:rPr>
              <a:t>520 Finite Well 2.nb</a:t>
            </a:r>
            <a:r>
              <a:rPr lang="en-US" smtClean="0"/>
              <a:t> </a:t>
            </a:r>
            <a:endParaRPr lang="en-US" smtClean="0"/>
          </a:p>
          <a:p>
            <a:pPr marL="2286000" lvl="5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 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Griffiths, David J. </a:t>
            </a:r>
            <a:r>
              <a:rPr lang="en-US" i="1" dirty="0" smtClean="0"/>
              <a:t>Introduction to Quantum Mechanics. </a:t>
            </a:r>
            <a:r>
              <a:rPr lang="en-US" dirty="0" smtClean="0"/>
              <a:t>Pearson, 2005. Print.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0</TotalTime>
  <Words>137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Cambria</vt:lpstr>
      <vt:lpstr>Cambria Math</vt:lpstr>
      <vt:lpstr>Wingdings</vt:lpstr>
      <vt:lpstr>Education 16x9</vt:lpstr>
      <vt:lpstr>TISE: Solution Eigenfunctions of various Potentials</vt:lpstr>
      <vt:lpstr>Abstract </vt:lpstr>
      <vt:lpstr>Preliminaries: Time Independent Schӧdinger Equation: </vt:lpstr>
      <vt:lpstr>Preliminaries: Potentials</vt:lpstr>
      <vt:lpstr>Example: Delta-Function</vt:lpstr>
      <vt:lpstr>Applet Links </vt:lpstr>
      <vt:lpstr>Works Cited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2015-12-10T16:35:34Z</dcterms:created>
  <dcterms:modified xsi:type="dcterms:W3CDTF">2015-12-11T05:58:27Z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