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28" r:id="rId1"/>
  </p:sld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5" d="100"/>
          <a:sy n="75" d="100"/>
        </p:scale>
        <p:origin x="-203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233D26B-DFC2-4248-8ED0-AD3E108CBDD7}" type="datetime1">
              <a:rPr lang="en-US" smtClean="0"/>
              <a:pPr/>
              <a:t>12/10/15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4C003-38E8-486A-9BFD-47E55D87241C}" type="datetime1">
              <a:rPr lang="en-US" smtClean="0"/>
              <a:pPr/>
              <a:t>12/10/15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59EAA3-934B-41DB-B3B1-806F4BE5CC37}" type="datetime1">
              <a:rPr lang="en-US" smtClean="0"/>
              <a:pPr/>
              <a:t>12/10/15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F97F932-D99A-4087-BFB1-EA42FAFC8D2C}" type="datetime1">
              <a:rPr lang="en-US" smtClean="0"/>
              <a:pPr/>
              <a:t>12/10/15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C96367-2F2B-4F6E-ACF4-15FA13738E10}" type="datetime1">
              <a:rPr lang="en-US" smtClean="0"/>
              <a:pPr/>
              <a:t>12/10/15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23C92-45F4-4C30-810D-4886C1BA69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FB3498D-21C7-408B-8EF5-5B55DEF0BFD5}" type="datetime1">
              <a:rPr lang="en-US" smtClean="0"/>
              <a:pPr/>
              <a:t>12/10/15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4DB246E-8FD1-42FF-94A4-E4133095C37A}" type="datetime1">
              <a:rPr lang="en-US" smtClean="0"/>
              <a:pPr/>
              <a:t>12/10/15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3939D4-B818-4372-B1EE-7CB6D5BBC74A}" type="datetime1">
              <a:rPr lang="en-US" smtClean="0"/>
              <a:pPr/>
              <a:t>12/10/15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5E438-4D0D-4834-B658-A90420491D98}" type="datetime1">
              <a:rPr lang="en-US" smtClean="0"/>
              <a:pPr/>
              <a:t>12/10/15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F8ADFA-7142-4015-85E6-1712F15FA709}" type="datetime1">
              <a:rPr lang="en-US" smtClean="0"/>
              <a:pPr/>
              <a:t>12/10/15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581E0-D653-4D78-A48F-41D80498BC7E}" type="datetime1">
              <a:rPr lang="en-US" smtClean="0"/>
              <a:pPr/>
              <a:t>12/10/15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B3AFFF1-9C47-49F0-AE12-AF188F3F4E82}" type="datetime1">
              <a:rPr lang="en-US" smtClean="0"/>
              <a:pPr/>
              <a:t>12/10/15</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8237106-F2ED-405E-BC33-CC3CF426205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729" r:id="rId1"/>
    <p:sldLayoutId id="2147484730" r:id="rId2"/>
    <p:sldLayoutId id="2147484731" r:id="rId3"/>
    <p:sldLayoutId id="2147484732" r:id="rId4"/>
    <p:sldLayoutId id="2147484733" r:id="rId5"/>
    <p:sldLayoutId id="2147484734" r:id="rId6"/>
    <p:sldLayoutId id="2147484735" r:id="rId7"/>
    <p:sldLayoutId id="2147484736" r:id="rId8"/>
    <p:sldLayoutId id="2147484737" r:id="rId9"/>
    <p:sldLayoutId id="2147484738" r:id="rId10"/>
    <p:sldLayoutId id="2147484739" r:id="rId11"/>
  </p:sldLayoutIdLst>
  <p:hf sldNum="0"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sz="2000" dirty="0" smtClean="0"/>
              <a:t>Austin Hinkel</a:t>
            </a:r>
          </a:p>
          <a:p>
            <a:r>
              <a:rPr lang="en-US" sz="2000" dirty="0" smtClean="0"/>
              <a:t>Allyn Goatley</a:t>
            </a:r>
          </a:p>
          <a:p>
            <a:r>
              <a:rPr lang="en-US" sz="2000" dirty="0" smtClean="0"/>
              <a:t>Daniel Eigelbach</a:t>
            </a:r>
            <a:endParaRPr lang="en-US" sz="2000" dirty="0"/>
          </a:p>
        </p:txBody>
      </p:sp>
      <p:sp>
        <p:nvSpPr>
          <p:cNvPr id="3" name="Title 2"/>
          <p:cNvSpPr>
            <a:spLocks noGrp="1"/>
          </p:cNvSpPr>
          <p:nvPr>
            <p:ph type="ctrTitle"/>
          </p:nvPr>
        </p:nvSpPr>
        <p:spPr>
          <a:xfrm>
            <a:off x="508000" y="2007888"/>
            <a:ext cx="8077200" cy="1470025"/>
          </a:xfrm>
        </p:spPr>
        <p:txBody>
          <a:bodyPr/>
          <a:lstStyle/>
          <a:p>
            <a:r>
              <a:rPr lang="en-US" dirty="0" smtClean="0"/>
              <a:t>Time Dependent Schrödinger Equation:</a:t>
            </a:r>
            <a:br>
              <a:rPr lang="en-US" dirty="0" smtClean="0"/>
            </a:br>
            <a:r>
              <a:rPr lang="en-US" dirty="0" smtClean="0"/>
              <a:t/>
            </a:r>
            <a:br>
              <a:rPr lang="en-US" dirty="0" smtClean="0"/>
            </a:br>
            <a:r>
              <a:rPr lang="en-US" dirty="0" smtClean="0"/>
              <a:t>Evolution of Wave-functions </a:t>
            </a:r>
            <a:br>
              <a:rPr lang="en-US" dirty="0" smtClean="0"/>
            </a:br>
            <a:r>
              <a:rPr lang="en-US" dirty="0" smtClean="0"/>
              <a:t>in potentials</a:t>
            </a:r>
            <a:endParaRPr lang="en-US" dirty="0"/>
          </a:p>
        </p:txBody>
      </p:sp>
    </p:spTree>
    <p:extLst>
      <p:ext uri="{BB962C8B-B14F-4D97-AF65-F5344CB8AC3E}">
        <p14:creationId xmlns:p14="http://schemas.microsoft.com/office/powerpoint/2010/main" val="5624463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solidFill>
        </p:spPr>
        <p:txBody>
          <a:bodyPr/>
          <a:lstStyle/>
          <a:p>
            <a:r>
              <a:rPr lang="en-US" dirty="0" smtClean="0">
                <a:solidFill>
                  <a:srgbClr val="FF6600"/>
                </a:solidFill>
              </a:rPr>
              <a:t>Theory</a:t>
            </a:r>
            <a:endParaRPr lang="en-US" dirty="0">
              <a:solidFill>
                <a:srgbClr val="FF6600"/>
              </a:solidFill>
            </a:endParaRPr>
          </a:p>
        </p:txBody>
      </p:sp>
      <p:sp>
        <p:nvSpPr>
          <p:cNvPr id="3" name="Content Placeholder 2"/>
          <p:cNvSpPr>
            <a:spLocks noGrp="1"/>
          </p:cNvSpPr>
          <p:nvPr>
            <p:ph sz="quarter" idx="13"/>
          </p:nvPr>
        </p:nvSpPr>
        <p:spPr/>
        <p:txBody>
          <a:bodyPr>
            <a:normAutofit/>
          </a:bodyPr>
          <a:lstStyle/>
          <a:p>
            <a:r>
              <a:rPr lang="en-US" sz="2400" dirty="0" smtClean="0"/>
              <a:t>The Time Dependent Schrödinger Equation details the evolution of a wave-function in a potential with time.</a:t>
            </a:r>
          </a:p>
          <a:p>
            <a:endParaRPr lang="en-US" sz="2400" dirty="0"/>
          </a:p>
          <a:p>
            <a:r>
              <a:rPr lang="en-US" sz="2400" dirty="0" smtClean="0"/>
              <a:t>This is really just a representation of conservation of energy.</a:t>
            </a:r>
          </a:p>
          <a:p>
            <a:endParaRPr lang="en-US" sz="2400" dirty="0"/>
          </a:p>
          <a:p>
            <a:r>
              <a:rPr lang="en-US" sz="2400" dirty="0" smtClean="0"/>
              <a:t>The potentials enforce certain boundary conditions on the spatial wave function that lend themselves to quantization of that wave function. </a:t>
            </a:r>
          </a:p>
          <a:p>
            <a:endParaRPr lang="en-US" sz="2400" dirty="0"/>
          </a:p>
          <a:p>
            <a:endParaRPr lang="en-US" sz="2400" dirty="0"/>
          </a:p>
        </p:txBody>
      </p:sp>
      <p:pic>
        <p:nvPicPr>
          <p:cNvPr id="5" name="Picture 4" descr="TDS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1234" y="406400"/>
            <a:ext cx="6133166" cy="706438"/>
          </a:xfrm>
          <a:prstGeom prst="rect">
            <a:avLst/>
          </a:prstGeom>
        </p:spPr>
      </p:pic>
    </p:spTree>
    <p:extLst>
      <p:ext uri="{BB962C8B-B14F-4D97-AF65-F5344CB8AC3E}">
        <p14:creationId xmlns:p14="http://schemas.microsoft.com/office/powerpoint/2010/main" val="26546300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Cont’d</a:t>
            </a:r>
            <a:endParaRPr lang="en-US" dirty="0"/>
          </a:p>
        </p:txBody>
      </p:sp>
      <p:sp>
        <p:nvSpPr>
          <p:cNvPr id="3" name="Content Placeholder 2"/>
          <p:cNvSpPr>
            <a:spLocks noGrp="1"/>
          </p:cNvSpPr>
          <p:nvPr>
            <p:ph sz="quarter" idx="13"/>
          </p:nvPr>
        </p:nvSpPr>
        <p:spPr/>
        <p:txBody>
          <a:bodyPr>
            <a:normAutofit/>
          </a:bodyPr>
          <a:lstStyle/>
          <a:p>
            <a:r>
              <a:rPr lang="en-US" sz="2400" dirty="0" smtClean="0"/>
              <a:t>Additionally, the equation admits a Time Independent solution as well as a time-dependent solution via separation of variables. The wave function is the product of these two solutions.</a:t>
            </a:r>
          </a:p>
          <a:p>
            <a:endParaRPr lang="en-US" sz="2400" dirty="0"/>
          </a:p>
          <a:p>
            <a:r>
              <a:rPr lang="en-US" sz="2400" dirty="0" smtClean="0"/>
              <a:t>The superposition of states is the conglomerate of many different states, each with a given weight or “probability amplitude.”</a:t>
            </a:r>
          </a:p>
          <a:p>
            <a:endParaRPr lang="en-US" sz="2400" dirty="0"/>
          </a:p>
          <a:p>
            <a:endParaRPr lang="en-US" sz="2400" dirty="0"/>
          </a:p>
        </p:txBody>
      </p:sp>
    </p:spTree>
    <p:extLst>
      <p:ext uri="{BB962C8B-B14F-4D97-AF65-F5344CB8AC3E}">
        <p14:creationId xmlns:p14="http://schemas.microsoft.com/office/powerpoint/2010/main" val="30007039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sz="quarter" idx="13"/>
          </p:nvPr>
        </p:nvSpPr>
        <p:spPr>
          <a:xfrm>
            <a:off x="609600" y="1538130"/>
            <a:ext cx="7924800" cy="4269218"/>
          </a:xfrm>
        </p:spPr>
        <p:txBody>
          <a:bodyPr>
            <a:noAutofit/>
          </a:bodyPr>
          <a:lstStyle/>
          <a:p>
            <a:r>
              <a:rPr lang="en-US" sz="2400" dirty="0" smtClean="0"/>
              <a:t>Using the simple 1-dimensional infinite square well potential, users can build an intuitive understanding of the time evolution of the quantized sinusoids. </a:t>
            </a:r>
          </a:p>
          <a:p>
            <a:endParaRPr lang="en-US" sz="1200" dirty="0" smtClean="0"/>
          </a:p>
          <a:p>
            <a:r>
              <a:rPr lang="en-US" sz="2400" dirty="0" smtClean="0"/>
              <a:t>Building on this simple understanding, users can step up their potential game (step-potential pun intended) and work with the Quantum Harmonic Oscillator.</a:t>
            </a:r>
          </a:p>
          <a:p>
            <a:endParaRPr lang="en-US" sz="1200" dirty="0" smtClean="0"/>
          </a:p>
          <a:p>
            <a:r>
              <a:rPr lang="en-US" sz="2400" dirty="0" smtClean="0"/>
              <a:t>On both potentials, users will gain understanding of the superposition and time-evolution of quantized states that is difficult to convey through other means.</a:t>
            </a:r>
            <a:endParaRPr lang="en-US" sz="2400" dirty="0"/>
          </a:p>
        </p:txBody>
      </p:sp>
    </p:spTree>
    <p:extLst>
      <p:ext uri="{BB962C8B-B14F-4D97-AF65-F5344CB8AC3E}">
        <p14:creationId xmlns:p14="http://schemas.microsoft.com/office/powerpoint/2010/main" val="37236206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85"/>
            <a:ext cx="7924800" cy="518649"/>
          </a:xfrm>
        </p:spPr>
        <p:txBody>
          <a:bodyPr/>
          <a:lstStyle/>
          <a:p>
            <a:r>
              <a:rPr lang="en-US" dirty="0" smtClean="0"/>
              <a:t>SIMULATION</a:t>
            </a:r>
            <a:endParaRPr lang="en-US" dirty="0"/>
          </a:p>
        </p:txBody>
      </p:sp>
      <p:sp>
        <p:nvSpPr>
          <p:cNvPr id="3" name="Content Placeholder 2"/>
          <p:cNvSpPr>
            <a:spLocks noGrp="1"/>
          </p:cNvSpPr>
          <p:nvPr>
            <p:ph sz="quarter" idx="13"/>
          </p:nvPr>
        </p:nvSpPr>
        <p:spPr>
          <a:xfrm>
            <a:off x="609599" y="1651708"/>
            <a:ext cx="7924800" cy="4600764"/>
          </a:xfrm>
        </p:spPr>
        <p:txBody>
          <a:bodyPr/>
          <a:lstStyle/>
          <a:p>
            <a:r>
              <a:rPr lang="en-US" sz="2400" dirty="0" smtClean="0"/>
              <a:t>For each potential, our simulation allows for the adjustment of the weight (amplitude), energy level (shape), and time-evolution of up to 3 physical states/wave functions, to observe the affect each characteristic has on a superposition of these states.  In general, the superposition is a linear combo of weighted, physically-allowed states:</a:t>
            </a:r>
          </a:p>
          <a:p>
            <a:endParaRPr lang="en-US" dirty="0"/>
          </a:p>
          <a:p>
            <a:endParaRPr lang="en-US" sz="2120" b="1" dirty="0"/>
          </a:p>
          <a:p>
            <a:endParaRPr lang="en-US" dirty="0"/>
          </a:p>
          <a:p>
            <a:endParaRPr lang="en-US" dirty="0"/>
          </a:p>
        </p:txBody>
      </p:sp>
      <mc:AlternateContent xmlns:mc="http://schemas.openxmlformats.org/markup-compatibility/2006" xmlns:a14="http://schemas.microsoft.com/office/drawing/2010/main">
        <mc:Choice Requires="a14">
          <p:sp>
            <p:nvSpPr>
              <p:cNvPr id="4" name="TextBox 3"/>
              <p:cNvSpPr txBox="1"/>
              <p:nvPr/>
            </p:nvSpPr>
            <p:spPr>
              <a:xfrm>
                <a:off x="0" y="4102469"/>
                <a:ext cx="9143999" cy="945580"/>
              </a:xfrm>
              <a:prstGeom prst="rect">
                <a:avLst/>
              </a:prstGeom>
              <a:noFill/>
            </p:spPr>
            <p:txBody>
              <a:bodyPr wrap="square" rtlCol="0">
                <a:spAutoFit/>
              </a:bodyPr>
              <a:lstStyle/>
              <a:p>
                <a:endParaRPr lang="en-US" b="1" dirty="0"/>
              </a:p>
              <a:p>
                <a14:m>
                  <m:oMathPara xmlns:m="http://schemas.openxmlformats.org/officeDocument/2006/math" xmlns="">
                    <m:oMathParaPr>
                      <m:jc m:val="centerGroup"/>
                    </m:oMathParaPr>
                    <m:oMath xmlns:m="http://schemas.openxmlformats.org/officeDocument/2006/math">
                      <m:r>
                        <a:rPr lang="en-US" sz="2400" b="1" i="1">
                          <a:latin typeface="Cambria Math" panose="02040503050406030204" pitchFamily="18" charset="0"/>
                          <a:ea typeface="Cambria Math" panose="02040503050406030204" pitchFamily="18" charset="0"/>
                        </a:rPr>
                        <m:t>𝝍</m:t>
                      </m:r>
                      <m:d>
                        <m:dPr>
                          <m:ctrlPr>
                            <a:rPr lang="en-US" sz="2400" b="1" i="1">
                              <a:latin typeface="Cambria Math" panose="02040503050406030204" pitchFamily="18" charset="0"/>
                              <a:ea typeface="Cambria Math" panose="02040503050406030204" pitchFamily="18" charset="0"/>
                            </a:rPr>
                          </m:ctrlPr>
                        </m:dPr>
                        <m:e>
                          <m:r>
                            <a:rPr lang="en-US" sz="2400" b="1" i="1">
                              <a:latin typeface="Cambria Math" panose="02040503050406030204" pitchFamily="18" charset="0"/>
                              <a:ea typeface="Cambria Math" panose="02040503050406030204" pitchFamily="18" charset="0"/>
                            </a:rPr>
                            <m:t>𝒙</m:t>
                          </m:r>
                          <m:r>
                            <a:rPr lang="en-US" sz="2400" b="1" i="1">
                              <a:latin typeface="Cambria Math" panose="02040503050406030204" pitchFamily="18" charset="0"/>
                              <a:ea typeface="Cambria Math" panose="02040503050406030204" pitchFamily="18" charset="0"/>
                            </a:rPr>
                            <m:t>,</m:t>
                          </m:r>
                          <m:r>
                            <a:rPr lang="en-US" sz="2400" b="1" i="1">
                              <a:latin typeface="Cambria Math" panose="02040503050406030204" pitchFamily="18" charset="0"/>
                              <a:ea typeface="Cambria Math" panose="02040503050406030204" pitchFamily="18" charset="0"/>
                            </a:rPr>
                            <m:t>𝒕</m:t>
                          </m:r>
                        </m:e>
                      </m:d>
                      <m:r>
                        <a:rPr lang="en-US" sz="2400" b="1" i="1">
                          <a:latin typeface="Cambria Math" panose="02040503050406030204" pitchFamily="18" charset="0"/>
                          <a:ea typeface="Cambria Math" panose="02040503050406030204" pitchFamily="18" charset="0"/>
                        </a:rPr>
                        <m:t> = </m:t>
                      </m:r>
                      <m:sSub>
                        <m:sSubPr>
                          <m:ctrlPr>
                            <a:rPr lang="en-US" sz="2400" b="1" i="1">
                              <a:solidFill>
                                <a:srgbClr val="3F56FF"/>
                              </a:solidFill>
                              <a:latin typeface="Cambria Math" panose="02040503050406030204" pitchFamily="18" charset="0"/>
                              <a:ea typeface="Cambria Math" panose="02040503050406030204" pitchFamily="18" charset="0"/>
                            </a:rPr>
                          </m:ctrlPr>
                        </m:sSubPr>
                        <m:e>
                          <m:r>
                            <a:rPr lang="en-US" sz="2400" b="1" i="1">
                              <a:solidFill>
                                <a:srgbClr val="3F56FF"/>
                              </a:solidFill>
                              <a:latin typeface="Cambria Math" panose="02040503050406030204" pitchFamily="18" charset="0"/>
                              <a:ea typeface="Cambria Math" panose="02040503050406030204" pitchFamily="18" charset="0"/>
                            </a:rPr>
                            <m:t>𝒄</m:t>
                          </m:r>
                        </m:e>
                        <m:sub>
                          <m:r>
                            <a:rPr lang="en-US" sz="2400" b="1" i="1">
                              <a:solidFill>
                                <a:srgbClr val="3F56FF"/>
                              </a:solidFill>
                              <a:latin typeface="Cambria Math" panose="02040503050406030204" pitchFamily="18" charset="0"/>
                              <a:ea typeface="Cambria Math" panose="02040503050406030204" pitchFamily="18" charset="0"/>
                            </a:rPr>
                            <m:t>𝟏</m:t>
                          </m:r>
                        </m:sub>
                      </m:sSub>
                      <m:sSub>
                        <m:sSubPr>
                          <m:ctrlPr>
                            <a:rPr lang="en-US" sz="2400" b="1" i="1">
                              <a:solidFill>
                                <a:srgbClr val="3F56FF"/>
                              </a:solidFill>
                              <a:latin typeface="Cambria Math" panose="02040503050406030204" pitchFamily="18" charset="0"/>
                              <a:ea typeface="Cambria Math" panose="02040503050406030204" pitchFamily="18" charset="0"/>
                            </a:rPr>
                          </m:ctrlPr>
                        </m:sSubPr>
                        <m:e>
                          <m:r>
                            <a:rPr lang="en-US" sz="2400" b="1" i="1">
                              <a:solidFill>
                                <a:srgbClr val="3F56FF"/>
                              </a:solidFill>
                              <a:latin typeface="Cambria Math" panose="02040503050406030204" pitchFamily="18" charset="0"/>
                              <a:ea typeface="Cambria Math" panose="02040503050406030204" pitchFamily="18" charset="0"/>
                            </a:rPr>
                            <m:t>𝝍</m:t>
                          </m:r>
                        </m:e>
                        <m:sub>
                          <m:r>
                            <a:rPr lang="en-US" sz="2400" b="1" i="1">
                              <a:solidFill>
                                <a:srgbClr val="3F56FF"/>
                              </a:solidFill>
                              <a:latin typeface="Cambria Math" panose="02040503050406030204" pitchFamily="18" charset="0"/>
                              <a:ea typeface="Cambria Math" panose="02040503050406030204" pitchFamily="18" charset="0"/>
                            </a:rPr>
                            <m:t>𝟏</m:t>
                          </m:r>
                          <m:r>
                            <a:rPr lang="en-US" sz="2400" b="1" i="1">
                              <a:solidFill>
                                <a:srgbClr val="3F56FF"/>
                              </a:solidFill>
                              <a:latin typeface="Cambria Math" panose="02040503050406030204" pitchFamily="18" charset="0"/>
                              <a:ea typeface="Cambria Math" panose="02040503050406030204" pitchFamily="18" charset="0"/>
                            </a:rPr>
                            <m:t>,</m:t>
                          </m:r>
                          <m:r>
                            <a:rPr lang="en-US" sz="2400" b="1" i="1">
                              <a:solidFill>
                                <a:srgbClr val="3F56FF"/>
                              </a:solidFill>
                              <a:latin typeface="Cambria Math" panose="02040503050406030204" pitchFamily="18" charset="0"/>
                              <a:ea typeface="Cambria Math" panose="02040503050406030204" pitchFamily="18" charset="0"/>
                            </a:rPr>
                            <m:t>𝒏</m:t>
                          </m:r>
                        </m:sub>
                      </m:sSub>
                      <m:d>
                        <m:dPr>
                          <m:ctrlPr>
                            <a:rPr lang="en-US" sz="2400" b="1" i="1">
                              <a:solidFill>
                                <a:srgbClr val="3F56FF"/>
                              </a:solidFill>
                              <a:latin typeface="Cambria Math" panose="02040503050406030204" pitchFamily="18" charset="0"/>
                              <a:ea typeface="Cambria Math" panose="02040503050406030204" pitchFamily="18" charset="0"/>
                            </a:rPr>
                          </m:ctrlPr>
                        </m:dPr>
                        <m:e>
                          <m:r>
                            <a:rPr lang="en-US" sz="2400" b="1" i="1">
                              <a:solidFill>
                                <a:srgbClr val="3F56FF"/>
                              </a:solidFill>
                              <a:latin typeface="Cambria Math" panose="02040503050406030204" pitchFamily="18" charset="0"/>
                              <a:ea typeface="Cambria Math" panose="02040503050406030204" pitchFamily="18" charset="0"/>
                            </a:rPr>
                            <m:t>𝒙</m:t>
                          </m:r>
                        </m:e>
                      </m:d>
                      <m:sSup>
                        <m:sSupPr>
                          <m:ctrlPr>
                            <a:rPr lang="en-US" sz="2400" b="1" i="1">
                              <a:solidFill>
                                <a:srgbClr val="3F56FF"/>
                              </a:solidFill>
                              <a:latin typeface="Cambria Math" panose="02040503050406030204" pitchFamily="18" charset="0"/>
                              <a:ea typeface="Cambria Math" panose="02040503050406030204" pitchFamily="18" charset="0"/>
                            </a:rPr>
                          </m:ctrlPr>
                        </m:sSupPr>
                        <m:e>
                          <m:r>
                            <a:rPr lang="en-US" sz="2400" b="1" i="1">
                              <a:solidFill>
                                <a:srgbClr val="3F56FF"/>
                              </a:solidFill>
                              <a:latin typeface="Cambria Math" panose="02040503050406030204" pitchFamily="18" charset="0"/>
                              <a:ea typeface="Cambria Math" panose="02040503050406030204" pitchFamily="18" charset="0"/>
                            </a:rPr>
                            <m:t>𝒆</m:t>
                          </m:r>
                        </m:e>
                        <m:sup>
                          <m:r>
                            <a:rPr lang="en-US" sz="2400" b="1" i="1">
                              <a:solidFill>
                                <a:srgbClr val="3F56FF"/>
                              </a:solidFill>
                              <a:latin typeface="Cambria Math" panose="02040503050406030204" pitchFamily="18" charset="0"/>
                              <a:ea typeface="Cambria Math" panose="02040503050406030204" pitchFamily="18" charset="0"/>
                            </a:rPr>
                            <m:t>−</m:t>
                          </m:r>
                          <m:f>
                            <m:fPr>
                              <m:ctrlPr>
                                <a:rPr lang="en-US" sz="2400" b="1" i="1">
                                  <a:solidFill>
                                    <a:srgbClr val="3F56FF"/>
                                  </a:solidFill>
                                  <a:latin typeface="Cambria Math" panose="02040503050406030204" pitchFamily="18" charset="0"/>
                                  <a:ea typeface="Cambria Math" panose="02040503050406030204" pitchFamily="18" charset="0"/>
                                </a:rPr>
                              </m:ctrlPr>
                            </m:fPr>
                            <m:num>
                              <m:r>
                                <a:rPr lang="en-US" sz="2400" b="1" i="1">
                                  <a:solidFill>
                                    <a:srgbClr val="3F56FF"/>
                                  </a:solidFill>
                                  <a:latin typeface="Cambria Math" panose="02040503050406030204" pitchFamily="18" charset="0"/>
                                  <a:ea typeface="Cambria Math" panose="02040503050406030204" pitchFamily="18" charset="0"/>
                                </a:rPr>
                                <m:t>𝒊</m:t>
                              </m:r>
                              <m:sSub>
                                <m:sSubPr>
                                  <m:ctrlPr>
                                    <a:rPr lang="en-US" sz="2400" b="1" i="1">
                                      <a:solidFill>
                                        <a:srgbClr val="3F56FF"/>
                                      </a:solidFill>
                                      <a:latin typeface="Cambria Math" panose="02040503050406030204" pitchFamily="18" charset="0"/>
                                      <a:ea typeface="Cambria Math" panose="02040503050406030204" pitchFamily="18" charset="0"/>
                                    </a:rPr>
                                  </m:ctrlPr>
                                </m:sSubPr>
                                <m:e>
                                  <m:r>
                                    <a:rPr lang="en-US" sz="2400" b="1" i="1">
                                      <a:solidFill>
                                        <a:srgbClr val="3F56FF"/>
                                      </a:solidFill>
                                      <a:latin typeface="Cambria Math" panose="02040503050406030204" pitchFamily="18" charset="0"/>
                                      <a:ea typeface="Cambria Math" panose="02040503050406030204" pitchFamily="18" charset="0"/>
                                    </a:rPr>
                                    <m:t>𝑬</m:t>
                                  </m:r>
                                </m:e>
                                <m:sub>
                                  <m:r>
                                    <a:rPr lang="en-US" sz="2400" b="1" i="1">
                                      <a:solidFill>
                                        <a:srgbClr val="3F56FF"/>
                                      </a:solidFill>
                                      <a:latin typeface="Cambria Math" panose="02040503050406030204" pitchFamily="18" charset="0"/>
                                      <a:ea typeface="Cambria Math" panose="02040503050406030204" pitchFamily="18" charset="0"/>
                                    </a:rPr>
                                    <m:t>𝒏</m:t>
                                  </m:r>
                                </m:sub>
                              </m:sSub>
                              <m:r>
                                <a:rPr lang="en-US" sz="2400" b="1" i="1">
                                  <a:solidFill>
                                    <a:srgbClr val="3F56FF"/>
                                  </a:solidFill>
                                  <a:latin typeface="Cambria Math" panose="02040503050406030204" pitchFamily="18" charset="0"/>
                                  <a:ea typeface="Cambria Math" panose="02040503050406030204" pitchFamily="18" charset="0"/>
                                </a:rPr>
                                <m:t>𝒕</m:t>
                              </m:r>
                            </m:num>
                            <m:den>
                              <m:r>
                                <a:rPr lang="en-US" sz="2400" b="1" i="1">
                                  <a:solidFill>
                                    <a:srgbClr val="3F56FF"/>
                                  </a:solidFill>
                                  <a:latin typeface="Cambria Math" panose="02040503050406030204" pitchFamily="18" charset="0"/>
                                  <a:ea typeface="Cambria Math" panose="02040503050406030204" pitchFamily="18" charset="0"/>
                                </a:rPr>
                                <m:t>ℏ</m:t>
                              </m:r>
                            </m:den>
                          </m:f>
                        </m:sup>
                      </m:sSup>
                      <m:r>
                        <a:rPr lang="en-US" sz="2400" b="1">
                          <a:latin typeface="Cambria Math" panose="02040503050406030204" pitchFamily="18" charset="0"/>
                          <a:ea typeface="Cambria Math" panose="02040503050406030204" pitchFamily="18" charset="0"/>
                        </a:rPr>
                        <m:t> + </m:t>
                      </m:r>
                      <m:sSub>
                        <m:sSubPr>
                          <m:ctrlPr>
                            <a:rPr lang="en-US" sz="2400" b="1" i="1">
                              <a:solidFill>
                                <a:srgbClr val="00B050"/>
                              </a:solidFill>
                              <a:latin typeface="Cambria Math" panose="02040503050406030204" pitchFamily="18" charset="0"/>
                              <a:ea typeface="Cambria Math" panose="02040503050406030204" pitchFamily="18" charset="0"/>
                            </a:rPr>
                          </m:ctrlPr>
                        </m:sSubPr>
                        <m:e>
                          <m:r>
                            <a:rPr lang="en-US" sz="2400" b="1" i="1">
                              <a:solidFill>
                                <a:srgbClr val="00B050"/>
                              </a:solidFill>
                              <a:latin typeface="Cambria Math" panose="02040503050406030204" pitchFamily="18" charset="0"/>
                              <a:ea typeface="Cambria Math" panose="02040503050406030204" pitchFamily="18" charset="0"/>
                            </a:rPr>
                            <m:t>𝒄</m:t>
                          </m:r>
                        </m:e>
                        <m:sub>
                          <m:r>
                            <a:rPr lang="en-US" sz="2400" b="1" i="1">
                              <a:solidFill>
                                <a:srgbClr val="00B050"/>
                              </a:solidFill>
                              <a:latin typeface="Cambria Math" panose="02040503050406030204" pitchFamily="18" charset="0"/>
                              <a:ea typeface="Cambria Math" panose="02040503050406030204" pitchFamily="18" charset="0"/>
                            </a:rPr>
                            <m:t>𝟐</m:t>
                          </m:r>
                        </m:sub>
                      </m:sSub>
                      <m:sSub>
                        <m:sSubPr>
                          <m:ctrlPr>
                            <a:rPr lang="en-US" sz="2400" b="1" i="1">
                              <a:solidFill>
                                <a:srgbClr val="00B050"/>
                              </a:solidFill>
                              <a:latin typeface="Cambria Math" panose="02040503050406030204" pitchFamily="18" charset="0"/>
                              <a:ea typeface="Cambria Math" panose="02040503050406030204" pitchFamily="18" charset="0"/>
                            </a:rPr>
                          </m:ctrlPr>
                        </m:sSubPr>
                        <m:e>
                          <m:r>
                            <a:rPr lang="en-US" sz="2400" b="1" i="1">
                              <a:solidFill>
                                <a:srgbClr val="00B050"/>
                              </a:solidFill>
                              <a:latin typeface="Cambria Math" panose="02040503050406030204" pitchFamily="18" charset="0"/>
                              <a:ea typeface="Cambria Math" panose="02040503050406030204" pitchFamily="18" charset="0"/>
                            </a:rPr>
                            <m:t>𝝍</m:t>
                          </m:r>
                        </m:e>
                        <m:sub>
                          <m:r>
                            <a:rPr lang="en-US" sz="2400" b="1" i="1">
                              <a:solidFill>
                                <a:srgbClr val="00B050"/>
                              </a:solidFill>
                              <a:latin typeface="Cambria Math" panose="02040503050406030204" pitchFamily="18" charset="0"/>
                              <a:ea typeface="Cambria Math" panose="02040503050406030204" pitchFamily="18" charset="0"/>
                            </a:rPr>
                            <m:t>𝟐</m:t>
                          </m:r>
                          <m:r>
                            <a:rPr lang="en-US" sz="2400" b="1" i="1">
                              <a:solidFill>
                                <a:srgbClr val="00B050"/>
                              </a:solidFill>
                              <a:latin typeface="Cambria Math" panose="02040503050406030204" pitchFamily="18" charset="0"/>
                              <a:ea typeface="Cambria Math" panose="02040503050406030204" pitchFamily="18" charset="0"/>
                            </a:rPr>
                            <m:t>,</m:t>
                          </m:r>
                          <m:r>
                            <a:rPr lang="en-US" sz="2400" b="1" i="1">
                              <a:solidFill>
                                <a:srgbClr val="00B050"/>
                              </a:solidFill>
                              <a:latin typeface="Cambria Math" panose="02040503050406030204" pitchFamily="18" charset="0"/>
                              <a:ea typeface="Cambria Math" panose="02040503050406030204" pitchFamily="18" charset="0"/>
                            </a:rPr>
                            <m:t>𝒎</m:t>
                          </m:r>
                        </m:sub>
                      </m:sSub>
                      <m:d>
                        <m:dPr>
                          <m:ctrlPr>
                            <a:rPr lang="en-US" sz="2400" b="1" i="1">
                              <a:solidFill>
                                <a:srgbClr val="00B050"/>
                              </a:solidFill>
                              <a:latin typeface="Cambria Math" panose="02040503050406030204" pitchFamily="18" charset="0"/>
                              <a:ea typeface="Cambria Math" panose="02040503050406030204" pitchFamily="18" charset="0"/>
                            </a:rPr>
                          </m:ctrlPr>
                        </m:dPr>
                        <m:e>
                          <m:r>
                            <a:rPr lang="en-US" sz="2400" b="1" i="1">
                              <a:solidFill>
                                <a:srgbClr val="00B050"/>
                              </a:solidFill>
                              <a:latin typeface="Cambria Math" panose="02040503050406030204" pitchFamily="18" charset="0"/>
                              <a:ea typeface="Cambria Math" panose="02040503050406030204" pitchFamily="18" charset="0"/>
                            </a:rPr>
                            <m:t>𝒙</m:t>
                          </m:r>
                        </m:e>
                      </m:d>
                      <m:sSup>
                        <m:sSupPr>
                          <m:ctrlPr>
                            <a:rPr lang="en-US" sz="2400" b="1" i="1">
                              <a:solidFill>
                                <a:srgbClr val="00B050"/>
                              </a:solidFill>
                              <a:latin typeface="Cambria Math" panose="02040503050406030204" pitchFamily="18" charset="0"/>
                              <a:ea typeface="Cambria Math" panose="02040503050406030204" pitchFamily="18" charset="0"/>
                            </a:rPr>
                          </m:ctrlPr>
                        </m:sSupPr>
                        <m:e>
                          <m:r>
                            <a:rPr lang="en-US" sz="2400" b="1" i="1">
                              <a:solidFill>
                                <a:srgbClr val="00B050"/>
                              </a:solidFill>
                              <a:latin typeface="Cambria Math" panose="02040503050406030204" pitchFamily="18" charset="0"/>
                              <a:ea typeface="Cambria Math" panose="02040503050406030204" pitchFamily="18" charset="0"/>
                            </a:rPr>
                            <m:t>𝒆</m:t>
                          </m:r>
                        </m:e>
                        <m:sup>
                          <m:r>
                            <a:rPr lang="en-US" sz="2400" b="1" i="1">
                              <a:solidFill>
                                <a:srgbClr val="00B050"/>
                              </a:solidFill>
                              <a:latin typeface="Cambria Math" panose="02040503050406030204" pitchFamily="18" charset="0"/>
                              <a:ea typeface="Cambria Math" panose="02040503050406030204" pitchFamily="18" charset="0"/>
                            </a:rPr>
                            <m:t>−</m:t>
                          </m:r>
                          <m:f>
                            <m:fPr>
                              <m:ctrlPr>
                                <a:rPr lang="en-US" sz="2400" b="1" i="1">
                                  <a:solidFill>
                                    <a:srgbClr val="00B050"/>
                                  </a:solidFill>
                                  <a:latin typeface="Cambria Math" panose="02040503050406030204" pitchFamily="18" charset="0"/>
                                  <a:ea typeface="Cambria Math" panose="02040503050406030204" pitchFamily="18" charset="0"/>
                                </a:rPr>
                              </m:ctrlPr>
                            </m:fPr>
                            <m:num>
                              <m:r>
                                <a:rPr lang="en-US" sz="2400" b="1" i="1">
                                  <a:solidFill>
                                    <a:srgbClr val="00B050"/>
                                  </a:solidFill>
                                  <a:latin typeface="Cambria Math" panose="02040503050406030204" pitchFamily="18" charset="0"/>
                                  <a:ea typeface="Cambria Math" panose="02040503050406030204" pitchFamily="18" charset="0"/>
                                </a:rPr>
                                <m:t>𝒊</m:t>
                              </m:r>
                              <m:sSub>
                                <m:sSubPr>
                                  <m:ctrlPr>
                                    <a:rPr lang="en-US" sz="2400" b="1" i="1">
                                      <a:solidFill>
                                        <a:srgbClr val="00B050"/>
                                      </a:solidFill>
                                      <a:latin typeface="Cambria Math" panose="02040503050406030204" pitchFamily="18" charset="0"/>
                                      <a:ea typeface="Cambria Math" panose="02040503050406030204" pitchFamily="18" charset="0"/>
                                    </a:rPr>
                                  </m:ctrlPr>
                                </m:sSubPr>
                                <m:e>
                                  <m:r>
                                    <a:rPr lang="en-US" sz="2400" b="1" i="1">
                                      <a:solidFill>
                                        <a:srgbClr val="00B050"/>
                                      </a:solidFill>
                                      <a:latin typeface="Cambria Math" panose="02040503050406030204" pitchFamily="18" charset="0"/>
                                      <a:ea typeface="Cambria Math" panose="02040503050406030204" pitchFamily="18" charset="0"/>
                                    </a:rPr>
                                    <m:t>𝑬</m:t>
                                  </m:r>
                                </m:e>
                                <m:sub>
                                  <m:r>
                                    <a:rPr lang="en-US" sz="2400" b="1" i="1">
                                      <a:solidFill>
                                        <a:srgbClr val="00B050"/>
                                      </a:solidFill>
                                      <a:latin typeface="Cambria Math" panose="02040503050406030204" pitchFamily="18" charset="0"/>
                                      <a:ea typeface="Cambria Math" panose="02040503050406030204" pitchFamily="18" charset="0"/>
                                    </a:rPr>
                                    <m:t>𝒎</m:t>
                                  </m:r>
                                </m:sub>
                              </m:sSub>
                              <m:r>
                                <a:rPr lang="en-US" sz="2400" b="1" i="1">
                                  <a:solidFill>
                                    <a:srgbClr val="00B050"/>
                                  </a:solidFill>
                                  <a:latin typeface="Cambria Math" panose="02040503050406030204" pitchFamily="18" charset="0"/>
                                  <a:ea typeface="Cambria Math" panose="02040503050406030204" pitchFamily="18" charset="0"/>
                                </a:rPr>
                                <m:t>𝒕</m:t>
                              </m:r>
                            </m:num>
                            <m:den>
                              <m:r>
                                <a:rPr lang="en-US" sz="2400" b="1" i="1">
                                  <a:solidFill>
                                    <a:srgbClr val="00B050"/>
                                  </a:solidFill>
                                  <a:latin typeface="Cambria Math" panose="02040503050406030204" pitchFamily="18" charset="0"/>
                                  <a:ea typeface="Cambria Math" panose="02040503050406030204" pitchFamily="18" charset="0"/>
                                </a:rPr>
                                <m:t>ℏ</m:t>
                              </m:r>
                            </m:den>
                          </m:f>
                        </m:sup>
                      </m:sSup>
                      <m:r>
                        <a:rPr lang="en-US" sz="2400" b="1">
                          <a:latin typeface="Cambria Math" panose="02040503050406030204" pitchFamily="18" charset="0"/>
                          <a:ea typeface="Cambria Math" panose="02040503050406030204" pitchFamily="18" charset="0"/>
                        </a:rPr>
                        <m:t> </m:t>
                      </m:r>
                      <m:r>
                        <a:rPr lang="en-US" sz="2400" b="1">
                          <a:latin typeface="Cambria Math" panose="02040503050406030204" pitchFamily="18" charset="0"/>
                          <a:ea typeface="Cambria Math" panose="02040503050406030204" pitchFamily="18" charset="0"/>
                        </a:rPr>
                        <m:t>+</m:t>
                      </m:r>
                      <m:r>
                        <a:rPr lang="en-US" sz="2400" b="1">
                          <a:latin typeface="Cambria Math" panose="02040503050406030204" pitchFamily="18" charset="0"/>
                          <a:ea typeface="Cambria Math" panose="02040503050406030204" pitchFamily="18" charset="0"/>
                        </a:rPr>
                        <m:t> </m:t>
                      </m:r>
                      <m:sSub>
                        <m:sSubPr>
                          <m:ctrlPr>
                            <a:rPr lang="en-US" sz="2400" b="1" i="1">
                              <a:solidFill>
                                <a:schemeClr val="bg2">
                                  <a:lumMod val="50000"/>
                                  <a:lumOff val="50000"/>
                                </a:schemeClr>
                              </a:solidFill>
                              <a:latin typeface="Cambria Math" panose="02040503050406030204" pitchFamily="18" charset="0"/>
                              <a:ea typeface="Cambria Math" panose="02040503050406030204" pitchFamily="18" charset="0"/>
                            </a:rPr>
                          </m:ctrlPr>
                        </m:sSubPr>
                        <m:e>
                          <m:r>
                            <a:rPr lang="en-US" sz="2400" b="1" i="1">
                              <a:solidFill>
                                <a:schemeClr val="bg2">
                                  <a:lumMod val="50000"/>
                                  <a:lumOff val="50000"/>
                                </a:schemeClr>
                              </a:solidFill>
                              <a:latin typeface="Cambria Math" panose="02040503050406030204" pitchFamily="18" charset="0"/>
                              <a:ea typeface="Cambria Math" panose="02040503050406030204" pitchFamily="18" charset="0"/>
                            </a:rPr>
                            <m:t>𝒄</m:t>
                          </m:r>
                        </m:e>
                        <m:sub>
                          <m:r>
                            <a:rPr lang="en-US" sz="2400" b="1" i="1">
                              <a:solidFill>
                                <a:schemeClr val="bg2">
                                  <a:lumMod val="50000"/>
                                  <a:lumOff val="50000"/>
                                </a:schemeClr>
                              </a:solidFill>
                              <a:latin typeface="Cambria Math" panose="02040503050406030204" pitchFamily="18" charset="0"/>
                              <a:ea typeface="Cambria Math" panose="02040503050406030204" pitchFamily="18" charset="0"/>
                            </a:rPr>
                            <m:t>𝟑</m:t>
                          </m:r>
                        </m:sub>
                      </m:sSub>
                      <m:sSub>
                        <m:sSubPr>
                          <m:ctrlPr>
                            <a:rPr lang="en-US" sz="2400" b="1" i="1">
                              <a:solidFill>
                                <a:schemeClr val="bg2">
                                  <a:lumMod val="50000"/>
                                  <a:lumOff val="50000"/>
                                </a:schemeClr>
                              </a:solidFill>
                              <a:latin typeface="Cambria Math" panose="02040503050406030204" pitchFamily="18" charset="0"/>
                              <a:ea typeface="Cambria Math" panose="02040503050406030204" pitchFamily="18" charset="0"/>
                            </a:rPr>
                          </m:ctrlPr>
                        </m:sSubPr>
                        <m:e>
                          <m:r>
                            <a:rPr lang="en-US" sz="2400" b="1" i="1">
                              <a:solidFill>
                                <a:schemeClr val="bg2">
                                  <a:lumMod val="50000"/>
                                  <a:lumOff val="50000"/>
                                </a:schemeClr>
                              </a:solidFill>
                              <a:latin typeface="Cambria Math" panose="02040503050406030204" pitchFamily="18" charset="0"/>
                              <a:ea typeface="Cambria Math" panose="02040503050406030204" pitchFamily="18" charset="0"/>
                            </a:rPr>
                            <m:t>𝝍</m:t>
                          </m:r>
                        </m:e>
                        <m:sub>
                          <m:r>
                            <a:rPr lang="en-US" sz="2400" b="1" i="1">
                              <a:solidFill>
                                <a:schemeClr val="bg2">
                                  <a:lumMod val="50000"/>
                                  <a:lumOff val="50000"/>
                                </a:schemeClr>
                              </a:solidFill>
                              <a:latin typeface="Cambria Math" panose="02040503050406030204" pitchFamily="18" charset="0"/>
                              <a:ea typeface="Cambria Math" panose="02040503050406030204" pitchFamily="18" charset="0"/>
                            </a:rPr>
                            <m:t>𝟑</m:t>
                          </m:r>
                          <m:r>
                            <a:rPr lang="en-US" sz="2400" b="1" i="1">
                              <a:solidFill>
                                <a:schemeClr val="bg2">
                                  <a:lumMod val="50000"/>
                                  <a:lumOff val="50000"/>
                                </a:schemeClr>
                              </a:solidFill>
                              <a:latin typeface="Cambria Math" panose="02040503050406030204" pitchFamily="18" charset="0"/>
                              <a:ea typeface="Cambria Math" panose="02040503050406030204" pitchFamily="18" charset="0"/>
                            </a:rPr>
                            <m:t>,</m:t>
                          </m:r>
                          <m:r>
                            <a:rPr lang="en-US" sz="2400" b="1" i="1">
                              <a:solidFill>
                                <a:schemeClr val="bg2">
                                  <a:lumMod val="50000"/>
                                  <a:lumOff val="50000"/>
                                </a:schemeClr>
                              </a:solidFill>
                              <a:latin typeface="Cambria Math" panose="02040503050406030204" pitchFamily="18" charset="0"/>
                              <a:ea typeface="Cambria Math" panose="02040503050406030204" pitchFamily="18" charset="0"/>
                            </a:rPr>
                            <m:t>𝒍</m:t>
                          </m:r>
                        </m:sub>
                      </m:sSub>
                      <m:d>
                        <m:dPr>
                          <m:ctrlPr>
                            <a:rPr lang="en-US" sz="2400" b="1" i="1">
                              <a:solidFill>
                                <a:schemeClr val="bg2">
                                  <a:lumMod val="50000"/>
                                  <a:lumOff val="50000"/>
                                </a:schemeClr>
                              </a:solidFill>
                              <a:latin typeface="Cambria Math" panose="02040503050406030204" pitchFamily="18" charset="0"/>
                              <a:ea typeface="Cambria Math" panose="02040503050406030204" pitchFamily="18" charset="0"/>
                            </a:rPr>
                          </m:ctrlPr>
                        </m:dPr>
                        <m:e>
                          <m:r>
                            <a:rPr lang="en-US" sz="2400" b="1" i="1">
                              <a:solidFill>
                                <a:schemeClr val="bg2">
                                  <a:lumMod val="50000"/>
                                  <a:lumOff val="50000"/>
                                </a:schemeClr>
                              </a:solidFill>
                              <a:latin typeface="Cambria Math" panose="02040503050406030204" pitchFamily="18" charset="0"/>
                              <a:ea typeface="Cambria Math" panose="02040503050406030204" pitchFamily="18" charset="0"/>
                            </a:rPr>
                            <m:t>𝒙</m:t>
                          </m:r>
                        </m:e>
                      </m:d>
                      <m:sSup>
                        <m:sSupPr>
                          <m:ctrlPr>
                            <a:rPr lang="en-US" sz="2400" b="1" i="1">
                              <a:solidFill>
                                <a:schemeClr val="bg2">
                                  <a:lumMod val="50000"/>
                                  <a:lumOff val="50000"/>
                                </a:schemeClr>
                              </a:solidFill>
                              <a:latin typeface="Cambria Math" panose="02040503050406030204" pitchFamily="18" charset="0"/>
                              <a:ea typeface="Cambria Math" panose="02040503050406030204" pitchFamily="18" charset="0"/>
                            </a:rPr>
                          </m:ctrlPr>
                        </m:sSupPr>
                        <m:e>
                          <m:r>
                            <a:rPr lang="en-US" sz="2400" b="1" i="1">
                              <a:solidFill>
                                <a:schemeClr val="bg2">
                                  <a:lumMod val="50000"/>
                                  <a:lumOff val="50000"/>
                                </a:schemeClr>
                              </a:solidFill>
                              <a:latin typeface="Cambria Math" panose="02040503050406030204" pitchFamily="18" charset="0"/>
                              <a:ea typeface="Cambria Math" panose="02040503050406030204" pitchFamily="18" charset="0"/>
                            </a:rPr>
                            <m:t>𝒆</m:t>
                          </m:r>
                        </m:e>
                        <m:sup>
                          <m:r>
                            <a:rPr lang="en-US" sz="2400" b="1" i="1">
                              <a:solidFill>
                                <a:schemeClr val="bg2">
                                  <a:lumMod val="50000"/>
                                  <a:lumOff val="50000"/>
                                </a:schemeClr>
                              </a:solidFill>
                              <a:latin typeface="Cambria Math" panose="02040503050406030204" pitchFamily="18" charset="0"/>
                              <a:ea typeface="Cambria Math" panose="02040503050406030204" pitchFamily="18" charset="0"/>
                            </a:rPr>
                            <m:t>−</m:t>
                          </m:r>
                          <m:f>
                            <m:fPr>
                              <m:ctrlPr>
                                <a:rPr lang="en-US" sz="2400" b="1" i="1">
                                  <a:solidFill>
                                    <a:schemeClr val="bg2">
                                      <a:lumMod val="50000"/>
                                      <a:lumOff val="50000"/>
                                    </a:schemeClr>
                                  </a:solidFill>
                                  <a:latin typeface="Cambria Math" panose="02040503050406030204" pitchFamily="18" charset="0"/>
                                  <a:ea typeface="Cambria Math" panose="02040503050406030204" pitchFamily="18" charset="0"/>
                                </a:rPr>
                              </m:ctrlPr>
                            </m:fPr>
                            <m:num>
                              <m:r>
                                <a:rPr lang="en-US" sz="2400" b="1" i="1">
                                  <a:solidFill>
                                    <a:schemeClr val="bg2">
                                      <a:lumMod val="50000"/>
                                      <a:lumOff val="50000"/>
                                    </a:schemeClr>
                                  </a:solidFill>
                                  <a:latin typeface="Cambria Math" panose="02040503050406030204" pitchFamily="18" charset="0"/>
                                  <a:ea typeface="Cambria Math" panose="02040503050406030204" pitchFamily="18" charset="0"/>
                                </a:rPr>
                                <m:t>𝒊</m:t>
                              </m:r>
                              <m:sSub>
                                <m:sSubPr>
                                  <m:ctrlPr>
                                    <a:rPr lang="en-US" sz="2400" b="1" i="1">
                                      <a:solidFill>
                                        <a:schemeClr val="bg2">
                                          <a:lumMod val="50000"/>
                                          <a:lumOff val="50000"/>
                                        </a:schemeClr>
                                      </a:solidFill>
                                      <a:latin typeface="Cambria Math" panose="02040503050406030204" pitchFamily="18" charset="0"/>
                                      <a:ea typeface="Cambria Math" panose="02040503050406030204" pitchFamily="18" charset="0"/>
                                    </a:rPr>
                                  </m:ctrlPr>
                                </m:sSubPr>
                                <m:e>
                                  <m:r>
                                    <a:rPr lang="en-US" sz="2400" b="1" i="1">
                                      <a:solidFill>
                                        <a:schemeClr val="bg2">
                                          <a:lumMod val="50000"/>
                                          <a:lumOff val="50000"/>
                                        </a:schemeClr>
                                      </a:solidFill>
                                      <a:latin typeface="Cambria Math" panose="02040503050406030204" pitchFamily="18" charset="0"/>
                                      <a:ea typeface="Cambria Math" panose="02040503050406030204" pitchFamily="18" charset="0"/>
                                    </a:rPr>
                                    <m:t>𝑬</m:t>
                                  </m:r>
                                </m:e>
                                <m:sub>
                                  <m:r>
                                    <a:rPr lang="en-US" sz="2400" b="1" i="1">
                                      <a:solidFill>
                                        <a:schemeClr val="bg2">
                                          <a:lumMod val="50000"/>
                                          <a:lumOff val="50000"/>
                                        </a:schemeClr>
                                      </a:solidFill>
                                      <a:latin typeface="Cambria Math" panose="02040503050406030204" pitchFamily="18" charset="0"/>
                                      <a:ea typeface="Cambria Math" panose="02040503050406030204" pitchFamily="18" charset="0"/>
                                    </a:rPr>
                                    <m:t>𝒍</m:t>
                                  </m:r>
                                </m:sub>
                              </m:sSub>
                              <m:r>
                                <a:rPr lang="en-US" sz="2400" b="1" i="1">
                                  <a:solidFill>
                                    <a:schemeClr val="bg2">
                                      <a:lumMod val="50000"/>
                                      <a:lumOff val="50000"/>
                                    </a:schemeClr>
                                  </a:solidFill>
                                  <a:latin typeface="Cambria Math" panose="02040503050406030204" pitchFamily="18" charset="0"/>
                                  <a:ea typeface="Cambria Math" panose="02040503050406030204" pitchFamily="18" charset="0"/>
                                </a:rPr>
                                <m:t>𝒕</m:t>
                              </m:r>
                            </m:num>
                            <m:den>
                              <m:r>
                                <a:rPr lang="en-US" sz="2400" b="1" i="1">
                                  <a:solidFill>
                                    <a:schemeClr val="bg2">
                                      <a:lumMod val="50000"/>
                                      <a:lumOff val="50000"/>
                                    </a:schemeClr>
                                  </a:solidFill>
                                  <a:latin typeface="Cambria Math" panose="02040503050406030204" pitchFamily="18" charset="0"/>
                                  <a:ea typeface="Cambria Math" panose="02040503050406030204" pitchFamily="18" charset="0"/>
                                </a:rPr>
                                <m:t>ℏ</m:t>
                              </m:r>
                            </m:den>
                          </m:f>
                        </m:sup>
                      </m:sSup>
                    </m:oMath>
                  </m:oMathPara>
                </a14:m>
                <a:endParaRPr lang="en-US" sz="2400" b="1" dirty="0"/>
              </a:p>
            </p:txBody>
          </p:sp>
        </mc:Choice>
        <mc:Fallback xmlns="">
          <p:sp>
            <p:nvSpPr>
              <p:cNvPr id="4" name="TextBox 3"/>
              <p:cNvSpPr txBox="1">
                <a:spLocks noRot="1" noChangeAspect="1" noMove="1" noResize="1" noEditPoints="1" noAdjustHandles="1" noChangeArrowheads="1" noChangeShapeType="1" noTextEdit="1"/>
              </p:cNvSpPr>
              <p:nvPr/>
            </p:nvSpPr>
            <p:spPr>
              <a:xfrm>
                <a:off x="0" y="4102469"/>
                <a:ext cx="9143999" cy="945580"/>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9366302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3576"/>
            <a:ext cx="7924800" cy="1143000"/>
          </a:xfrm>
        </p:spPr>
        <p:txBody>
          <a:bodyPr/>
          <a:lstStyle/>
          <a:p>
            <a:r>
              <a:rPr lang="en-US" dirty="0" smtClean="0"/>
              <a:t>SIMULATION Cont’d</a:t>
            </a:r>
            <a:endParaRPr lang="en-US" dirty="0"/>
          </a:p>
        </p:txBody>
      </p:sp>
      <p:pic>
        <p:nvPicPr>
          <p:cNvPr id="4" name="Content Placeholder 3"/>
          <p:cNvPicPr>
            <a:picLocks noGrp="1" noChangeAspect="1"/>
          </p:cNvPicPr>
          <p:nvPr>
            <p:ph sz="quarter" idx="13"/>
          </p:nvPr>
        </p:nvPicPr>
        <p:blipFill>
          <a:blip r:embed="rId2" cstate="email">
            <a:extLst>
              <a:ext uri="{28A0092B-C50C-407E-A947-70E740481C1C}">
                <a14:useLocalDpi xmlns:a14="http://schemas.microsoft.com/office/drawing/2010/main" val="0"/>
              </a:ext>
            </a:extLst>
          </a:blip>
          <a:stretch>
            <a:fillRect/>
          </a:stretch>
        </p:blipFill>
        <p:spPr>
          <a:xfrm>
            <a:off x="4941668" y="1105918"/>
            <a:ext cx="3721291" cy="2381372"/>
          </a:xfrm>
        </p:spPr>
      </p:pic>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941669" y="3830317"/>
            <a:ext cx="3721291" cy="2545816"/>
          </a:xfrm>
          <a:prstGeom prst="rect">
            <a:avLst/>
          </a:prstGeom>
        </p:spPr>
      </p:pic>
      <p:sp>
        <p:nvSpPr>
          <p:cNvPr id="6" name="TextBox 5"/>
          <p:cNvSpPr txBox="1"/>
          <p:nvPr/>
        </p:nvSpPr>
        <p:spPr>
          <a:xfrm>
            <a:off x="230345" y="1105918"/>
            <a:ext cx="4530119" cy="2308324"/>
          </a:xfrm>
          <a:prstGeom prst="rect">
            <a:avLst/>
          </a:prstGeom>
          <a:noFill/>
        </p:spPr>
        <p:txBody>
          <a:bodyPr wrap="square" rtlCol="0">
            <a:spAutoFit/>
          </a:bodyPr>
          <a:lstStyle/>
          <a:p>
            <a:pPr algn="r"/>
            <a:r>
              <a:rPr lang="en-US" sz="2400" dirty="0" smtClean="0"/>
              <a:t>This example, from the infinite square well potential, shows how our simulation may be used to examine how adjusting the energy levels of states affects the shape of the superposition of these states.</a:t>
            </a:r>
            <a:endParaRPr lang="en-US" sz="2400" dirty="0"/>
          </a:p>
        </p:txBody>
      </p:sp>
      <p:sp>
        <p:nvSpPr>
          <p:cNvPr id="7" name="TextBox 6"/>
          <p:cNvSpPr txBox="1"/>
          <p:nvPr/>
        </p:nvSpPr>
        <p:spPr>
          <a:xfrm>
            <a:off x="230344" y="3949063"/>
            <a:ext cx="4530119" cy="2308324"/>
          </a:xfrm>
          <a:prstGeom prst="rect">
            <a:avLst/>
          </a:prstGeom>
          <a:noFill/>
        </p:spPr>
        <p:txBody>
          <a:bodyPr wrap="square" rtlCol="0">
            <a:spAutoFit/>
          </a:bodyPr>
          <a:lstStyle/>
          <a:p>
            <a:pPr algn="r"/>
            <a:r>
              <a:rPr lang="en-US" sz="2400" dirty="0" smtClean="0"/>
              <a:t>Our simulation may be used to examine how adjusting the weights (amplitudes) of states affects the amplitude of the superposition, as in this example from the quantum harmonic oscillator potential case.</a:t>
            </a:r>
            <a:endParaRPr lang="en-US" dirty="0"/>
          </a:p>
        </p:txBody>
      </p:sp>
    </p:spTree>
    <p:extLst>
      <p:ext uri="{BB962C8B-B14F-4D97-AF65-F5344CB8AC3E}">
        <p14:creationId xmlns:p14="http://schemas.microsoft.com/office/powerpoint/2010/main" val="8709041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CONT’D</a:t>
            </a:r>
            <a:endParaRPr lang="en-US" dirty="0"/>
          </a:p>
        </p:txBody>
      </p:sp>
      <p:sp>
        <p:nvSpPr>
          <p:cNvPr id="3" name="Content Placeholder 2"/>
          <p:cNvSpPr>
            <a:spLocks noGrp="1"/>
          </p:cNvSpPr>
          <p:nvPr>
            <p:ph sz="quarter" idx="13"/>
          </p:nvPr>
        </p:nvSpPr>
        <p:spPr>
          <a:xfrm>
            <a:off x="609600" y="2094046"/>
            <a:ext cx="7924800" cy="3620954"/>
          </a:xfrm>
        </p:spPr>
        <p:txBody>
          <a:bodyPr>
            <a:normAutofit/>
          </a:bodyPr>
          <a:lstStyle/>
          <a:p>
            <a:pPr marL="0" indent="0" algn="ctr">
              <a:buNone/>
            </a:pPr>
            <a:r>
              <a:rPr lang="en-US" sz="3600" dirty="0" smtClean="0"/>
              <a:t>To observe time-evolution of the superposition of states, let’s go to the actual simulation…</a:t>
            </a:r>
            <a:endParaRPr lang="en-US" sz="3600" dirty="0"/>
          </a:p>
        </p:txBody>
      </p:sp>
      <p:sp>
        <p:nvSpPr>
          <p:cNvPr id="4" name="Right Arrow 3"/>
          <p:cNvSpPr/>
          <p:nvPr/>
        </p:nvSpPr>
        <p:spPr>
          <a:xfrm>
            <a:off x="3249261" y="4125270"/>
            <a:ext cx="2645478" cy="1451872"/>
          </a:xfrm>
          <a:prstGeom prst="rightArrow">
            <a:avLst/>
          </a:prstGeom>
          <a:solidFill>
            <a:srgbClr val="3F56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Tree>
    <p:extLst>
      <p:ext uri="{BB962C8B-B14F-4D97-AF65-F5344CB8AC3E}">
        <p14:creationId xmlns:p14="http://schemas.microsoft.com/office/powerpoint/2010/main" val="6954623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 Thank you!</a:t>
            </a:r>
            <a:endParaRPr lang="en-US" dirty="0"/>
          </a:p>
        </p:txBody>
      </p:sp>
      <p:pic>
        <p:nvPicPr>
          <p:cNvPr id="4" name="Content Placeholder 3" descr="crawford.jpg"/>
          <p:cNvPicPr>
            <a:picLocks noGrp="1" noChangeAspect="1"/>
          </p:cNvPicPr>
          <p:nvPr>
            <p:ph sz="quarter" idx="13"/>
          </p:nvPr>
        </p:nvPicPr>
        <p:blipFill>
          <a:blip r:embed="rId2">
            <a:extLst>
              <a:ext uri="{28A0092B-C50C-407E-A947-70E740481C1C}">
                <a14:useLocalDpi xmlns:a14="http://schemas.microsoft.com/office/drawing/2010/main" val="0"/>
              </a:ext>
            </a:extLst>
          </a:blip>
          <a:srcRect t="19457" b="19457"/>
          <a:stretch>
            <a:fillRect/>
          </a:stretch>
        </p:blipFill>
        <p:spPr>
          <a:xfrm>
            <a:off x="609600" y="3073400"/>
            <a:ext cx="4418974" cy="2294467"/>
          </a:xfrm>
        </p:spPr>
      </p:pic>
      <p:sp>
        <p:nvSpPr>
          <p:cNvPr id="5" name="Cloud 4"/>
          <p:cNvSpPr/>
          <p:nvPr/>
        </p:nvSpPr>
        <p:spPr>
          <a:xfrm>
            <a:off x="3657600" y="2878667"/>
            <a:ext cx="1134533" cy="474133"/>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loud 5"/>
          <p:cNvSpPr/>
          <p:nvPr/>
        </p:nvSpPr>
        <p:spPr>
          <a:xfrm>
            <a:off x="4792133" y="2472267"/>
            <a:ext cx="1744134" cy="601133"/>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Cloud 6"/>
          <p:cNvSpPr/>
          <p:nvPr/>
        </p:nvSpPr>
        <p:spPr>
          <a:xfrm>
            <a:off x="5875867" y="846667"/>
            <a:ext cx="2658533" cy="1625600"/>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6337225" y="1155469"/>
            <a:ext cx="1651151" cy="923330"/>
          </a:xfrm>
          <a:prstGeom prst="rect">
            <a:avLst/>
          </a:prstGeom>
          <a:noFill/>
        </p:spPr>
        <p:txBody>
          <a:bodyPr wrap="none" lIns="91440" tIns="45720" rIns="91440" bIns="45720">
            <a:spAutoFit/>
          </a:bodyPr>
          <a:lstStyle/>
          <a:p>
            <a:pPr algn="ctr"/>
            <a:r>
              <a:rPr lang="en-US" sz="5400" b="1" dirty="0" smtClean="0">
                <a:ln w="10541" cmpd="sng">
                  <a:solidFill>
                    <a:schemeClr val="accent1">
                      <a:shade val="88000"/>
                      <a:satMod val="110000"/>
                    </a:schemeClr>
                  </a:solidFill>
                  <a:prstDash val="solid"/>
                </a:ln>
                <a:solidFill>
                  <a:srgbClr val="FF0000"/>
                </a:solidFill>
              </a:rPr>
              <a:t>A+ !!!</a:t>
            </a:r>
            <a:endParaRPr lang="en-US" sz="5400" b="1" dirty="0">
              <a:ln w="10541" cmpd="sng">
                <a:solidFill>
                  <a:schemeClr val="accent1">
                    <a:shade val="88000"/>
                    <a:satMod val="110000"/>
                  </a:schemeClr>
                </a:solidFill>
                <a:prstDash val="solid"/>
              </a:ln>
              <a:solidFill>
                <a:srgbClr val="FF0000"/>
              </a:solidFill>
            </a:endParaRPr>
          </a:p>
        </p:txBody>
      </p:sp>
    </p:spTree>
    <p:extLst>
      <p:ext uri="{BB962C8B-B14F-4D97-AF65-F5344CB8AC3E}">
        <p14:creationId xmlns:p14="http://schemas.microsoft.com/office/powerpoint/2010/main" val="2497582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556</TotalTime>
  <Words>479</Words>
  <Application>Microsoft Macintosh PowerPoint</Application>
  <PresentationFormat>On-screen Show (4:3)</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Horizon</vt:lpstr>
      <vt:lpstr>Time Dependent Schrödinger Equation:  Evolution of Wave-functions  in potentials</vt:lpstr>
      <vt:lpstr>Theory</vt:lpstr>
      <vt:lpstr>Theory Cont’d</vt:lpstr>
      <vt:lpstr>Learning Objectives</vt:lpstr>
      <vt:lpstr>SIMULATION</vt:lpstr>
      <vt:lpstr>SIMULATION Cont’d</vt:lpstr>
      <vt:lpstr>SIMULATION CONT’D</vt:lpstr>
      <vt:lpstr>The end. Thank you!</vt:lpstr>
    </vt:vector>
  </TitlesOfParts>
  <Company>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Dependent Schrödinger Equation:  Evolution of Wave-functions  in potentials</dc:title>
  <dc:creator>Austin Hinkel</dc:creator>
  <cp:lastModifiedBy>Austin Hinkel</cp:lastModifiedBy>
  <cp:revision>24</cp:revision>
  <dcterms:created xsi:type="dcterms:W3CDTF">2015-12-07T23:09:22Z</dcterms:created>
  <dcterms:modified xsi:type="dcterms:W3CDTF">2015-12-10T18:23:20Z</dcterms:modified>
</cp:coreProperties>
</file>