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8"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ylum User" initials="AU" lastIdx="1" clrIdx="0">
    <p:extLst>
      <p:ext uri="{19B8F6BF-5375-455C-9EA6-DF929625EA0E}">
        <p15:presenceInfo xmlns:p15="http://schemas.microsoft.com/office/powerpoint/2012/main" userId="Asylum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8C3"/>
    <a:srgbClr val="2086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5987" autoAdjust="0"/>
  </p:normalViewPr>
  <p:slideViewPr>
    <p:cSldViewPr snapToGrid="0">
      <p:cViewPr>
        <p:scale>
          <a:sx n="30" d="100"/>
          <a:sy n="30" d="100"/>
        </p:scale>
        <p:origin x="53" y="-2419"/>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5A54C-5D41-4EF8-87C9-0A25DCFCEDA6}" type="datetimeFigureOut">
              <a:rPr lang="en-US" smtClean="0"/>
              <a:t>8/9/2022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34AA35-1F24-46E8-805B-03D2740C3F8E}" type="slidenum">
              <a:rPr lang="en-US" smtClean="0"/>
              <a:t>‹#›</a:t>
            </a:fld>
            <a:endParaRPr lang="en-US"/>
          </a:p>
        </p:txBody>
      </p:sp>
    </p:spTree>
    <p:extLst>
      <p:ext uri="{BB962C8B-B14F-4D97-AF65-F5344CB8AC3E}">
        <p14:creationId xmlns:p14="http://schemas.microsoft.com/office/powerpoint/2010/main" val="286574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4AA35-1F24-46E8-805B-03D2740C3F8E}" type="slidenum">
              <a:rPr lang="en-US" smtClean="0"/>
              <a:t>1</a:t>
            </a:fld>
            <a:endParaRPr lang="en-US"/>
          </a:p>
        </p:txBody>
      </p:sp>
    </p:spTree>
    <p:extLst>
      <p:ext uri="{BB962C8B-B14F-4D97-AF65-F5344CB8AC3E}">
        <p14:creationId xmlns:p14="http://schemas.microsoft.com/office/powerpoint/2010/main" val="157546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E8E51A-2E32-4F99-B31E-9CD9D36BEBC6}"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331989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E8E51A-2E32-4F99-B31E-9CD9D36BEBC6}"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145157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E8E51A-2E32-4F99-B31E-9CD9D36BEBC6}"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1625238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E8E51A-2E32-4F99-B31E-9CD9D36BEBC6}"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34105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E8E51A-2E32-4F99-B31E-9CD9D36BEBC6}"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110726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E8E51A-2E32-4F99-B31E-9CD9D36BEBC6}"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1137783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E8E51A-2E32-4F99-B31E-9CD9D36BEBC6}" type="datetimeFigureOut">
              <a:rPr lang="en-US" smtClean="0"/>
              <a:t>8/9/2022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46548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E8E51A-2E32-4F99-B31E-9CD9D36BEBC6}" type="datetimeFigureOut">
              <a:rPr lang="en-US" smtClean="0"/>
              <a:t>8/9/2022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289181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8E51A-2E32-4F99-B31E-9CD9D36BEBC6}" type="datetimeFigureOut">
              <a:rPr lang="en-US" smtClean="0"/>
              <a:t>8/9/2022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4217844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8E8E51A-2E32-4F99-B31E-9CD9D36BEBC6}"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394201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8E8E51A-2E32-4F99-B31E-9CD9D36BEBC6}"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2AA34-1AD9-4696-82D1-667288F76099}" type="slidenum">
              <a:rPr lang="en-US" smtClean="0"/>
              <a:t>‹#›</a:t>
            </a:fld>
            <a:endParaRPr lang="en-US"/>
          </a:p>
        </p:txBody>
      </p:sp>
    </p:spTree>
    <p:extLst>
      <p:ext uri="{BB962C8B-B14F-4D97-AF65-F5344CB8AC3E}">
        <p14:creationId xmlns:p14="http://schemas.microsoft.com/office/powerpoint/2010/main" val="285090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8E8E51A-2E32-4F99-B31E-9CD9D36BEBC6}" type="datetimeFigureOut">
              <a:rPr lang="en-US" smtClean="0"/>
              <a:t>8/9/2022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032AA34-1AD9-4696-82D1-667288F76099}" type="slidenum">
              <a:rPr lang="en-US" smtClean="0"/>
              <a:t>‹#›</a:t>
            </a:fld>
            <a:endParaRPr lang="en-US"/>
          </a:p>
        </p:txBody>
      </p:sp>
    </p:spTree>
    <p:extLst>
      <p:ext uri="{BB962C8B-B14F-4D97-AF65-F5344CB8AC3E}">
        <p14:creationId xmlns:p14="http://schemas.microsoft.com/office/powerpoint/2010/main" val="34959599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p:cNvSpPr/>
          <p:nvPr/>
        </p:nvSpPr>
        <p:spPr>
          <a:xfrm>
            <a:off x="984285" y="577105"/>
            <a:ext cx="41878737" cy="301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2" name="Rectangle 71">
            <a:extLst>
              <a:ext uri="{FF2B5EF4-FFF2-40B4-BE49-F238E27FC236}">
                <a16:creationId xmlns:a16="http://schemas.microsoft.com/office/drawing/2014/main" id="{5D78B4BB-3153-FF48-B4EB-971679512DD9}"/>
              </a:ext>
            </a:extLst>
          </p:cNvPr>
          <p:cNvSpPr/>
          <p:nvPr/>
        </p:nvSpPr>
        <p:spPr>
          <a:xfrm>
            <a:off x="29604222" y="6221453"/>
            <a:ext cx="13258800" cy="154327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Times New Roman" panose="02020603050405020304" pitchFamily="18" charset="0"/>
              <a:cs typeface="Times New Roman" panose="02020603050405020304" pitchFamily="18" charset="0"/>
            </a:endParaRPr>
          </a:p>
        </p:txBody>
      </p:sp>
      <p:sp>
        <p:nvSpPr>
          <p:cNvPr id="27" name="Rectangle 26">
            <a:extLst>
              <a:ext uri="{FF2B5EF4-FFF2-40B4-BE49-F238E27FC236}">
                <a16:creationId xmlns:a16="http://schemas.microsoft.com/office/drawing/2014/main" id="{642FD3B5-EC98-F844-AFA5-A4E9229C8A2F}"/>
              </a:ext>
            </a:extLst>
          </p:cNvPr>
          <p:cNvSpPr/>
          <p:nvPr/>
        </p:nvSpPr>
        <p:spPr>
          <a:xfrm>
            <a:off x="15276975" y="6221453"/>
            <a:ext cx="13258800" cy="254904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642FD3B5-EC98-F844-AFA5-A4E9229C8A2F}"/>
              </a:ext>
            </a:extLst>
          </p:cNvPr>
          <p:cNvSpPr/>
          <p:nvPr/>
        </p:nvSpPr>
        <p:spPr>
          <a:xfrm>
            <a:off x="29604222" y="22559854"/>
            <a:ext cx="13258800" cy="91520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644132" y="740886"/>
            <a:ext cx="25918581" cy="2554545"/>
          </a:xfrm>
          <a:prstGeom prst="rect">
            <a:avLst/>
          </a:prstGeom>
          <a:noFill/>
        </p:spPr>
        <p:txBody>
          <a:bodyPr wrap="square">
            <a:spAutoFit/>
          </a:bodyPr>
          <a:lstStyle/>
          <a:p>
            <a:pPr algn="ctr"/>
            <a:r>
              <a:rPr lang="en-US" sz="8000" b="0" i="0" dirty="0">
                <a:solidFill>
                  <a:schemeClr val="accent5">
                    <a:lumMod val="50000"/>
                  </a:schemeClr>
                </a:solidFill>
                <a:effectLst/>
                <a:latin typeface="Times New Roman" panose="02020603050405020304" pitchFamily="18" charset="0"/>
                <a:cs typeface="Times New Roman" panose="02020603050405020304" pitchFamily="18" charset="0"/>
              </a:rPr>
              <a:t>Probing Interfaces between Two-dimensional Van Der</a:t>
            </a:r>
            <a:br>
              <a:rPr lang="en-US" sz="8000" dirty="0">
                <a:solidFill>
                  <a:schemeClr val="accent5">
                    <a:lumMod val="50000"/>
                  </a:schemeClr>
                </a:solidFill>
                <a:latin typeface="Times New Roman" panose="02020603050405020304" pitchFamily="18" charset="0"/>
                <a:cs typeface="Times New Roman" panose="02020603050405020304" pitchFamily="18" charset="0"/>
              </a:rPr>
            </a:br>
            <a:r>
              <a:rPr lang="en-US" sz="8000" b="0" i="0" dirty="0">
                <a:solidFill>
                  <a:schemeClr val="accent5">
                    <a:lumMod val="50000"/>
                  </a:schemeClr>
                </a:solidFill>
                <a:effectLst/>
                <a:latin typeface="Times New Roman" panose="02020603050405020304" pitchFamily="18" charset="0"/>
                <a:cs typeface="Times New Roman" panose="02020603050405020304" pitchFamily="18" charset="0"/>
              </a:rPr>
              <a:t>Waals Materials with Scanning Probe Microscopy</a:t>
            </a:r>
            <a:endParaRPr lang="en-US" sz="80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7" name="Rectangle 6"/>
          <p:cNvSpPr/>
          <p:nvPr/>
        </p:nvSpPr>
        <p:spPr>
          <a:xfrm>
            <a:off x="8228722" y="3838606"/>
            <a:ext cx="26773632" cy="1692771"/>
          </a:xfrm>
          <a:prstGeom prst="rect">
            <a:avLst/>
          </a:prstGeom>
        </p:spPr>
        <p:txBody>
          <a:bodyPr wrap="square">
            <a:spAutoFit/>
          </a:bodyPr>
          <a:lstStyle/>
          <a:p>
            <a:pPr algn="ctr">
              <a:spcAft>
                <a:spcPts val="800"/>
              </a:spcAft>
            </a:pPr>
            <a:r>
              <a:rPr lang="en-US" sz="52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Andrew J. Tompkins, Kathryn A. Pitton, and Dr. Douglas R. Strachan, University of Kentucky, Department of Physics and Astronomy, Lexington, KY, 40505</a:t>
            </a:r>
            <a:endParaRPr lang="en-US" sz="5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FD680879-6199-0A46-B1C5-98A07A79612A}"/>
              </a:ext>
            </a:extLst>
          </p:cNvPr>
          <p:cNvSpPr/>
          <p:nvPr/>
        </p:nvSpPr>
        <p:spPr>
          <a:xfrm>
            <a:off x="984286" y="6221453"/>
            <a:ext cx="13258800" cy="1547871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877"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12DFCD4-0B58-4F40-B20A-248ABDDC35C3}"/>
              </a:ext>
            </a:extLst>
          </p:cNvPr>
          <p:cNvSpPr/>
          <p:nvPr/>
        </p:nvSpPr>
        <p:spPr>
          <a:xfrm>
            <a:off x="1060728" y="22559854"/>
            <a:ext cx="13258800" cy="91520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723E218C-4614-2F49-8961-CC6BBA71237F}"/>
              </a:ext>
            </a:extLst>
          </p:cNvPr>
          <p:cNvSpPr/>
          <p:nvPr/>
        </p:nvSpPr>
        <p:spPr>
          <a:xfrm>
            <a:off x="14476403" y="5177716"/>
            <a:ext cx="13025483" cy="982088"/>
          </a:xfrm>
          <a:prstGeom prst="rect">
            <a:avLst/>
          </a:prstGeom>
          <a:noFill/>
        </p:spPr>
        <p:txBody>
          <a:bodyPr wrap="square" lIns="149629" tIns="74815" rIns="149629" bIns="74815">
            <a:spAutoFit/>
            <a:scene3d>
              <a:camera prst="orthographicFront"/>
              <a:lightRig rig="harsh" dir="t"/>
            </a:scene3d>
            <a:sp3d extrusionH="57150" prstMaterial="matte">
              <a:bevelT w="63500" h="12700" prst="angle"/>
              <a:contourClr>
                <a:schemeClr val="bg1">
                  <a:lumMod val="65000"/>
                </a:schemeClr>
              </a:contourClr>
            </a:sp3d>
          </a:bodyPr>
          <a:lstStyle/>
          <a:p>
            <a:pPr algn="ctr"/>
            <a:endParaRPr lang="en-US" sz="5400" b="1" dirty="0">
              <a:ln/>
              <a:latin typeface="Times New Roman" panose="02020603050405020304" pitchFamily="18" charset="0"/>
              <a:cs typeface="Times New Roman" panose="02020603050405020304" pitchFamily="18" charset="0"/>
            </a:endParaRPr>
          </a:p>
        </p:txBody>
      </p:sp>
      <p:sp>
        <p:nvSpPr>
          <p:cNvPr id="24" name="TextBox 23"/>
          <p:cNvSpPr txBox="1"/>
          <p:nvPr/>
        </p:nvSpPr>
        <p:spPr>
          <a:xfrm>
            <a:off x="30999149" y="32405517"/>
            <a:ext cx="10468947" cy="400110"/>
          </a:xfrm>
          <a:prstGeom prst="rect">
            <a:avLst/>
          </a:prstGeom>
          <a:noFill/>
        </p:spPr>
        <p:txBody>
          <a:bodyPr wrap="square" rtlCol="0">
            <a:spAutoFit/>
          </a:bodyPr>
          <a:lstStyle/>
          <a:p>
            <a:pPr algn="ctr"/>
            <a:endParaRPr lang="en-US" sz="2000" dirty="0">
              <a:latin typeface="Times New Roman" panose="02020603050405020304" pitchFamily="18" charset="0"/>
              <a:cs typeface="Times New Roman" panose="02020603050405020304" pitchFamily="18" charset="0"/>
            </a:endParaRPr>
          </a:p>
        </p:txBody>
      </p:sp>
      <p:sp>
        <p:nvSpPr>
          <p:cNvPr id="3" name="Rectangle 2"/>
          <p:cNvSpPr/>
          <p:nvPr/>
        </p:nvSpPr>
        <p:spPr>
          <a:xfrm>
            <a:off x="378629" y="6140699"/>
            <a:ext cx="13942909" cy="933589"/>
          </a:xfrm>
          <a:prstGeom prst="rect">
            <a:avLst/>
          </a:prstGeom>
        </p:spPr>
        <p:txBody>
          <a:bodyPr wrap="square">
            <a:spAutoFit/>
          </a:bodyPr>
          <a:lstStyle/>
          <a:p>
            <a:pPr indent="457200">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1" name="Rectangle 30"/>
          <p:cNvSpPr/>
          <p:nvPr/>
        </p:nvSpPr>
        <p:spPr>
          <a:xfrm>
            <a:off x="30201326" y="22858455"/>
            <a:ext cx="12157836" cy="8802410"/>
          </a:xfrm>
          <a:prstGeom prst="rect">
            <a:avLst/>
          </a:prstGeom>
        </p:spPr>
        <p:txBody>
          <a:bodyPr wrap="square">
            <a:spAutoFit/>
          </a:bodyPr>
          <a:lstStyle/>
          <a:p>
            <a:pPr algn="just"/>
            <a:r>
              <a:rPr lang="en-US" sz="3600" dirty="0">
                <a:solidFill>
                  <a:schemeClr val="accent5">
                    <a:lumMod val="50000"/>
                  </a:schemeClr>
                </a:solidFill>
                <a:latin typeface="Arial" panose="020B0604020202020204" pitchFamily="34" charset="0"/>
                <a:cs typeface="Arial" panose="020B0604020202020204" pitchFamily="34" charset="0"/>
              </a:rPr>
              <a:t>Acknowledgments </a:t>
            </a:r>
          </a:p>
          <a:p>
            <a:endParaRPr lang="en-US" sz="1600" dirty="0">
              <a:solidFill>
                <a:schemeClr val="accent5">
                  <a:lumMod val="50000"/>
                </a:schemeClr>
              </a:solidFill>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This is work is funded in part by the National Science Foundation under grant PHY-1950795. The University of Kentucky, Department of Physics and Astronomy and the NSF made this work possible. </a:t>
            </a:r>
          </a:p>
          <a:p>
            <a:pPr algn="just"/>
            <a:endParaRPr lang="en-US" sz="3000" dirty="0">
              <a:latin typeface="Arial" panose="020B0604020202020204" pitchFamily="34" charset="0"/>
              <a:cs typeface="Arial" panose="020B0604020202020204" pitchFamily="34" charset="0"/>
            </a:endParaRPr>
          </a:p>
          <a:p>
            <a:r>
              <a:rPr lang="en-US" sz="3600" dirty="0">
                <a:solidFill>
                  <a:schemeClr val="accent5">
                    <a:lumMod val="50000"/>
                  </a:schemeClr>
                </a:solidFill>
                <a:latin typeface="Arial" panose="020B0604020202020204" pitchFamily="34" charset="0"/>
                <a:cs typeface="Arial" panose="020B0604020202020204" pitchFamily="34" charset="0"/>
              </a:rPr>
              <a:t>References </a:t>
            </a:r>
          </a:p>
          <a:p>
            <a:endParaRPr lang="en-US" sz="2800" dirty="0">
              <a:solidFill>
                <a:schemeClr val="accent5">
                  <a:lumMod val="50000"/>
                </a:schemeClr>
              </a:solidFill>
              <a:latin typeface="Arial" panose="020B0604020202020204" pitchFamily="34" charset="0"/>
              <a:cs typeface="Arial" panose="020B0604020202020204" pitchFamily="34" charset="0"/>
            </a:endParaRPr>
          </a:p>
          <a:p>
            <a:pPr marL="514350" indent="-514350" algn="just">
              <a:buFont typeface="+mj-lt"/>
              <a:buAutoNum type="arabicPeriod"/>
            </a:pPr>
            <a:r>
              <a:rPr lang="en-US" sz="3000" dirty="0">
                <a:effectLst/>
                <a:latin typeface="Arial" panose="020B0604020202020204" pitchFamily="34" charset="0"/>
                <a:cs typeface="Arial" panose="020B0604020202020204" pitchFamily="34" charset="0"/>
              </a:rPr>
              <a:t>“Graphene: Structure and Shape | Graphene-Info.” Accessed August 9, 2022. https://www.graphene-info.com/graphene-structure-and-shape.</a:t>
            </a:r>
            <a:endParaRPr lang="en-US" sz="3000" dirty="0">
              <a:latin typeface="Arial" panose="020B0604020202020204" pitchFamily="34" charset="0"/>
              <a:cs typeface="Arial" panose="020B0604020202020204" pitchFamily="34" charset="0"/>
            </a:endParaRPr>
          </a:p>
          <a:p>
            <a:pPr marL="514350" indent="-514350" algn="just">
              <a:buFont typeface="+mj-lt"/>
              <a:buAutoNum type="arabicPeriod"/>
            </a:pPr>
            <a:r>
              <a:rPr lang="en-US" sz="3000" dirty="0">
                <a:effectLst/>
                <a:latin typeface="Arial" panose="020B0604020202020204" pitchFamily="34" charset="0"/>
                <a:cs typeface="Arial" panose="020B0604020202020204" pitchFamily="34" charset="0"/>
              </a:rPr>
              <a:t>Ponor. </a:t>
            </a:r>
            <a:r>
              <a:rPr lang="en-US" sz="3000" i="1" dirty="0">
                <a:effectLst/>
                <a:latin typeface="Arial" panose="020B0604020202020204" pitchFamily="34" charset="0"/>
                <a:cs typeface="Arial" panose="020B0604020202020204" pitchFamily="34" charset="0"/>
              </a:rPr>
              <a:t>English:  Moiré Pattern Arising from the Superposition of Two Graphene Lattices Twisted by 4°.</a:t>
            </a:r>
            <a:r>
              <a:rPr lang="en-US" sz="3000" dirty="0">
                <a:effectLst/>
                <a:latin typeface="Arial" panose="020B0604020202020204" pitchFamily="34" charset="0"/>
                <a:cs typeface="Arial" panose="020B0604020202020204" pitchFamily="34" charset="0"/>
              </a:rPr>
              <a:t> June 16, 2020. Own work. https://commons.wikimedia.org/wiki/File:Moire_of_twisted_bilayer_graphene.svg.</a:t>
            </a:r>
            <a:endParaRPr lang="en-US" sz="3000" dirty="0">
              <a:latin typeface="Arial" panose="020B0604020202020204" pitchFamily="34" charset="0"/>
              <a:cs typeface="Arial" panose="020B0604020202020204" pitchFamily="34" charset="0"/>
            </a:endParaRPr>
          </a:p>
          <a:p>
            <a:pPr marL="514350" indent="-514350" algn="just">
              <a:buFont typeface="+mj-lt"/>
              <a:buAutoNum type="arabicPeriod"/>
            </a:pPr>
            <a:r>
              <a:rPr lang="en-US" sz="3000" dirty="0">
                <a:effectLst/>
                <a:latin typeface="Arial" panose="020B0604020202020204" pitchFamily="34" charset="0"/>
                <a:cs typeface="Arial" panose="020B0604020202020204" pitchFamily="34" charset="0"/>
              </a:rPr>
              <a:t>“What Is AFM? Learn about Atomic Force Microscopy! </a:t>
            </a:r>
            <a:r>
              <a:rPr lang="en-US" sz="3000" dirty="0" err="1">
                <a:effectLst/>
                <a:latin typeface="Arial" panose="020B0604020202020204" pitchFamily="34" charset="0"/>
                <a:cs typeface="Arial" panose="020B0604020202020204" pitchFamily="34" charset="0"/>
              </a:rPr>
              <a:t>NanoAndMore</a:t>
            </a:r>
            <a:r>
              <a:rPr lang="en-US" sz="3000" dirty="0">
                <a:effectLst/>
                <a:latin typeface="Arial" panose="020B0604020202020204" pitchFamily="34" charset="0"/>
                <a:cs typeface="Arial" panose="020B0604020202020204" pitchFamily="34" charset="0"/>
              </a:rPr>
              <a:t>.” Accessed August 9, 2022. https://www.nanoandmore.com/what-is-atomic-force-microscopy.</a:t>
            </a:r>
          </a:p>
          <a:p>
            <a:pPr algn="just"/>
            <a:r>
              <a:rPr lang="en-US" sz="3000" dirty="0">
                <a:latin typeface="Arial" panose="020B0604020202020204" pitchFamily="34" charset="0"/>
                <a:cs typeface="Arial" panose="020B0604020202020204" pitchFamily="34" charset="0"/>
              </a:rPr>
              <a:t> </a:t>
            </a:r>
          </a:p>
        </p:txBody>
      </p:sp>
      <p:pic>
        <p:nvPicPr>
          <p:cNvPr id="21" name="Picture 20" descr="Text&#10;&#10;Description automatically generated">
            <a:extLst>
              <a:ext uri="{FF2B5EF4-FFF2-40B4-BE49-F238E27FC236}">
                <a16:creationId xmlns:a16="http://schemas.microsoft.com/office/drawing/2014/main" id="{1DC76CF7-C7CD-7991-B5D2-91428EB2F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1759" y="621587"/>
            <a:ext cx="7584899" cy="2974970"/>
          </a:xfrm>
          <a:prstGeom prst="rect">
            <a:avLst/>
          </a:prstGeom>
        </p:spPr>
      </p:pic>
      <p:sp>
        <p:nvSpPr>
          <p:cNvPr id="2" name="TextBox 1">
            <a:extLst>
              <a:ext uri="{FF2B5EF4-FFF2-40B4-BE49-F238E27FC236}">
                <a16:creationId xmlns:a16="http://schemas.microsoft.com/office/drawing/2014/main" id="{6795A6EF-9611-99FC-A9C9-60CE413785E5}"/>
              </a:ext>
            </a:extLst>
          </p:cNvPr>
          <p:cNvSpPr txBox="1"/>
          <p:nvPr/>
        </p:nvSpPr>
        <p:spPr>
          <a:xfrm>
            <a:off x="1562100" y="6534632"/>
            <a:ext cx="7045258" cy="13172837"/>
          </a:xfrm>
          <a:prstGeom prst="rect">
            <a:avLst/>
          </a:prstGeom>
          <a:noFill/>
        </p:spPr>
        <p:txBody>
          <a:bodyPr wrap="square" rtlCol="0">
            <a:spAutoFit/>
          </a:bodyPr>
          <a:lstStyle/>
          <a:p>
            <a:r>
              <a:rPr lang="en-US" sz="3600" dirty="0">
                <a:solidFill>
                  <a:schemeClr val="accent5">
                    <a:lumMod val="50000"/>
                  </a:schemeClr>
                </a:solidFill>
                <a:latin typeface="Arial" panose="020B0604020202020204" pitchFamily="34" charset="0"/>
                <a:cs typeface="Arial" panose="020B0604020202020204" pitchFamily="34" charset="0"/>
              </a:rPr>
              <a:t>Introduction</a:t>
            </a:r>
          </a:p>
          <a:p>
            <a:endParaRPr lang="en-US" sz="3600" b="1" dirty="0">
              <a:solidFill>
                <a:schemeClr val="accent5">
                  <a:lumMod val="50000"/>
                </a:schemeClr>
              </a:solidFill>
            </a:endParaRPr>
          </a:p>
          <a:p>
            <a:pPr algn="just"/>
            <a:r>
              <a:rPr lang="en-US" sz="3000" b="0" i="0" dirty="0">
                <a:effectLst/>
                <a:latin typeface="Arial" panose="020B0604020202020204" pitchFamily="34" charset="0"/>
              </a:rPr>
              <a:t>Van der Waal materials are the </a:t>
            </a:r>
            <a:r>
              <a:rPr lang="en-US" sz="3000" dirty="0">
                <a:latin typeface="Arial" panose="020B0604020202020204" pitchFamily="34" charset="0"/>
              </a:rPr>
              <a:t>atomically</a:t>
            </a:r>
            <a:r>
              <a:rPr lang="en-US" sz="3000" b="0" i="0" dirty="0">
                <a:effectLst/>
                <a:latin typeface="Arial" panose="020B0604020202020204" pitchFamily="34" charset="0"/>
              </a:rPr>
              <a:t> thinnest materials in the world, with some being one atom thick, and have superb conductivity, allowing them to potentially revolutionize electronics.  Stacking thes</a:t>
            </a:r>
            <a:r>
              <a:rPr lang="en-US" sz="3000" dirty="0">
                <a:latin typeface="Arial" panose="020B0604020202020204" pitchFamily="34" charset="0"/>
              </a:rPr>
              <a:t>e 2D plane-like materials (2-3 layers) alter the electrostatic properties, creating a new avenue for quantum materials. Twisting the top or bottom layer creates Moiré lattices, a phenomena occurring from the mismatch of lattices structures that transforms coupling in the layers. If the Moiré patterns can be better understood, so could the coupling.</a:t>
            </a:r>
            <a:endParaRPr lang="en-US" sz="3000" b="0" i="0" dirty="0">
              <a:effectLst/>
              <a:latin typeface="Arial" panose="020B0604020202020204" pitchFamily="34" charset="0"/>
            </a:endParaRPr>
          </a:p>
          <a:p>
            <a:pPr algn="just"/>
            <a:endParaRPr lang="en-US" sz="2800" dirty="0">
              <a:latin typeface="Arial" panose="020B0604020202020204" pitchFamily="34" charset="0"/>
            </a:endParaRPr>
          </a:p>
          <a:p>
            <a:pPr algn="just"/>
            <a:r>
              <a:rPr lang="en-US" sz="3000" dirty="0">
                <a:latin typeface="Arial" panose="020B0604020202020204" pitchFamily="34" charset="0"/>
              </a:rPr>
              <a:t>Graphene is the most interesting material due to its zero-bandgap structure, allowing for free-flowing in-plane electrons.  Rotating the stacked graphene layers causes defects that have different electrostatic properties to appear within the layers. Like the Moiré patterns, studying these defects is key to understanding graphene. </a:t>
            </a:r>
          </a:p>
        </p:txBody>
      </p:sp>
      <p:sp>
        <p:nvSpPr>
          <p:cNvPr id="5" name="TextBox 4">
            <a:extLst>
              <a:ext uri="{FF2B5EF4-FFF2-40B4-BE49-F238E27FC236}">
                <a16:creationId xmlns:a16="http://schemas.microsoft.com/office/drawing/2014/main" id="{5D24D299-A56F-4870-6BD1-0B88F1884EA5}"/>
              </a:ext>
            </a:extLst>
          </p:cNvPr>
          <p:cNvSpPr txBox="1"/>
          <p:nvPr/>
        </p:nvSpPr>
        <p:spPr>
          <a:xfrm>
            <a:off x="1562100" y="22842392"/>
            <a:ext cx="6962496" cy="8125301"/>
          </a:xfrm>
          <a:prstGeom prst="rect">
            <a:avLst/>
          </a:prstGeom>
          <a:noFill/>
        </p:spPr>
        <p:txBody>
          <a:bodyPr wrap="square" rtlCol="0">
            <a:spAutoFit/>
          </a:bodyPr>
          <a:lstStyle/>
          <a:p>
            <a:pPr algn="just"/>
            <a:r>
              <a:rPr lang="en-US" sz="3600" dirty="0">
                <a:solidFill>
                  <a:schemeClr val="accent5">
                    <a:lumMod val="50000"/>
                  </a:schemeClr>
                </a:solidFill>
                <a:latin typeface="Arial" panose="020B0604020202020204" pitchFamily="34" charset="0"/>
                <a:cs typeface="Arial" panose="020B0604020202020204" pitchFamily="34" charset="0"/>
              </a:rPr>
              <a:t>Methods</a:t>
            </a:r>
          </a:p>
          <a:p>
            <a:pPr algn="just"/>
            <a:endParaRPr lang="en-US" sz="3600" dirty="0">
              <a:solidFill>
                <a:schemeClr val="accent5">
                  <a:lumMod val="50000"/>
                </a:schemeClr>
              </a:solidFill>
            </a:endParaRPr>
          </a:p>
          <a:p>
            <a:pPr algn="just"/>
            <a:r>
              <a:rPr lang="en-US" sz="3000" dirty="0">
                <a:latin typeface="Arial" panose="020B0604020202020204" pitchFamily="34" charset="0"/>
                <a:cs typeface="Arial" panose="020B0604020202020204" pitchFamily="34" charset="0"/>
              </a:rPr>
              <a:t>Van der Waal materials are the thinnest materials in the world, therefore human interaction is not possible. Atomic Force Microscopy (AFM) and Electrostatic Force Microscopy (EFM) are used to collect data from the stacked Van der Waal materials. </a:t>
            </a:r>
          </a:p>
          <a:p>
            <a:pPr algn="just"/>
            <a:endParaRPr lang="en-US" sz="3000" dirty="0">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AFM uses a tip and  cantilever that oscillates on the sample’s surface to map the topography of the surface. EFM uses the same tip to induce a voltage that scans across the surface at a fixed height, probing electrostatic properties.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59ED2A9-6B0A-F5C9-3EF8-AF8BDBA844A7}"/>
                  </a:ext>
                </a:extLst>
              </p:cNvPr>
              <p:cNvSpPr txBox="1"/>
              <p:nvPr/>
            </p:nvSpPr>
            <p:spPr>
              <a:xfrm>
                <a:off x="16061375" y="6534632"/>
                <a:ext cx="11803009" cy="22804063"/>
              </a:xfrm>
              <a:prstGeom prst="rect">
                <a:avLst/>
              </a:prstGeom>
              <a:noFill/>
            </p:spPr>
            <p:txBody>
              <a:bodyPr wrap="square" rtlCol="0">
                <a:spAutoFit/>
              </a:bodyPr>
              <a:lstStyle/>
              <a:p>
                <a:pPr algn="just"/>
                <a:r>
                  <a:rPr lang="en-US" sz="3600" dirty="0">
                    <a:solidFill>
                      <a:schemeClr val="accent5">
                        <a:lumMod val="50000"/>
                      </a:schemeClr>
                    </a:solidFill>
                    <a:latin typeface="Arial" panose="020B0604020202020204" pitchFamily="34" charset="0"/>
                    <a:cs typeface="Arial" panose="020B0604020202020204" pitchFamily="34" charset="0"/>
                  </a:rPr>
                  <a:t>AFM &amp; EFM Measurements</a:t>
                </a:r>
              </a:p>
              <a:p>
                <a:endParaRPr lang="en-US" sz="3600" dirty="0">
                  <a:solidFill>
                    <a:schemeClr val="accent5">
                      <a:lumMod val="50000"/>
                    </a:schemeClr>
                  </a:solidFill>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The AFM tip acts as a Driven Harmonic Oscillator with a force gradient, the tip-sample interaction. The amplitude and phase shift are important values and can be derived.</a:t>
                </a:r>
              </a:p>
              <a:p>
                <a:pPr algn="ctr"/>
                <a:endParaRPr lang="en-US" sz="3000"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m:rPr>
                          <m:sty m:val="p"/>
                        </m:rPr>
                        <a:rPr lang="el-GR" sz="3000" i="1">
                          <a:latin typeface="Cambria Math" panose="02040503050406030204" pitchFamily="18" charset="0"/>
                          <a:ea typeface="Cambria Math" panose="02040503050406030204" pitchFamily="18" charset="0"/>
                          <a:cs typeface="Arial" panose="020B0604020202020204" pitchFamily="34" charset="0"/>
                        </a:rPr>
                        <m:t>Σ</m:t>
                      </m:r>
                      <m:r>
                        <a:rPr lang="en-US" sz="3000" i="1">
                          <a:latin typeface="Cambria Math" panose="02040503050406030204" pitchFamily="18" charset="0"/>
                          <a:ea typeface="Cambria Math" panose="02040503050406030204" pitchFamily="18" charset="0"/>
                          <a:cs typeface="Arial" panose="020B0604020202020204" pitchFamily="34" charset="0"/>
                        </a:rPr>
                        <m:t>𝐹</m:t>
                      </m:r>
                      <m:r>
                        <a:rPr lang="en-US" sz="3000" i="1">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𝑘𝑥</m:t>
                      </m:r>
                      <m:r>
                        <a:rPr lang="en-US" sz="3000" i="1">
                          <a:latin typeface="Cambria Math" panose="02040503050406030204" pitchFamily="18" charset="0"/>
                          <a:ea typeface="Cambria Math" panose="02040503050406030204" pitchFamily="18" charset="0"/>
                          <a:cs typeface="Arial" panose="020B0604020202020204" pitchFamily="34" charset="0"/>
                        </a:rPr>
                        <m:t>+ </m:t>
                      </m:r>
                      <m:r>
                        <a:rPr lang="en-US" sz="3000" i="1">
                          <a:latin typeface="Cambria Math" panose="02040503050406030204" pitchFamily="18" charset="0"/>
                          <a:ea typeface="Cambria Math" panose="02040503050406030204" pitchFamily="18" charset="0"/>
                          <a:cs typeface="Arial" panose="020B0604020202020204" pitchFamily="34" charset="0"/>
                        </a:rPr>
                        <m:t>𝛽</m:t>
                      </m:r>
                      <m:acc>
                        <m:accPr>
                          <m:chr m:val="̇"/>
                          <m:ctrlPr>
                            <a:rPr lang="en-US" sz="3000" i="1">
                              <a:latin typeface="Cambria Math" panose="02040503050406030204" pitchFamily="18" charset="0"/>
                              <a:ea typeface="Cambria Math" panose="02040503050406030204" pitchFamily="18" charset="0"/>
                              <a:cs typeface="Arial" panose="020B0604020202020204" pitchFamily="34" charset="0"/>
                            </a:rPr>
                          </m:ctrlPr>
                        </m:accPr>
                        <m:e>
                          <m:r>
                            <a:rPr lang="en-US" sz="3000" i="1">
                              <a:latin typeface="Cambria Math" panose="02040503050406030204" pitchFamily="18" charset="0"/>
                              <a:ea typeface="Cambria Math" panose="02040503050406030204" pitchFamily="18" charset="0"/>
                              <a:cs typeface="Arial" panose="020B0604020202020204" pitchFamily="34" charset="0"/>
                            </a:rPr>
                            <m:t>𝑥</m:t>
                          </m:r>
                        </m:e>
                      </m:acc>
                      <m:r>
                        <a:rPr lang="en-US" sz="3000" i="1">
                          <a:latin typeface="Cambria Math" panose="02040503050406030204" pitchFamily="18" charset="0"/>
                          <a:ea typeface="Cambria Math" panose="02040503050406030204" pitchFamily="18" charset="0"/>
                          <a:cs typeface="Arial" panose="020B0604020202020204" pitchFamily="34" charset="0"/>
                        </a:rPr>
                        <m:t>+</m:t>
                      </m:r>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𝐹</m:t>
                          </m:r>
                        </m:e>
                        <m:sub>
                          <m:r>
                            <a:rPr lang="en-US" sz="3000" i="1">
                              <a:latin typeface="Cambria Math" panose="02040503050406030204" pitchFamily="18" charset="0"/>
                              <a:ea typeface="Cambria Math" panose="02040503050406030204" pitchFamily="18" charset="0"/>
                              <a:cs typeface="Arial" panose="020B0604020202020204" pitchFamily="34" charset="0"/>
                            </a:rPr>
                            <m:t>0</m:t>
                          </m:r>
                        </m:sub>
                      </m:sSub>
                      <m:sSup>
                        <m:sSupPr>
                          <m:ctrlPr>
                            <a:rPr lang="en-US" sz="3000" i="1">
                              <a:latin typeface="Cambria Math" panose="02040503050406030204" pitchFamily="18" charset="0"/>
                              <a:ea typeface="Cambria Math" panose="02040503050406030204" pitchFamily="18" charset="0"/>
                              <a:cs typeface="Arial" panose="020B0604020202020204" pitchFamily="34" charset="0"/>
                            </a:rPr>
                          </m:ctrlPr>
                        </m:sSupPr>
                        <m:e>
                          <m:r>
                            <a:rPr lang="en-US" sz="3000" i="1">
                              <a:latin typeface="Cambria Math" panose="02040503050406030204" pitchFamily="18" charset="0"/>
                              <a:ea typeface="Cambria Math" panose="02040503050406030204" pitchFamily="18" charset="0"/>
                              <a:cs typeface="Arial" panose="020B0604020202020204" pitchFamily="34" charset="0"/>
                            </a:rPr>
                            <m:t>𝑒</m:t>
                          </m:r>
                        </m:e>
                        <m:sup>
                          <m:r>
                            <a:rPr lang="en-US" sz="3000" i="1">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𝑖</m:t>
                          </m:r>
                          <m:r>
                            <a:rPr lang="el-GR" sz="3000" i="1">
                              <a:latin typeface="Cambria Math" panose="02040503050406030204" pitchFamily="18" charset="0"/>
                              <a:ea typeface="Cambria Math" panose="02040503050406030204" pitchFamily="18" charset="0"/>
                              <a:cs typeface="Arial" panose="020B0604020202020204" pitchFamily="34" charset="0"/>
                            </a:rPr>
                            <m:t>𝜔</m:t>
                          </m:r>
                          <m:r>
                            <a:rPr lang="en-US" sz="3000" i="1">
                              <a:latin typeface="Cambria Math" panose="02040503050406030204" pitchFamily="18" charset="0"/>
                              <a:ea typeface="Cambria Math" panose="02040503050406030204" pitchFamily="18" charset="0"/>
                              <a:cs typeface="Arial" panose="020B0604020202020204" pitchFamily="34" charset="0"/>
                            </a:rPr>
                            <m:t>𝑡</m:t>
                          </m:r>
                        </m:sup>
                      </m:sSup>
                      <m:r>
                        <a:rPr lang="en-US" sz="30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𝑓</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𝑠</m:t>
                          </m:r>
                        </m:sub>
                      </m:sSub>
                      <m:r>
                        <a:rPr lang="en-US" sz="3000" b="0" i="1" smtClean="0">
                          <a:latin typeface="Cambria Math" panose="02040503050406030204" pitchFamily="18" charset="0"/>
                          <a:ea typeface="Cambria Math" panose="02040503050406030204" pitchFamily="18" charset="0"/>
                          <a:cs typeface="Arial" panose="020B0604020202020204" pitchFamily="34" charset="0"/>
                        </a:rPr>
                        <m:t>𝑥</m:t>
                      </m:r>
                      <m:r>
                        <a:rPr lang="en-US" sz="30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𝑓</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0</m:t>
                          </m:r>
                        </m:sub>
                      </m:sSub>
                      <m:r>
                        <a:rPr lang="en-US" sz="3000" b="0" i="1" smtClean="0">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𝑚</m:t>
                      </m:r>
                      <m:acc>
                        <m:accPr>
                          <m:chr m:val="̈"/>
                          <m:ctrlPr>
                            <a:rPr lang="en-US" sz="3000" i="1">
                              <a:latin typeface="Cambria Math" panose="02040503050406030204" pitchFamily="18" charset="0"/>
                              <a:ea typeface="Cambria Math" panose="02040503050406030204" pitchFamily="18" charset="0"/>
                              <a:cs typeface="Arial" panose="020B0604020202020204" pitchFamily="34" charset="0"/>
                            </a:rPr>
                          </m:ctrlPr>
                        </m:accPr>
                        <m:e>
                          <m:r>
                            <a:rPr lang="en-US" sz="3000" i="1">
                              <a:latin typeface="Cambria Math" panose="02040503050406030204" pitchFamily="18" charset="0"/>
                              <a:ea typeface="Cambria Math" panose="02040503050406030204" pitchFamily="18" charset="0"/>
                              <a:cs typeface="Arial" panose="020B0604020202020204" pitchFamily="34" charset="0"/>
                            </a:rPr>
                            <m:t>𝑥</m:t>
                          </m:r>
                        </m:e>
                      </m:acc>
                    </m:oMath>
                  </m:oMathPara>
                </a14:m>
                <a:endParaRPr lang="en-US" sz="3000" dirty="0">
                  <a:latin typeface="Arial" panose="020B0604020202020204" pitchFamily="34" charset="0"/>
                  <a:cs typeface="Arial" panose="020B0604020202020204" pitchFamily="34" charset="0"/>
                </a:endParaRPr>
              </a:p>
              <a:p>
                <a:pPr algn="just"/>
                <a:endParaRPr lang="en-US" sz="3000" dirty="0">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Where </a:t>
                </a:r>
                <a14:m>
                  <m:oMath xmlns:m="http://schemas.openxmlformats.org/officeDocument/2006/math">
                    <m:r>
                      <a:rPr lang="en-US" sz="3000" b="0" i="1" smtClean="0">
                        <a:latin typeface="Cambria Math" panose="02040503050406030204" pitchFamily="18" charset="0"/>
                        <a:cs typeface="Arial" panose="020B0604020202020204" pitchFamily="34" charset="0"/>
                      </a:rPr>
                      <m:t>−</m:t>
                    </m:r>
                    <m:r>
                      <a:rPr lang="en-US" sz="3000" b="0" i="1" smtClean="0">
                        <a:latin typeface="Cambria Math" panose="02040503050406030204" pitchFamily="18" charset="0"/>
                        <a:cs typeface="Arial" panose="020B0604020202020204" pitchFamily="34" charset="0"/>
                      </a:rPr>
                      <m:t>𝑘𝑥</m:t>
                    </m:r>
                  </m:oMath>
                </a14:m>
                <a:r>
                  <a:rPr lang="en-US" sz="3000" dirty="0">
                    <a:latin typeface="Arial" panose="020B0604020202020204" pitchFamily="34" charset="0"/>
                    <a:cs typeface="Arial" panose="020B0604020202020204" pitchFamily="34" charset="0"/>
                  </a:rPr>
                  <a:t> is Hooke’s Law, </a:t>
                </a:r>
                <a14:m>
                  <m:oMath xmlns:m="http://schemas.openxmlformats.org/officeDocument/2006/math">
                    <m:r>
                      <a:rPr lang="en-US" sz="3000" i="1">
                        <a:latin typeface="Cambria Math" panose="02040503050406030204" pitchFamily="18" charset="0"/>
                        <a:ea typeface="Cambria Math" panose="02040503050406030204" pitchFamily="18" charset="0"/>
                        <a:cs typeface="Arial" panose="020B0604020202020204" pitchFamily="34" charset="0"/>
                      </a:rPr>
                      <m:t>𝛽</m:t>
                    </m:r>
                    <m:acc>
                      <m:accPr>
                        <m:chr m:val="̇"/>
                        <m:ctrlPr>
                          <a:rPr lang="en-US" sz="3000" i="1">
                            <a:latin typeface="Cambria Math" panose="02040503050406030204" pitchFamily="18" charset="0"/>
                            <a:ea typeface="Cambria Math" panose="02040503050406030204" pitchFamily="18" charset="0"/>
                            <a:cs typeface="Arial" panose="020B0604020202020204" pitchFamily="34" charset="0"/>
                          </a:rPr>
                        </m:ctrlPr>
                      </m:accPr>
                      <m:e>
                        <m:r>
                          <a:rPr lang="en-US" sz="3000" i="1">
                            <a:latin typeface="Cambria Math" panose="02040503050406030204" pitchFamily="18" charset="0"/>
                            <a:ea typeface="Cambria Math" panose="02040503050406030204" pitchFamily="18" charset="0"/>
                            <a:cs typeface="Arial" panose="020B0604020202020204" pitchFamily="34" charset="0"/>
                          </a:rPr>
                          <m:t>𝑥</m:t>
                        </m:r>
                      </m:e>
                    </m:acc>
                  </m:oMath>
                </a14:m>
                <a:r>
                  <a:rPr lang="en-US" sz="3000" dirty="0">
                    <a:latin typeface="Arial" panose="020B0604020202020204" pitchFamily="34" charset="0"/>
                    <a:cs typeface="Arial" panose="020B0604020202020204" pitchFamily="34" charset="0"/>
                  </a:rPr>
                  <a:t> is the damping force, </a:t>
                </a:r>
                <a14:m>
                  <m:oMath xmlns:m="http://schemas.openxmlformats.org/officeDocument/2006/math">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𝐹</m:t>
                        </m:r>
                      </m:e>
                      <m:sub>
                        <m:r>
                          <a:rPr lang="en-US" sz="3000" i="1">
                            <a:latin typeface="Cambria Math" panose="02040503050406030204" pitchFamily="18" charset="0"/>
                            <a:ea typeface="Cambria Math" panose="02040503050406030204" pitchFamily="18" charset="0"/>
                            <a:cs typeface="Arial" panose="020B0604020202020204" pitchFamily="34" charset="0"/>
                          </a:rPr>
                          <m:t>0</m:t>
                        </m:r>
                      </m:sub>
                    </m:sSub>
                    <m:sSup>
                      <m:sSupPr>
                        <m:ctrlPr>
                          <a:rPr lang="en-US" sz="3000" i="1">
                            <a:latin typeface="Cambria Math" panose="02040503050406030204" pitchFamily="18" charset="0"/>
                            <a:ea typeface="Cambria Math" panose="02040503050406030204" pitchFamily="18" charset="0"/>
                            <a:cs typeface="Arial" panose="020B0604020202020204" pitchFamily="34" charset="0"/>
                          </a:rPr>
                        </m:ctrlPr>
                      </m:sSupPr>
                      <m:e>
                        <m:r>
                          <a:rPr lang="en-US" sz="3000" i="1">
                            <a:latin typeface="Cambria Math" panose="02040503050406030204" pitchFamily="18" charset="0"/>
                            <a:ea typeface="Cambria Math" panose="02040503050406030204" pitchFamily="18" charset="0"/>
                            <a:cs typeface="Arial" panose="020B0604020202020204" pitchFamily="34" charset="0"/>
                          </a:rPr>
                          <m:t>𝑒</m:t>
                        </m:r>
                      </m:e>
                      <m:sup>
                        <m:r>
                          <a:rPr lang="en-US" sz="3000" i="1">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𝑖</m:t>
                        </m:r>
                        <m:r>
                          <a:rPr lang="el-GR" sz="3000" i="1">
                            <a:latin typeface="Cambria Math" panose="02040503050406030204" pitchFamily="18" charset="0"/>
                            <a:ea typeface="Cambria Math" panose="02040503050406030204" pitchFamily="18" charset="0"/>
                            <a:cs typeface="Arial" panose="020B0604020202020204" pitchFamily="34" charset="0"/>
                          </a:rPr>
                          <m:t>𝜔</m:t>
                        </m:r>
                        <m:r>
                          <a:rPr lang="en-US" sz="3000" i="1">
                            <a:latin typeface="Cambria Math" panose="02040503050406030204" pitchFamily="18" charset="0"/>
                            <a:ea typeface="Cambria Math" panose="02040503050406030204" pitchFamily="18" charset="0"/>
                            <a:cs typeface="Arial" panose="020B0604020202020204" pitchFamily="34" charset="0"/>
                          </a:rPr>
                          <m:t>𝑡</m:t>
                        </m:r>
                      </m:sup>
                    </m:sSup>
                  </m:oMath>
                </a14:m>
                <a:r>
                  <a:rPr lang="en-US" sz="3000" dirty="0">
                    <a:latin typeface="Arial" panose="020B0604020202020204" pitchFamily="34" charset="0"/>
                    <a:cs typeface="Arial" panose="020B0604020202020204" pitchFamily="34" charset="0"/>
                  </a:rPr>
                  <a:t> is the driving force, </a:t>
                </a:r>
                <a14:m>
                  <m:oMath xmlns:m="http://schemas.openxmlformats.org/officeDocument/2006/math">
                    <m:sSub>
                      <m:sSubPr>
                        <m:ctrlPr>
                          <a:rPr lang="en-US" sz="3000" i="1" smtClean="0">
                            <a:latin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cs typeface="Arial" panose="020B0604020202020204" pitchFamily="34" charset="0"/>
                          </a:rPr>
                          <m:t>𝑓</m:t>
                        </m:r>
                      </m:e>
                      <m:sub>
                        <m:r>
                          <a:rPr lang="en-US" sz="3000" b="0" i="1" smtClean="0">
                            <a:latin typeface="Cambria Math" panose="02040503050406030204" pitchFamily="18" charset="0"/>
                            <a:cs typeface="Arial" panose="020B0604020202020204" pitchFamily="34" charset="0"/>
                          </a:rPr>
                          <m:t>𝑠</m:t>
                        </m:r>
                      </m:sub>
                    </m:sSub>
                    <m:r>
                      <a:rPr lang="en-US" sz="3000" b="0" i="1" smtClean="0">
                        <a:latin typeface="Cambria Math" panose="02040503050406030204" pitchFamily="18" charset="0"/>
                        <a:cs typeface="Arial" panose="020B0604020202020204" pitchFamily="34" charset="0"/>
                      </a:rPr>
                      <m:t>𝑥</m:t>
                    </m:r>
                  </m:oMath>
                </a14:m>
                <a:r>
                  <a:rPr lang="en-US" sz="3000" b="0" i="0" dirty="0">
                    <a:effectLst/>
                    <a:latin typeface="Arial" panose="020B0604020202020204" pitchFamily="34" charset="0"/>
                    <a:cs typeface="Arial" panose="020B0604020202020204" pitchFamily="34" charset="0"/>
                  </a:rPr>
                  <a:t> is the tip-sample force gradient, </a:t>
                </a:r>
                <a14:m>
                  <m:oMath xmlns:m="http://schemas.openxmlformats.org/officeDocument/2006/math">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𝑓</m:t>
                        </m:r>
                      </m:e>
                      <m:sub>
                        <m:r>
                          <a:rPr lang="en-US" sz="3000" b="0" i="1" smtClean="0">
                            <a:effectLst/>
                            <a:latin typeface="Cambria Math" panose="02040503050406030204" pitchFamily="18" charset="0"/>
                            <a:cs typeface="Arial" panose="020B0604020202020204" pitchFamily="34" charset="0"/>
                          </a:rPr>
                          <m:t>0</m:t>
                        </m:r>
                      </m:sub>
                    </m:sSub>
                  </m:oMath>
                </a14:m>
                <a:r>
                  <a:rPr lang="en-US" sz="3000" b="0" i="0" dirty="0">
                    <a:effectLst/>
                    <a:latin typeface="Arial" panose="020B0604020202020204" pitchFamily="34" charset="0"/>
                    <a:cs typeface="Arial" panose="020B0604020202020204" pitchFamily="34" charset="0"/>
                  </a:rPr>
                  <a:t> is a constant force, and </a:t>
                </a:r>
                <a14:m>
                  <m:oMath xmlns:m="http://schemas.openxmlformats.org/officeDocument/2006/math">
                    <m:r>
                      <a:rPr lang="en-US" sz="3000" i="1">
                        <a:latin typeface="Cambria Math" panose="02040503050406030204" pitchFamily="18" charset="0"/>
                        <a:ea typeface="Cambria Math" panose="02040503050406030204" pitchFamily="18" charset="0"/>
                        <a:cs typeface="Arial" panose="020B0604020202020204" pitchFamily="34" charset="0"/>
                      </a:rPr>
                      <m:t>𝑚</m:t>
                    </m:r>
                    <m:acc>
                      <m:accPr>
                        <m:chr m:val="̈"/>
                        <m:ctrlPr>
                          <a:rPr lang="en-US" sz="3000" i="1">
                            <a:latin typeface="Cambria Math" panose="02040503050406030204" pitchFamily="18" charset="0"/>
                            <a:ea typeface="Cambria Math" panose="02040503050406030204" pitchFamily="18" charset="0"/>
                            <a:cs typeface="Arial" panose="020B0604020202020204" pitchFamily="34" charset="0"/>
                          </a:rPr>
                        </m:ctrlPr>
                      </m:accPr>
                      <m:e>
                        <m:r>
                          <a:rPr lang="en-US" sz="3000" i="1">
                            <a:latin typeface="Cambria Math" panose="02040503050406030204" pitchFamily="18" charset="0"/>
                            <a:ea typeface="Cambria Math" panose="02040503050406030204" pitchFamily="18" charset="0"/>
                            <a:cs typeface="Arial" panose="020B0604020202020204" pitchFamily="34" charset="0"/>
                          </a:rPr>
                          <m:t>𝑥</m:t>
                        </m:r>
                      </m:e>
                    </m:acc>
                  </m:oMath>
                </a14:m>
                <a:r>
                  <a:rPr lang="en-US" sz="3000" b="0" i="0" dirty="0">
                    <a:effectLst/>
                    <a:latin typeface="Arial" panose="020B0604020202020204" pitchFamily="34" charset="0"/>
                    <a:cs typeface="Arial" panose="020B0604020202020204" pitchFamily="34" charset="0"/>
                  </a:rPr>
                  <a:t> is Newton’s second law . </a:t>
                </a:r>
                <a:r>
                  <a:rPr lang="en-US" sz="3000" dirty="0">
                    <a:latin typeface="Arial" panose="020B0604020202020204" pitchFamily="34" charset="0"/>
                    <a:cs typeface="Arial" panose="020B0604020202020204" pitchFamily="34" charset="0"/>
                  </a:rPr>
                  <a:t>Solving this differentiable equation with the trial solution</a:t>
                </a:r>
                <a14:m>
                  <m:oMath xmlns:m="http://schemas.openxmlformats.org/officeDocument/2006/math">
                    <m:r>
                      <a:rPr lang="en-US" sz="3000" b="0" i="0" smtClean="0">
                        <a:latin typeface="Cambria Math" panose="02040503050406030204" pitchFamily="18" charset="0"/>
                        <a:ea typeface="Cambria Math" panose="02040503050406030204" pitchFamily="18" charset="0"/>
                        <a:cs typeface="Arial" panose="020B0604020202020204" pitchFamily="34" charset="0"/>
                      </a:rPr>
                      <m:t> </m:t>
                    </m:r>
                    <m:sSub>
                      <m:sSubPr>
                        <m:ctrlPr>
                          <a:rPr lang="en-US" sz="300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𝐴</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1</m:t>
                        </m:r>
                      </m:sub>
                    </m:sSub>
                    <m:sSup>
                      <m:sSupPr>
                        <m:ctrlPr>
                          <a:rPr lang="en-US" sz="3000" i="1" smtClean="0">
                            <a:latin typeface="Cambria Math" panose="02040503050406030204" pitchFamily="18" charset="0"/>
                            <a:ea typeface="Cambria Math" panose="02040503050406030204" pitchFamily="18" charset="0"/>
                            <a:cs typeface="Arial" panose="020B0604020202020204" pitchFamily="34" charset="0"/>
                          </a:rPr>
                        </m:ctrlPr>
                      </m:sSupPr>
                      <m:e>
                        <m:r>
                          <a:rPr lang="en-US" sz="3000" i="1">
                            <a:latin typeface="Cambria Math" panose="02040503050406030204" pitchFamily="18" charset="0"/>
                            <a:ea typeface="Cambria Math" panose="02040503050406030204" pitchFamily="18" charset="0"/>
                            <a:cs typeface="Arial" panose="020B0604020202020204" pitchFamily="34" charset="0"/>
                          </a:rPr>
                          <m:t>𝑒</m:t>
                        </m:r>
                      </m:e>
                      <m:sup>
                        <m:r>
                          <a:rPr lang="en-US" sz="3000" i="1">
                            <a:latin typeface="Cambria Math" panose="02040503050406030204" pitchFamily="18" charset="0"/>
                            <a:ea typeface="Cambria Math" panose="02040503050406030204" pitchFamily="18" charset="0"/>
                            <a:cs typeface="Arial" panose="020B0604020202020204" pitchFamily="34" charset="0"/>
                          </a:rPr>
                          <m:t>−</m:t>
                        </m:r>
                        <m:r>
                          <a:rPr lang="en-US" sz="3000" i="1">
                            <a:latin typeface="Cambria Math" panose="02040503050406030204" pitchFamily="18" charset="0"/>
                            <a:ea typeface="Cambria Math" panose="02040503050406030204" pitchFamily="18" charset="0"/>
                            <a:cs typeface="Arial" panose="020B0604020202020204" pitchFamily="34" charset="0"/>
                          </a:rPr>
                          <m:t>𝑖</m:t>
                        </m:r>
                        <m:r>
                          <a:rPr lang="el-GR" sz="3000" i="1">
                            <a:latin typeface="Cambria Math" panose="02040503050406030204" pitchFamily="18" charset="0"/>
                            <a:ea typeface="Cambria Math" panose="02040503050406030204" pitchFamily="18" charset="0"/>
                            <a:cs typeface="Arial" panose="020B0604020202020204" pitchFamily="34" charset="0"/>
                          </a:rPr>
                          <m:t>𝜔</m:t>
                        </m:r>
                        <m:r>
                          <a:rPr lang="en-US" sz="3000" i="1">
                            <a:latin typeface="Cambria Math" panose="02040503050406030204" pitchFamily="18" charset="0"/>
                            <a:ea typeface="Cambria Math" panose="02040503050406030204" pitchFamily="18" charset="0"/>
                            <a:cs typeface="Arial" panose="020B0604020202020204" pitchFamily="34" charset="0"/>
                          </a:rPr>
                          <m:t>𝑡</m:t>
                        </m:r>
                      </m:sup>
                    </m:sSup>
                    <m:r>
                      <a:rPr lang="en-US" sz="30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𝐴</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0</m:t>
                        </m:r>
                      </m:sub>
                    </m:sSub>
                  </m:oMath>
                </a14:m>
                <a:r>
                  <a:rPr lang="en-US" sz="3000" dirty="0">
                    <a:latin typeface="Arial" panose="020B0604020202020204" pitchFamily="34" charset="0"/>
                    <a:cs typeface="Arial" panose="020B0604020202020204" pitchFamily="34" charset="0"/>
                  </a:rPr>
                  <a:t> yields</a:t>
                </a:r>
              </a:p>
              <a:p>
                <a:pPr algn="just"/>
                <a:endParaRPr lang="en-US" sz="3000" b="0" i="0" dirty="0">
                  <a:effectLst/>
                  <a:latin typeface="Arial" panose="020B0604020202020204" pitchFamily="34" charset="0"/>
                  <a:cs typeface="Arial" panose="020B0604020202020204" pitchFamily="34" charset="0"/>
                </a:endParaRPr>
              </a:p>
              <a:p>
                <a:pPr algn="ctr"/>
                <a14:m>
                  <m:oMathPara xmlns:m="http://schemas.openxmlformats.org/officeDocument/2006/math">
                    <m:oMathParaPr>
                      <m:jc m:val="center"/>
                    </m:oMathParaPr>
                    <m:oMath xmlns:m="http://schemas.openxmlformats.org/officeDocument/2006/math">
                      <m:d>
                        <m:dPr>
                          <m:begChr m:val="|"/>
                          <m:endChr m:val="|"/>
                          <m:ctrlPr>
                            <a:rPr lang="en-US" sz="3000" b="0" i="1" smtClean="0">
                              <a:effectLst/>
                              <a:latin typeface="Cambria Math" panose="02040503050406030204" pitchFamily="18" charset="0"/>
                              <a:cs typeface="Arial" panose="020B0604020202020204" pitchFamily="34" charset="0"/>
                            </a:rPr>
                          </m:ctrlPr>
                        </m:dPr>
                        <m:e>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𝐴</m:t>
                              </m:r>
                            </m:e>
                            <m:sub>
                              <m:r>
                                <a:rPr lang="en-US" sz="3000" b="0" i="1" smtClean="0">
                                  <a:effectLst/>
                                  <a:latin typeface="Cambria Math" panose="02040503050406030204" pitchFamily="18" charset="0"/>
                                  <a:cs typeface="Arial" panose="020B0604020202020204" pitchFamily="34" charset="0"/>
                                </a:rPr>
                                <m:t>1</m:t>
                              </m:r>
                            </m:sub>
                          </m:sSub>
                        </m:e>
                      </m:d>
                      <m:r>
                        <a:rPr lang="en-US" sz="3000" b="0" i="1" smtClean="0">
                          <a:effectLst/>
                          <a:latin typeface="Cambria Math" panose="02040503050406030204" pitchFamily="18" charset="0"/>
                          <a:cs typeface="Arial" panose="020B0604020202020204" pitchFamily="34" charset="0"/>
                        </a:rPr>
                        <m:t>= </m:t>
                      </m:r>
                      <m:f>
                        <m:fPr>
                          <m:ctrlPr>
                            <a:rPr lang="en-US" sz="3000" b="0" i="1" smtClean="0">
                              <a:effectLst/>
                              <a:latin typeface="Cambria Math" panose="02040503050406030204" pitchFamily="18" charset="0"/>
                              <a:cs typeface="Arial" panose="020B0604020202020204" pitchFamily="34" charset="0"/>
                            </a:rPr>
                          </m:ctrlPr>
                        </m:fPr>
                        <m:num>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𝐹</m:t>
                              </m:r>
                            </m:e>
                            <m:sub>
                              <m:r>
                                <a:rPr lang="en-US" sz="3000" b="0" i="1" smtClean="0">
                                  <a:effectLst/>
                                  <a:latin typeface="Cambria Math" panose="02040503050406030204" pitchFamily="18" charset="0"/>
                                  <a:cs typeface="Arial" panose="020B0604020202020204" pitchFamily="34" charset="0"/>
                                </a:rPr>
                                <m:t>0</m:t>
                              </m:r>
                            </m:sub>
                          </m:sSub>
                        </m:num>
                        <m:den>
                          <m:rad>
                            <m:radPr>
                              <m:degHide m:val="on"/>
                              <m:ctrlPr>
                                <a:rPr lang="en-US" sz="3000" b="0" i="1" smtClean="0">
                                  <a:effectLst/>
                                  <a:latin typeface="Cambria Math" panose="02040503050406030204" pitchFamily="18" charset="0"/>
                                  <a:cs typeface="Arial" panose="020B0604020202020204" pitchFamily="34" charset="0"/>
                                </a:rPr>
                              </m:ctrlPr>
                            </m:radPr>
                            <m:deg/>
                            <m:e>
                              <m:sSup>
                                <m:sSupPr>
                                  <m:ctrlPr>
                                    <a:rPr lang="en-US" sz="3000" b="0" i="1" smtClean="0">
                                      <a:effectLst/>
                                      <a:latin typeface="Cambria Math" panose="02040503050406030204" pitchFamily="18" charset="0"/>
                                      <a:cs typeface="Arial" panose="020B0604020202020204" pitchFamily="34" charset="0"/>
                                    </a:rPr>
                                  </m:ctrlPr>
                                </m:sSupPr>
                                <m:e>
                                  <m:r>
                                    <a:rPr lang="en-US" sz="3000" b="0" i="1" smtClean="0">
                                      <a:effectLst/>
                                      <a:latin typeface="Cambria Math" panose="02040503050406030204" pitchFamily="18" charset="0"/>
                                      <a:cs typeface="Arial" panose="020B0604020202020204" pitchFamily="34" charset="0"/>
                                    </a:rPr>
                                    <m:t>(</m:t>
                                  </m:r>
                                  <m:r>
                                    <a:rPr lang="en-US" sz="3000" i="1">
                                      <a:latin typeface="Cambria Math" panose="02040503050406030204" pitchFamily="18" charset="0"/>
                                      <a:cs typeface="Arial" panose="020B0604020202020204" pitchFamily="34" charset="0"/>
                                    </a:rPr>
                                    <m:t>𝑘</m:t>
                                  </m:r>
                                  <m:r>
                                    <a:rPr lang="en-US" sz="3000" i="1">
                                      <a:latin typeface="Cambria Math" panose="02040503050406030204" pitchFamily="18" charset="0"/>
                                      <a:cs typeface="Arial" panose="020B0604020202020204" pitchFamily="34" charset="0"/>
                                    </a:rPr>
                                    <m:t>−</m:t>
                                  </m:r>
                                  <m:sSub>
                                    <m:sSubPr>
                                      <m:ctrlPr>
                                        <a:rPr lang="en-US" sz="3000" i="1">
                                          <a:latin typeface="Cambria Math" panose="02040503050406030204" pitchFamily="18" charset="0"/>
                                          <a:cs typeface="Arial" panose="020B0604020202020204" pitchFamily="34" charset="0"/>
                                        </a:rPr>
                                      </m:ctrlPr>
                                    </m:sSubPr>
                                    <m:e>
                                      <m:r>
                                        <a:rPr lang="en-US" sz="3000" i="1">
                                          <a:latin typeface="Cambria Math" panose="02040503050406030204" pitchFamily="18" charset="0"/>
                                          <a:cs typeface="Arial" panose="020B0604020202020204" pitchFamily="34" charset="0"/>
                                        </a:rPr>
                                        <m:t>𝑓</m:t>
                                      </m:r>
                                    </m:e>
                                    <m:sub>
                                      <m:r>
                                        <a:rPr lang="en-US" sz="3000" b="0" i="1" smtClean="0">
                                          <a:latin typeface="Cambria Math" panose="02040503050406030204" pitchFamily="18" charset="0"/>
                                          <a:cs typeface="Arial" panose="020B0604020202020204" pitchFamily="34" charset="0"/>
                                        </a:rPr>
                                        <m:t>𝑠</m:t>
                                      </m:r>
                                    </m:sub>
                                  </m:sSub>
                                  <m:r>
                                    <a:rPr lang="en-US" sz="3000" i="1">
                                      <a:latin typeface="Cambria Math" panose="02040503050406030204" pitchFamily="18" charset="0"/>
                                      <a:cs typeface="Arial" panose="020B0604020202020204" pitchFamily="34" charset="0"/>
                                    </a:rPr>
                                    <m:t>−</m:t>
                                  </m:r>
                                  <m:sSup>
                                    <m:sSupPr>
                                      <m:ctrlPr>
                                        <a:rPr lang="en-US" sz="3000" i="1">
                                          <a:latin typeface="Cambria Math" panose="02040503050406030204" pitchFamily="18" charset="0"/>
                                          <a:cs typeface="Arial" panose="020B0604020202020204" pitchFamily="34" charset="0"/>
                                        </a:rPr>
                                      </m:ctrlPr>
                                    </m:sSupPr>
                                    <m:e>
                                      <m:r>
                                        <a:rPr lang="en-US" sz="3000" i="1">
                                          <a:latin typeface="Cambria Math" panose="02040503050406030204" pitchFamily="18" charset="0"/>
                                          <a:ea typeface="Cambria Math" panose="02040503050406030204" pitchFamily="18" charset="0"/>
                                          <a:cs typeface="Arial" panose="020B0604020202020204" pitchFamily="34" charset="0"/>
                                        </a:rPr>
                                        <m:t>𝜔</m:t>
                                      </m:r>
                                    </m:e>
                                    <m:sup>
                                      <m:r>
                                        <a:rPr lang="en-US" sz="3000" i="1">
                                          <a:latin typeface="Cambria Math" panose="02040503050406030204" pitchFamily="18" charset="0"/>
                                          <a:cs typeface="Arial" panose="020B0604020202020204" pitchFamily="34" charset="0"/>
                                        </a:rPr>
                                        <m:t>2</m:t>
                                      </m:r>
                                    </m:sup>
                                  </m:sSup>
                                  <m:r>
                                    <a:rPr lang="en-US" sz="3000" i="1">
                                      <a:latin typeface="Cambria Math" panose="02040503050406030204" pitchFamily="18" charset="0"/>
                                      <a:cs typeface="Arial" panose="020B0604020202020204" pitchFamily="34" charset="0"/>
                                    </a:rPr>
                                    <m:t>𝑚</m:t>
                                  </m:r>
                                  <m:r>
                                    <a:rPr lang="en-US" sz="3000" b="0" i="1" smtClean="0">
                                      <a:latin typeface="Cambria Math" panose="02040503050406030204" pitchFamily="18" charset="0"/>
                                      <a:cs typeface="Arial" panose="020B0604020202020204" pitchFamily="34" charset="0"/>
                                    </a:rPr>
                                    <m:t>)</m:t>
                                  </m:r>
                                </m:e>
                                <m:sup>
                                  <m:r>
                                    <a:rPr lang="en-US" sz="3000" b="0" i="1" smtClean="0">
                                      <a:effectLst/>
                                      <a:latin typeface="Cambria Math" panose="02040503050406030204" pitchFamily="18" charset="0"/>
                                      <a:cs typeface="Arial" panose="020B0604020202020204" pitchFamily="34" charset="0"/>
                                    </a:rPr>
                                    <m:t>2</m:t>
                                  </m:r>
                                </m:sup>
                              </m:sSup>
                              <m:r>
                                <a:rPr lang="en-US" sz="3000" b="0" i="1" smtClean="0">
                                  <a:effectLst/>
                                  <a:latin typeface="Cambria Math" panose="02040503050406030204" pitchFamily="18" charset="0"/>
                                  <a:cs typeface="Arial" panose="020B0604020202020204" pitchFamily="34" charset="0"/>
                                </a:rPr>
                                <m:t>+ </m:t>
                              </m:r>
                              <m:sSup>
                                <m:sSupPr>
                                  <m:ctrlPr>
                                    <a:rPr lang="en-US" sz="3000" b="0" i="1" smtClean="0">
                                      <a:effectLst/>
                                      <a:latin typeface="Cambria Math" panose="02040503050406030204" pitchFamily="18" charset="0"/>
                                      <a:cs typeface="Arial" panose="020B0604020202020204" pitchFamily="34" charset="0"/>
                                    </a:rPr>
                                  </m:ctrlPr>
                                </m:sSupPr>
                                <m:e>
                                  <m:r>
                                    <a:rPr lang="en-US" sz="3000" b="0" i="1" smtClean="0">
                                      <a:effectLst/>
                                      <a:latin typeface="Cambria Math" panose="02040503050406030204" pitchFamily="18" charset="0"/>
                                      <a:cs typeface="Arial" panose="020B0604020202020204" pitchFamily="34" charset="0"/>
                                    </a:rPr>
                                    <m:t>(</m:t>
                                  </m:r>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𝜔𝛽</m:t>
                                  </m:r>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m:t>
                                  </m:r>
                                </m:e>
                                <m:sup>
                                  <m:r>
                                    <a:rPr lang="en-US" sz="3000" b="0" i="1" smtClean="0">
                                      <a:effectLst/>
                                      <a:latin typeface="Cambria Math" panose="02040503050406030204" pitchFamily="18" charset="0"/>
                                      <a:cs typeface="Arial" panose="020B0604020202020204" pitchFamily="34" charset="0"/>
                                    </a:rPr>
                                    <m:t>2</m:t>
                                  </m:r>
                                </m:sup>
                              </m:sSup>
                            </m:e>
                          </m:rad>
                        </m:den>
                      </m:f>
                    </m:oMath>
                  </m:oMathPara>
                </a14:m>
                <a:endParaRPr lang="en-US" sz="3000" b="0" i="0" dirty="0">
                  <a:effectLst/>
                  <a:latin typeface="Arial" panose="020B0604020202020204" pitchFamily="34" charset="0"/>
                  <a:cs typeface="Arial" panose="020B0604020202020204" pitchFamily="34" charset="0"/>
                </a:endParaRPr>
              </a:p>
              <a:p>
                <a:pPr algn="just"/>
                <a:endParaRPr lang="en-US" sz="3000"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d>
                        <m:dPr>
                          <m:begChr m:val="|"/>
                          <m:endChr m:val="|"/>
                          <m:ctrlPr>
                            <a:rPr lang="en-US" sz="3000" b="0" i="1" smtClean="0">
                              <a:effectLst/>
                              <a:latin typeface="Cambria Math" panose="02040503050406030204" pitchFamily="18" charset="0"/>
                              <a:cs typeface="Arial" panose="020B0604020202020204" pitchFamily="34" charset="0"/>
                            </a:rPr>
                          </m:ctrlPr>
                        </m:dPr>
                        <m:e>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𝐴</m:t>
                              </m:r>
                            </m:e>
                            <m:sub>
                              <m:r>
                                <a:rPr lang="en-US" sz="3000" b="0" i="1" smtClean="0">
                                  <a:effectLst/>
                                  <a:latin typeface="Cambria Math" panose="02040503050406030204" pitchFamily="18" charset="0"/>
                                  <a:cs typeface="Arial" panose="020B0604020202020204" pitchFamily="34" charset="0"/>
                                </a:rPr>
                                <m:t>0</m:t>
                              </m:r>
                            </m:sub>
                          </m:sSub>
                        </m:e>
                      </m:d>
                      <m:r>
                        <a:rPr lang="en-US" sz="3000" b="0" i="1" smtClean="0">
                          <a:effectLst/>
                          <a:latin typeface="Cambria Math" panose="02040503050406030204" pitchFamily="18" charset="0"/>
                          <a:cs typeface="Arial" panose="020B0604020202020204" pitchFamily="34" charset="0"/>
                        </a:rPr>
                        <m:t>= </m:t>
                      </m:r>
                      <m:f>
                        <m:fPr>
                          <m:ctrlPr>
                            <a:rPr lang="en-US" sz="3000" b="0" i="1" smtClean="0">
                              <a:effectLst/>
                              <a:latin typeface="Cambria Math" panose="02040503050406030204" pitchFamily="18" charset="0"/>
                              <a:cs typeface="Arial" panose="020B0604020202020204" pitchFamily="34" charset="0"/>
                            </a:rPr>
                          </m:ctrlPr>
                        </m:fPr>
                        <m:num>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𝑓</m:t>
                              </m:r>
                            </m:e>
                            <m:sub>
                              <m:r>
                                <a:rPr lang="en-US" sz="3000" b="0" i="1" smtClean="0">
                                  <a:effectLst/>
                                  <a:latin typeface="Cambria Math" panose="02040503050406030204" pitchFamily="18" charset="0"/>
                                  <a:cs typeface="Arial" panose="020B0604020202020204" pitchFamily="34" charset="0"/>
                                </a:rPr>
                                <m:t>0</m:t>
                              </m:r>
                            </m:sub>
                          </m:sSub>
                        </m:num>
                        <m:den>
                          <m:r>
                            <a:rPr lang="en-US" sz="3000" b="0" i="1" smtClean="0">
                              <a:effectLst/>
                              <a:latin typeface="Cambria Math" panose="02040503050406030204" pitchFamily="18" charset="0"/>
                              <a:cs typeface="Arial" panose="020B0604020202020204" pitchFamily="34" charset="0"/>
                            </a:rPr>
                            <m:t>𝑘</m:t>
                          </m:r>
                          <m:r>
                            <a:rPr lang="en-US" sz="3000" b="0" i="1" smtClean="0">
                              <a:effectLst/>
                              <a:latin typeface="Cambria Math" panose="02040503050406030204" pitchFamily="18" charset="0"/>
                              <a:cs typeface="Arial" panose="020B0604020202020204" pitchFamily="34" charset="0"/>
                            </a:rPr>
                            <m:t>−</m:t>
                          </m:r>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𝑓</m:t>
                              </m:r>
                            </m:e>
                            <m:sub>
                              <m:r>
                                <a:rPr lang="en-US" sz="3000" b="0" i="1" smtClean="0">
                                  <a:effectLst/>
                                  <a:latin typeface="Cambria Math" panose="02040503050406030204" pitchFamily="18" charset="0"/>
                                  <a:cs typeface="Arial" panose="020B0604020202020204" pitchFamily="34" charset="0"/>
                                </a:rPr>
                                <m:t>𝑠</m:t>
                              </m:r>
                            </m:sub>
                          </m:sSub>
                        </m:den>
                      </m:f>
                    </m:oMath>
                  </m:oMathPara>
                </a14:m>
                <a:endParaRPr lang="en-US" sz="3000" b="0" i="0" dirty="0">
                  <a:effectLst/>
                  <a:latin typeface="Arial" panose="020B0604020202020204" pitchFamily="34" charset="0"/>
                  <a:cs typeface="Arial" panose="020B0604020202020204" pitchFamily="34" charset="0"/>
                </a:endParaRPr>
              </a:p>
              <a:p>
                <a:pPr algn="just"/>
                <a:endParaRPr lang="en-US" sz="3000" b="0" i="0" dirty="0">
                  <a:effectLst/>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with the phase shift being</a:t>
                </a:r>
              </a:p>
              <a:p>
                <a:pPr algn="just"/>
                <a:endParaRPr lang="en-US" sz="3000" b="0" i="0" dirty="0">
                  <a:effectLst/>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func>
                        <m:funcPr>
                          <m:ctrlPr>
                            <a:rPr lang="en-US" sz="3000" i="1">
                              <a:latin typeface="Cambria Math" panose="02040503050406030204" pitchFamily="18" charset="0"/>
                              <a:cs typeface="Arial" panose="020B0604020202020204" pitchFamily="34" charset="0"/>
                            </a:rPr>
                          </m:ctrlPr>
                        </m:funcPr>
                        <m:fName>
                          <m:r>
                            <m:rPr>
                              <m:sty m:val="p"/>
                            </m:rPr>
                            <a:rPr lang="en-US" sz="3000">
                              <a:latin typeface="Cambria Math" panose="02040503050406030204" pitchFamily="18" charset="0"/>
                              <a:cs typeface="Arial" panose="020B0604020202020204" pitchFamily="34" charset="0"/>
                            </a:rPr>
                            <m:t>tan</m:t>
                          </m:r>
                        </m:fName>
                        <m:e>
                          <m:d>
                            <m:dPr>
                              <m:ctrlPr>
                                <a:rPr lang="en-US" sz="3000" i="1">
                                  <a:latin typeface="Cambria Math" panose="02040503050406030204" pitchFamily="18" charset="0"/>
                                  <a:ea typeface="Cambria Math" panose="02040503050406030204" pitchFamily="18" charset="0"/>
                                  <a:cs typeface="Arial" panose="020B0604020202020204" pitchFamily="34" charset="0"/>
                                </a:rPr>
                              </m:ctrlPr>
                            </m:dPr>
                            <m:e>
                              <m:r>
                                <a:rPr lang="en-US" sz="3000" i="1">
                                  <a:latin typeface="Cambria Math" panose="02040503050406030204" pitchFamily="18" charset="0"/>
                                  <a:ea typeface="Cambria Math" panose="02040503050406030204" pitchFamily="18" charset="0"/>
                                  <a:cs typeface="Arial" panose="020B0604020202020204" pitchFamily="34" charset="0"/>
                                </a:rPr>
                                <m:t>𝜙</m:t>
                              </m:r>
                            </m:e>
                          </m:d>
                          <m:r>
                            <a:rPr lang="en-US" sz="3000" i="1">
                              <a:latin typeface="Cambria Math" panose="02040503050406030204" pitchFamily="18" charset="0"/>
                              <a:ea typeface="Cambria Math" panose="02040503050406030204" pitchFamily="18" charset="0"/>
                              <a:cs typeface="Arial" panose="020B0604020202020204" pitchFamily="34" charset="0"/>
                            </a:rPr>
                            <m:t>= </m:t>
                          </m:r>
                          <m:f>
                            <m:fPr>
                              <m:ctrlPr>
                                <a:rPr lang="en-US" sz="3000" i="1">
                                  <a:latin typeface="Cambria Math" panose="02040503050406030204" pitchFamily="18" charset="0"/>
                                  <a:ea typeface="Cambria Math" panose="02040503050406030204" pitchFamily="18" charset="0"/>
                                  <a:cs typeface="Arial" panose="020B0604020202020204" pitchFamily="34" charset="0"/>
                                </a:rPr>
                              </m:ctrlPr>
                            </m:fPr>
                            <m:num>
                              <m:r>
                                <a:rPr lang="en-US" sz="3000" i="1">
                                  <a:latin typeface="Cambria Math" panose="02040503050406030204" pitchFamily="18" charset="0"/>
                                  <a:ea typeface="Cambria Math" panose="02040503050406030204" pitchFamily="18" charset="0"/>
                                  <a:cs typeface="Arial" panose="020B0604020202020204" pitchFamily="34" charset="0"/>
                                </a:rPr>
                                <m:t>𝜔𝛽</m:t>
                              </m:r>
                            </m:num>
                            <m:den>
                              <m:r>
                                <a:rPr lang="en-US" sz="3000" i="1">
                                  <a:latin typeface="Cambria Math" panose="02040503050406030204" pitchFamily="18" charset="0"/>
                                  <a:ea typeface="Cambria Math" panose="02040503050406030204" pitchFamily="18" charset="0"/>
                                  <a:cs typeface="Arial" panose="020B0604020202020204" pitchFamily="34" charset="0"/>
                                </a:rPr>
                                <m:t>𝑘</m:t>
                              </m:r>
                              <m:r>
                                <a:rPr lang="en-US" sz="3000" i="1">
                                  <a:latin typeface="Cambria Math" panose="02040503050406030204" pitchFamily="18" charset="0"/>
                                  <a:ea typeface="Cambria Math" panose="02040503050406030204" pitchFamily="18" charset="0"/>
                                  <a:cs typeface="Arial" panose="020B0604020202020204" pitchFamily="34" charset="0"/>
                                </a:rPr>
                                <m:t>− </m:t>
                              </m:r>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𝑓</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𝑠</m:t>
                                  </m:r>
                                </m:sub>
                              </m:sSub>
                              <m:r>
                                <a:rPr lang="en-US" sz="3000" i="1">
                                  <a:latin typeface="Cambria Math" panose="02040503050406030204" pitchFamily="18" charset="0"/>
                                  <a:ea typeface="Cambria Math" panose="02040503050406030204" pitchFamily="18" charset="0"/>
                                  <a:cs typeface="Arial" panose="020B0604020202020204" pitchFamily="34" charset="0"/>
                                </a:rPr>
                                <m:t>−</m:t>
                              </m:r>
                              <m:sSup>
                                <m:sSupPr>
                                  <m:ctrlPr>
                                    <a:rPr lang="en-US" sz="3000" i="1">
                                      <a:latin typeface="Cambria Math" panose="02040503050406030204" pitchFamily="18" charset="0"/>
                                      <a:ea typeface="Cambria Math" panose="02040503050406030204" pitchFamily="18" charset="0"/>
                                      <a:cs typeface="Arial" panose="020B0604020202020204" pitchFamily="34" charset="0"/>
                                    </a:rPr>
                                  </m:ctrlPr>
                                </m:sSupPr>
                                <m:e>
                                  <m:r>
                                    <a:rPr lang="en-US" sz="3000" i="1">
                                      <a:latin typeface="Cambria Math" panose="02040503050406030204" pitchFamily="18" charset="0"/>
                                      <a:ea typeface="Cambria Math" panose="02040503050406030204" pitchFamily="18" charset="0"/>
                                      <a:cs typeface="Arial" panose="020B0604020202020204" pitchFamily="34" charset="0"/>
                                    </a:rPr>
                                    <m:t>𝜔</m:t>
                                  </m:r>
                                </m:e>
                                <m:sup>
                                  <m:r>
                                    <a:rPr lang="en-US" sz="3000" i="1">
                                      <a:latin typeface="Cambria Math" panose="02040503050406030204" pitchFamily="18" charset="0"/>
                                      <a:ea typeface="Cambria Math" panose="02040503050406030204" pitchFamily="18" charset="0"/>
                                      <a:cs typeface="Arial" panose="020B0604020202020204" pitchFamily="34" charset="0"/>
                                    </a:rPr>
                                    <m:t>2</m:t>
                                  </m:r>
                                </m:sup>
                              </m:sSup>
                              <m:r>
                                <a:rPr lang="en-US" sz="3000" i="1">
                                  <a:latin typeface="Cambria Math" panose="02040503050406030204" pitchFamily="18" charset="0"/>
                                  <a:ea typeface="Cambria Math" panose="02040503050406030204" pitchFamily="18" charset="0"/>
                                  <a:cs typeface="Arial" panose="020B0604020202020204" pitchFamily="34" charset="0"/>
                                </a:rPr>
                                <m:t>𝑚</m:t>
                              </m:r>
                            </m:den>
                          </m:f>
                        </m:e>
                      </m:func>
                    </m:oMath>
                  </m:oMathPara>
                </a14:m>
                <a:endParaRPr lang="en-US" sz="3000" dirty="0">
                  <a:latin typeface="Arial" panose="020B0604020202020204" pitchFamily="34" charset="0"/>
                  <a:cs typeface="Arial" panose="020B0604020202020204" pitchFamily="34" charset="0"/>
                </a:endParaRPr>
              </a:p>
              <a:p>
                <a:pPr algn="just"/>
                <a:endParaRPr lang="en-US" sz="3000" dirty="0">
                  <a:latin typeface="Arial" panose="020B0604020202020204" pitchFamily="34" charset="0"/>
                  <a:cs typeface="Arial" panose="020B0604020202020204" pitchFamily="34" charset="0"/>
                </a:endParaRPr>
              </a:p>
              <a:p>
                <a:pPr algn="just"/>
                <a:r>
                  <a:rPr lang="en-US" sz="3000" b="0" i="0" dirty="0">
                    <a:effectLst/>
                    <a:latin typeface="Arial" panose="020B0604020202020204" pitchFamily="34" charset="0"/>
                    <a:cs typeface="Arial" panose="020B0604020202020204" pitchFamily="34" charset="0"/>
                  </a:rPr>
                  <a:t>There are multiple phase shift whe</a:t>
                </a:r>
                <a:r>
                  <a:rPr lang="en-US" sz="3000" dirty="0">
                    <a:latin typeface="Arial" panose="020B0604020202020204" pitchFamily="34" charset="0"/>
                    <a:cs typeface="Arial" panose="020B0604020202020204" pitchFamily="34" charset="0"/>
                  </a:rPr>
                  <a:t>n working with the AFM, more specifically the phase shifts between the sample and ground plane (see Figure 4). Taking the difference between these two shifts gives</a:t>
                </a:r>
              </a:p>
              <a:p>
                <a:pPr algn="just"/>
                <a:endParaRPr lang="en-US" sz="3000" dirty="0">
                  <a:latin typeface="Arial" panose="020B0604020202020204" pitchFamily="34" charset="0"/>
                  <a:cs typeface="Arial" panose="020B0604020202020204" pitchFamily="34" charset="0"/>
                </a:endParaRPr>
              </a:p>
              <a:p>
                <a:pPr algn="ctr"/>
                <a14:m>
                  <m:oMath xmlns:m="http://schemas.openxmlformats.org/officeDocument/2006/math">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𝜙</m:t>
                        </m:r>
                      </m:e>
                      <m:sub>
                        <m:r>
                          <a:rPr lang="en-US" sz="3000" i="1">
                            <a:latin typeface="Cambria Math" panose="02040503050406030204" pitchFamily="18" charset="0"/>
                            <a:ea typeface="Cambria Math" panose="02040503050406030204" pitchFamily="18" charset="0"/>
                            <a:cs typeface="Arial" panose="020B0604020202020204" pitchFamily="34" charset="0"/>
                          </a:rPr>
                          <m:t>𝑠</m:t>
                        </m:r>
                      </m:sub>
                    </m:sSub>
                    <m:r>
                      <a:rPr lang="en-US" sz="3000" i="1">
                        <a:latin typeface="Cambria Math" panose="02040503050406030204" pitchFamily="18" charset="0"/>
                        <a:ea typeface="Cambria Math" panose="02040503050406030204" pitchFamily="18" charset="0"/>
                        <a:cs typeface="Arial" panose="020B0604020202020204" pitchFamily="34" charset="0"/>
                      </a:rPr>
                      <m:t>−</m:t>
                    </m:r>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𝜙</m:t>
                        </m:r>
                      </m:e>
                      <m:sub>
                        <m:r>
                          <a:rPr lang="en-US" sz="3000" i="1">
                            <a:latin typeface="Cambria Math" panose="02040503050406030204" pitchFamily="18" charset="0"/>
                            <a:ea typeface="Cambria Math" panose="02040503050406030204" pitchFamily="18" charset="0"/>
                            <a:cs typeface="Arial" panose="020B0604020202020204" pitchFamily="34" charset="0"/>
                          </a:rPr>
                          <m:t>𝑔</m:t>
                        </m:r>
                      </m:sub>
                    </m:sSub>
                    <m:r>
                      <a:rPr lang="en-US" sz="3000" i="1">
                        <a:latin typeface="Cambria Math" panose="02040503050406030204" pitchFamily="18" charset="0"/>
                        <a:ea typeface="Cambria Math" panose="02040503050406030204" pitchFamily="18" charset="0"/>
                        <a:cs typeface="Arial" panose="020B0604020202020204" pitchFamily="34" charset="0"/>
                      </a:rPr>
                      <m:t> ≅ </m:t>
                    </m:r>
                    <m:f>
                      <m:fPr>
                        <m:ctrlPr>
                          <a:rPr lang="en-US" sz="3000" i="1">
                            <a:latin typeface="Cambria Math" panose="02040503050406030204" pitchFamily="18" charset="0"/>
                            <a:ea typeface="Cambria Math" panose="02040503050406030204" pitchFamily="18" charset="0"/>
                            <a:cs typeface="Arial" panose="020B0604020202020204" pitchFamily="34" charset="0"/>
                          </a:rPr>
                        </m:ctrlPr>
                      </m:fPr>
                      <m:num>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𝑓</m:t>
                            </m:r>
                            <m:r>
                              <a:rPr lang="en-US" sz="3000" i="1">
                                <a:latin typeface="Cambria Math" panose="02040503050406030204" pitchFamily="18" charset="0"/>
                                <a:ea typeface="Cambria Math" panose="02040503050406030204" pitchFamily="18" charset="0"/>
                                <a:cs typeface="Arial" panose="020B0604020202020204" pitchFamily="34" charset="0"/>
                              </a:rPr>
                              <m:t>′</m:t>
                            </m:r>
                          </m:e>
                          <m:sub>
                            <m:r>
                              <a:rPr lang="en-US" sz="3000" i="1">
                                <a:latin typeface="Cambria Math" panose="02040503050406030204" pitchFamily="18" charset="0"/>
                                <a:ea typeface="Cambria Math" panose="02040503050406030204" pitchFamily="18" charset="0"/>
                                <a:cs typeface="Arial" panose="020B0604020202020204" pitchFamily="34" charset="0"/>
                              </a:rPr>
                              <m:t>𝑠</m:t>
                            </m:r>
                          </m:sub>
                        </m:sSub>
                        <m:r>
                          <a:rPr lang="en-US" sz="3000" i="1">
                            <a:latin typeface="Cambria Math" panose="02040503050406030204" pitchFamily="18" charset="0"/>
                            <a:ea typeface="Cambria Math" panose="02040503050406030204" pitchFamily="18" charset="0"/>
                            <a:cs typeface="Arial" panose="020B0604020202020204" pitchFamily="34" charset="0"/>
                          </a:rPr>
                          <m:t>−</m:t>
                        </m:r>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𝑓</m:t>
                            </m:r>
                            <m:r>
                              <a:rPr lang="en-US" sz="3000" i="1">
                                <a:latin typeface="Cambria Math" panose="02040503050406030204" pitchFamily="18" charset="0"/>
                                <a:ea typeface="Cambria Math" panose="02040503050406030204" pitchFamily="18" charset="0"/>
                                <a:cs typeface="Arial" panose="020B0604020202020204" pitchFamily="34" charset="0"/>
                              </a:rPr>
                              <m:t>′</m:t>
                            </m:r>
                          </m:e>
                          <m:sub>
                            <m:r>
                              <a:rPr lang="en-US" sz="3000" i="1">
                                <a:latin typeface="Cambria Math" panose="02040503050406030204" pitchFamily="18" charset="0"/>
                                <a:ea typeface="Cambria Math" panose="02040503050406030204" pitchFamily="18" charset="0"/>
                                <a:cs typeface="Arial" panose="020B0604020202020204" pitchFamily="34" charset="0"/>
                              </a:rPr>
                              <m:t>𝑔</m:t>
                            </m:r>
                          </m:sub>
                        </m:sSub>
                      </m:num>
                      <m:den>
                        <m:r>
                          <a:rPr lang="en-US" sz="3000" i="1">
                            <a:latin typeface="Cambria Math" panose="02040503050406030204" pitchFamily="18" charset="0"/>
                            <a:ea typeface="Cambria Math" panose="02040503050406030204" pitchFamily="18" charset="0"/>
                            <a:cs typeface="Arial" panose="020B0604020202020204" pitchFamily="34" charset="0"/>
                          </a:rPr>
                          <m:t>𝑘</m:t>
                        </m:r>
                        <m:r>
                          <a:rPr lang="en-US" sz="3000" i="1">
                            <a:latin typeface="Cambria Math" panose="02040503050406030204" pitchFamily="18" charset="0"/>
                            <a:ea typeface="Cambria Math" panose="02040503050406030204" pitchFamily="18" charset="0"/>
                            <a:cs typeface="Arial" panose="020B0604020202020204" pitchFamily="34" charset="0"/>
                          </a:rPr>
                          <m:t>𝛽</m:t>
                        </m:r>
                      </m:den>
                    </m:f>
                  </m:oMath>
                </a14:m>
                <a:r>
                  <a:rPr lang="en-US" sz="3000" dirty="0">
                    <a:latin typeface="Cambria Math" panose="02040503050406030204" pitchFamily="18" charset="0"/>
                    <a:ea typeface="Cambria Math" panose="02040503050406030204" pitchFamily="18" charset="0"/>
                    <a:cs typeface="Arial" panose="020B0604020202020204" pitchFamily="34" charset="0"/>
                  </a:rPr>
                  <a:t> </a:t>
                </a:r>
              </a:p>
              <a:p>
                <a:pPr algn="just"/>
                <a:endParaRPr lang="en-US" sz="3000" dirty="0">
                  <a:latin typeface="Arial" panose="020B0604020202020204" pitchFamily="34" charset="0"/>
                  <a:cs typeface="Arial" panose="020B0604020202020204" pitchFamily="34" charset="0"/>
                </a:endParaRPr>
              </a:p>
              <a:p>
                <a:pPr algn="just"/>
                <a:r>
                  <a:rPr lang="en-US" sz="3000" b="0" i="0" dirty="0">
                    <a:effectLst/>
                    <a:latin typeface="Arial" panose="020B0604020202020204" pitchFamily="34" charset="0"/>
                    <a:cs typeface="Arial" panose="020B0604020202020204" pitchFamily="34" charset="0"/>
                  </a:rPr>
                  <a:t>When the tip is induced with a voltage, the tip-sample interaction acts as a parallel-plate capacitor, as seen in figure*. Using the fundamental equation of capacitance, the force gradient from the sample acting on the plates gives</a:t>
                </a:r>
              </a:p>
              <a:p>
                <a:pPr algn="just"/>
                <a:endParaRPr lang="en-US" sz="3000" b="0" i="0" dirty="0">
                  <a:effectLst/>
                  <a:latin typeface="Arial" panose="020B0604020202020204" pitchFamily="34" charset="0"/>
                  <a:cs typeface="Arial" panose="020B0604020202020204" pitchFamily="34" charset="0"/>
                </a:endParaRPr>
              </a:p>
              <a:p>
                <a:pPr algn="just"/>
                <a14:m>
                  <m:oMathPara xmlns:m="http://schemas.openxmlformats.org/officeDocument/2006/math">
                    <m:oMathParaPr>
                      <m:jc m:val="center"/>
                    </m:oMathParaPr>
                    <m:oMath xmlns:m="http://schemas.openxmlformats.org/officeDocument/2006/math">
                      <m:sSub>
                        <m:sSubPr>
                          <m:ctrlPr>
                            <a:rPr lang="en-US" sz="3000" b="0" i="1" smtClean="0">
                              <a:effectLst/>
                              <a:latin typeface="Cambria Math" panose="02040503050406030204" pitchFamily="18" charset="0"/>
                              <a:cs typeface="Arial" panose="020B0604020202020204" pitchFamily="34" charset="0"/>
                            </a:rPr>
                          </m:ctrlPr>
                        </m:sSubPr>
                        <m:e>
                          <m:r>
                            <a:rPr lang="en-US" sz="3000" b="0" i="1" smtClean="0">
                              <a:effectLst/>
                              <a:latin typeface="Cambria Math" panose="02040503050406030204" pitchFamily="18" charset="0"/>
                              <a:cs typeface="Arial" panose="020B0604020202020204" pitchFamily="34" charset="0"/>
                            </a:rPr>
                            <m:t>𝑓</m:t>
                          </m:r>
                          <m:r>
                            <a:rPr lang="en-US" sz="3000" b="0" i="1" smtClean="0">
                              <a:effectLst/>
                              <a:latin typeface="Cambria Math" panose="02040503050406030204" pitchFamily="18" charset="0"/>
                              <a:cs typeface="Arial" panose="020B0604020202020204" pitchFamily="34" charset="0"/>
                            </a:rPr>
                            <m:t>′</m:t>
                          </m:r>
                        </m:e>
                        <m:sub>
                          <m:r>
                            <a:rPr lang="en-US" sz="3000" b="0" i="1" smtClean="0">
                              <a:effectLst/>
                              <a:latin typeface="Cambria Math" panose="02040503050406030204" pitchFamily="18" charset="0"/>
                              <a:cs typeface="Arial" panose="020B0604020202020204" pitchFamily="34" charset="0"/>
                            </a:rPr>
                            <m:t>𝑠</m:t>
                          </m:r>
                        </m:sub>
                      </m:sSub>
                      <m:r>
                        <a:rPr lang="en-US" sz="3000" b="0" i="1" smtClean="0">
                          <a:effectLst/>
                          <a:latin typeface="Cambria Math" panose="02040503050406030204" pitchFamily="18" charset="0"/>
                          <a:cs typeface="Arial" panose="020B0604020202020204" pitchFamily="34" charset="0"/>
                        </a:rPr>
                        <m:t>=</m:t>
                      </m:r>
                      <m:f>
                        <m:fPr>
                          <m:ctrlPr>
                            <a:rPr lang="en-US" sz="3000" b="0" i="1" smtClean="0">
                              <a:effectLst/>
                              <a:latin typeface="Cambria Math" panose="02040503050406030204" pitchFamily="18" charset="0"/>
                              <a:cs typeface="Arial" panose="020B0604020202020204" pitchFamily="34" charset="0"/>
                            </a:rPr>
                          </m:ctrlPr>
                        </m:fPr>
                        <m:num>
                          <m:r>
                            <a:rPr lang="en-US" sz="3000" b="0" i="1" smtClean="0">
                              <a:effectLst/>
                              <a:latin typeface="Cambria Math" panose="02040503050406030204" pitchFamily="18" charset="0"/>
                              <a:cs typeface="Arial" panose="020B0604020202020204" pitchFamily="34" charset="0"/>
                            </a:rPr>
                            <m:t>1</m:t>
                          </m:r>
                        </m:num>
                        <m:den>
                          <m:r>
                            <a:rPr lang="en-US" sz="3000" b="0" i="1" smtClean="0">
                              <a:effectLst/>
                              <a:latin typeface="Cambria Math" panose="02040503050406030204" pitchFamily="18" charset="0"/>
                              <a:cs typeface="Arial" panose="020B0604020202020204" pitchFamily="34" charset="0"/>
                            </a:rPr>
                            <m:t>2</m:t>
                          </m:r>
                        </m:den>
                      </m:f>
                      <m:r>
                        <a:rPr lang="en-US" sz="3000" b="0" i="1" smtClean="0">
                          <a:effectLst/>
                          <a:latin typeface="Cambria Math" panose="02040503050406030204" pitchFamily="18" charset="0"/>
                          <a:cs typeface="Arial" panose="020B0604020202020204" pitchFamily="34" charset="0"/>
                        </a:rPr>
                        <m:t>𝐶</m:t>
                      </m:r>
                      <m:r>
                        <a:rPr lang="en-US" sz="3000" b="0" i="1" smtClean="0">
                          <a:effectLst/>
                          <a:latin typeface="Cambria Math" panose="02040503050406030204" pitchFamily="18" charset="0"/>
                          <a:cs typeface="Arial" panose="020B0604020202020204" pitchFamily="34" charset="0"/>
                        </a:rPr>
                        <m:t>′′</m:t>
                      </m:r>
                      <m:sSup>
                        <m:sSupPr>
                          <m:ctrlPr>
                            <a:rPr lang="en-US" sz="3000" b="0" i="1" smtClean="0">
                              <a:effectLst/>
                              <a:latin typeface="Cambria Math" panose="02040503050406030204" pitchFamily="18" charset="0"/>
                              <a:ea typeface="Cambria Math" panose="02040503050406030204" pitchFamily="18" charset="0"/>
                              <a:cs typeface="Arial" panose="020B0604020202020204" pitchFamily="34" charset="0"/>
                            </a:rPr>
                          </m:ctrlPr>
                        </m:sSupPr>
                        <m:e>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m:t>
                          </m:r>
                          <m:r>
                            <m:rPr>
                              <m:sty m:val="p"/>
                            </m:rPr>
                            <a:rPr lang="el-GR" sz="3000" b="0" i="1" smtClean="0">
                              <a:effectLst/>
                              <a:latin typeface="Cambria Math" panose="02040503050406030204" pitchFamily="18" charset="0"/>
                              <a:ea typeface="Cambria Math" panose="02040503050406030204" pitchFamily="18" charset="0"/>
                              <a:cs typeface="Arial" panose="020B0604020202020204" pitchFamily="34" charset="0"/>
                            </a:rPr>
                            <m:t>Δ</m:t>
                          </m:r>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𝑉</m:t>
                          </m:r>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m:t>
                          </m:r>
                        </m:e>
                        <m:sup>
                          <m:r>
                            <a:rPr lang="en-US" sz="3000" b="0" i="1" smtClean="0">
                              <a:effectLst/>
                              <a:latin typeface="Cambria Math" panose="02040503050406030204" pitchFamily="18" charset="0"/>
                              <a:ea typeface="Cambria Math" panose="02040503050406030204" pitchFamily="18" charset="0"/>
                              <a:cs typeface="Arial" panose="020B0604020202020204" pitchFamily="34" charset="0"/>
                            </a:rPr>
                            <m:t>2</m:t>
                          </m:r>
                        </m:sup>
                      </m:sSup>
                    </m:oMath>
                  </m:oMathPara>
                </a14:m>
                <a:endParaRPr lang="en-US" sz="3000" b="0" i="0" dirty="0">
                  <a:effectLst/>
                  <a:latin typeface="Arial" panose="020B0604020202020204" pitchFamily="34" charset="0"/>
                  <a:cs typeface="Arial" panose="020B0604020202020204" pitchFamily="34" charset="0"/>
                </a:endParaRPr>
              </a:p>
              <a:p>
                <a:pPr algn="just"/>
                <a:endParaRPr lang="en-US" sz="3000" b="0" i="0" dirty="0">
                  <a:effectLst/>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where </a:t>
                </a:r>
                <a14:m>
                  <m:oMath xmlns:m="http://schemas.openxmlformats.org/officeDocument/2006/math">
                    <m:sSub>
                      <m:sSubPr>
                        <m:ctrlPr>
                          <a:rPr lang="en-US" sz="3000" i="1">
                            <a:latin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cs typeface="Arial" panose="020B0604020202020204" pitchFamily="34" charset="0"/>
                          </a:rPr>
                          <m:t>𝑓</m:t>
                        </m:r>
                        <m:r>
                          <a:rPr lang="en-US" sz="3000" i="1">
                            <a:latin typeface="Cambria Math" panose="02040503050406030204" pitchFamily="18" charset="0"/>
                            <a:cs typeface="Arial" panose="020B0604020202020204" pitchFamily="34" charset="0"/>
                          </a:rPr>
                          <m:t>′</m:t>
                        </m:r>
                      </m:e>
                      <m:sub>
                        <m:r>
                          <a:rPr lang="en-US" sz="3000" i="1">
                            <a:latin typeface="Cambria Math" panose="02040503050406030204" pitchFamily="18" charset="0"/>
                            <a:cs typeface="Arial" panose="020B0604020202020204" pitchFamily="34" charset="0"/>
                          </a:rPr>
                          <m:t>𝑠</m:t>
                        </m:r>
                      </m:sub>
                    </m:sSub>
                  </m:oMath>
                </a14:m>
                <a:r>
                  <a:rPr lang="en-US" sz="3000" dirty="0">
                    <a:latin typeface="Arial" panose="020B0604020202020204" pitchFamily="34" charset="0"/>
                    <a:cs typeface="Arial" panose="020B0604020202020204" pitchFamily="34" charset="0"/>
                  </a:rPr>
                  <a:t> is the force gradient from the sample, </a:t>
                </a:r>
                <a14:m>
                  <m:oMath xmlns:m="http://schemas.openxmlformats.org/officeDocument/2006/math">
                    <m:sSup>
                      <m:sSupPr>
                        <m:ctrlPr>
                          <a:rPr lang="en-US" sz="3000" b="0" i="1" smtClean="0">
                            <a:latin typeface="Cambria Math" panose="02040503050406030204" pitchFamily="18" charset="0"/>
                            <a:cs typeface="Arial" panose="020B0604020202020204" pitchFamily="34" charset="0"/>
                          </a:rPr>
                        </m:ctrlPr>
                      </m:sSupPr>
                      <m:e>
                        <m:r>
                          <a:rPr lang="en-US" sz="3000" b="0" i="1" smtClean="0">
                            <a:latin typeface="Cambria Math" panose="02040503050406030204" pitchFamily="18" charset="0"/>
                            <a:cs typeface="Arial" panose="020B0604020202020204" pitchFamily="34" charset="0"/>
                          </a:rPr>
                          <m:t>𝐶</m:t>
                        </m:r>
                      </m:e>
                      <m:sup>
                        <m:r>
                          <a:rPr lang="en-US" sz="3000" b="0" i="1" smtClean="0">
                            <a:latin typeface="Cambria Math" panose="02040503050406030204" pitchFamily="18" charset="0"/>
                            <a:cs typeface="Arial" panose="020B0604020202020204" pitchFamily="34" charset="0"/>
                          </a:rPr>
                          <m:t>′′</m:t>
                        </m:r>
                      </m:sup>
                    </m:sSup>
                  </m:oMath>
                </a14:m>
                <a:r>
                  <a:rPr lang="en-US" sz="3000" b="0" i="0" dirty="0">
                    <a:effectLst/>
                    <a:latin typeface="Arial" panose="020B0604020202020204" pitchFamily="34" charset="0"/>
                    <a:cs typeface="Arial" panose="020B0604020202020204" pitchFamily="34" charset="0"/>
                  </a:rPr>
                  <a:t> is the second derivative of capacitance with respect to distanc</a:t>
                </a:r>
                <a:r>
                  <a:rPr lang="en-US" sz="3000" dirty="0">
                    <a:latin typeface="Arial" panose="020B0604020202020204" pitchFamily="34" charset="0"/>
                    <a:cs typeface="Arial" panose="020B0604020202020204" pitchFamily="34" charset="0"/>
                  </a:rPr>
                  <a:t>e between the tip and sample surface and </a:t>
                </a:r>
                <a14:m>
                  <m:oMath xmlns:m="http://schemas.openxmlformats.org/officeDocument/2006/math">
                    <m:r>
                      <m:rPr>
                        <m:sty m:val="p"/>
                      </m:rPr>
                      <a:rPr lang="el-GR" sz="3000" i="1" smtClean="0">
                        <a:latin typeface="Cambria Math" panose="02040503050406030204" pitchFamily="18" charset="0"/>
                        <a:ea typeface="Cambria Math" panose="02040503050406030204" pitchFamily="18" charset="0"/>
                        <a:cs typeface="Arial" panose="020B0604020202020204" pitchFamily="34" charset="0"/>
                      </a:rPr>
                      <m:t>Δ</m:t>
                    </m:r>
                    <m:r>
                      <a:rPr lang="en-US" sz="3000" b="0" i="1" smtClean="0">
                        <a:latin typeface="Cambria Math" panose="02040503050406030204" pitchFamily="18" charset="0"/>
                        <a:ea typeface="Cambria Math" panose="02040503050406030204" pitchFamily="18" charset="0"/>
                        <a:cs typeface="Arial" panose="020B0604020202020204" pitchFamily="34" charset="0"/>
                      </a:rPr>
                      <m:t>𝑉</m:t>
                    </m:r>
                  </m:oMath>
                </a14:m>
                <a:r>
                  <a:rPr lang="en-US" sz="3000" b="0" i="0" dirty="0">
                    <a:effectLst/>
                    <a:latin typeface="Arial" panose="020B0604020202020204" pitchFamily="34" charset="0"/>
                    <a:cs typeface="Arial" panose="020B0604020202020204" pitchFamily="34" charset="0"/>
                  </a:rPr>
                  <a:t> is the applied voltage. </a:t>
                </a:r>
                <a:r>
                  <a:rPr lang="en-US" sz="3000" dirty="0">
                    <a:latin typeface="Arial" panose="020B0604020202020204" pitchFamily="34" charset="0"/>
                    <a:cs typeface="Arial" panose="020B0604020202020204" pitchFamily="34" charset="0"/>
                  </a:rPr>
                  <a:t>A connection between the above equation and the difference phase shifts is present, giving.</a:t>
                </a:r>
              </a:p>
              <a:p>
                <a:pPr algn="just"/>
                <a:endParaRPr lang="en-US" sz="3000" dirty="0">
                  <a:latin typeface="Arial" panose="020B0604020202020204" pitchFamily="34" charset="0"/>
                  <a:cs typeface="Arial" panose="020B0604020202020204" pitchFamily="34" charset="0"/>
                </a:endParaRPr>
              </a:p>
              <a:p>
                <a:pPr algn="ctr"/>
                <a:r>
                  <a:rPr lang="en-US" sz="3000" dirty="0">
                    <a:latin typeface="Arial" panose="020B0604020202020204" pitchFamily="34" charset="0"/>
                    <a:cs typeface="Arial" panose="020B0604020202020204" pitchFamily="34" charset="0"/>
                  </a:rPr>
                  <a:t> </a:t>
                </a:r>
                <a14:m>
                  <m:oMath xmlns:m="http://schemas.openxmlformats.org/officeDocument/2006/math">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𝜙</m:t>
                        </m:r>
                      </m:e>
                      <m:sub>
                        <m:r>
                          <a:rPr lang="en-US" sz="3000" i="1">
                            <a:latin typeface="Cambria Math" panose="02040503050406030204" pitchFamily="18" charset="0"/>
                            <a:ea typeface="Cambria Math" panose="02040503050406030204" pitchFamily="18" charset="0"/>
                            <a:cs typeface="Arial" panose="020B0604020202020204" pitchFamily="34" charset="0"/>
                          </a:rPr>
                          <m:t>𝑠</m:t>
                        </m:r>
                      </m:sub>
                    </m:sSub>
                    <m:r>
                      <a:rPr lang="en-US" sz="3000" i="1">
                        <a:latin typeface="Cambria Math" panose="02040503050406030204" pitchFamily="18" charset="0"/>
                        <a:ea typeface="Cambria Math" panose="02040503050406030204" pitchFamily="18" charset="0"/>
                        <a:cs typeface="Arial" panose="020B0604020202020204" pitchFamily="34" charset="0"/>
                      </a:rPr>
                      <m:t>−</m:t>
                    </m:r>
                    <m:sSub>
                      <m:sSubPr>
                        <m:ctrlPr>
                          <a:rPr lang="en-US" sz="3000" i="1">
                            <a:latin typeface="Cambria Math" panose="02040503050406030204" pitchFamily="18" charset="0"/>
                            <a:ea typeface="Cambria Math" panose="02040503050406030204" pitchFamily="18" charset="0"/>
                            <a:cs typeface="Arial" panose="020B0604020202020204" pitchFamily="34" charset="0"/>
                          </a:rPr>
                        </m:ctrlPr>
                      </m:sSubPr>
                      <m:e>
                        <m:r>
                          <a:rPr lang="en-US" sz="3000" i="1">
                            <a:latin typeface="Cambria Math" panose="02040503050406030204" pitchFamily="18" charset="0"/>
                            <a:ea typeface="Cambria Math" panose="02040503050406030204" pitchFamily="18" charset="0"/>
                            <a:cs typeface="Arial" panose="020B0604020202020204" pitchFamily="34" charset="0"/>
                          </a:rPr>
                          <m:t>𝜙</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𝑔</m:t>
                        </m:r>
                      </m:sub>
                    </m:sSub>
                    <m:r>
                      <a:rPr lang="en-US" sz="3000" i="1">
                        <a:latin typeface="Cambria Math" panose="02040503050406030204" pitchFamily="18" charset="0"/>
                        <a:ea typeface="Cambria Math" panose="02040503050406030204" pitchFamily="18" charset="0"/>
                        <a:cs typeface="Arial" panose="020B0604020202020204" pitchFamily="34" charset="0"/>
                      </a:rPr>
                      <m:t> ≅ </m:t>
                    </m:r>
                    <m:f>
                      <m:fPr>
                        <m:ctrlPr>
                          <a:rPr lang="en-US" sz="3000" i="1" smtClean="0">
                            <a:latin typeface="Cambria Math" panose="02040503050406030204" pitchFamily="18" charset="0"/>
                            <a:ea typeface="Cambria Math" panose="02040503050406030204" pitchFamily="18" charset="0"/>
                            <a:cs typeface="Arial" panose="020B0604020202020204" pitchFamily="34" charset="0"/>
                          </a:rPr>
                        </m:ctrlPr>
                      </m:fPr>
                      <m:num>
                        <m:r>
                          <a:rPr lang="en-US" sz="3000" b="0" i="1" smtClean="0">
                            <a:latin typeface="Cambria Math" panose="02040503050406030204" pitchFamily="18" charset="0"/>
                            <a:ea typeface="Cambria Math" panose="02040503050406030204" pitchFamily="18" charset="0"/>
                            <a:cs typeface="Arial" panose="020B0604020202020204" pitchFamily="34" charset="0"/>
                          </a:rPr>
                          <m:t>1</m:t>
                        </m:r>
                      </m:num>
                      <m:den>
                        <m:r>
                          <a:rPr lang="en-US" sz="3000" b="0" i="1" smtClean="0">
                            <a:latin typeface="Cambria Math" panose="02040503050406030204" pitchFamily="18" charset="0"/>
                            <a:ea typeface="Cambria Math" panose="02040503050406030204" pitchFamily="18" charset="0"/>
                            <a:cs typeface="Arial" panose="020B0604020202020204" pitchFamily="34" charset="0"/>
                          </a:rPr>
                          <m:t>2</m:t>
                        </m:r>
                      </m:den>
                    </m:f>
                    <m:f>
                      <m:fPr>
                        <m:ctrlPr>
                          <a:rPr lang="en-US" sz="3000" i="1">
                            <a:latin typeface="Cambria Math" panose="02040503050406030204" pitchFamily="18" charset="0"/>
                            <a:ea typeface="Cambria Math" panose="02040503050406030204" pitchFamily="18" charset="0"/>
                            <a:cs typeface="Arial" panose="020B0604020202020204" pitchFamily="34" charset="0"/>
                          </a:rPr>
                        </m:ctrlPr>
                      </m:fPr>
                      <m:num>
                        <m:sSup>
                          <m:sSup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en-US" sz="3000" i="1">
                                    <a:latin typeface="Cambria Math" panose="02040503050406030204" pitchFamily="18" charset="0"/>
                                    <a:ea typeface="Cambria Math" panose="02040503050406030204" pitchFamily="18" charset="0"/>
                                    <a:cs typeface="Arial" panose="020B0604020202020204" pitchFamily="34" charset="0"/>
                                  </a:rPr>
                                </m:ctrlPr>
                              </m:dPr>
                              <m:e>
                                <m:r>
                                  <m:rPr>
                                    <m:sty m:val="p"/>
                                  </m:rPr>
                                  <a:rPr lang="el-GR" sz="3000" i="0">
                                    <a:latin typeface="Cambria Math" panose="02040503050406030204" pitchFamily="18" charset="0"/>
                                    <a:ea typeface="Cambria Math" panose="02040503050406030204" pitchFamily="18" charset="0"/>
                                    <a:cs typeface="Arial" panose="020B0604020202020204" pitchFamily="34" charset="0"/>
                                  </a:rPr>
                                  <m:t>Δ</m:t>
                                </m:r>
                                <m:r>
                                  <a:rPr lang="en-US" sz="3000" i="1">
                                    <a:latin typeface="Cambria Math" panose="02040503050406030204" pitchFamily="18" charset="0"/>
                                    <a:ea typeface="Cambria Math" panose="02040503050406030204" pitchFamily="18" charset="0"/>
                                    <a:cs typeface="Arial" panose="020B0604020202020204" pitchFamily="34" charset="0"/>
                                  </a:rPr>
                                  <m:t>𝑉</m:t>
                                </m:r>
                              </m:e>
                            </m:d>
                          </m:e>
                          <m:sup>
                            <m:r>
                              <a:rPr lang="en-US" sz="3000" b="0" i="1" smtClean="0">
                                <a:latin typeface="Cambria Math" panose="02040503050406030204" pitchFamily="18" charset="0"/>
                                <a:ea typeface="Cambria Math" panose="02040503050406030204" pitchFamily="18" charset="0"/>
                                <a:cs typeface="Arial" panose="020B0604020202020204" pitchFamily="34" charset="0"/>
                              </a:rPr>
                              <m:t>2</m:t>
                            </m:r>
                          </m:sup>
                        </m:sSup>
                      </m:num>
                      <m:den>
                        <m:r>
                          <a:rPr lang="en-US" sz="3000" i="1">
                            <a:latin typeface="Cambria Math" panose="02040503050406030204" pitchFamily="18" charset="0"/>
                            <a:ea typeface="Cambria Math" panose="02040503050406030204" pitchFamily="18" charset="0"/>
                            <a:cs typeface="Arial" panose="020B0604020202020204" pitchFamily="34" charset="0"/>
                          </a:rPr>
                          <m:t>𝑘</m:t>
                        </m:r>
                        <m:r>
                          <a:rPr lang="en-US" sz="3000" i="1">
                            <a:latin typeface="Cambria Math" panose="02040503050406030204" pitchFamily="18" charset="0"/>
                            <a:ea typeface="Cambria Math" panose="02040503050406030204" pitchFamily="18" charset="0"/>
                            <a:cs typeface="Arial" panose="020B0604020202020204" pitchFamily="34" charset="0"/>
                          </a:rPr>
                          <m:t>𝛽</m:t>
                        </m:r>
                      </m:den>
                    </m:f>
                    <m:r>
                      <a:rPr lang="en-US" sz="30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𝐶</m:t>
                        </m:r>
                        <m:r>
                          <a:rPr lang="en-US" sz="3000" b="0" i="1" smtClean="0">
                            <a:latin typeface="Cambria Math" panose="02040503050406030204" pitchFamily="18" charset="0"/>
                            <a:ea typeface="Cambria Math" panose="02040503050406030204" pitchFamily="18" charset="0"/>
                            <a:cs typeface="Arial" panose="020B0604020202020204" pitchFamily="34" charset="0"/>
                          </a:rPr>
                          <m:t>′′</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𝑠</m:t>
                        </m:r>
                      </m:sub>
                    </m:sSub>
                    <m:r>
                      <a:rPr lang="en-US" sz="30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0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000" b="0" i="1" smtClean="0">
                            <a:latin typeface="Cambria Math" panose="02040503050406030204" pitchFamily="18" charset="0"/>
                            <a:ea typeface="Cambria Math" panose="02040503050406030204" pitchFamily="18" charset="0"/>
                            <a:cs typeface="Arial" panose="020B0604020202020204" pitchFamily="34" charset="0"/>
                          </a:rPr>
                          <m:t>𝐶</m:t>
                        </m:r>
                        <m:r>
                          <a:rPr lang="en-US" sz="3000" b="0" i="1" smtClean="0">
                            <a:latin typeface="Cambria Math" panose="02040503050406030204" pitchFamily="18" charset="0"/>
                            <a:ea typeface="Cambria Math" panose="02040503050406030204" pitchFamily="18" charset="0"/>
                            <a:cs typeface="Arial" panose="020B0604020202020204" pitchFamily="34" charset="0"/>
                          </a:rPr>
                          <m:t>′′</m:t>
                        </m:r>
                      </m:e>
                      <m:sub>
                        <m:r>
                          <a:rPr lang="en-US" sz="3000" b="0" i="1" smtClean="0">
                            <a:latin typeface="Cambria Math" panose="02040503050406030204" pitchFamily="18" charset="0"/>
                            <a:ea typeface="Cambria Math" panose="02040503050406030204" pitchFamily="18" charset="0"/>
                            <a:cs typeface="Arial" panose="020B0604020202020204" pitchFamily="34" charset="0"/>
                          </a:rPr>
                          <m:t>𝑔</m:t>
                        </m:r>
                      </m:sub>
                    </m:sSub>
                    <m:r>
                      <a:rPr lang="en-US" sz="3000" b="0" i="1" smtClean="0">
                        <a:latin typeface="Cambria Math" panose="02040503050406030204" pitchFamily="18" charset="0"/>
                        <a:ea typeface="Cambria Math" panose="02040503050406030204" pitchFamily="18" charset="0"/>
                        <a:cs typeface="Arial" panose="020B0604020202020204" pitchFamily="34" charset="0"/>
                      </a:rPr>
                      <m:t>)</m:t>
                    </m:r>
                  </m:oMath>
                </a14:m>
                <a:r>
                  <a:rPr lang="en-US" sz="3000" dirty="0">
                    <a:latin typeface="Cambria Math" panose="02040503050406030204" pitchFamily="18" charset="0"/>
                    <a:ea typeface="Cambria Math" panose="02040503050406030204" pitchFamily="18" charset="0"/>
                    <a:cs typeface="Arial" panose="020B0604020202020204" pitchFamily="34" charset="0"/>
                  </a:rPr>
                  <a:t> </a:t>
                </a:r>
              </a:p>
              <a:p>
                <a:pPr algn="just"/>
                <a:endParaRPr lang="en-US" sz="3200" b="0" i="0" dirty="0">
                  <a:effectLst/>
                  <a:latin typeface="Arial" panose="020B0604020202020204" pitchFamily="34" charset="0"/>
                  <a:cs typeface="Arial" panose="020B0604020202020204" pitchFamily="34" charset="0"/>
                </a:endParaRPr>
              </a:p>
            </p:txBody>
          </p:sp>
        </mc:Choice>
        <mc:Fallback xmlns="">
          <p:sp>
            <p:nvSpPr>
              <p:cNvPr id="6" name="TextBox 5">
                <a:extLst>
                  <a:ext uri="{FF2B5EF4-FFF2-40B4-BE49-F238E27FC236}">
                    <a16:creationId xmlns:a16="http://schemas.microsoft.com/office/drawing/2014/main" id="{259ED2A9-6B0A-F5C9-3EF8-AF8BDBA844A7}"/>
                  </a:ext>
                </a:extLst>
              </p:cNvPr>
              <p:cNvSpPr txBox="1">
                <a:spLocks noRot="1" noChangeAspect="1" noMove="1" noResize="1" noEditPoints="1" noAdjustHandles="1" noChangeArrowheads="1" noChangeShapeType="1" noTextEdit="1"/>
              </p:cNvSpPr>
              <p:nvPr/>
            </p:nvSpPr>
            <p:spPr>
              <a:xfrm>
                <a:off x="16061375" y="6534632"/>
                <a:ext cx="11803009" cy="22804063"/>
              </a:xfrm>
              <a:prstGeom prst="rect">
                <a:avLst/>
              </a:prstGeom>
              <a:blipFill>
                <a:blip r:embed="rId4"/>
                <a:stretch>
                  <a:fillRect l="-1601" t="-428" r="-1188"/>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7C50ED7D-8F0C-874B-6913-33497A18A3CE}"/>
              </a:ext>
            </a:extLst>
          </p:cNvPr>
          <p:cNvPicPr>
            <a:picLocks noChangeAspect="1"/>
          </p:cNvPicPr>
          <p:nvPr/>
        </p:nvPicPr>
        <p:blipFill>
          <a:blip r:embed="rId5"/>
          <a:stretch>
            <a:fillRect/>
          </a:stretch>
        </p:blipFill>
        <p:spPr>
          <a:xfrm>
            <a:off x="9014302" y="23483325"/>
            <a:ext cx="5113735" cy="5434597"/>
          </a:xfrm>
          <a:prstGeom prst="rect">
            <a:avLst/>
          </a:prstGeom>
        </p:spPr>
      </p:pic>
      <p:sp>
        <p:nvSpPr>
          <p:cNvPr id="10" name="TextBox 9"/>
          <p:cNvSpPr txBox="1"/>
          <p:nvPr/>
        </p:nvSpPr>
        <p:spPr>
          <a:xfrm>
            <a:off x="30201325" y="6534352"/>
            <a:ext cx="5764508" cy="12741950"/>
          </a:xfrm>
          <a:prstGeom prst="rect">
            <a:avLst/>
          </a:prstGeom>
          <a:noFill/>
        </p:spPr>
        <p:txBody>
          <a:bodyPr wrap="square" rtlCol="0">
            <a:spAutoFit/>
          </a:bodyPr>
          <a:lstStyle/>
          <a:p>
            <a:pPr algn="just"/>
            <a:r>
              <a:rPr lang="en-US" sz="3600" dirty="0">
                <a:solidFill>
                  <a:schemeClr val="accent5">
                    <a:lumMod val="50000"/>
                  </a:schemeClr>
                </a:solidFill>
                <a:latin typeface="Arial" panose="020B0604020202020204" pitchFamily="34" charset="0"/>
                <a:cs typeface="Arial" panose="020B0604020202020204" pitchFamily="34" charset="0"/>
              </a:rPr>
              <a:t>Data</a:t>
            </a:r>
          </a:p>
          <a:p>
            <a:pPr algn="just"/>
            <a:endParaRPr lang="en-US" sz="3600" dirty="0">
              <a:solidFill>
                <a:schemeClr val="accent5">
                  <a:lumMod val="50000"/>
                </a:schemeClr>
              </a:solidFill>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The top image is an AFM scan of few layer graphene. The lighter the contrast, the thicker the sample is however, the white specs are artifacts. Understanding the sample’s surface is a priority before gauging the electrostatic potentials with EFM. Since there are folded layers within this sample, using EFM would prove useful.</a:t>
            </a:r>
          </a:p>
          <a:p>
            <a:pPr algn="just"/>
            <a:endParaRPr lang="en-US" sz="3000" dirty="0">
              <a:latin typeface="Arial" panose="020B0604020202020204" pitchFamily="34" charset="0"/>
              <a:cs typeface="Arial" panose="020B0604020202020204" pitchFamily="34" charset="0"/>
            </a:endParaRPr>
          </a:p>
          <a:p>
            <a:pPr algn="just"/>
            <a:r>
              <a:rPr lang="en-US" sz="3000" dirty="0">
                <a:latin typeface="Arial" panose="020B0604020202020204" pitchFamily="34" charset="0"/>
                <a:cs typeface="Arial" panose="020B0604020202020204" pitchFamily="34" charset="0"/>
              </a:rPr>
              <a:t>The bottom picture is the respective EFM scan. The tip and sample induces  an electric field that creates a force gradient that shifts the resonance frequency of the cantilever by some degrees. The higher the shift, the more attractive the force is.</a:t>
            </a:r>
          </a:p>
          <a:p>
            <a:pPr algn="just"/>
            <a:endParaRPr lang="en-US" sz="3000" dirty="0">
              <a:latin typeface="Arial" panose="020B0604020202020204" pitchFamily="34" charset="0"/>
              <a:cs typeface="Arial" panose="020B0604020202020204" pitchFamily="34" charset="0"/>
            </a:endParaRPr>
          </a:p>
          <a:p>
            <a:pPr algn="just"/>
            <a:endParaRPr lang="en-US" sz="3000" dirty="0">
              <a:latin typeface="Arial" panose="020B0604020202020204" pitchFamily="34" charset="0"/>
              <a:cs typeface="Arial" panose="020B0604020202020204" pitchFamily="34" charset="0"/>
            </a:endParaRPr>
          </a:p>
          <a:p>
            <a:pPr algn="just"/>
            <a:endParaRPr lang="en-US" sz="30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9391758" y="14182318"/>
            <a:ext cx="4083805" cy="5424131"/>
          </a:xfrm>
          <a:prstGeom prst="rect">
            <a:avLst/>
          </a:prstGeom>
        </p:spPr>
      </p:pic>
      <p:pic>
        <p:nvPicPr>
          <p:cNvPr id="22" name="Picture 21"/>
          <p:cNvPicPr>
            <a:picLocks noChangeAspect="1"/>
          </p:cNvPicPr>
          <p:nvPr/>
        </p:nvPicPr>
        <p:blipFill>
          <a:blip r:embed="rId7"/>
          <a:stretch>
            <a:fillRect/>
          </a:stretch>
        </p:blipFill>
        <p:spPr>
          <a:xfrm>
            <a:off x="16725040" y="29134561"/>
            <a:ext cx="7233369" cy="1958460"/>
          </a:xfrm>
          <a:prstGeom prst="rect">
            <a:avLst/>
          </a:prstGeom>
        </p:spPr>
      </p:pic>
      <p:pic>
        <p:nvPicPr>
          <p:cNvPr id="23" name="Picture 22"/>
          <p:cNvPicPr>
            <a:picLocks noChangeAspect="1"/>
          </p:cNvPicPr>
          <p:nvPr/>
        </p:nvPicPr>
        <p:blipFill rotWithShape="1">
          <a:blip r:embed="rId8">
            <a:extLst>
              <a:ext uri="{28A0092B-C50C-407E-A947-70E740481C1C}">
                <a14:useLocalDpi xmlns:a14="http://schemas.microsoft.com/office/drawing/2010/main" val="0"/>
              </a:ext>
            </a:extLst>
          </a:blip>
          <a:srcRect t="25908"/>
          <a:stretch/>
        </p:blipFill>
        <p:spPr>
          <a:xfrm>
            <a:off x="36562936" y="7425685"/>
            <a:ext cx="5800725" cy="4671918"/>
          </a:xfrm>
          <a:prstGeom prst="rect">
            <a:avLst/>
          </a:prstGeom>
        </p:spPr>
      </p:pic>
      <p:pic>
        <p:nvPicPr>
          <p:cNvPr id="25" name="Picture 24"/>
          <p:cNvPicPr>
            <a:picLocks noChangeAspect="1"/>
          </p:cNvPicPr>
          <p:nvPr/>
        </p:nvPicPr>
        <p:blipFill rotWithShape="1">
          <a:blip r:embed="rId9">
            <a:extLst>
              <a:ext uri="{28A0092B-C50C-407E-A947-70E740481C1C}">
                <a14:useLocalDpi xmlns:a14="http://schemas.microsoft.com/office/drawing/2010/main" val="0"/>
              </a:ext>
            </a:extLst>
          </a:blip>
          <a:srcRect t="25315"/>
          <a:stretch/>
        </p:blipFill>
        <p:spPr>
          <a:xfrm>
            <a:off x="36419069" y="14070128"/>
            <a:ext cx="5811724" cy="4668314"/>
          </a:xfrm>
          <a:prstGeom prst="rect">
            <a:avLst/>
          </a:prstGeom>
        </p:spPr>
      </p:pic>
      <p:sp>
        <p:nvSpPr>
          <p:cNvPr id="28" name="TextBox 27"/>
          <p:cNvSpPr txBox="1"/>
          <p:nvPr/>
        </p:nvSpPr>
        <p:spPr>
          <a:xfrm>
            <a:off x="36840396" y="12287016"/>
            <a:ext cx="4969070" cy="1200329"/>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Fi</a:t>
            </a:r>
            <a:r>
              <a:rPr lang="en-US" b="1" dirty="0">
                <a:latin typeface="Arial" panose="020B0604020202020204" pitchFamily="34" charset="0"/>
                <a:cs typeface="Arial" panose="020B0604020202020204" pitchFamily="34" charset="0"/>
              </a:rPr>
              <a:t>gure 5a</a:t>
            </a:r>
            <a:r>
              <a:rPr lang="en-US" dirty="0">
                <a:latin typeface="Arial" panose="020B0604020202020204" pitchFamily="34" charset="0"/>
                <a:cs typeface="Arial" panose="020B0604020202020204" pitchFamily="34" charset="0"/>
              </a:rPr>
              <a:t>. AFM scan of FLG where the maximum x and y values are approximately 2.5 microns and the height of the sample is 20 nanometers.</a:t>
            </a:r>
          </a:p>
        </p:txBody>
      </p:sp>
      <p:sp>
        <p:nvSpPr>
          <p:cNvPr id="34" name="TextBox 33"/>
          <p:cNvSpPr txBox="1"/>
          <p:nvPr/>
        </p:nvSpPr>
        <p:spPr>
          <a:xfrm>
            <a:off x="36840396" y="18896318"/>
            <a:ext cx="4969070" cy="1477328"/>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Fi</a:t>
            </a:r>
            <a:r>
              <a:rPr lang="en-US" b="1" dirty="0">
                <a:latin typeface="Arial" panose="020B0604020202020204" pitchFamily="34" charset="0"/>
                <a:cs typeface="Arial" panose="020B0604020202020204" pitchFamily="34" charset="0"/>
              </a:rPr>
              <a:t>gure 5b</a:t>
            </a:r>
            <a:r>
              <a:rPr lang="en-US" dirty="0">
                <a:latin typeface="Arial" panose="020B0604020202020204" pitchFamily="34" charset="0"/>
                <a:cs typeface="Arial" panose="020B0604020202020204" pitchFamily="34" charset="0"/>
              </a:rPr>
              <a:t>. EFM scan of FLG where the maximum x and y values are approximately 2.5 microns and change in phase is between -1.5° and 1.5°. The more attractive forces have a higher degree shift.</a:t>
            </a:r>
          </a:p>
        </p:txBody>
      </p:sp>
      <p:sp>
        <p:nvSpPr>
          <p:cNvPr id="35" name="TextBox 34"/>
          <p:cNvSpPr txBox="1"/>
          <p:nvPr/>
        </p:nvSpPr>
        <p:spPr>
          <a:xfrm>
            <a:off x="9106658" y="11555372"/>
            <a:ext cx="4554363" cy="923330"/>
          </a:xfrm>
          <a:prstGeom prst="rect">
            <a:avLst/>
          </a:prstGeom>
          <a:noFill/>
        </p:spPr>
        <p:txBody>
          <a:bodyPr wrap="square" rtlCol="0">
            <a:spAutoFit/>
          </a:bodyPr>
          <a:lstStyle/>
          <a:p>
            <a:pPr algn="just"/>
            <a:r>
              <a:rPr lang="en-US" b="1" dirty="0">
                <a:latin typeface="Arial" panose="020B0604020202020204" pitchFamily="34" charset="0"/>
                <a:cs typeface="Arial" panose="020B0604020202020204" pitchFamily="34" charset="0"/>
              </a:rPr>
              <a:t>Figure 1a</a:t>
            </a:r>
            <a:r>
              <a:rPr lang="en-US" dirty="0">
                <a:latin typeface="Arial" panose="020B0604020202020204" pitchFamily="34" charset="0"/>
                <a:cs typeface="Arial" panose="020B0604020202020204" pitchFamily="34" charset="0"/>
              </a:rPr>
              <a:t>. Lattice  structure of graphene that, when twisted, create </a:t>
            </a:r>
            <a:r>
              <a:rPr lang="en-US" dirty="0">
                <a:latin typeface="Arial" panose="020B0604020202020204" pitchFamily="34" charset="0"/>
              </a:rPr>
              <a:t>Moiré patterns seen in Figure 2a.</a:t>
            </a:r>
            <a:r>
              <a:rPr lang="en-US"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p:txBody>
      </p:sp>
      <p:sp>
        <p:nvSpPr>
          <p:cNvPr id="36" name="TextBox 35"/>
          <p:cNvSpPr txBox="1"/>
          <p:nvPr/>
        </p:nvSpPr>
        <p:spPr>
          <a:xfrm>
            <a:off x="8607358" y="19687203"/>
            <a:ext cx="5002930" cy="1191806"/>
          </a:xfrm>
          <a:prstGeom prst="rect">
            <a:avLst/>
          </a:prstGeom>
          <a:noFill/>
        </p:spPr>
        <p:txBody>
          <a:bodyPr wrap="square" rtlCol="0">
            <a:spAutoFit/>
          </a:bodyPr>
          <a:lstStyle/>
          <a:p>
            <a:pPr algn="just"/>
            <a:r>
              <a:rPr lang="en-US" b="1" dirty="0">
                <a:latin typeface="Arial" panose="020B0604020202020204" pitchFamily="34" charset="0"/>
                <a:cs typeface="Arial" panose="020B0604020202020204" pitchFamily="34" charset="0"/>
              </a:rPr>
              <a:t>Figure 1b</a:t>
            </a:r>
            <a:r>
              <a:rPr lang="en-US" dirty="0">
                <a:latin typeface="Arial" panose="020B0604020202020204" pitchFamily="34" charset="0"/>
                <a:cs typeface="Arial" panose="020B0604020202020204" pitchFamily="34" charset="0"/>
              </a:rPr>
              <a:t>. </a:t>
            </a:r>
            <a:r>
              <a:rPr lang="en-US" dirty="0">
                <a:latin typeface="Arial" panose="020B0604020202020204" pitchFamily="34" charset="0"/>
              </a:rPr>
              <a:t>Moiré pattern of graphene due to the twisting of lattice layers. Better understanding these patterns will lead to major technological advances.</a:t>
            </a:r>
            <a:endParaRPr lang="en-US" b="1" dirty="0">
              <a:latin typeface="Arial" panose="020B0604020202020204" pitchFamily="34" charset="0"/>
              <a:cs typeface="Arial" panose="020B0604020202020204" pitchFamily="34" charset="0"/>
            </a:endParaRPr>
          </a:p>
        </p:txBody>
      </p:sp>
      <p:sp>
        <p:nvSpPr>
          <p:cNvPr id="37" name="TextBox 36"/>
          <p:cNvSpPr txBox="1"/>
          <p:nvPr/>
        </p:nvSpPr>
        <p:spPr>
          <a:xfrm>
            <a:off x="10160587" y="11432657"/>
            <a:ext cx="1895365" cy="369332"/>
          </a:xfrm>
          <a:prstGeom prst="rect">
            <a:avLst/>
          </a:prstGeom>
          <a:noFill/>
        </p:spPr>
        <p:txBody>
          <a:bodyPr wrap="square" rtlCol="0">
            <a:spAutoFit/>
          </a:bodyPr>
          <a:lstStyle/>
          <a:p>
            <a:r>
              <a:rPr lang="en-US" dirty="0"/>
              <a:t>1</a:t>
            </a:r>
          </a:p>
        </p:txBody>
      </p:sp>
      <p:sp>
        <p:nvSpPr>
          <p:cNvPr id="39" name="TextBox 38"/>
          <p:cNvSpPr txBox="1"/>
          <p:nvPr/>
        </p:nvSpPr>
        <p:spPr>
          <a:xfrm>
            <a:off x="9675805" y="19522803"/>
            <a:ext cx="1895365" cy="369332"/>
          </a:xfrm>
          <a:prstGeom prst="rect">
            <a:avLst/>
          </a:prstGeom>
          <a:noFill/>
        </p:spPr>
        <p:txBody>
          <a:bodyPr wrap="square" rtlCol="0">
            <a:spAutoFit/>
          </a:bodyPr>
          <a:lstStyle/>
          <a:p>
            <a:r>
              <a:rPr lang="en-US" dirty="0"/>
              <a:t>2</a:t>
            </a:r>
          </a:p>
        </p:txBody>
      </p:sp>
      <p:sp>
        <p:nvSpPr>
          <p:cNvPr id="38" name="TextBox 37"/>
          <p:cNvSpPr txBox="1"/>
          <p:nvPr/>
        </p:nvSpPr>
        <p:spPr>
          <a:xfrm>
            <a:off x="9249207" y="28399260"/>
            <a:ext cx="4411814" cy="1754326"/>
          </a:xfrm>
          <a:prstGeom prst="rect">
            <a:avLst/>
          </a:prstGeom>
          <a:noFill/>
        </p:spPr>
        <p:txBody>
          <a:bodyPr wrap="square" rtlCol="0">
            <a:spAutoFit/>
          </a:bodyPr>
          <a:lstStyle/>
          <a:p>
            <a:pPr algn="just"/>
            <a:r>
              <a:rPr lang="en-US" b="1" dirty="0">
                <a:latin typeface="Arial" panose="020B0604020202020204" pitchFamily="34" charset="0"/>
                <a:cs typeface="Arial" panose="020B0604020202020204" pitchFamily="34" charset="0"/>
              </a:rPr>
              <a:t>Figure 2. </a:t>
            </a:r>
            <a:r>
              <a:rPr lang="en-US" dirty="0">
                <a:latin typeface="Arial" panose="020B0604020202020204" pitchFamily="34" charset="0"/>
                <a:cs typeface="Arial" panose="020B0604020202020204" pitchFamily="34" charset="0"/>
              </a:rPr>
              <a:t>Simplistic overview of how an AFM works. The AFM probe is a cantilever that oscillates as the tip touches the sample surface. The photodiode senses the height of the oscillations via laser. </a:t>
            </a:r>
            <a:endParaRPr lang="en-US" b="1" dirty="0">
              <a:latin typeface="Arial" panose="020B0604020202020204" pitchFamily="34" charset="0"/>
              <a:cs typeface="Arial" panose="020B0604020202020204" pitchFamily="34" charset="0"/>
            </a:endParaRPr>
          </a:p>
        </p:txBody>
      </p:sp>
      <p:sp>
        <p:nvSpPr>
          <p:cNvPr id="41" name="TextBox 40"/>
          <p:cNvSpPr txBox="1"/>
          <p:nvPr/>
        </p:nvSpPr>
        <p:spPr>
          <a:xfrm>
            <a:off x="10160587" y="28214594"/>
            <a:ext cx="1895365" cy="369332"/>
          </a:xfrm>
          <a:prstGeom prst="rect">
            <a:avLst/>
          </a:prstGeom>
          <a:noFill/>
        </p:spPr>
        <p:txBody>
          <a:bodyPr wrap="square" rtlCol="0">
            <a:spAutoFit/>
          </a:bodyPr>
          <a:lstStyle/>
          <a:p>
            <a:r>
              <a:rPr lang="en-US" dirty="0"/>
              <a:t>3</a:t>
            </a:r>
          </a:p>
        </p:txBody>
      </p:sp>
      <p:sp>
        <p:nvSpPr>
          <p:cNvPr id="40" name="TextBox 39"/>
          <p:cNvSpPr txBox="1"/>
          <p:nvPr/>
        </p:nvSpPr>
        <p:spPr>
          <a:xfrm>
            <a:off x="21957679" y="29988463"/>
            <a:ext cx="3742577" cy="1200329"/>
          </a:xfrm>
          <a:prstGeom prst="rect">
            <a:avLst/>
          </a:prstGeom>
          <a:noFill/>
        </p:spPr>
        <p:txBody>
          <a:bodyPr wrap="square" rtlCol="0">
            <a:spAutoFit/>
          </a:bodyPr>
          <a:lstStyle/>
          <a:p>
            <a:pPr algn="just"/>
            <a:r>
              <a:rPr lang="en-US" b="1" dirty="0">
                <a:latin typeface="Arial" panose="020B0604020202020204" pitchFamily="34" charset="0"/>
                <a:cs typeface="Arial" panose="020B0604020202020204" pitchFamily="34" charset="0"/>
              </a:rPr>
              <a:t>Figure 3</a:t>
            </a:r>
            <a:r>
              <a:rPr lang="en-US" dirty="0">
                <a:latin typeface="Arial" panose="020B0604020202020204" pitchFamily="34" charset="0"/>
                <a:cs typeface="Arial" panose="020B0604020202020204" pitchFamily="34" charset="0"/>
              </a:rPr>
              <a:t>. Pictorial description of sample and ground values. The phase shift for both values also depend on their force gradients. </a:t>
            </a:r>
            <a:endParaRPr lang="en-US" b="1" dirty="0">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C782F950-2E94-A963-AC06-19CB5103E790}"/>
              </a:ext>
            </a:extLst>
          </p:cNvPr>
          <p:cNvPicPr>
            <a:picLocks noChangeAspect="1"/>
          </p:cNvPicPr>
          <p:nvPr/>
        </p:nvPicPr>
        <p:blipFill>
          <a:blip r:embed="rId10"/>
          <a:stretch>
            <a:fillRect/>
          </a:stretch>
        </p:blipFill>
        <p:spPr>
          <a:xfrm>
            <a:off x="9185172" y="7563837"/>
            <a:ext cx="4275489" cy="3783808"/>
          </a:xfrm>
          <a:prstGeom prst="rect">
            <a:avLst/>
          </a:prstGeom>
        </p:spPr>
      </p:pic>
    </p:spTree>
    <p:extLst>
      <p:ext uri="{BB962C8B-B14F-4D97-AF65-F5344CB8AC3E}">
        <p14:creationId xmlns:p14="http://schemas.microsoft.com/office/powerpoint/2010/main" val="702055768"/>
      </p:ext>
    </p:extLst>
  </p:cSld>
  <p:clrMapOvr>
    <a:masterClrMapping/>
  </p:clrMapOvr>
</p:sld>
</file>

<file path=ppt/theme/theme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6968</TotalTime>
  <Words>980</Words>
  <Application>Microsoft Office PowerPoint</Application>
  <PresentationFormat>Custom</PresentationFormat>
  <Paragraphs>65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Times New Roman</vt:lpstr>
      <vt:lpstr>Office Theme</vt:lpstr>
      <vt:lpstr>PowerPoint Presentation</vt:lpstr>
    </vt:vector>
  </TitlesOfParts>
  <Company>Marshall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Pitton, Kathryn</dc:creator>
  <cp:lastModifiedBy>AJ Tompkins</cp:lastModifiedBy>
  <cp:revision>282</cp:revision>
  <dcterms:created xsi:type="dcterms:W3CDTF">2019-01-28T15:59:36Z</dcterms:created>
  <dcterms:modified xsi:type="dcterms:W3CDTF">2022-08-10T01:30:16Z</dcterms:modified>
</cp:coreProperties>
</file>