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comments/modernComment_100_557B65F1.xml" ContentType="application/vnd.ms-powerpoint.comments+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3"/>
  </p:notesMasterIdLst>
  <p:sldIdLst>
    <p:sldId id="256" r:id="rId2"/>
  </p:sldIdLst>
  <p:sldSz cx="43891200" cy="329184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Untitled Section" id="{4FBED886-4112-48D7-9053-0D774392824A}">
          <p14:sldIdLst>
            <p14:sldId id="256"/>
          </p14:sldIdLst>
        </p14:section>
      </p14:sectionLst>
    </p:ex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F494AA32-673F-3BB1-7CC5-3FF7BCDEDE00}" name="Shrestha, Sujan" initials="SS" userId="S::ssh355@uky.edu::ddca3830-dad9-4a90-afcc-e0247667d475"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F3F3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1546" autoAdjust="0"/>
    <p:restoredTop sz="94660"/>
  </p:normalViewPr>
  <p:slideViewPr>
    <p:cSldViewPr snapToGrid="0">
      <p:cViewPr>
        <p:scale>
          <a:sx n="47" d="100"/>
          <a:sy n="47" d="100"/>
        </p:scale>
        <p:origin x="-1474" y="-5683"/>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microsoft.com/office/2018/10/relationships/authors" Target="authors.xml"/><Relationship Id="rId3" Type="http://schemas.openxmlformats.org/officeDocument/2006/relationships/notesMaster" Target="notesMasters/notesMaster1.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s>
</file>

<file path=ppt/comments/modernComment_100_557B65F1.xml><?xml version="1.0" encoding="utf-8"?>
<p188:cmLst xmlns:a="http://schemas.openxmlformats.org/drawingml/2006/main" xmlns:r="http://schemas.openxmlformats.org/officeDocument/2006/relationships" xmlns:p188="http://schemas.microsoft.com/office/powerpoint/2018/8/main">
  <p188:cm id="{FA98762C-3780-4110-A374-82D1A9EC3310}" authorId="{F494AA32-673F-3BB1-7CC5-3FF7BCDEDE00}" created="2022-08-09T21:34:02.959">
    <ac:deMkLst xmlns:ac="http://schemas.microsoft.com/office/drawing/2013/main/command">
      <pc:docMk xmlns:pc="http://schemas.microsoft.com/office/powerpoint/2013/main/command"/>
      <pc:sldMk xmlns:pc="http://schemas.microsoft.com/office/powerpoint/2013/main/command" cId="1434150385" sldId="256"/>
      <ac:picMk id="66" creationId="{67EC4C7C-922A-1F6D-55F8-D3E6EC2BD46A}"/>
    </ac:deMkLst>
    <p188:replyLst>
      <p188:reply id="{D724289A-2B05-4E0B-A89B-DAB9BF9ADD6A}" authorId="{F494AA32-673F-3BB1-7CC5-3FF7BCDEDE00}" created="2022-08-09T21:35:21.705">
        <p188:txBody>
          <a:bodyPr/>
          <a:lstStyle/>
          <a:p>
            <a:r>
              <a:rPr lang="en-US"/>
              <a:t>Please use the same format as Mackenzie for XRD which I have attached with.</a:t>
            </a:r>
          </a:p>
        </p188:txBody>
      </p188:reply>
    </p188:replyLst>
    <p188:txBody>
      <a:bodyPr/>
      <a:lstStyle/>
      <a:p>
        <a:r>
          <a:rPr lang="en-US"/>
          <a:t>The x-axis is 2 theta. You can get help from Mackenzie to get the graph for XRD
</a:t>
        </a:r>
      </a:p>
    </p188:txBody>
  </p188:cm>
  <p188:cm id="{3995C514-7A0B-41E1-B1F4-DD61722CB248}" authorId="{F494AA32-673F-3BB1-7CC5-3FF7BCDEDE00}" created="2022-08-09T21:36:39.634">
    <ac:deMkLst xmlns:ac="http://schemas.microsoft.com/office/drawing/2013/main/command">
      <pc:docMk xmlns:pc="http://schemas.microsoft.com/office/powerpoint/2013/main/command"/>
      <pc:sldMk xmlns:pc="http://schemas.microsoft.com/office/powerpoint/2013/main/command" cId="1434150385" sldId="256"/>
      <ac:picMk id="45" creationId="{79E29150-3087-D4C4-A08A-88596FA752FA}"/>
    </ac:deMkLst>
    <p188:txBody>
      <a:bodyPr/>
      <a:lstStyle/>
      <a:p>
        <a:r>
          <a:rPr lang="en-US"/>
          <a:t>Please be consistent with the XRD labels and size.</a:t>
        </a:r>
      </a:p>
    </p188:txBody>
  </p188:cm>
  <p188:cm id="{13BAD2B6-B393-4B85-870E-ED2C829D9C74}" authorId="{F494AA32-673F-3BB1-7CC5-3FF7BCDEDE00}" created="2022-08-09T21:50:58.575">
    <ac:deMkLst xmlns:ac="http://schemas.microsoft.com/office/drawing/2013/main/command">
      <pc:docMk xmlns:pc="http://schemas.microsoft.com/office/powerpoint/2013/main/command"/>
      <pc:sldMk xmlns:pc="http://schemas.microsoft.com/office/powerpoint/2013/main/command" cId="1434150385" sldId="256"/>
      <ac:grpSpMk id="33" creationId="{D8777635-5F9B-EEFD-136D-4236AC1906AB}"/>
    </ac:deMkLst>
    <p188:txBody>
      <a:bodyPr/>
      <a:lstStyle/>
      <a:p>
        <a:r>
          <a:rPr lang="en-US"/>
          <a:t>Please put the line profile here. I have already sent you the John Connel's paper where it is clearly explained how to make line profile.</a:t>
        </a:r>
      </a:p>
    </p188:txBody>
  </p188:cm>
  <p188:cm id="{4D2FD81E-BC59-41B1-87F8-444422928B55}" authorId="{F494AA32-673F-3BB1-7CC5-3FF7BCDEDE00}" created="2022-08-09T22:01:48.037">
    <ac:deMkLst xmlns:ac="http://schemas.microsoft.com/office/drawing/2013/main/command">
      <pc:docMk xmlns:pc="http://schemas.microsoft.com/office/powerpoint/2013/main/command"/>
      <pc:sldMk xmlns:pc="http://schemas.microsoft.com/office/powerpoint/2013/main/command" cId="1434150385" sldId="256"/>
      <ac:grpSpMk id="65" creationId="{FF9ED319-9883-649B-7DBD-D058CF007633}"/>
    </ac:deMkLst>
    <p188:txBody>
      <a:bodyPr/>
      <a:lstStyle/>
      <a:p>
        <a:r>
          <a:rPr lang="en-US"/>
          <a:t>You can copy the graph from the origin and use paste special in the powerpoint where you can have the enhanced metafile format.</a:t>
        </a:r>
      </a:p>
    </p188:txBody>
  </p188:cm>
</p188:cmLst>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9844228-8E3A-457F-95C5-A0315ED7FBBF}" type="datetimeFigureOut">
              <a:rPr lang="en-US" smtClean="0"/>
              <a:t>8/9/2022</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A4D7C15-CE36-4FF2-BCB5-0BCABB230A40}" type="slidenum">
              <a:rPr lang="en-US" smtClean="0"/>
              <a:t>‹#›</a:t>
            </a:fld>
            <a:endParaRPr lang="en-US"/>
          </a:p>
        </p:txBody>
      </p:sp>
    </p:spTree>
    <p:extLst>
      <p:ext uri="{BB962C8B-B14F-4D97-AF65-F5344CB8AC3E}">
        <p14:creationId xmlns:p14="http://schemas.microsoft.com/office/powerpoint/2010/main" val="303946223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3291840" y="5387342"/>
            <a:ext cx="37307520" cy="11460480"/>
          </a:xfrm>
        </p:spPr>
        <p:txBody>
          <a:bodyPr anchor="b"/>
          <a:lstStyle>
            <a:lvl1pPr algn="ctr">
              <a:defRPr sz="28800"/>
            </a:lvl1pPr>
          </a:lstStyle>
          <a:p>
            <a:r>
              <a:rPr lang="en-US"/>
              <a:t>Click to edit Master title style</a:t>
            </a:r>
            <a:endParaRPr lang="en-US" dirty="0"/>
          </a:p>
        </p:txBody>
      </p:sp>
      <p:sp>
        <p:nvSpPr>
          <p:cNvPr id="3" name="Subtitle 2"/>
          <p:cNvSpPr>
            <a:spLocks noGrp="1"/>
          </p:cNvSpPr>
          <p:nvPr>
            <p:ph type="subTitle" idx="1"/>
          </p:nvPr>
        </p:nvSpPr>
        <p:spPr>
          <a:xfrm>
            <a:off x="5486400" y="17289782"/>
            <a:ext cx="32918400" cy="7947658"/>
          </a:xfrm>
        </p:spPr>
        <p:txBody>
          <a:bodyPr/>
          <a:lstStyle>
            <a:lvl1pPr marL="0" indent="0" algn="ctr">
              <a:buNone/>
              <a:defRPr sz="11520"/>
            </a:lvl1pPr>
            <a:lvl2pPr marL="2194560" indent="0" algn="ctr">
              <a:buNone/>
              <a:defRPr sz="9600"/>
            </a:lvl2pPr>
            <a:lvl3pPr marL="4389120" indent="0" algn="ctr">
              <a:buNone/>
              <a:defRPr sz="8640"/>
            </a:lvl3pPr>
            <a:lvl4pPr marL="6583680" indent="0" algn="ctr">
              <a:buNone/>
              <a:defRPr sz="7680"/>
            </a:lvl4pPr>
            <a:lvl5pPr marL="8778240" indent="0" algn="ctr">
              <a:buNone/>
              <a:defRPr sz="7680"/>
            </a:lvl5pPr>
            <a:lvl6pPr marL="10972800" indent="0" algn="ctr">
              <a:buNone/>
              <a:defRPr sz="7680"/>
            </a:lvl6pPr>
            <a:lvl7pPr marL="13167360" indent="0" algn="ctr">
              <a:buNone/>
              <a:defRPr sz="7680"/>
            </a:lvl7pPr>
            <a:lvl8pPr marL="15361920" indent="0" algn="ctr">
              <a:buNone/>
              <a:defRPr sz="7680"/>
            </a:lvl8pPr>
            <a:lvl9pPr marL="17556480" indent="0" algn="ctr">
              <a:buNone/>
              <a:defRPr sz="768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056D46B3-6035-4058-A4D9-7F063B2B519D}" type="datetimeFigureOut">
              <a:rPr lang="en-US" smtClean="0"/>
              <a:t>8/9/2022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3739EC2-3E38-4E95-A0D9-4E409D6B2515}" type="slidenum">
              <a:rPr lang="en-US" smtClean="0"/>
              <a:t>‹#›</a:t>
            </a:fld>
            <a:endParaRPr lang="en-US"/>
          </a:p>
        </p:txBody>
      </p:sp>
    </p:spTree>
    <p:extLst>
      <p:ext uri="{BB962C8B-B14F-4D97-AF65-F5344CB8AC3E}">
        <p14:creationId xmlns:p14="http://schemas.microsoft.com/office/powerpoint/2010/main" val="32099794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56D46B3-6035-4058-A4D9-7F063B2B519D}" type="datetimeFigureOut">
              <a:rPr lang="en-US" smtClean="0"/>
              <a:t>8/9/2022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3739EC2-3E38-4E95-A0D9-4E409D6B2515}" type="slidenum">
              <a:rPr lang="en-US" smtClean="0"/>
              <a:t>‹#›</a:t>
            </a:fld>
            <a:endParaRPr lang="en-US"/>
          </a:p>
        </p:txBody>
      </p:sp>
    </p:spTree>
    <p:extLst>
      <p:ext uri="{BB962C8B-B14F-4D97-AF65-F5344CB8AC3E}">
        <p14:creationId xmlns:p14="http://schemas.microsoft.com/office/powerpoint/2010/main" val="99019048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31409642" y="1752600"/>
            <a:ext cx="9464040" cy="27896822"/>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3017522" y="1752600"/>
            <a:ext cx="27843480" cy="27896822"/>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56D46B3-6035-4058-A4D9-7F063B2B519D}" type="datetimeFigureOut">
              <a:rPr lang="en-US" smtClean="0"/>
              <a:t>8/9/2022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3739EC2-3E38-4E95-A0D9-4E409D6B2515}" type="slidenum">
              <a:rPr lang="en-US" smtClean="0"/>
              <a:t>‹#›</a:t>
            </a:fld>
            <a:endParaRPr lang="en-US"/>
          </a:p>
        </p:txBody>
      </p:sp>
    </p:spTree>
    <p:extLst>
      <p:ext uri="{BB962C8B-B14F-4D97-AF65-F5344CB8AC3E}">
        <p14:creationId xmlns:p14="http://schemas.microsoft.com/office/powerpoint/2010/main" val="352581403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56D46B3-6035-4058-A4D9-7F063B2B519D}" type="datetimeFigureOut">
              <a:rPr lang="en-US" smtClean="0"/>
              <a:t>8/9/2022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3739EC2-3E38-4E95-A0D9-4E409D6B2515}" type="slidenum">
              <a:rPr lang="en-US" smtClean="0"/>
              <a:t>‹#›</a:t>
            </a:fld>
            <a:endParaRPr lang="en-US"/>
          </a:p>
        </p:txBody>
      </p:sp>
    </p:spTree>
    <p:extLst>
      <p:ext uri="{BB962C8B-B14F-4D97-AF65-F5344CB8AC3E}">
        <p14:creationId xmlns:p14="http://schemas.microsoft.com/office/powerpoint/2010/main" val="146516284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994662" y="8206749"/>
            <a:ext cx="37856160" cy="13693138"/>
          </a:xfrm>
        </p:spPr>
        <p:txBody>
          <a:bodyPr anchor="b"/>
          <a:lstStyle>
            <a:lvl1pPr>
              <a:defRPr sz="28800"/>
            </a:lvl1pPr>
          </a:lstStyle>
          <a:p>
            <a:r>
              <a:rPr lang="en-US"/>
              <a:t>Click to edit Master title style</a:t>
            </a:r>
            <a:endParaRPr lang="en-US" dirty="0"/>
          </a:p>
        </p:txBody>
      </p:sp>
      <p:sp>
        <p:nvSpPr>
          <p:cNvPr id="3" name="Text Placeholder 2"/>
          <p:cNvSpPr>
            <a:spLocks noGrp="1"/>
          </p:cNvSpPr>
          <p:nvPr>
            <p:ph type="body" idx="1"/>
          </p:nvPr>
        </p:nvSpPr>
        <p:spPr>
          <a:xfrm>
            <a:off x="2994662" y="22029429"/>
            <a:ext cx="37856160" cy="7200898"/>
          </a:xfrm>
        </p:spPr>
        <p:txBody>
          <a:bodyPr/>
          <a:lstStyle>
            <a:lvl1pPr marL="0" indent="0">
              <a:buNone/>
              <a:defRPr sz="11520">
                <a:solidFill>
                  <a:schemeClr val="tx1"/>
                </a:solidFill>
              </a:defRPr>
            </a:lvl1pPr>
            <a:lvl2pPr marL="2194560" indent="0">
              <a:buNone/>
              <a:defRPr sz="9600">
                <a:solidFill>
                  <a:schemeClr val="tx1">
                    <a:tint val="75000"/>
                  </a:schemeClr>
                </a:solidFill>
              </a:defRPr>
            </a:lvl2pPr>
            <a:lvl3pPr marL="4389120" indent="0">
              <a:buNone/>
              <a:defRPr sz="8640">
                <a:solidFill>
                  <a:schemeClr val="tx1">
                    <a:tint val="75000"/>
                  </a:schemeClr>
                </a:solidFill>
              </a:defRPr>
            </a:lvl3pPr>
            <a:lvl4pPr marL="6583680" indent="0">
              <a:buNone/>
              <a:defRPr sz="7680">
                <a:solidFill>
                  <a:schemeClr val="tx1">
                    <a:tint val="75000"/>
                  </a:schemeClr>
                </a:solidFill>
              </a:defRPr>
            </a:lvl4pPr>
            <a:lvl5pPr marL="8778240" indent="0">
              <a:buNone/>
              <a:defRPr sz="7680">
                <a:solidFill>
                  <a:schemeClr val="tx1">
                    <a:tint val="75000"/>
                  </a:schemeClr>
                </a:solidFill>
              </a:defRPr>
            </a:lvl5pPr>
            <a:lvl6pPr marL="10972800" indent="0">
              <a:buNone/>
              <a:defRPr sz="7680">
                <a:solidFill>
                  <a:schemeClr val="tx1">
                    <a:tint val="75000"/>
                  </a:schemeClr>
                </a:solidFill>
              </a:defRPr>
            </a:lvl6pPr>
            <a:lvl7pPr marL="13167360" indent="0">
              <a:buNone/>
              <a:defRPr sz="7680">
                <a:solidFill>
                  <a:schemeClr val="tx1">
                    <a:tint val="75000"/>
                  </a:schemeClr>
                </a:solidFill>
              </a:defRPr>
            </a:lvl7pPr>
            <a:lvl8pPr marL="15361920" indent="0">
              <a:buNone/>
              <a:defRPr sz="7680">
                <a:solidFill>
                  <a:schemeClr val="tx1">
                    <a:tint val="75000"/>
                  </a:schemeClr>
                </a:solidFill>
              </a:defRPr>
            </a:lvl8pPr>
            <a:lvl9pPr marL="17556480" indent="0">
              <a:buNone/>
              <a:defRPr sz="768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56D46B3-6035-4058-A4D9-7F063B2B519D}" type="datetimeFigureOut">
              <a:rPr lang="en-US" smtClean="0"/>
              <a:t>8/9/2022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3739EC2-3E38-4E95-A0D9-4E409D6B2515}" type="slidenum">
              <a:rPr lang="en-US" smtClean="0"/>
              <a:t>‹#›</a:t>
            </a:fld>
            <a:endParaRPr lang="en-US"/>
          </a:p>
        </p:txBody>
      </p:sp>
    </p:spTree>
    <p:extLst>
      <p:ext uri="{BB962C8B-B14F-4D97-AF65-F5344CB8AC3E}">
        <p14:creationId xmlns:p14="http://schemas.microsoft.com/office/powerpoint/2010/main" val="183235461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3017520" y="8763000"/>
            <a:ext cx="18653760" cy="2088642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22219920" y="8763000"/>
            <a:ext cx="18653760" cy="2088642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056D46B3-6035-4058-A4D9-7F063B2B519D}" type="datetimeFigureOut">
              <a:rPr lang="en-US" smtClean="0"/>
              <a:t>8/9/2022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3739EC2-3E38-4E95-A0D9-4E409D6B2515}" type="slidenum">
              <a:rPr lang="en-US" smtClean="0"/>
              <a:t>‹#›</a:t>
            </a:fld>
            <a:endParaRPr lang="en-US"/>
          </a:p>
        </p:txBody>
      </p:sp>
    </p:spTree>
    <p:extLst>
      <p:ext uri="{BB962C8B-B14F-4D97-AF65-F5344CB8AC3E}">
        <p14:creationId xmlns:p14="http://schemas.microsoft.com/office/powerpoint/2010/main" val="403535767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3023237" y="1752607"/>
            <a:ext cx="37856160" cy="6362702"/>
          </a:xfrm>
        </p:spPr>
        <p:txBody>
          <a:bodyPr/>
          <a:lstStyle/>
          <a:p>
            <a:r>
              <a:rPr lang="en-US"/>
              <a:t>Click to edit Master title style</a:t>
            </a:r>
            <a:endParaRPr lang="en-US" dirty="0"/>
          </a:p>
        </p:txBody>
      </p:sp>
      <p:sp>
        <p:nvSpPr>
          <p:cNvPr id="3" name="Text Placeholder 2"/>
          <p:cNvSpPr>
            <a:spLocks noGrp="1"/>
          </p:cNvSpPr>
          <p:nvPr>
            <p:ph type="body" idx="1"/>
          </p:nvPr>
        </p:nvSpPr>
        <p:spPr>
          <a:xfrm>
            <a:off x="3023242" y="8069582"/>
            <a:ext cx="18568032" cy="3954778"/>
          </a:xfrm>
        </p:spPr>
        <p:txBody>
          <a:bodyPr anchor="b"/>
          <a:lstStyle>
            <a:lvl1pPr marL="0" indent="0">
              <a:buNone/>
              <a:defRPr sz="11520" b="1"/>
            </a:lvl1pPr>
            <a:lvl2pPr marL="2194560" indent="0">
              <a:buNone/>
              <a:defRPr sz="9600" b="1"/>
            </a:lvl2pPr>
            <a:lvl3pPr marL="4389120" indent="0">
              <a:buNone/>
              <a:defRPr sz="8640" b="1"/>
            </a:lvl3pPr>
            <a:lvl4pPr marL="6583680" indent="0">
              <a:buNone/>
              <a:defRPr sz="7680" b="1"/>
            </a:lvl4pPr>
            <a:lvl5pPr marL="8778240" indent="0">
              <a:buNone/>
              <a:defRPr sz="7680" b="1"/>
            </a:lvl5pPr>
            <a:lvl6pPr marL="10972800" indent="0">
              <a:buNone/>
              <a:defRPr sz="7680" b="1"/>
            </a:lvl6pPr>
            <a:lvl7pPr marL="13167360" indent="0">
              <a:buNone/>
              <a:defRPr sz="7680" b="1"/>
            </a:lvl7pPr>
            <a:lvl8pPr marL="15361920" indent="0">
              <a:buNone/>
              <a:defRPr sz="7680" b="1"/>
            </a:lvl8pPr>
            <a:lvl9pPr marL="17556480" indent="0">
              <a:buNone/>
              <a:defRPr sz="7680" b="1"/>
            </a:lvl9pPr>
          </a:lstStyle>
          <a:p>
            <a:pPr lvl="0"/>
            <a:r>
              <a:rPr lang="en-US"/>
              <a:t>Click to edit Master text styles</a:t>
            </a:r>
          </a:p>
        </p:txBody>
      </p:sp>
      <p:sp>
        <p:nvSpPr>
          <p:cNvPr id="4" name="Content Placeholder 3"/>
          <p:cNvSpPr>
            <a:spLocks noGrp="1"/>
          </p:cNvSpPr>
          <p:nvPr>
            <p:ph sz="half" idx="2"/>
          </p:nvPr>
        </p:nvSpPr>
        <p:spPr>
          <a:xfrm>
            <a:off x="3023242" y="12024360"/>
            <a:ext cx="18568032" cy="1768602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22219922" y="8069582"/>
            <a:ext cx="18659477" cy="3954778"/>
          </a:xfrm>
        </p:spPr>
        <p:txBody>
          <a:bodyPr anchor="b"/>
          <a:lstStyle>
            <a:lvl1pPr marL="0" indent="0">
              <a:buNone/>
              <a:defRPr sz="11520" b="1"/>
            </a:lvl1pPr>
            <a:lvl2pPr marL="2194560" indent="0">
              <a:buNone/>
              <a:defRPr sz="9600" b="1"/>
            </a:lvl2pPr>
            <a:lvl3pPr marL="4389120" indent="0">
              <a:buNone/>
              <a:defRPr sz="8640" b="1"/>
            </a:lvl3pPr>
            <a:lvl4pPr marL="6583680" indent="0">
              <a:buNone/>
              <a:defRPr sz="7680" b="1"/>
            </a:lvl4pPr>
            <a:lvl5pPr marL="8778240" indent="0">
              <a:buNone/>
              <a:defRPr sz="7680" b="1"/>
            </a:lvl5pPr>
            <a:lvl6pPr marL="10972800" indent="0">
              <a:buNone/>
              <a:defRPr sz="7680" b="1"/>
            </a:lvl6pPr>
            <a:lvl7pPr marL="13167360" indent="0">
              <a:buNone/>
              <a:defRPr sz="7680" b="1"/>
            </a:lvl7pPr>
            <a:lvl8pPr marL="15361920" indent="0">
              <a:buNone/>
              <a:defRPr sz="7680" b="1"/>
            </a:lvl8pPr>
            <a:lvl9pPr marL="17556480" indent="0">
              <a:buNone/>
              <a:defRPr sz="7680" b="1"/>
            </a:lvl9pPr>
          </a:lstStyle>
          <a:p>
            <a:pPr lvl="0"/>
            <a:r>
              <a:rPr lang="en-US"/>
              <a:t>Click to edit Master text styles</a:t>
            </a:r>
          </a:p>
        </p:txBody>
      </p:sp>
      <p:sp>
        <p:nvSpPr>
          <p:cNvPr id="6" name="Content Placeholder 5"/>
          <p:cNvSpPr>
            <a:spLocks noGrp="1"/>
          </p:cNvSpPr>
          <p:nvPr>
            <p:ph sz="quarter" idx="4"/>
          </p:nvPr>
        </p:nvSpPr>
        <p:spPr>
          <a:xfrm>
            <a:off x="22219922" y="12024360"/>
            <a:ext cx="18659477" cy="1768602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056D46B3-6035-4058-A4D9-7F063B2B519D}" type="datetimeFigureOut">
              <a:rPr lang="en-US" smtClean="0"/>
              <a:t>8/9/2022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13739EC2-3E38-4E95-A0D9-4E409D6B2515}" type="slidenum">
              <a:rPr lang="en-US" smtClean="0"/>
              <a:t>‹#›</a:t>
            </a:fld>
            <a:endParaRPr lang="en-US"/>
          </a:p>
        </p:txBody>
      </p:sp>
    </p:spTree>
    <p:extLst>
      <p:ext uri="{BB962C8B-B14F-4D97-AF65-F5344CB8AC3E}">
        <p14:creationId xmlns:p14="http://schemas.microsoft.com/office/powerpoint/2010/main" val="354050768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056D46B3-6035-4058-A4D9-7F063B2B519D}" type="datetimeFigureOut">
              <a:rPr lang="en-US" smtClean="0"/>
              <a:t>8/9/2022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3739EC2-3E38-4E95-A0D9-4E409D6B2515}" type="slidenum">
              <a:rPr lang="en-US" smtClean="0"/>
              <a:t>‹#›</a:t>
            </a:fld>
            <a:endParaRPr lang="en-US"/>
          </a:p>
        </p:txBody>
      </p:sp>
    </p:spTree>
    <p:extLst>
      <p:ext uri="{BB962C8B-B14F-4D97-AF65-F5344CB8AC3E}">
        <p14:creationId xmlns:p14="http://schemas.microsoft.com/office/powerpoint/2010/main" val="420636560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56D46B3-6035-4058-A4D9-7F063B2B519D}" type="datetimeFigureOut">
              <a:rPr lang="en-US" smtClean="0"/>
              <a:t>8/9/2022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13739EC2-3E38-4E95-A0D9-4E409D6B2515}" type="slidenum">
              <a:rPr lang="en-US" smtClean="0"/>
              <a:t>‹#›</a:t>
            </a:fld>
            <a:endParaRPr lang="en-US"/>
          </a:p>
        </p:txBody>
      </p:sp>
    </p:spTree>
    <p:extLst>
      <p:ext uri="{BB962C8B-B14F-4D97-AF65-F5344CB8AC3E}">
        <p14:creationId xmlns:p14="http://schemas.microsoft.com/office/powerpoint/2010/main" val="357770206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023237" y="2194560"/>
            <a:ext cx="14156054" cy="7680960"/>
          </a:xfrm>
        </p:spPr>
        <p:txBody>
          <a:bodyPr anchor="b"/>
          <a:lstStyle>
            <a:lvl1pPr>
              <a:defRPr sz="15360"/>
            </a:lvl1pPr>
          </a:lstStyle>
          <a:p>
            <a:r>
              <a:rPr lang="en-US"/>
              <a:t>Click to edit Master title style</a:t>
            </a:r>
            <a:endParaRPr lang="en-US" dirty="0"/>
          </a:p>
        </p:txBody>
      </p:sp>
      <p:sp>
        <p:nvSpPr>
          <p:cNvPr id="3" name="Content Placeholder 2"/>
          <p:cNvSpPr>
            <a:spLocks noGrp="1"/>
          </p:cNvSpPr>
          <p:nvPr>
            <p:ph idx="1"/>
          </p:nvPr>
        </p:nvSpPr>
        <p:spPr>
          <a:xfrm>
            <a:off x="18659477" y="4739647"/>
            <a:ext cx="22219920" cy="23393400"/>
          </a:xfrm>
        </p:spPr>
        <p:txBody>
          <a:bodyPr/>
          <a:lstStyle>
            <a:lvl1pPr>
              <a:defRPr sz="15360"/>
            </a:lvl1pPr>
            <a:lvl2pPr>
              <a:defRPr sz="13440"/>
            </a:lvl2pPr>
            <a:lvl3pPr>
              <a:defRPr sz="11520"/>
            </a:lvl3pPr>
            <a:lvl4pPr>
              <a:defRPr sz="9600"/>
            </a:lvl4pPr>
            <a:lvl5pPr>
              <a:defRPr sz="9600"/>
            </a:lvl5pPr>
            <a:lvl6pPr>
              <a:defRPr sz="9600"/>
            </a:lvl6pPr>
            <a:lvl7pPr>
              <a:defRPr sz="9600"/>
            </a:lvl7pPr>
            <a:lvl8pPr>
              <a:defRPr sz="9600"/>
            </a:lvl8pPr>
            <a:lvl9pPr>
              <a:defRPr sz="9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3023237" y="9875520"/>
            <a:ext cx="14156054" cy="18295622"/>
          </a:xfrm>
        </p:spPr>
        <p:txBody>
          <a:bodyPr/>
          <a:lstStyle>
            <a:lvl1pPr marL="0" indent="0">
              <a:buNone/>
              <a:defRPr sz="7680"/>
            </a:lvl1pPr>
            <a:lvl2pPr marL="2194560" indent="0">
              <a:buNone/>
              <a:defRPr sz="6720"/>
            </a:lvl2pPr>
            <a:lvl3pPr marL="4389120" indent="0">
              <a:buNone/>
              <a:defRPr sz="5760"/>
            </a:lvl3pPr>
            <a:lvl4pPr marL="6583680" indent="0">
              <a:buNone/>
              <a:defRPr sz="4800"/>
            </a:lvl4pPr>
            <a:lvl5pPr marL="8778240" indent="0">
              <a:buNone/>
              <a:defRPr sz="4800"/>
            </a:lvl5pPr>
            <a:lvl6pPr marL="10972800" indent="0">
              <a:buNone/>
              <a:defRPr sz="4800"/>
            </a:lvl6pPr>
            <a:lvl7pPr marL="13167360" indent="0">
              <a:buNone/>
              <a:defRPr sz="4800"/>
            </a:lvl7pPr>
            <a:lvl8pPr marL="15361920" indent="0">
              <a:buNone/>
              <a:defRPr sz="4800"/>
            </a:lvl8pPr>
            <a:lvl9pPr marL="17556480" indent="0">
              <a:buNone/>
              <a:defRPr sz="4800"/>
            </a:lvl9pPr>
          </a:lstStyle>
          <a:p>
            <a:pPr lvl="0"/>
            <a:r>
              <a:rPr lang="en-US"/>
              <a:t>Click to edit Master text styles</a:t>
            </a:r>
          </a:p>
        </p:txBody>
      </p:sp>
      <p:sp>
        <p:nvSpPr>
          <p:cNvPr id="5" name="Date Placeholder 4"/>
          <p:cNvSpPr>
            <a:spLocks noGrp="1"/>
          </p:cNvSpPr>
          <p:nvPr>
            <p:ph type="dt" sz="half" idx="10"/>
          </p:nvPr>
        </p:nvSpPr>
        <p:spPr/>
        <p:txBody>
          <a:bodyPr/>
          <a:lstStyle/>
          <a:p>
            <a:fld id="{056D46B3-6035-4058-A4D9-7F063B2B519D}" type="datetimeFigureOut">
              <a:rPr lang="en-US" smtClean="0"/>
              <a:t>8/9/2022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3739EC2-3E38-4E95-A0D9-4E409D6B2515}" type="slidenum">
              <a:rPr lang="en-US" smtClean="0"/>
              <a:t>‹#›</a:t>
            </a:fld>
            <a:endParaRPr lang="en-US"/>
          </a:p>
        </p:txBody>
      </p:sp>
    </p:spTree>
    <p:extLst>
      <p:ext uri="{BB962C8B-B14F-4D97-AF65-F5344CB8AC3E}">
        <p14:creationId xmlns:p14="http://schemas.microsoft.com/office/powerpoint/2010/main" val="145487314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023237" y="2194560"/>
            <a:ext cx="14156054" cy="7680960"/>
          </a:xfrm>
        </p:spPr>
        <p:txBody>
          <a:bodyPr anchor="b"/>
          <a:lstStyle>
            <a:lvl1pPr>
              <a:defRPr sz="15360"/>
            </a:lvl1pPr>
          </a:lstStyle>
          <a:p>
            <a:r>
              <a:rPr lang="en-US"/>
              <a:t>Click to edit Master title style</a:t>
            </a:r>
            <a:endParaRPr lang="en-US" dirty="0"/>
          </a:p>
        </p:txBody>
      </p:sp>
      <p:sp>
        <p:nvSpPr>
          <p:cNvPr id="3" name="Picture Placeholder 2"/>
          <p:cNvSpPr>
            <a:spLocks noGrp="1" noChangeAspect="1"/>
          </p:cNvSpPr>
          <p:nvPr>
            <p:ph type="pic" idx="1"/>
          </p:nvPr>
        </p:nvSpPr>
        <p:spPr>
          <a:xfrm>
            <a:off x="18659477" y="4739647"/>
            <a:ext cx="22219920" cy="23393400"/>
          </a:xfrm>
        </p:spPr>
        <p:txBody>
          <a:bodyPr anchor="t"/>
          <a:lstStyle>
            <a:lvl1pPr marL="0" indent="0">
              <a:buNone/>
              <a:defRPr sz="15360"/>
            </a:lvl1pPr>
            <a:lvl2pPr marL="2194560" indent="0">
              <a:buNone/>
              <a:defRPr sz="13440"/>
            </a:lvl2pPr>
            <a:lvl3pPr marL="4389120" indent="0">
              <a:buNone/>
              <a:defRPr sz="11520"/>
            </a:lvl3pPr>
            <a:lvl4pPr marL="6583680" indent="0">
              <a:buNone/>
              <a:defRPr sz="9600"/>
            </a:lvl4pPr>
            <a:lvl5pPr marL="8778240" indent="0">
              <a:buNone/>
              <a:defRPr sz="9600"/>
            </a:lvl5pPr>
            <a:lvl6pPr marL="10972800" indent="0">
              <a:buNone/>
              <a:defRPr sz="9600"/>
            </a:lvl6pPr>
            <a:lvl7pPr marL="13167360" indent="0">
              <a:buNone/>
              <a:defRPr sz="9600"/>
            </a:lvl7pPr>
            <a:lvl8pPr marL="15361920" indent="0">
              <a:buNone/>
              <a:defRPr sz="9600"/>
            </a:lvl8pPr>
            <a:lvl9pPr marL="17556480" indent="0">
              <a:buNone/>
              <a:defRPr sz="9600"/>
            </a:lvl9pPr>
          </a:lstStyle>
          <a:p>
            <a:r>
              <a:rPr lang="en-US"/>
              <a:t>Click icon to add picture</a:t>
            </a:r>
            <a:endParaRPr lang="en-US" dirty="0"/>
          </a:p>
        </p:txBody>
      </p:sp>
      <p:sp>
        <p:nvSpPr>
          <p:cNvPr id="4" name="Text Placeholder 3"/>
          <p:cNvSpPr>
            <a:spLocks noGrp="1"/>
          </p:cNvSpPr>
          <p:nvPr>
            <p:ph type="body" sz="half" idx="2"/>
          </p:nvPr>
        </p:nvSpPr>
        <p:spPr>
          <a:xfrm>
            <a:off x="3023237" y="9875520"/>
            <a:ext cx="14156054" cy="18295622"/>
          </a:xfrm>
        </p:spPr>
        <p:txBody>
          <a:bodyPr/>
          <a:lstStyle>
            <a:lvl1pPr marL="0" indent="0">
              <a:buNone/>
              <a:defRPr sz="7680"/>
            </a:lvl1pPr>
            <a:lvl2pPr marL="2194560" indent="0">
              <a:buNone/>
              <a:defRPr sz="6720"/>
            </a:lvl2pPr>
            <a:lvl3pPr marL="4389120" indent="0">
              <a:buNone/>
              <a:defRPr sz="5760"/>
            </a:lvl3pPr>
            <a:lvl4pPr marL="6583680" indent="0">
              <a:buNone/>
              <a:defRPr sz="4800"/>
            </a:lvl4pPr>
            <a:lvl5pPr marL="8778240" indent="0">
              <a:buNone/>
              <a:defRPr sz="4800"/>
            </a:lvl5pPr>
            <a:lvl6pPr marL="10972800" indent="0">
              <a:buNone/>
              <a:defRPr sz="4800"/>
            </a:lvl6pPr>
            <a:lvl7pPr marL="13167360" indent="0">
              <a:buNone/>
              <a:defRPr sz="4800"/>
            </a:lvl7pPr>
            <a:lvl8pPr marL="15361920" indent="0">
              <a:buNone/>
              <a:defRPr sz="4800"/>
            </a:lvl8pPr>
            <a:lvl9pPr marL="17556480" indent="0">
              <a:buNone/>
              <a:defRPr sz="4800"/>
            </a:lvl9pPr>
          </a:lstStyle>
          <a:p>
            <a:pPr lvl="0"/>
            <a:r>
              <a:rPr lang="en-US"/>
              <a:t>Click to edit Master text styles</a:t>
            </a:r>
          </a:p>
        </p:txBody>
      </p:sp>
      <p:sp>
        <p:nvSpPr>
          <p:cNvPr id="5" name="Date Placeholder 4"/>
          <p:cNvSpPr>
            <a:spLocks noGrp="1"/>
          </p:cNvSpPr>
          <p:nvPr>
            <p:ph type="dt" sz="half" idx="10"/>
          </p:nvPr>
        </p:nvSpPr>
        <p:spPr/>
        <p:txBody>
          <a:bodyPr/>
          <a:lstStyle/>
          <a:p>
            <a:fld id="{056D46B3-6035-4058-A4D9-7F063B2B519D}" type="datetimeFigureOut">
              <a:rPr lang="en-US" smtClean="0"/>
              <a:t>8/9/2022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3739EC2-3E38-4E95-A0D9-4E409D6B2515}" type="slidenum">
              <a:rPr lang="en-US" smtClean="0"/>
              <a:t>‹#›</a:t>
            </a:fld>
            <a:endParaRPr lang="en-US"/>
          </a:p>
        </p:txBody>
      </p:sp>
    </p:spTree>
    <p:extLst>
      <p:ext uri="{BB962C8B-B14F-4D97-AF65-F5344CB8AC3E}">
        <p14:creationId xmlns:p14="http://schemas.microsoft.com/office/powerpoint/2010/main" val="332318353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017520" y="1752607"/>
            <a:ext cx="37856160" cy="6362702"/>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3017520" y="8763000"/>
            <a:ext cx="37856160" cy="2088642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3017520" y="30510487"/>
            <a:ext cx="9875520" cy="1752600"/>
          </a:xfrm>
          <a:prstGeom prst="rect">
            <a:avLst/>
          </a:prstGeom>
        </p:spPr>
        <p:txBody>
          <a:bodyPr vert="horz" lIns="91440" tIns="45720" rIns="91440" bIns="45720" rtlCol="0" anchor="ctr"/>
          <a:lstStyle>
            <a:lvl1pPr algn="l">
              <a:defRPr sz="5760">
                <a:solidFill>
                  <a:schemeClr val="tx1">
                    <a:tint val="75000"/>
                  </a:schemeClr>
                </a:solidFill>
              </a:defRPr>
            </a:lvl1pPr>
          </a:lstStyle>
          <a:p>
            <a:fld id="{056D46B3-6035-4058-A4D9-7F063B2B519D}" type="datetimeFigureOut">
              <a:rPr lang="en-US" smtClean="0"/>
              <a:t>8/9/2022</a:t>
            </a:fld>
            <a:endParaRPr lang="en-US"/>
          </a:p>
        </p:txBody>
      </p:sp>
      <p:sp>
        <p:nvSpPr>
          <p:cNvPr id="5" name="Footer Placeholder 4"/>
          <p:cNvSpPr>
            <a:spLocks noGrp="1"/>
          </p:cNvSpPr>
          <p:nvPr>
            <p:ph type="ftr" sz="quarter" idx="3"/>
          </p:nvPr>
        </p:nvSpPr>
        <p:spPr>
          <a:xfrm>
            <a:off x="14538960" y="30510487"/>
            <a:ext cx="14813280" cy="1752600"/>
          </a:xfrm>
          <a:prstGeom prst="rect">
            <a:avLst/>
          </a:prstGeom>
        </p:spPr>
        <p:txBody>
          <a:bodyPr vert="horz" lIns="91440" tIns="45720" rIns="91440" bIns="45720" rtlCol="0" anchor="ctr"/>
          <a:lstStyle>
            <a:lvl1pPr algn="ctr">
              <a:defRPr sz="576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30998160" y="30510487"/>
            <a:ext cx="9875520" cy="1752600"/>
          </a:xfrm>
          <a:prstGeom prst="rect">
            <a:avLst/>
          </a:prstGeom>
        </p:spPr>
        <p:txBody>
          <a:bodyPr vert="horz" lIns="91440" tIns="45720" rIns="91440" bIns="45720" rtlCol="0" anchor="ctr"/>
          <a:lstStyle>
            <a:lvl1pPr algn="r">
              <a:defRPr sz="5760">
                <a:solidFill>
                  <a:schemeClr val="tx1">
                    <a:tint val="75000"/>
                  </a:schemeClr>
                </a:solidFill>
              </a:defRPr>
            </a:lvl1pPr>
          </a:lstStyle>
          <a:p>
            <a:fld id="{13739EC2-3E38-4E95-A0D9-4E409D6B2515}" type="slidenum">
              <a:rPr lang="en-US" smtClean="0"/>
              <a:t>‹#›</a:t>
            </a:fld>
            <a:endParaRPr lang="en-US"/>
          </a:p>
        </p:txBody>
      </p:sp>
    </p:spTree>
    <p:extLst>
      <p:ext uri="{BB962C8B-B14F-4D97-AF65-F5344CB8AC3E}">
        <p14:creationId xmlns:p14="http://schemas.microsoft.com/office/powerpoint/2010/main" val="293857406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4389120" rtl="0" eaLnBrk="1" latinLnBrk="0" hangingPunct="1">
        <a:lnSpc>
          <a:spcPct val="90000"/>
        </a:lnSpc>
        <a:spcBef>
          <a:spcPct val="0"/>
        </a:spcBef>
        <a:buNone/>
        <a:defRPr sz="21120" kern="1200">
          <a:solidFill>
            <a:schemeClr val="tx1"/>
          </a:solidFill>
          <a:latin typeface="+mj-lt"/>
          <a:ea typeface="+mj-ea"/>
          <a:cs typeface="+mj-cs"/>
        </a:defRPr>
      </a:lvl1pPr>
    </p:titleStyle>
    <p:bodyStyle>
      <a:lvl1pPr marL="1097280" indent="-1097280" algn="l" defTabSz="4389120" rtl="0" eaLnBrk="1" latinLnBrk="0" hangingPunct="1">
        <a:lnSpc>
          <a:spcPct val="90000"/>
        </a:lnSpc>
        <a:spcBef>
          <a:spcPts val="4800"/>
        </a:spcBef>
        <a:buFont typeface="Arial" panose="020B0604020202020204" pitchFamily="34" charset="0"/>
        <a:buChar char="•"/>
        <a:defRPr sz="13440" kern="1200">
          <a:solidFill>
            <a:schemeClr val="tx1"/>
          </a:solidFill>
          <a:latin typeface="+mn-lt"/>
          <a:ea typeface="+mn-ea"/>
          <a:cs typeface="+mn-cs"/>
        </a:defRPr>
      </a:lvl1pPr>
      <a:lvl2pPr marL="3291840" indent="-1097280" algn="l" defTabSz="4389120" rtl="0" eaLnBrk="1" latinLnBrk="0" hangingPunct="1">
        <a:lnSpc>
          <a:spcPct val="90000"/>
        </a:lnSpc>
        <a:spcBef>
          <a:spcPts val="2400"/>
        </a:spcBef>
        <a:buFont typeface="Arial" panose="020B0604020202020204" pitchFamily="34" charset="0"/>
        <a:buChar char="•"/>
        <a:defRPr sz="11520" kern="1200">
          <a:solidFill>
            <a:schemeClr val="tx1"/>
          </a:solidFill>
          <a:latin typeface="+mn-lt"/>
          <a:ea typeface="+mn-ea"/>
          <a:cs typeface="+mn-cs"/>
        </a:defRPr>
      </a:lvl2pPr>
      <a:lvl3pPr marL="5486400" indent="-1097280" algn="l" defTabSz="4389120" rtl="0" eaLnBrk="1" latinLnBrk="0" hangingPunct="1">
        <a:lnSpc>
          <a:spcPct val="90000"/>
        </a:lnSpc>
        <a:spcBef>
          <a:spcPts val="2400"/>
        </a:spcBef>
        <a:buFont typeface="Arial" panose="020B0604020202020204" pitchFamily="34" charset="0"/>
        <a:buChar char="•"/>
        <a:defRPr sz="9600" kern="1200">
          <a:solidFill>
            <a:schemeClr val="tx1"/>
          </a:solidFill>
          <a:latin typeface="+mn-lt"/>
          <a:ea typeface="+mn-ea"/>
          <a:cs typeface="+mn-cs"/>
        </a:defRPr>
      </a:lvl3pPr>
      <a:lvl4pPr marL="7680960" indent="-1097280" algn="l" defTabSz="4389120" rtl="0" eaLnBrk="1" latinLnBrk="0" hangingPunct="1">
        <a:lnSpc>
          <a:spcPct val="90000"/>
        </a:lnSpc>
        <a:spcBef>
          <a:spcPts val="2400"/>
        </a:spcBef>
        <a:buFont typeface="Arial" panose="020B0604020202020204" pitchFamily="34" charset="0"/>
        <a:buChar char="•"/>
        <a:defRPr sz="8640" kern="1200">
          <a:solidFill>
            <a:schemeClr val="tx1"/>
          </a:solidFill>
          <a:latin typeface="+mn-lt"/>
          <a:ea typeface="+mn-ea"/>
          <a:cs typeface="+mn-cs"/>
        </a:defRPr>
      </a:lvl4pPr>
      <a:lvl5pPr marL="9875520" indent="-1097280" algn="l" defTabSz="4389120" rtl="0" eaLnBrk="1" latinLnBrk="0" hangingPunct="1">
        <a:lnSpc>
          <a:spcPct val="90000"/>
        </a:lnSpc>
        <a:spcBef>
          <a:spcPts val="2400"/>
        </a:spcBef>
        <a:buFont typeface="Arial" panose="020B0604020202020204" pitchFamily="34" charset="0"/>
        <a:buChar char="•"/>
        <a:defRPr sz="8640" kern="1200">
          <a:solidFill>
            <a:schemeClr val="tx1"/>
          </a:solidFill>
          <a:latin typeface="+mn-lt"/>
          <a:ea typeface="+mn-ea"/>
          <a:cs typeface="+mn-cs"/>
        </a:defRPr>
      </a:lvl5pPr>
      <a:lvl6pPr marL="12070080" indent="-1097280" algn="l" defTabSz="4389120" rtl="0" eaLnBrk="1" latinLnBrk="0" hangingPunct="1">
        <a:lnSpc>
          <a:spcPct val="90000"/>
        </a:lnSpc>
        <a:spcBef>
          <a:spcPts val="2400"/>
        </a:spcBef>
        <a:buFont typeface="Arial" panose="020B0604020202020204" pitchFamily="34" charset="0"/>
        <a:buChar char="•"/>
        <a:defRPr sz="8640" kern="1200">
          <a:solidFill>
            <a:schemeClr val="tx1"/>
          </a:solidFill>
          <a:latin typeface="+mn-lt"/>
          <a:ea typeface="+mn-ea"/>
          <a:cs typeface="+mn-cs"/>
        </a:defRPr>
      </a:lvl6pPr>
      <a:lvl7pPr marL="14264640" indent="-1097280" algn="l" defTabSz="4389120" rtl="0" eaLnBrk="1" latinLnBrk="0" hangingPunct="1">
        <a:lnSpc>
          <a:spcPct val="90000"/>
        </a:lnSpc>
        <a:spcBef>
          <a:spcPts val="2400"/>
        </a:spcBef>
        <a:buFont typeface="Arial" panose="020B0604020202020204" pitchFamily="34" charset="0"/>
        <a:buChar char="•"/>
        <a:defRPr sz="8640" kern="1200">
          <a:solidFill>
            <a:schemeClr val="tx1"/>
          </a:solidFill>
          <a:latin typeface="+mn-lt"/>
          <a:ea typeface="+mn-ea"/>
          <a:cs typeface="+mn-cs"/>
        </a:defRPr>
      </a:lvl7pPr>
      <a:lvl8pPr marL="16459200" indent="-1097280" algn="l" defTabSz="4389120" rtl="0" eaLnBrk="1" latinLnBrk="0" hangingPunct="1">
        <a:lnSpc>
          <a:spcPct val="90000"/>
        </a:lnSpc>
        <a:spcBef>
          <a:spcPts val="2400"/>
        </a:spcBef>
        <a:buFont typeface="Arial" panose="020B0604020202020204" pitchFamily="34" charset="0"/>
        <a:buChar char="•"/>
        <a:defRPr sz="8640" kern="1200">
          <a:solidFill>
            <a:schemeClr val="tx1"/>
          </a:solidFill>
          <a:latin typeface="+mn-lt"/>
          <a:ea typeface="+mn-ea"/>
          <a:cs typeface="+mn-cs"/>
        </a:defRPr>
      </a:lvl8pPr>
      <a:lvl9pPr marL="18653760" indent="-1097280" algn="l" defTabSz="4389120" rtl="0" eaLnBrk="1" latinLnBrk="0" hangingPunct="1">
        <a:lnSpc>
          <a:spcPct val="90000"/>
        </a:lnSpc>
        <a:spcBef>
          <a:spcPts val="2400"/>
        </a:spcBef>
        <a:buFont typeface="Arial" panose="020B0604020202020204" pitchFamily="34" charset="0"/>
        <a:buChar char="•"/>
        <a:defRPr sz="8640" kern="1200">
          <a:solidFill>
            <a:schemeClr val="tx1"/>
          </a:solidFill>
          <a:latin typeface="+mn-lt"/>
          <a:ea typeface="+mn-ea"/>
          <a:cs typeface="+mn-cs"/>
        </a:defRPr>
      </a:lvl9pPr>
    </p:bodyStyle>
    <p:otherStyle>
      <a:defPPr>
        <a:defRPr lang="en-US"/>
      </a:defPPr>
      <a:lvl1pPr marL="0" algn="l" defTabSz="4389120" rtl="0" eaLnBrk="1" latinLnBrk="0" hangingPunct="1">
        <a:defRPr sz="8640" kern="1200">
          <a:solidFill>
            <a:schemeClr val="tx1"/>
          </a:solidFill>
          <a:latin typeface="+mn-lt"/>
          <a:ea typeface="+mn-ea"/>
          <a:cs typeface="+mn-cs"/>
        </a:defRPr>
      </a:lvl1pPr>
      <a:lvl2pPr marL="2194560" algn="l" defTabSz="4389120" rtl="0" eaLnBrk="1" latinLnBrk="0" hangingPunct="1">
        <a:defRPr sz="8640" kern="1200">
          <a:solidFill>
            <a:schemeClr val="tx1"/>
          </a:solidFill>
          <a:latin typeface="+mn-lt"/>
          <a:ea typeface="+mn-ea"/>
          <a:cs typeface="+mn-cs"/>
        </a:defRPr>
      </a:lvl2pPr>
      <a:lvl3pPr marL="4389120" algn="l" defTabSz="4389120" rtl="0" eaLnBrk="1" latinLnBrk="0" hangingPunct="1">
        <a:defRPr sz="8640" kern="1200">
          <a:solidFill>
            <a:schemeClr val="tx1"/>
          </a:solidFill>
          <a:latin typeface="+mn-lt"/>
          <a:ea typeface="+mn-ea"/>
          <a:cs typeface="+mn-cs"/>
        </a:defRPr>
      </a:lvl3pPr>
      <a:lvl4pPr marL="6583680" algn="l" defTabSz="4389120" rtl="0" eaLnBrk="1" latinLnBrk="0" hangingPunct="1">
        <a:defRPr sz="8640" kern="1200">
          <a:solidFill>
            <a:schemeClr val="tx1"/>
          </a:solidFill>
          <a:latin typeface="+mn-lt"/>
          <a:ea typeface="+mn-ea"/>
          <a:cs typeface="+mn-cs"/>
        </a:defRPr>
      </a:lvl4pPr>
      <a:lvl5pPr marL="8778240" algn="l" defTabSz="4389120" rtl="0" eaLnBrk="1" latinLnBrk="0" hangingPunct="1">
        <a:defRPr sz="8640" kern="1200">
          <a:solidFill>
            <a:schemeClr val="tx1"/>
          </a:solidFill>
          <a:latin typeface="+mn-lt"/>
          <a:ea typeface="+mn-ea"/>
          <a:cs typeface="+mn-cs"/>
        </a:defRPr>
      </a:lvl5pPr>
      <a:lvl6pPr marL="10972800" algn="l" defTabSz="4389120" rtl="0" eaLnBrk="1" latinLnBrk="0" hangingPunct="1">
        <a:defRPr sz="8640" kern="1200">
          <a:solidFill>
            <a:schemeClr val="tx1"/>
          </a:solidFill>
          <a:latin typeface="+mn-lt"/>
          <a:ea typeface="+mn-ea"/>
          <a:cs typeface="+mn-cs"/>
        </a:defRPr>
      </a:lvl6pPr>
      <a:lvl7pPr marL="13167360" algn="l" defTabSz="4389120" rtl="0" eaLnBrk="1" latinLnBrk="0" hangingPunct="1">
        <a:defRPr sz="8640" kern="1200">
          <a:solidFill>
            <a:schemeClr val="tx1"/>
          </a:solidFill>
          <a:latin typeface="+mn-lt"/>
          <a:ea typeface="+mn-ea"/>
          <a:cs typeface="+mn-cs"/>
        </a:defRPr>
      </a:lvl7pPr>
      <a:lvl8pPr marL="15361920" algn="l" defTabSz="4389120" rtl="0" eaLnBrk="1" latinLnBrk="0" hangingPunct="1">
        <a:defRPr sz="8640" kern="1200">
          <a:solidFill>
            <a:schemeClr val="tx1"/>
          </a:solidFill>
          <a:latin typeface="+mn-lt"/>
          <a:ea typeface="+mn-ea"/>
          <a:cs typeface="+mn-cs"/>
        </a:defRPr>
      </a:lvl8pPr>
      <a:lvl9pPr marL="17556480" algn="l" defTabSz="4389120" rtl="0" eaLnBrk="1" latinLnBrk="0" hangingPunct="1">
        <a:defRPr sz="864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png"/><Relationship Id="rId13" Type="http://schemas.openxmlformats.org/officeDocument/2006/relationships/image" Target="../media/image6.jpeg"/><Relationship Id="rId18" Type="http://schemas.openxmlformats.org/officeDocument/2006/relationships/image" Target="../media/image11.jpeg"/><Relationship Id="rId3" Type="http://schemas.openxmlformats.org/officeDocument/2006/relationships/image" Target="../media/image1.png"/><Relationship Id="rId21" Type="http://schemas.openxmlformats.org/officeDocument/2006/relationships/image" Target="../media/image14.png"/><Relationship Id="rId12" Type="http://schemas.openxmlformats.org/officeDocument/2006/relationships/image" Target="../media/image5.jpeg"/><Relationship Id="rId17" Type="http://schemas.openxmlformats.org/officeDocument/2006/relationships/image" Target="../media/image10.jpeg"/><Relationship Id="rId2" Type="http://schemas.microsoft.com/office/2018/10/relationships/comments" Target="../comments/modernComment_100_557B65F1.xml"/><Relationship Id="rId16" Type="http://schemas.openxmlformats.org/officeDocument/2006/relationships/image" Target="../media/image9.jpeg"/><Relationship Id="rId20" Type="http://schemas.openxmlformats.org/officeDocument/2006/relationships/image" Target="../media/image13.png"/><Relationship Id="rId1" Type="http://schemas.openxmlformats.org/officeDocument/2006/relationships/slideLayout" Target="../slideLayouts/slideLayout1.xml"/><Relationship Id="rId6" Type="http://schemas.openxmlformats.org/officeDocument/2006/relationships/image" Target="../media/image4.png"/><Relationship Id="rId11" Type="http://schemas.openxmlformats.org/officeDocument/2006/relationships/image" Target="../media/image70.png"/><Relationship Id="rId5" Type="http://schemas.openxmlformats.org/officeDocument/2006/relationships/image" Target="../media/image3.png"/><Relationship Id="rId15" Type="http://schemas.openxmlformats.org/officeDocument/2006/relationships/image" Target="../media/image8.jpeg"/><Relationship Id="rId19" Type="http://schemas.openxmlformats.org/officeDocument/2006/relationships/image" Target="../media/image12.png"/><Relationship Id="rId4" Type="http://schemas.openxmlformats.org/officeDocument/2006/relationships/image" Target="../media/image2.png"/><Relationship Id="rId14" Type="http://schemas.openxmlformats.org/officeDocument/2006/relationships/image" Target="../media/image7.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0" name="Picture 59" descr="Chart, line chart, scatter chart&#10;&#10;Description automatically generated">
            <a:extLst>
              <a:ext uri="{FF2B5EF4-FFF2-40B4-BE49-F238E27FC236}">
                <a16:creationId xmlns:a16="http://schemas.microsoft.com/office/drawing/2014/main" id="{EBE590BB-59EB-B37B-A41B-F40CB575E899}"/>
              </a:ext>
            </a:extLst>
          </p:cNvPr>
          <p:cNvPicPr>
            <a:picLocks noChangeAspect="1"/>
          </p:cNvPicPr>
          <p:nvPr/>
        </p:nvPicPr>
        <p:blipFill rotWithShape="1">
          <a:blip r:embed="rId3">
            <a:extLst>
              <a:ext uri="{28A0092B-C50C-407E-A947-70E740481C1C}">
                <a14:useLocalDpi xmlns:a14="http://schemas.microsoft.com/office/drawing/2010/main" val="0"/>
              </a:ext>
            </a:extLst>
          </a:blip>
          <a:srcRect l="4805" t="6509" r="7426"/>
          <a:stretch/>
        </p:blipFill>
        <p:spPr>
          <a:xfrm>
            <a:off x="20298233" y="22786700"/>
            <a:ext cx="7733479" cy="4331585"/>
          </a:xfrm>
          <a:prstGeom prst="rect">
            <a:avLst/>
          </a:prstGeom>
        </p:spPr>
      </p:pic>
      <p:sp>
        <p:nvSpPr>
          <p:cNvPr id="96" name="TextBox 95">
            <a:extLst>
              <a:ext uri="{FF2B5EF4-FFF2-40B4-BE49-F238E27FC236}">
                <a16:creationId xmlns:a16="http://schemas.microsoft.com/office/drawing/2014/main" id="{CC8E9323-6453-E0D7-E76A-DD284C7AAC7D}"/>
              </a:ext>
            </a:extLst>
          </p:cNvPr>
          <p:cNvSpPr txBox="1"/>
          <p:nvPr/>
        </p:nvSpPr>
        <p:spPr>
          <a:xfrm>
            <a:off x="15944063" y="23789478"/>
            <a:ext cx="3820384" cy="1317889"/>
          </a:xfrm>
          <a:prstGeom prst="rect">
            <a:avLst/>
          </a:prstGeom>
          <a:noFill/>
        </p:spPr>
        <p:txBody>
          <a:bodyPr wrap="square" rtlCol="0">
            <a:spAutoFit/>
          </a:bodyPr>
          <a:lstStyle/>
          <a:p>
            <a:pPr algn="r"/>
            <a:r>
              <a:rPr lang="en-US" sz="4000" b="1" dirty="0"/>
              <a:t>Figure 5a: Line Profile of 5b</a:t>
            </a:r>
          </a:p>
        </p:txBody>
      </p:sp>
      <p:grpSp>
        <p:nvGrpSpPr>
          <p:cNvPr id="56" name="Group 55">
            <a:extLst>
              <a:ext uri="{FF2B5EF4-FFF2-40B4-BE49-F238E27FC236}">
                <a16:creationId xmlns:a16="http://schemas.microsoft.com/office/drawing/2014/main" id="{182ED1CF-F0F6-B380-9BF7-4939EDCE83F8}"/>
              </a:ext>
            </a:extLst>
          </p:cNvPr>
          <p:cNvGrpSpPr/>
          <p:nvPr/>
        </p:nvGrpSpPr>
        <p:grpSpPr>
          <a:xfrm>
            <a:off x="15568396" y="11184613"/>
            <a:ext cx="12707754" cy="7173542"/>
            <a:chOff x="46156689" y="26292569"/>
            <a:chExt cx="12661156" cy="8236922"/>
          </a:xfrm>
        </p:grpSpPr>
        <p:pic>
          <p:nvPicPr>
            <p:cNvPr id="45" name="Picture 44" descr="Diagram&#10;&#10;Description automatically generated">
              <a:extLst>
                <a:ext uri="{FF2B5EF4-FFF2-40B4-BE49-F238E27FC236}">
                  <a16:creationId xmlns:a16="http://schemas.microsoft.com/office/drawing/2014/main" id="{79E29150-3087-D4C4-A08A-88596FA752FA}"/>
                </a:ext>
              </a:extLst>
            </p:cNvPr>
            <p:cNvPicPr>
              <a:picLocks noChangeAspect="1"/>
            </p:cNvPicPr>
            <p:nvPr/>
          </p:nvPicPr>
          <p:blipFill rotWithShape="1">
            <a:blip r:embed="rId4">
              <a:extLst>
                <a:ext uri="{28A0092B-C50C-407E-A947-70E740481C1C}">
                  <a14:useLocalDpi xmlns:a14="http://schemas.microsoft.com/office/drawing/2010/main" val="0"/>
                </a:ext>
              </a:extLst>
            </a:blip>
            <a:srcRect l="4384" t="14020" r="8362" b="11768"/>
            <a:stretch/>
          </p:blipFill>
          <p:spPr>
            <a:xfrm>
              <a:off x="46651642" y="26292569"/>
              <a:ext cx="11531011" cy="7506470"/>
            </a:xfrm>
            <a:prstGeom prst="rect">
              <a:avLst/>
            </a:prstGeom>
          </p:spPr>
        </p:pic>
        <p:sp>
          <p:nvSpPr>
            <p:cNvPr id="47" name="TextBox 46">
              <a:extLst>
                <a:ext uri="{FF2B5EF4-FFF2-40B4-BE49-F238E27FC236}">
                  <a16:creationId xmlns:a16="http://schemas.microsoft.com/office/drawing/2014/main" id="{0BB0BBF7-6A58-1C2B-EE1B-9A3097C5FCCE}"/>
                </a:ext>
              </a:extLst>
            </p:cNvPr>
            <p:cNvSpPr txBox="1"/>
            <p:nvPr/>
          </p:nvSpPr>
          <p:spPr>
            <a:xfrm>
              <a:off x="46156689" y="33858031"/>
              <a:ext cx="12661156" cy="671460"/>
            </a:xfrm>
            <a:prstGeom prst="rect">
              <a:avLst/>
            </a:prstGeom>
            <a:noFill/>
          </p:spPr>
          <p:txBody>
            <a:bodyPr wrap="square" rtlCol="0">
              <a:spAutoFit/>
            </a:bodyPr>
            <a:lstStyle/>
            <a:p>
              <a:r>
                <a:rPr lang="en-US" sz="3200" b="1" dirty="0"/>
                <a:t>Figure 4: XRD Data with Background Subtracted and Miller Indices Labeled</a:t>
              </a:r>
            </a:p>
          </p:txBody>
        </p:sp>
      </p:grpSp>
      <p:sp>
        <p:nvSpPr>
          <p:cNvPr id="4" name="TextBox 3">
            <a:extLst>
              <a:ext uri="{FF2B5EF4-FFF2-40B4-BE49-F238E27FC236}">
                <a16:creationId xmlns:a16="http://schemas.microsoft.com/office/drawing/2014/main" id="{7B346323-6E30-F2D8-845F-A268F3BA0AAA}"/>
              </a:ext>
            </a:extLst>
          </p:cNvPr>
          <p:cNvSpPr txBox="1"/>
          <p:nvPr/>
        </p:nvSpPr>
        <p:spPr>
          <a:xfrm>
            <a:off x="5775158" y="625642"/>
            <a:ext cx="29164547" cy="4052391"/>
          </a:xfrm>
          <a:prstGeom prst="rect">
            <a:avLst/>
          </a:prstGeom>
          <a:noFill/>
        </p:spPr>
        <p:txBody>
          <a:bodyPr wrap="square" rtlCol="0">
            <a:spAutoFit/>
          </a:bodyPr>
          <a:lstStyle/>
          <a:p>
            <a:pPr algn="ctr"/>
            <a:r>
              <a:rPr lang="en-US" sz="8000" b="1" dirty="0"/>
              <a:t>Synthesis of Sr</a:t>
            </a:r>
            <a:r>
              <a:rPr lang="en-US" sz="8000" b="1" baseline="-25000" dirty="0"/>
              <a:t>2</a:t>
            </a:r>
            <a:r>
              <a:rPr lang="en-US" sz="8000" b="1" dirty="0"/>
              <a:t>RhO</a:t>
            </a:r>
            <a:r>
              <a:rPr lang="en-US" sz="8000" b="1" baseline="-25000" dirty="0"/>
              <a:t>4</a:t>
            </a:r>
            <a:r>
              <a:rPr lang="en-US" sz="8000" b="1" dirty="0"/>
              <a:t> Thin Film via Pulsed Laser Deposition</a:t>
            </a:r>
          </a:p>
          <a:p>
            <a:pPr algn="ctr"/>
            <a:endParaRPr lang="en-US" sz="8000" b="1" baseline="-25000" dirty="0"/>
          </a:p>
          <a:p>
            <a:pPr algn="ctr"/>
            <a:r>
              <a:rPr lang="en-US" sz="5400" i="1" dirty="0">
                <a:solidFill>
                  <a:schemeClr val="accent1"/>
                </a:solidFill>
              </a:rPr>
              <a:t>Genaro Lozano, Mackenzie Walker, </a:t>
            </a:r>
            <a:r>
              <a:rPr lang="en-US" sz="5400" i="1" dirty="0" err="1">
                <a:solidFill>
                  <a:schemeClr val="accent1"/>
                </a:solidFill>
              </a:rPr>
              <a:t>Alkhatab</a:t>
            </a:r>
            <a:r>
              <a:rPr lang="en-US" sz="5400" i="1" dirty="0">
                <a:solidFill>
                  <a:schemeClr val="accent1"/>
                </a:solidFill>
              </a:rPr>
              <a:t> Al </a:t>
            </a:r>
            <a:r>
              <a:rPr lang="en-US" sz="5400" i="1" dirty="0" err="1">
                <a:solidFill>
                  <a:schemeClr val="accent1"/>
                </a:solidFill>
              </a:rPr>
              <a:t>Busaidi</a:t>
            </a:r>
            <a:r>
              <a:rPr lang="en-US" sz="5400" i="1" dirty="0">
                <a:solidFill>
                  <a:schemeClr val="accent1"/>
                </a:solidFill>
              </a:rPr>
              <a:t>, Tina Tong, Sujan Shrestha, and Ambrose </a:t>
            </a:r>
            <a:r>
              <a:rPr lang="en-US" sz="5400" i="1" dirty="0" err="1">
                <a:solidFill>
                  <a:schemeClr val="accent1"/>
                </a:solidFill>
              </a:rPr>
              <a:t>Seo</a:t>
            </a:r>
            <a:endParaRPr lang="en-US" sz="5400" i="1" baseline="30000" dirty="0">
              <a:solidFill>
                <a:schemeClr val="accent1"/>
              </a:solidFill>
            </a:endParaRPr>
          </a:p>
          <a:p>
            <a:pPr algn="ctr"/>
            <a:endParaRPr lang="en-US" sz="2400" baseline="30000" dirty="0"/>
          </a:p>
          <a:p>
            <a:pPr algn="ctr"/>
            <a:r>
              <a:rPr lang="en-US" sz="5400" baseline="30000" dirty="0">
                <a:solidFill>
                  <a:schemeClr val="accent1"/>
                </a:solidFill>
              </a:rPr>
              <a:t> </a:t>
            </a:r>
            <a:r>
              <a:rPr lang="en-US" sz="5400" i="1" dirty="0">
                <a:solidFill>
                  <a:schemeClr val="accent1"/>
                </a:solidFill>
              </a:rPr>
              <a:t>Department of Physics and Astronomy, University of Kentucky, Lexington, KY 40506, USA</a:t>
            </a:r>
            <a:endParaRPr lang="en-US" sz="5400" dirty="0">
              <a:solidFill>
                <a:schemeClr val="accent1"/>
              </a:solidFill>
            </a:endParaRPr>
          </a:p>
        </p:txBody>
      </p:sp>
      <p:pic>
        <p:nvPicPr>
          <p:cNvPr id="5" name="Picture 4">
            <a:extLst>
              <a:ext uri="{FF2B5EF4-FFF2-40B4-BE49-F238E27FC236}">
                <a16:creationId xmlns:a16="http://schemas.microsoft.com/office/drawing/2014/main" id="{1AEBE240-D77D-2269-9845-D2418240360A}"/>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4728269" y="1925369"/>
            <a:ext cx="8883955" cy="2616102"/>
          </a:xfrm>
          <a:prstGeom prst="rect">
            <a:avLst/>
          </a:prstGeom>
        </p:spPr>
      </p:pic>
      <p:pic>
        <p:nvPicPr>
          <p:cNvPr id="7" name="Picture 6" descr="Logo&#10;&#10;Description automatically generated">
            <a:extLst>
              <a:ext uri="{FF2B5EF4-FFF2-40B4-BE49-F238E27FC236}">
                <a16:creationId xmlns:a16="http://schemas.microsoft.com/office/drawing/2014/main" id="{CBC0D7BD-01B4-2218-0652-8E5A7138A956}"/>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95054" y="26420"/>
            <a:ext cx="7841772" cy="5881329"/>
          </a:xfrm>
          <a:prstGeom prst="rect">
            <a:avLst/>
          </a:prstGeom>
        </p:spPr>
      </p:pic>
      <p:sp>
        <p:nvSpPr>
          <p:cNvPr id="11" name="Rectangle 10">
            <a:extLst>
              <a:ext uri="{FF2B5EF4-FFF2-40B4-BE49-F238E27FC236}">
                <a16:creationId xmlns:a16="http://schemas.microsoft.com/office/drawing/2014/main" id="{DC7BDC9E-7C97-4AED-7143-2AC55FE23AA8}"/>
              </a:ext>
            </a:extLst>
          </p:cNvPr>
          <p:cNvSpPr/>
          <p:nvPr/>
        </p:nvSpPr>
        <p:spPr>
          <a:xfrm>
            <a:off x="29582615" y="5562052"/>
            <a:ext cx="13105055" cy="26730705"/>
          </a:xfrm>
          <a:prstGeom prst="rect">
            <a:avLst/>
          </a:prstGeom>
          <a:noFill/>
          <a:ln w="1270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p</a:t>
            </a:r>
          </a:p>
        </p:txBody>
      </p:sp>
      <mc:AlternateContent xmlns:mc="http://schemas.openxmlformats.org/markup-compatibility/2006" xmlns:a14="http://schemas.microsoft.com/office/drawing/2010/main">
        <mc:Choice Requires="a14">
          <p:sp>
            <p:nvSpPr>
              <p:cNvPr id="42" name="TextBox 41">
                <a:extLst>
                  <a:ext uri="{FF2B5EF4-FFF2-40B4-BE49-F238E27FC236}">
                    <a16:creationId xmlns:a16="http://schemas.microsoft.com/office/drawing/2014/main" id="{DF6DF8B4-7D2F-CF2D-CE11-7A9801CB08C7}"/>
                  </a:ext>
                </a:extLst>
              </p:cNvPr>
              <p:cNvSpPr txBox="1"/>
              <p:nvPr/>
            </p:nvSpPr>
            <p:spPr>
              <a:xfrm>
                <a:off x="1251365" y="25091994"/>
                <a:ext cx="4336842" cy="6093976"/>
              </a:xfrm>
              <a:prstGeom prst="rect">
                <a:avLst/>
              </a:prstGeom>
              <a:noFill/>
            </p:spPr>
            <p:txBody>
              <a:bodyPr wrap="square" rtlCol="0">
                <a:spAutoFit/>
              </a:bodyPr>
              <a:lstStyle/>
              <a:p>
                <a:r>
                  <a:rPr lang="en-US" sz="4400" b="1" dirty="0"/>
                  <a:t>X-ray Diffraction</a:t>
                </a:r>
              </a:p>
              <a:p>
                <a:r>
                  <a:rPr lang="en-US" sz="3000" dirty="0"/>
                  <a:t>The equation to provide constructive interference is Bragg’s Law:</a:t>
                </a:r>
              </a:p>
              <a:p>
                <a:endParaRPr lang="en-US" sz="1000" dirty="0"/>
              </a:p>
              <a:p>
                <a:pPr algn="just"/>
                <a:r>
                  <a:rPr lang="en-US" sz="3000" i="1" dirty="0"/>
                  <a:t>		</a:t>
                </a:r>
                <a:r>
                  <a:rPr lang="en-US" sz="3600" b="1" i="1" dirty="0"/>
                  <a:t>n</a:t>
                </a:r>
                <a:r>
                  <a:rPr lang="el-GR" sz="3600" b="1" dirty="0"/>
                  <a:t>λ</a:t>
                </a:r>
                <a:r>
                  <a:rPr lang="en-US" sz="3600" b="1" dirty="0"/>
                  <a:t>=2</a:t>
                </a:r>
                <a:r>
                  <a:rPr lang="en-US" sz="3600" b="1" i="1" dirty="0"/>
                  <a:t>d</a:t>
                </a:r>
                <a:r>
                  <a:rPr lang="en-US" sz="3600" b="1" dirty="0"/>
                  <a:t>sin</a:t>
                </a:r>
                <a14:m>
                  <m:oMath xmlns:m="http://schemas.openxmlformats.org/officeDocument/2006/math">
                    <m:r>
                      <a:rPr lang="en-US" sz="3600" b="1" i="1" smtClean="0">
                        <a:latin typeface="Cambria Math" panose="02040503050406030204" pitchFamily="18" charset="0"/>
                        <a:ea typeface="Cambria Math" panose="02040503050406030204" pitchFamily="18" charset="0"/>
                      </a:rPr>
                      <m:t>𝜽</m:t>
                    </m:r>
                  </m:oMath>
                </a14:m>
                <a:r>
                  <a:rPr lang="en-US" sz="3600" b="1" dirty="0"/>
                  <a:t> </a:t>
                </a:r>
              </a:p>
              <a:p>
                <a:endParaRPr lang="en-US" sz="1000" b="1" dirty="0"/>
              </a:p>
              <a:p>
                <a:r>
                  <a:rPr lang="en-US" sz="3000" i="1" dirty="0"/>
                  <a:t>n </a:t>
                </a:r>
                <a:r>
                  <a:rPr lang="en-US" sz="3000" dirty="0"/>
                  <a:t>is the diffraction order</a:t>
                </a:r>
              </a:p>
              <a:p>
                <a:endParaRPr lang="en-US" sz="1000" i="1" dirty="0"/>
              </a:p>
              <a:p>
                <a:r>
                  <a:rPr lang="en-US" sz="3000" i="1" dirty="0"/>
                  <a:t>d</a:t>
                </a:r>
                <a:r>
                  <a:rPr lang="en-US" sz="3000" dirty="0"/>
                  <a:t> is the distance between the lattice levels </a:t>
                </a:r>
              </a:p>
              <a:p>
                <a:endParaRPr lang="en-US" sz="1000" i="1" dirty="0">
                  <a:latin typeface="Cambria Math" panose="02040503050406030204" pitchFamily="18" charset="0"/>
                  <a:ea typeface="Cambria Math" panose="02040503050406030204" pitchFamily="18" charset="0"/>
                </a:endParaRPr>
              </a:p>
              <a:p>
                <a14:m>
                  <m:oMath xmlns:m="http://schemas.openxmlformats.org/officeDocument/2006/math">
                    <m:r>
                      <a:rPr lang="en-US" sz="3000" i="1">
                        <a:latin typeface="Cambria Math" panose="02040503050406030204" pitchFamily="18" charset="0"/>
                        <a:ea typeface="Cambria Math" panose="02040503050406030204" pitchFamily="18" charset="0"/>
                      </a:rPr>
                      <m:t>𝜃</m:t>
                    </m:r>
                  </m:oMath>
                </a14:m>
                <a:r>
                  <a:rPr lang="en-US" sz="3000" dirty="0"/>
                  <a:t> is the angle between the wave and the plane of the lattice</a:t>
                </a:r>
              </a:p>
            </p:txBody>
          </p:sp>
        </mc:Choice>
        <mc:Fallback xmlns="">
          <p:sp>
            <p:nvSpPr>
              <p:cNvPr id="42" name="TextBox 41">
                <a:extLst>
                  <a:ext uri="{FF2B5EF4-FFF2-40B4-BE49-F238E27FC236}">
                    <a16:creationId xmlns:a16="http://schemas.microsoft.com/office/drawing/2014/main" id="{DF6DF8B4-7D2F-CF2D-CE11-7A9801CB08C7}"/>
                  </a:ext>
                </a:extLst>
              </p:cNvPr>
              <p:cNvSpPr txBox="1">
                <a:spLocks noRot="1" noChangeAspect="1" noMove="1" noResize="1" noEditPoints="1" noAdjustHandles="1" noChangeArrowheads="1" noChangeShapeType="1" noTextEdit="1"/>
              </p:cNvSpPr>
              <p:nvPr/>
            </p:nvSpPr>
            <p:spPr>
              <a:xfrm>
                <a:off x="1251365" y="25091994"/>
                <a:ext cx="4336842" cy="6093976"/>
              </a:xfrm>
              <a:prstGeom prst="rect">
                <a:avLst/>
              </a:prstGeom>
              <a:blipFill>
                <a:blip r:embed="rId8"/>
                <a:stretch>
                  <a:fillRect l="-5618" t="-2000" r="-4494" b="-2200"/>
                </a:stretch>
              </a:blipFill>
            </p:spPr>
            <p:txBody>
              <a:bodyPr/>
              <a:lstStyle/>
              <a:p>
                <a:r>
                  <a:rPr lang="en-US">
                    <a:noFill/>
                  </a:rPr>
                  <a:t> </a:t>
                </a:r>
              </a:p>
            </p:txBody>
          </p:sp>
        </mc:Fallback>
      </mc:AlternateContent>
      <p:sp>
        <p:nvSpPr>
          <p:cNvPr id="46" name="TextBox 45">
            <a:extLst>
              <a:ext uri="{FF2B5EF4-FFF2-40B4-BE49-F238E27FC236}">
                <a16:creationId xmlns:a16="http://schemas.microsoft.com/office/drawing/2014/main" id="{0BBBD73E-58C2-CA17-073F-6F2FF9693F35}"/>
              </a:ext>
            </a:extLst>
          </p:cNvPr>
          <p:cNvSpPr txBox="1"/>
          <p:nvPr/>
        </p:nvSpPr>
        <p:spPr>
          <a:xfrm>
            <a:off x="15651625" y="18311942"/>
            <a:ext cx="12690157" cy="1015663"/>
          </a:xfrm>
          <a:prstGeom prst="rect">
            <a:avLst/>
          </a:prstGeom>
          <a:noFill/>
        </p:spPr>
        <p:txBody>
          <a:bodyPr wrap="square" rtlCol="0">
            <a:spAutoFit/>
          </a:bodyPr>
          <a:lstStyle/>
          <a:p>
            <a:pPr algn="just"/>
            <a:r>
              <a:rPr lang="en-US" sz="3000" dirty="0"/>
              <a:t>After second sintering, we observed mostly Sr</a:t>
            </a:r>
            <a:r>
              <a:rPr lang="en-US" sz="3000" baseline="-25000" dirty="0"/>
              <a:t>2</a:t>
            </a:r>
            <a:r>
              <a:rPr lang="en-US" sz="3000" dirty="0"/>
              <a:t>RhO</a:t>
            </a:r>
            <a:r>
              <a:rPr lang="en-US" sz="3000" baseline="-25000" dirty="0"/>
              <a:t>4</a:t>
            </a:r>
            <a:r>
              <a:rPr lang="en-US" sz="3000" dirty="0"/>
              <a:t> phases. The additional peak in my data are possibly Sr</a:t>
            </a:r>
            <a:r>
              <a:rPr lang="en-US" sz="3000" baseline="-25000" dirty="0"/>
              <a:t>4</a:t>
            </a:r>
            <a:r>
              <a:rPr lang="en-US" sz="3000" dirty="0"/>
              <a:t>RhO</a:t>
            </a:r>
            <a:r>
              <a:rPr lang="en-US" sz="3000" baseline="-25000" dirty="0"/>
              <a:t>6</a:t>
            </a:r>
            <a:r>
              <a:rPr lang="en-US" sz="3000" baseline="30000" dirty="0"/>
              <a:t>3</a:t>
            </a:r>
            <a:r>
              <a:rPr lang="en-US" sz="3000" dirty="0"/>
              <a:t>. </a:t>
            </a:r>
          </a:p>
        </p:txBody>
      </p:sp>
      <p:sp>
        <p:nvSpPr>
          <p:cNvPr id="49" name="TextBox 48">
            <a:extLst>
              <a:ext uri="{FF2B5EF4-FFF2-40B4-BE49-F238E27FC236}">
                <a16:creationId xmlns:a16="http://schemas.microsoft.com/office/drawing/2014/main" id="{7C85EB20-9F2B-9074-61CB-F2DD9493D2E8}"/>
              </a:ext>
            </a:extLst>
          </p:cNvPr>
          <p:cNvSpPr txBox="1"/>
          <p:nvPr/>
        </p:nvSpPr>
        <p:spPr>
          <a:xfrm>
            <a:off x="29750577" y="5814859"/>
            <a:ext cx="12771767" cy="4001095"/>
          </a:xfrm>
          <a:prstGeom prst="rect">
            <a:avLst/>
          </a:prstGeom>
          <a:noFill/>
        </p:spPr>
        <p:txBody>
          <a:bodyPr wrap="square" rtlCol="0">
            <a:spAutoFit/>
          </a:bodyPr>
          <a:lstStyle/>
          <a:p>
            <a:pPr algn="just"/>
            <a:r>
              <a:rPr lang="en-US" sz="4400" b="1" dirty="0"/>
              <a:t>Pulsed Laser Deposition</a:t>
            </a:r>
          </a:p>
          <a:p>
            <a:pPr algn="just"/>
            <a:r>
              <a:rPr lang="en-US" sz="3000" dirty="0"/>
              <a:t>Pulsed Laser Deposition (PLD) is a way to grow atomically thin films of substances. By keeping the target substance in a vacuum chamber and then firing a laser at it, the target substance will turn into a plasma which will then deposit onto a prepared substrate above the target which is being heated by a heater which aids thin film growth. Figure 6 gives a pictographic representation of the process. Chosen laser and chamber parameters for our deposition were : 10 Hz, 450 </a:t>
            </a:r>
            <a:r>
              <a:rPr lang="en-US" sz="3000" dirty="0" err="1"/>
              <a:t>mJ</a:t>
            </a:r>
            <a:r>
              <a:rPr lang="en-US" sz="3000" dirty="0"/>
              <a:t> energy, a pressure of 10mTorr and 700 </a:t>
            </a:r>
            <a:r>
              <a:rPr lang="en-US" sz="3000" baseline="30000" dirty="0">
                <a:latin typeface="Times New Roman" panose="02020603050405020304" pitchFamily="18" charset="0"/>
                <a:cs typeface="Times New Roman" panose="02020603050405020304" pitchFamily="18" charset="0"/>
              </a:rPr>
              <a:t>°</a:t>
            </a:r>
            <a:r>
              <a:rPr lang="en-US" sz="3000" dirty="0">
                <a:latin typeface="Times New Roman" panose="02020603050405020304" pitchFamily="18" charset="0"/>
                <a:cs typeface="Times New Roman" panose="02020603050405020304" pitchFamily="18" charset="0"/>
              </a:rPr>
              <a:t>C substrate temperature.</a:t>
            </a:r>
            <a:endParaRPr lang="en-US" sz="3000" dirty="0"/>
          </a:p>
        </p:txBody>
      </p:sp>
      <p:grpSp>
        <p:nvGrpSpPr>
          <p:cNvPr id="51" name="Group 50">
            <a:extLst>
              <a:ext uri="{FF2B5EF4-FFF2-40B4-BE49-F238E27FC236}">
                <a16:creationId xmlns:a16="http://schemas.microsoft.com/office/drawing/2014/main" id="{E14AA8BC-E48F-63F6-CBDB-1E68883BBD16}"/>
              </a:ext>
            </a:extLst>
          </p:cNvPr>
          <p:cNvGrpSpPr/>
          <p:nvPr/>
        </p:nvGrpSpPr>
        <p:grpSpPr>
          <a:xfrm>
            <a:off x="29896787" y="10630427"/>
            <a:ext cx="11660809" cy="8771872"/>
            <a:chOff x="18264230" y="13233089"/>
            <a:chExt cx="7622721" cy="7825831"/>
          </a:xfrm>
        </p:grpSpPr>
        <p:grpSp>
          <p:nvGrpSpPr>
            <p:cNvPr id="38" name="Group 37">
              <a:extLst>
                <a:ext uri="{FF2B5EF4-FFF2-40B4-BE49-F238E27FC236}">
                  <a16:creationId xmlns:a16="http://schemas.microsoft.com/office/drawing/2014/main" id="{DA87A412-364F-79AD-4C1E-06C6B938530F}"/>
                </a:ext>
              </a:extLst>
            </p:cNvPr>
            <p:cNvGrpSpPr/>
            <p:nvPr/>
          </p:nvGrpSpPr>
          <p:grpSpPr>
            <a:xfrm>
              <a:off x="18264230" y="13233089"/>
              <a:ext cx="7622721" cy="6535866"/>
              <a:chOff x="16483370" y="13634098"/>
              <a:chExt cx="8411171" cy="6983533"/>
            </a:xfrm>
          </p:grpSpPr>
          <p:sp>
            <p:nvSpPr>
              <p:cNvPr id="2" name="Rectangle 1">
                <a:extLst>
                  <a:ext uri="{FF2B5EF4-FFF2-40B4-BE49-F238E27FC236}">
                    <a16:creationId xmlns:a16="http://schemas.microsoft.com/office/drawing/2014/main" id="{9F369D7C-B403-4675-B5CE-09D9040A2974}"/>
                  </a:ext>
                </a:extLst>
              </p:cNvPr>
              <p:cNvSpPr/>
              <p:nvPr/>
            </p:nvSpPr>
            <p:spPr>
              <a:xfrm>
                <a:off x="18875519" y="13634098"/>
                <a:ext cx="6019022" cy="1110601"/>
              </a:xfrm>
              <a:prstGeom prst="rect">
                <a:avLst/>
              </a:prstGeom>
              <a:solidFill>
                <a:srgbClr val="FF0000"/>
              </a:solidFill>
              <a:ln w="1270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t>Heater</a:t>
                </a:r>
              </a:p>
            </p:txBody>
          </p:sp>
          <p:sp>
            <p:nvSpPr>
              <p:cNvPr id="3" name="Rectangle 2">
                <a:extLst>
                  <a:ext uri="{FF2B5EF4-FFF2-40B4-BE49-F238E27FC236}">
                    <a16:creationId xmlns:a16="http://schemas.microsoft.com/office/drawing/2014/main" id="{789BC637-F095-FDA6-AF70-87BEBC9165F5}"/>
                  </a:ext>
                </a:extLst>
              </p:cNvPr>
              <p:cNvSpPr/>
              <p:nvPr/>
            </p:nvSpPr>
            <p:spPr>
              <a:xfrm>
                <a:off x="20706854" y="14811786"/>
                <a:ext cx="2356351" cy="739926"/>
              </a:xfrm>
              <a:prstGeom prst="rect">
                <a:avLst/>
              </a:prstGeom>
              <a:noFill/>
              <a:ln w="762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chemeClr val="tx1"/>
                    </a:solidFill>
                  </a:rPr>
                  <a:t>Substrate</a:t>
                </a:r>
              </a:p>
            </p:txBody>
          </p:sp>
          <p:sp>
            <p:nvSpPr>
              <p:cNvPr id="9" name="Oval 8">
                <a:extLst>
                  <a:ext uri="{FF2B5EF4-FFF2-40B4-BE49-F238E27FC236}">
                    <a16:creationId xmlns:a16="http://schemas.microsoft.com/office/drawing/2014/main" id="{CF155C53-BBA1-AF1E-68EB-7AD9B249761C}"/>
                  </a:ext>
                </a:extLst>
              </p:cNvPr>
              <p:cNvSpPr/>
              <p:nvPr/>
            </p:nvSpPr>
            <p:spPr>
              <a:xfrm>
                <a:off x="20198158" y="19902833"/>
                <a:ext cx="3337560" cy="71479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t>Target</a:t>
                </a:r>
              </a:p>
            </p:txBody>
          </p:sp>
          <p:sp>
            <p:nvSpPr>
              <p:cNvPr id="14" name="Flowchart: Extract 13">
                <a:extLst>
                  <a:ext uri="{FF2B5EF4-FFF2-40B4-BE49-F238E27FC236}">
                    <a16:creationId xmlns:a16="http://schemas.microsoft.com/office/drawing/2014/main" id="{26260649-1779-A6D4-781A-A5CD123C1377}"/>
                  </a:ext>
                </a:extLst>
              </p:cNvPr>
              <p:cNvSpPr/>
              <p:nvPr/>
            </p:nvSpPr>
            <p:spPr>
              <a:xfrm rot="7899883">
                <a:off x="18208639" y="14974101"/>
                <a:ext cx="1821436" cy="5271974"/>
              </a:xfrm>
              <a:prstGeom prst="flowChartExtract">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dirty="0"/>
              </a:p>
            </p:txBody>
          </p:sp>
          <p:grpSp>
            <p:nvGrpSpPr>
              <p:cNvPr id="35" name="Group 34">
                <a:extLst>
                  <a:ext uri="{FF2B5EF4-FFF2-40B4-BE49-F238E27FC236}">
                    <a16:creationId xmlns:a16="http://schemas.microsoft.com/office/drawing/2014/main" id="{C1D38DAC-8E77-E8FB-C405-D6972BF9439D}"/>
                  </a:ext>
                </a:extLst>
              </p:cNvPr>
              <p:cNvGrpSpPr/>
              <p:nvPr/>
            </p:nvGrpSpPr>
            <p:grpSpPr>
              <a:xfrm>
                <a:off x="20129297" y="15551712"/>
                <a:ext cx="3511463" cy="4187628"/>
                <a:chOff x="21444106" y="15690480"/>
                <a:chExt cx="1195975" cy="4187628"/>
              </a:xfrm>
            </p:grpSpPr>
            <p:sp>
              <p:nvSpPr>
                <p:cNvPr id="30" name="Oval 29">
                  <a:extLst>
                    <a:ext uri="{FF2B5EF4-FFF2-40B4-BE49-F238E27FC236}">
                      <a16:creationId xmlns:a16="http://schemas.microsoft.com/office/drawing/2014/main" id="{6796379C-5FAC-7B11-5CF7-2706AD639B41}"/>
                    </a:ext>
                  </a:extLst>
                </p:cNvPr>
                <p:cNvSpPr/>
                <p:nvPr/>
              </p:nvSpPr>
              <p:spPr>
                <a:xfrm>
                  <a:off x="21444106" y="15690480"/>
                  <a:ext cx="1195975" cy="3679403"/>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a:p>
              </p:txBody>
            </p:sp>
            <p:sp>
              <p:nvSpPr>
                <p:cNvPr id="31" name="Isosceles Triangle 30">
                  <a:extLst>
                    <a:ext uri="{FF2B5EF4-FFF2-40B4-BE49-F238E27FC236}">
                      <a16:creationId xmlns:a16="http://schemas.microsoft.com/office/drawing/2014/main" id="{D3994F2E-FED2-62BF-A8CA-BAF6C3AEF0A4}"/>
                    </a:ext>
                  </a:extLst>
                </p:cNvPr>
                <p:cNvSpPr/>
                <p:nvPr/>
              </p:nvSpPr>
              <p:spPr>
                <a:xfrm rot="10800000">
                  <a:off x="21574722" y="18664931"/>
                  <a:ext cx="922421" cy="1213177"/>
                </a:xfrm>
                <a:prstGeom prst="triangl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a:p>
              </p:txBody>
            </p:sp>
            <p:sp>
              <p:nvSpPr>
                <p:cNvPr id="32" name="Oval 31">
                  <a:extLst>
                    <a:ext uri="{FF2B5EF4-FFF2-40B4-BE49-F238E27FC236}">
                      <a16:creationId xmlns:a16="http://schemas.microsoft.com/office/drawing/2014/main" id="{7184FEE3-0A14-085B-2008-6FFA10C91DA3}"/>
                    </a:ext>
                  </a:extLst>
                </p:cNvPr>
                <p:cNvSpPr/>
                <p:nvPr/>
              </p:nvSpPr>
              <p:spPr>
                <a:xfrm>
                  <a:off x="21444106" y="15690480"/>
                  <a:ext cx="1195975" cy="3397620"/>
                </a:xfrm>
                <a:prstGeom prst="ellipse">
                  <a:avLst/>
                </a:prstGeom>
                <a:gradFill>
                  <a:gsLst>
                    <a:gs pos="0">
                      <a:srgbClr val="FF0000"/>
                    </a:gs>
                    <a:gs pos="100000">
                      <a:srgbClr val="FFC000"/>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t>Plasma Plume</a:t>
                  </a:r>
                </a:p>
                <a:p>
                  <a:pPr algn="ctr"/>
                  <a:endParaRPr lang="en-US" sz="4000" dirty="0"/>
                </a:p>
              </p:txBody>
            </p:sp>
          </p:grpSp>
          <p:sp>
            <p:nvSpPr>
              <p:cNvPr id="36" name="TextBox 35">
                <a:extLst>
                  <a:ext uri="{FF2B5EF4-FFF2-40B4-BE49-F238E27FC236}">
                    <a16:creationId xmlns:a16="http://schemas.microsoft.com/office/drawing/2014/main" id="{6180B996-8C41-EFE6-C2C7-38CD57693FB2}"/>
                  </a:ext>
                </a:extLst>
              </p:cNvPr>
              <p:cNvSpPr txBox="1"/>
              <p:nvPr/>
            </p:nvSpPr>
            <p:spPr>
              <a:xfrm>
                <a:off x="16937443" y="15104868"/>
                <a:ext cx="1528509" cy="893688"/>
              </a:xfrm>
              <a:prstGeom prst="rect">
                <a:avLst/>
              </a:prstGeom>
              <a:noFill/>
            </p:spPr>
            <p:txBody>
              <a:bodyPr wrap="none" rtlCol="0">
                <a:spAutoFit/>
              </a:bodyPr>
              <a:lstStyle/>
              <a:p>
                <a:r>
                  <a:rPr lang="en-US" sz="4000" dirty="0">
                    <a:solidFill>
                      <a:schemeClr val="bg1"/>
                    </a:solidFill>
                  </a:rPr>
                  <a:t>Laser</a:t>
                </a:r>
              </a:p>
            </p:txBody>
          </p:sp>
        </p:grpSp>
        <p:sp>
          <p:nvSpPr>
            <p:cNvPr id="50" name="TextBox 49">
              <a:extLst>
                <a:ext uri="{FF2B5EF4-FFF2-40B4-BE49-F238E27FC236}">
                  <a16:creationId xmlns:a16="http://schemas.microsoft.com/office/drawing/2014/main" id="{A8C0CE05-1311-A799-0025-E1F03D1B8DE8}"/>
                </a:ext>
              </a:extLst>
            </p:cNvPr>
            <p:cNvSpPr txBox="1"/>
            <p:nvPr/>
          </p:nvSpPr>
          <p:spPr>
            <a:xfrm>
              <a:off x="21026716" y="20190461"/>
              <a:ext cx="4767120" cy="868459"/>
            </a:xfrm>
            <a:prstGeom prst="rect">
              <a:avLst/>
            </a:prstGeom>
            <a:noFill/>
          </p:spPr>
          <p:txBody>
            <a:bodyPr wrap="square" rtlCol="0">
              <a:spAutoFit/>
            </a:bodyPr>
            <a:lstStyle/>
            <a:p>
              <a:r>
                <a:rPr lang="en-US" sz="3200" b="1" dirty="0"/>
                <a:t>Figure 5: PLD Schematic</a:t>
              </a:r>
            </a:p>
          </p:txBody>
        </p:sp>
      </p:grpSp>
      <p:sp>
        <p:nvSpPr>
          <p:cNvPr id="52" name="Rectangle 51">
            <a:extLst>
              <a:ext uri="{FF2B5EF4-FFF2-40B4-BE49-F238E27FC236}">
                <a16:creationId xmlns:a16="http://schemas.microsoft.com/office/drawing/2014/main" id="{AA6405D4-41DC-A1B4-B41D-8E86F7004B2A}"/>
              </a:ext>
            </a:extLst>
          </p:cNvPr>
          <p:cNvSpPr/>
          <p:nvPr/>
        </p:nvSpPr>
        <p:spPr>
          <a:xfrm>
            <a:off x="15438807" y="5562049"/>
            <a:ext cx="13105055" cy="26730705"/>
          </a:xfrm>
          <a:prstGeom prst="rect">
            <a:avLst/>
          </a:prstGeom>
          <a:noFill/>
          <a:ln w="1270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p</a:t>
            </a:r>
          </a:p>
        </p:txBody>
      </p:sp>
      <p:sp>
        <p:nvSpPr>
          <p:cNvPr id="53" name="Rectangle 52">
            <a:extLst>
              <a:ext uri="{FF2B5EF4-FFF2-40B4-BE49-F238E27FC236}">
                <a16:creationId xmlns:a16="http://schemas.microsoft.com/office/drawing/2014/main" id="{95F4D3DA-F09D-69B7-56C0-6BBC191AE765}"/>
              </a:ext>
            </a:extLst>
          </p:cNvPr>
          <p:cNvSpPr/>
          <p:nvPr/>
        </p:nvSpPr>
        <p:spPr>
          <a:xfrm>
            <a:off x="1038490" y="5562050"/>
            <a:ext cx="13105055" cy="26730705"/>
          </a:xfrm>
          <a:prstGeom prst="rect">
            <a:avLst/>
          </a:prstGeom>
          <a:noFill/>
          <a:ln w="1270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p</a:t>
            </a:r>
          </a:p>
        </p:txBody>
      </p:sp>
      <p:sp>
        <p:nvSpPr>
          <p:cNvPr id="69" name="TextBox 68">
            <a:extLst>
              <a:ext uri="{FF2B5EF4-FFF2-40B4-BE49-F238E27FC236}">
                <a16:creationId xmlns:a16="http://schemas.microsoft.com/office/drawing/2014/main" id="{B4FF2116-20D5-5F59-78E7-930E9A24D924}"/>
              </a:ext>
            </a:extLst>
          </p:cNvPr>
          <p:cNvSpPr txBox="1"/>
          <p:nvPr/>
        </p:nvSpPr>
        <p:spPr>
          <a:xfrm>
            <a:off x="29815217" y="19492277"/>
            <a:ext cx="12672305" cy="4001095"/>
          </a:xfrm>
          <a:prstGeom prst="rect">
            <a:avLst/>
          </a:prstGeom>
          <a:noFill/>
        </p:spPr>
        <p:txBody>
          <a:bodyPr wrap="square" rtlCol="0">
            <a:spAutoFit/>
          </a:bodyPr>
          <a:lstStyle/>
          <a:p>
            <a:r>
              <a:rPr lang="en-US" sz="4400" b="1" dirty="0"/>
              <a:t>Results</a:t>
            </a:r>
          </a:p>
          <a:p>
            <a:pPr marL="457200" indent="-457200">
              <a:buFont typeface="Arial" panose="020B0604020202020204" pitchFamily="34" charset="0"/>
              <a:buChar char="•"/>
            </a:pPr>
            <a:r>
              <a:rPr lang="en-US" sz="3000" dirty="0"/>
              <a:t>The Sr</a:t>
            </a:r>
            <a:r>
              <a:rPr lang="en-US" sz="3000" baseline="-25000" dirty="0"/>
              <a:t>2</a:t>
            </a:r>
            <a:r>
              <a:rPr lang="en-US" sz="3000" dirty="0"/>
              <a:t>RhO</a:t>
            </a:r>
            <a:r>
              <a:rPr lang="en-US" sz="3000" baseline="-25000" dirty="0"/>
              <a:t>4</a:t>
            </a:r>
            <a:r>
              <a:rPr lang="en-US" sz="3000" dirty="0"/>
              <a:t> PLD target was synthesized using solid state reaction. The few impurity phases can be adjusted by optimizing the growth condition of the Sr</a:t>
            </a:r>
            <a:r>
              <a:rPr lang="en-US" sz="3000" baseline="-25000" dirty="0"/>
              <a:t>2</a:t>
            </a:r>
            <a:r>
              <a:rPr lang="en-US" sz="3000" dirty="0"/>
              <a:t>RhO</a:t>
            </a:r>
            <a:r>
              <a:rPr lang="en-US" sz="3000" baseline="-25000" dirty="0"/>
              <a:t>4</a:t>
            </a:r>
            <a:r>
              <a:rPr lang="en-US" sz="3000" dirty="0"/>
              <a:t> thin film in PLD chamber.</a:t>
            </a:r>
          </a:p>
          <a:p>
            <a:pPr marL="457200" indent="-457200">
              <a:buFont typeface="Arial" panose="020B0604020202020204" pitchFamily="34" charset="0"/>
              <a:buChar char="•"/>
            </a:pPr>
            <a:r>
              <a:rPr lang="en-US" sz="3000" dirty="0"/>
              <a:t>Unfortunately, we were not able to deposit the Sr</a:t>
            </a:r>
            <a:r>
              <a:rPr lang="en-US" sz="3000" baseline="-25000" dirty="0"/>
              <a:t>2</a:t>
            </a:r>
            <a:r>
              <a:rPr lang="en-US" sz="3000" dirty="0"/>
              <a:t>RhO</a:t>
            </a:r>
            <a:r>
              <a:rPr lang="en-US" sz="3000" baseline="-25000" dirty="0"/>
              <a:t>4</a:t>
            </a:r>
            <a:r>
              <a:rPr lang="en-US" sz="3000" dirty="0"/>
              <a:t> thin film on LSAT substrate. The possible reasons might be larger aperture size of the laser,  large clumps on the surface of LSAT substrate which may have inhibited thin film growth, and larger distance between the target and substrate.</a:t>
            </a:r>
          </a:p>
        </p:txBody>
      </p:sp>
      <p:sp>
        <p:nvSpPr>
          <p:cNvPr id="71" name="TextBox 70">
            <a:extLst>
              <a:ext uri="{FF2B5EF4-FFF2-40B4-BE49-F238E27FC236}">
                <a16:creationId xmlns:a16="http://schemas.microsoft.com/office/drawing/2014/main" id="{E8967933-6558-325F-A82D-57D150D3FC39}"/>
              </a:ext>
            </a:extLst>
          </p:cNvPr>
          <p:cNvSpPr txBox="1"/>
          <p:nvPr/>
        </p:nvSpPr>
        <p:spPr>
          <a:xfrm>
            <a:off x="15577907" y="19101647"/>
            <a:ext cx="12707754" cy="4462760"/>
          </a:xfrm>
          <a:prstGeom prst="rect">
            <a:avLst/>
          </a:prstGeom>
          <a:noFill/>
        </p:spPr>
        <p:txBody>
          <a:bodyPr wrap="square" rtlCol="0">
            <a:spAutoFit/>
          </a:bodyPr>
          <a:lstStyle/>
          <a:p>
            <a:pPr algn="just"/>
            <a:r>
              <a:rPr lang="en-US" sz="4400" b="1" dirty="0"/>
              <a:t>Substrate</a:t>
            </a:r>
          </a:p>
          <a:p>
            <a:pPr marL="457200" indent="-457200" algn="just">
              <a:buFont typeface="Arial" panose="020B0604020202020204" pitchFamily="34" charset="0"/>
              <a:buChar char="•"/>
            </a:pPr>
            <a:r>
              <a:rPr lang="en-US" sz="3000" dirty="0"/>
              <a:t>The substrate LSAT was chosen as it has a lattice constant of 3.87 Å which is close to the lattice constant of Sr</a:t>
            </a:r>
            <a:r>
              <a:rPr lang="en-US" sz="3000" baseline="-25000" dirty="0"/>
              <a:t>2</a:t>
            </a:r>
            <a:r>
              <a:rPr lang="en-US" sz="3000" dirty="0"/>
              <a:t>RhO</a:t>
            </a:r>
            <a:r>
              <a:rPr lang="en-US" sz="3000" baseline="-25000" dirty="0"/>
              <a:t>4</a:t>
            </a:r>
            <a:r>
              <a:rPr lang="en-US" sz="3000" dirty="0"/>
              <a:t> meaning that there will be a low amount of strain between the deposited layers of Sr</a:t>
            </a:r>
            <a:r>
              <a:rPr lang="en-US" sz="3000" baseline="-25000" dirty="0"/>
              <a:t>2</a:t>
            </a:r>
            <a:r>
              <a:rPr lang="en-US" sz="3000" dirty="0"/>
              <a:t>RhO</a:t>
            </a:r>
            <a:r>
              <a:rPr lang="en-US" sz="3000" baseline="-25000" dirty="0"/>
              <a:t>4</a:t>
            </a:r>
            <a:r>
              <a:rPr lang="en-US" sz="3000" dirty="0"/>
              <a:t> and the substrate.</a:t>
            </a:r>
          </a:p>
          <a:p>
            <a:pPr marL="457200" indent="-457200" algn="just">
              <a:buFont typeface="Arial" panose="020B0604020202020204" pitchFamily="34" charset="0"/>
              <a:buChar char="•"/>
            </a:pPr>
            <a:r>
              <a:rPr lang="en-US" sz="3000" dirty="0"/>
              <a:t>By leaching the substrate with deionized water and then annealing for two hours at 1150</a:t>
            </a:r>
            <a:r>
              <a:rPr lang="en-US" sz="3000" baseline="30000" dirty="0"/>
              <a:t>o</a:t>
            </a:r>
            <a:r>
              <a:rPr lang="en-US" sz="3000" dirty="0"/>
              <a:t>C it was hoped that the LSAT would singly terminate. After the first cycle singly terminated step-terraces were observed, but after a second cycle as recommended by Connell et al., huge clumps were observed to have grown on the substrate</a:t>
            </a:r>
            <a:r>
              <a:rPr lang="en-US" sz="3000" baseline="30000" dirty="0"/>
              <a:t>1</a:t>
            </a:r>
            <a:r>
              <a:rPr lang="en-US" sz="3000" dirty="0"/>
              <a:t>. </a:t>
            </a:r>
          </a:p>
        </p:txBody>
      </p:sp>
      <p:sp>
        <p:nvSpPr>
          <p:cNvPr id="72" name="TextBox 71">
            <a:extLst>
              <a:ext uri="{FF2B5EF4-FFF2-40B4-BE49-F238E27FC236}">
                <a16:creationId xmlns:a16="http://schemas.microsoft.com/office/drawing/2014/main" id="{B7684A22-560E-8D05-1DC4-34F2B1A9D7F2}"/>
              </a:ext>
            </a:extLst>
          </p:cNvPr>
          <p:cNvSpPr txBox="1"/>
          <p:nvPr/>
        </p:nvSpPr>
        <p:spPr>
          <a:xfrm>
            <a:off x="29700667" y="26900783"/>
            <a:ext cx="12868949" cy="2923877"/>
          </a:xfrm>
          <a:prstGeom prst="rect">
            <a:avLst/>
          </a:prstGeom>
        </p:spPr>
        <p:txBody>
          <a:bodyPr wrap="square" rtlCol="0">
            <a:spAutoFit/>
          </a:bodyPr>
          <a:lstStyle/>
          <a:p>
            <a:r>
              <a:rPr lang="en-US" sz="4400" b="1" dirty="0"/>
              <a:t>References</a:t>
            </a:r>
          </a:p>
          <a:p>
            <a:r>
              <a:rPr lang="en-US" sz="2000" dirty="0"/>
              <a:t>[</a:t>
            </a:r>
            <a:r>
              <a:rPr lang="en-US" sz="3000" dirty="0"/>
              <a:t>1] J . G. Connell, </a:t>
            </a:r>
            <a:r>
              <a:rPr lang="en-US" sz="3000" i="1" dirty="0"/>
              <a:t>et al</a:t>
            </a:r>
            <a:r>
              <a:rPr lang="en-US" sz="3000" dirty="0"/>
              <a:t>. Applied Physics Letters </a:t>
            </a:r>
            <a:r>
              <a:rPr lang="en-US" sz="3000" b="1" dirty="0"/>
              <a:t>101</a:t>
            </a:r>
            <a:r>
              <a:rPr lang="en-US" sz="3000" dirty="0"/>
              <a:t>, 25 (2012).</a:t>
            </a:r>
          </a:p>
          <a:p>
            <a:r>
              <a:rPr lang="en-US" sz="3000" dirty="0"/>
              <a:t>[2] M. Itoh, </a:t>
            </a:r>
            <a:r>
              <a:rPr lang="en-US" sz="3000" i="1" dirty="0"/>
              <a:t>et al</a:t>
            </a:r>
            <a:r>
              <a:rPr lang="en-US" sz="3000" dirty="0"/>
              <a:t>. Chemistry </a:t>
            </a:r>
            <a:r>
              <a:rPr lang="en-US" sz="3000" b="1" dirty="0"/>
              <a:t>118</a:t>
            </a:r>
            <a:r>
              <a:rPr lang="en-US" sz="3000" dirty="0"/>
              <a:t>, 1 (1995).</a:t>
            </a:r>
          </a:p>
          <a:p>
            <a:r>
              <a:rPr lang="en-US" sz="3000" dirty="0"/>
              <a:t>[3] A. Varela, </a:t>
            </a:r>
            <a:r>
              <a:rPr lang="en-US" sz="3000" i="1" dirty="0"/>
              <a:t>et al</a:t>
            </a:r>
            <a:r>
              <a:rPr lang="en-US" sz="3000" dirty="0"/>
              <a:t>. Chemistry </a:t>
            </a:r>
            <a:r>
              <a:rPr lang="en-US" sz="3000" b="1" dirty="0"/>
              <a:t>7</a:t>
            </a:r>
            <a:r>
              <a:rPr lang="en-US" sz="3000" dirty="0"/>
              <a:t>, 7 (2001)</a:t>
            </a:r>
          </a:p>
          <a:p>
            <a:r>
              <a:rPr lang="en-US" sz="3000" dirty="0"/>
              <a:t>[4] R. Perry </a:t>
            </a:r>
            <a:r>
              <a:rPr lang="en-US" sz="3000" i="1" dirty="0"/>
              <a:t>et al</a:t>
            </a:r>
            <a:r>
              <a:rPr lang="en-US" sz="3000" dirty="0"/>
              <a:t>. New Journal of Physics </a:t>
            </a:r>
            <a:r>
              <a:rPr lang="en-US" sz="3000" b="1" dirty="0"/>
              <a:t>8</a:t>
            </a:r>
            <a:r>
              <a:rPr lang="en-US" sz="3000" dirty="0"/>
              <a:t>, 9 (2006).</a:t>
            </a:r>
          </a:p>
          <a:p>
            <a:endParaRPr lang="en-US" sz="2000" dirty="0"/>
          </a:p>
        </p:txBody>
      </p:sp>
      <p:sp>
        <p:nvSpPr>
          <p:cNvPr id="43" name="TextBox 42">
            <a:extLst>
              <a:ext uri="{FF2B5EF4-FFF2-40B4-BE49-F238E27FC236}">
                <a16:creationId xmlns:a16="http://schemas.microsoft.com/office/drawing/2014/main" id="{2E1DF192-7BAE-0B3C-FC67-B2A92A2C779F}"/>
              </a:ext>
            </a:extLst>
          </p:cNvPr>
          <p:cNvSpPr txBox="1"/>
          <p:nvPr/>
        </p:nvSpPr>
        <p:spPr>
          <a:xfrm>
            <a:off x="1251364" y="5727289"/>
            <a:ext cx="12674731" cy="5909310"/>
          </a:xfrm>
          <a:prstGeom prst="rect">
            <a:avLst/>
          </a:prstGeom>
          <a:noFill/>
        </p:spPr>
        <p:txBody>
          <a:bodyPr wrap="square" rtlCol="0">
            <a:spAutoFit/>
          </a:bodyPr>
          <a:lstStyle/>
          <a:p>
            <a:pPr algn="just"/>
            <a:r>
              <a:rPr lang="en-US" sz="4800" b="1" dirty="0"/>
              <a:t>Motivation</a:t>
            </a:r>
            <a:endParaRPr lang="en-US" sz="4800" b="1" baseline="-25000" dirty="0"/>
          </a:p>
          <a:p>
            <a:pPr algn="just"/>
            <a:r>
              <a:rPr lang="en-US" sz="3000" dirty="0"/>
              <a:t>The goal of this research project was to create a thin film of Sr</a:t>
            </a:r>
            <a:r>
              <a:rPr lang="en-US" sz="3000" baseline="-25000" dirty="0"/>
              <a:t>2</a:t>
            </a:r>
            <a:r>
              <a:rPr lang="en-US" sz="3000" dirty="0"/>
              <a:t>RhO</a:t>
            </a:r>
            <a:r>
              <a:rPr lang="en-US" sz="3000" baseline="-25000" dirty="0"/>
              <a:t>4</a:t>
            </a:r>
            <a:r>
              <a:rPr lang="en-US" sz="3000" dirty="0"/>
              <a:t> using Pulsed Laser Deposition. Sr</a:t>
            </a:r>
            <a:r>
              <a:rPr lang="en-US" sz="3000" baseline="-25000" dirty="0"/>
              <a:t>2</a:t>
            </a:r>
            <a:r>
              <a:rPr lang="en-US" sz="3000" dirty="0"/>
              <a:t>RhO</a:t>
            </a:r>
            <a:r>
              <a:rPr lang="en-US" sz="3000" baseline="-25000" dirty="0"/>
              <a:t>4</a:t>
            </a:r>
            <a:r>
              <a:rPr lang="en-US" sz="3000" dirty="0"/>
              <a:t> was briefly investigated for superconductivity in the mid-90s but was found to exhibit no interesting phenomena at the time. Recently, it has been discovered that electrons in Sr</a:t>
            </a:r>
            <a:r>
              <a:rPr lang="en-US" sz="3000" baseline="-25000" dirty="0"/>
              <a:t>2</a:t>
            </a:r>
            <a:r>
              <a:rPr lang="en-US" sz="3000" dirty="0"/>
              <a:t>RhO</a:t>
            </a:r>
            <a:r>
              <a:rPr lang="en-US" sz="3000" baseline="-25000" dirty="0"/>
              <a:t>4</a:t>
            </a:r>
            <a:r>
              <a:rPr lang="en-US" sz="3000" dirty="0"/>
              <a:t> have an extraordinarily long mean free path meaning they travel for a long distance before interacting with something which would make them change direction. This means it is easier to observe the De Haas-Van Alphen effect (DHVA</a:t>
            </a:r>
            <a:r>
              <a:rPr lang="en-US" sz="3000" baseline="30000" dirty="0"/>
              <a:t>)4.</a:t>
            </a:r>
            <a:r>
              <a:rPr lang="en-US" sz="3000" dirty="0"/>
              <a:t> The DHVA effect is quantum mechanical in nature and is when the magnetic susceptibility of a crystalline metal oscillates as a function of the magnetic field. Investigating the DHVA effect is outside the scope of this project, my goal was to just make the thin film of Sr</a:t>
            </a:r>
            <a:r>
              <a:rPr lang="en-US" sz="3000" baseline="-25000" dirty="0"/>
              <a:t>2</a:t>
            </a:r>
            <a:r>
              <a:rPr lang="en-US" sz="3000" dirty="0"/>
              <a:t>RhO</a:t>
            </a:r>
            <a:r>
              <a:rPr lang="en-US" sz="3000" baseline="-25000" dirty="0"/>
              <a:t>4</a:t>
            </a:r>
            <a:r>
              <a:rPr lang="en-US" sz="3000" dirty="0"/>
              <a:t>.</a:t>
            </a:r>
          </a:p>
        </p:txBody>
      </p:sp>
      <p:grpSp>
        <p:nvGrpSpPr>
          <p:cNvPr id="118" name="Group 117">
            <a:extLst>
              <a:ext uri="{FF2B5EF4-FFF2-40B4-BE49-F238E27FC236}">
                <a16:creationId xmlns:a16="http://schemas.microsoft.com/office/drawing/2014/main" id="{972DFE2E-60EB-28FD-B1C5-14C2D56C75F7}"/>
              </a:ext>
            </a:extLst>
          </p:cNvPr>
          <p:cNvGrpSpPr/>
          <p:nvPr/>
        </p:nvGrpSpPr>
        <p:grpSpPr>
          <a:xfrm>
            <a:off x="5853261" y="26372849"/>
            <a:ext cx="7984128" cy="4830278"/>
            <a:chOff x="2509540" y="17962722"/>
            <a:chExt cx="8289414" cy="5262179"/>
          </a:xfrm>
        </p:grpSpPr>
        <p:cxnSp>
          <p:nvCxnSpPr>
            <p:cNvPr id="22" name="Straight Connector 21">
              <a:extLst>
                <a:ext uri="{FF2B5EF4-FFF2-40B4-BE49-F238E27FC236}">
                  <a16:creationId xmlns:a16="http://schemas.microsoft.com/office/drawing/2014/main" id="{B0D967A5-67BB-8331-16B4-C48650AA6322}"/>
                </a:ext>
              </a:extLst>
            </p:cNvPr>
            <p:cNvCxnSpPr>
              <a:stCxn id="57" idx="6"/>
              <a:endCxn id="70" idx="6"/>
            </p:cNvCxnSpPr>
            <p:nvPr/>
          </p:nvCxnSpPr>
          <p:spPr>
            <a:xfrm>
              <a:off x="5024129" y="20301478"/>
              <a:ext cx="3991357" cy="0"/>
            </a:xfrm>
            <a:prstGeom prst="line">
              <a:avLst/>
            </a:prstGeom>
            <a:ln w="38100">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57" name="Oval 56">
              <a:extLst>
                <a:ext uri="{FF2B5EF4-FFF2-40B4-BE49-F238E27FC236}">
                  <a16:creationId xmlns:a16="http://schemas.microsoft.com/office/drawing/2014/main" id="{CF7E003C-8546-2660-2A9A-6AD8267B3641}"/>
                </a:ext>
              </a:extLst>
            </p:cNvPr>
            <p:cNvSpPr>
              <a:spLocks noChangeAspect="1"/>
            </p:cNvSpPr>
            <p:nvPr/>
          </p:nvSpPr>
          <p:spPr>
            <a:xfrm>
              <a:off x="4412031" y="19995428"/>
              <a:ext cx="612098" cy="612098"/>
            </a:xfrm>
            <a:prstGeom prst="ellipse">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Oval 67">
              <a:extLst>
                <a:ext uri="{FF2B5EF4-FFF2-40B4-BE49-F238E27FC236}">
                  <a16:creationId xmlns:a16="http://schemas.microsoft.com/office/drawing/2014/main" id="{796811FA-68AF-9A30-27BF-1935970558BB}"/>
                </a:ext>
              </a:extLst>
            </p:cNvPr>
            <p:cNvSpPr>
              <a:spLocks noChangeAspect="1"/>
            </p:cNvSpPr>
            <p:nvPr/>
          </p:nvSpPr>
          <p:spPr>
            <a:xfrm>
              <a:off x="6407709" y="19995429"/>
              <a:ext cx="612098" cy="612098"/>
            </a:xfrm>
            <a:prstGeom prst="ellipse">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Oval 69">
              <a:extLst>
                <a:ext uri="{FF2B5EF4-FFF2-40B4-BE49-F238E27FC236}">
                  <a16:creationId xmlns:a16="http://schemas.microsoft.com/office/drawing/2014/main" id="{1638C6C5-90DE-4BD3-01CE-C9D198BCB4FB}"/>
                </a:ext>
              </a:extLst>
            </p:cNvPr>
            <p:cNvSpPr>
              <a:spLocks noChangeAspect="1"/>
            </p:cNvSpPr>
            <p:nvPr/>
          </p:nvSpPr>
          <p:spPr>
            <a:xfrm>
              <a:off x="8403387" y="19995428"/>
              <a:ext cx="612098" cy="612098"/>
            </a:xfrm>
            <a:prstGeom prst="ellipse">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Oval 73">
              <a:extLst>
                <a:ext uri="{FF2B5EF4-FFF2-40B4-BE49-F238E27FC236}">
                  <a16:creationId xmlns:a16="http://schemas.microsoft.com/office/drawing/2014/main" id="{50A21D73-BF83-6944-7FDF-201A5FB87A30}"/>
                </a:ext>
              </a:extLst>
            </p:cNvPr>
            <p:cNvSpPr>
              <a:spLocks noChangeAspect="1"/>
            </p:cNvSpPr>
            <p:nvPr/>
          </p:nvSpPr>
          <p:spPr>
            <a:xfrm>
              <a:off x="4425634" y="21417130"/>
              <a:ext cx="612098" cy="612098"/>
            </a:xfrm>
            <a:prstGeom prst="ellipse">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Oval 74">
              <a:extLst>
                <a:ext uri="{FF2B5EF4-FFF2-40B4-BE49-F238E27FC236}">
                  <a16:creationId xmlns:a16="http://schemas.microsoft.com/office/drawing/2014/main" id="{FAAD1C60-8FD3-A803-B623-88808C339E18}"/>
                </a:ext>
              </a:extLst>
            </p:cNvPr>
            <p:cNvSpPr>
              <a:spLocks noChangeAspect="1"/>
            </p:cNvSpPr>
            <p:nvPr/>
          </p:nvSpPr>
          <p:spPr>
            <a:xfrm>
              <a:off x="6421312" y="21417132"/>
              <a:ext cx="612098" cy="612098"/>
            </a:xfrm>
            <a:prstGeom prst="ellipse">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Oval 75">
              <a:extLst>
                <a:ext uri="{FF2B5EF4-FFF2-40B4-BE49-F238E27FC236}">
                  <a16:creationId xmlns:a16="http://schemas.microsoft.com/office/drawing/2014/main" id="{1E4DD6BC-B114-EADA-0072-7116BF149E9E}"/>
                </a:ext>
              </a:extLst>
            </p:cNvPr>
            <p:cNvSpPr>
              <a:spLocks noChangeAspect="1"/>
            </p:cNvSpPr>
            <p:nvPr/>
          </p:nvSpPr>
          <p:spPr>
            <a:xfrm>
              <a:off x="8416990" y="21417130"/>
              <a:ext cx="612098" cy="612098"/>
            </a:xfrm>
            <a:prstGeom prst="ellipse">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8" name="Straight Arrow Connector 17">
              <a:extLst>
                <a:ext uri="{FF2B5EF4-FFF2-40B4-BE49-F238E27FC236}">
                  <a16:creationId xmlns:a16="http://schemas.microsoft.com/office/drawing/2014/main" id="{ACFEAA39-8B49-593A-D111-E6E3ED0F3965}"/>
                </a:ext>
              </a:extLst>
            </p:cNvPr>
            <p:cNvCxnSpPr>
              <a:cxnSpLocks/>
              <a:endCxn id="75" idx="0"/>
            </p:cNvCxnSpPr>
            <p:nvPr/>
          </p:nvCxnSpPr>
          <p:spPr>
            <a:xfrm>
              <a:off x="4407312" y="19361134"/>
              <a:ext cx="2320048" cy="2055998"/>
            </a:xfrm>
            <a:prstGeom prst="straightConnector1">
              <a:avLst/>
            </a:prstGeom>
            <a:ln w="76200">
              <a:solidFill>
                <a:schemeClr val="accent2"/>
              </a:solidFill>
              <a:tailEnd type="triangle"/>
            </a:ln>
          </p:spPr>
          <p:style>
            <a:lnRef idx="1">
              <a:schemeClr val="accent1"/>
            </a:lnRef>
            <a:fillRef idx="0">
              <a:schemeClr val="accent1"/>
            </a:fillRef>
            <a:effectRef idx="0">
              <a:schemeClr val="accent1"/>
            </a:effectRef>
            <a:fontRef idx="minor">
              <a:schemeClr val="tx1"/>
            </a:fontRef>
          </p:style>
        </p:cxnSp>
        <p:cxnSp>
          <p:nvCxnSpPr>
            <p:cNvPr id="81" name="Straight Arrow Connector 80">
              <a:extLst>
                <a:ext uri="{FF2B5EF4-FFF2-40B4-BE49-F238E27FC236}">
                  <a16:creationId xmlns:a16="http://schemas.microsoft.com/office/drawing/2014/main" id="{FBB6BAB3-2143-A608-36A1-944DBBCB2043}"/>
                </a:ext>
              </a:extLst>
            </p:cNvPr>
            <p:cNvCxnSpPr>
              <a:cxnSpLocks/>
              <a:stCxn id="75" idx="0"/>
            </p:cNvCxnSpPr>
            <p:nvPr/>
          </p:nvCxnSpPr>
          <p:spPr>
            <a:xfrm flipV="1">
              <a:off x="6727362" y="19219854"/>
              <a:ext cx="2230619" cy="2197280"/>
            </a:xfrm>
            <a:prstGeom prst="straightConnector1">
              <a:avLst/>
            </a:prstGeom>
            <a:ln w="76200">
              <a:solidFill>
                <a:schemeClr val="accent2"/>
              </a:solidFill>
              <a:tailEnd type="triangle"/>
            </a:ln>
          </p:spPr>
          <p:style>
            <a:lnRef idx="1">
              <a:schemeClr val="accent1"/>
            </a:lnRef>
            <a:fillRef idx="0">
              <a:schemeClr val="accent1"/>
            </a:fillRef>
            <a:effectRef idx="0">
              <a:schemeClr val="accent1"/>
            </a:effectRef>
            <a:fontRef idx="minor">
              <a:schemeClr val="tx1"/>
            </a:fontRef>
          </p:style>
        </p:cxnSp>
        <p:cxnSp>
          <p:nvCxnSpPr>
            <p:cNvPr id="82" name="Straight Arrow Connector 81">
              <a:extLst>
                <a:ext uri="{FF2B5EF4-FFF2-40B4-BE49-F238E27FC236}">
                  <a16:creationId xmlns:a16="http://schemas.microsoft.com/office/drawing/2014/main" id="{76129FBC-9840-1196-E059-6CA5C6559E8E}"/>
                </a:ext>
              </a:extLst>
            </p:cNvPr>
            <p:cNvCxnSpPr>
              <a:cxnSpLocks/>
              <a:endCxn id="68" idx="0"/>
            </p:cNvCxnSpPr>
            <p:nvPr/>
          </p:nvCxnSpPr>
          <p:spPr>
            <a:xfrm>
              <a:off x="4619265" y="18083448"/>
              <a:ext cx="2094494" cy="1911981"/>
            </a:xfrm>
            <a:prstGeom prst="straightConnector1">
              <a:avLst/>
            </a:prstGeom>
            <a:ln w="76200">
              <a:solidFill>
                <a:schemeClr val="accent2"/>
              </a:solidFill>
              <a:tailEnd type="triangle"/>
            </a:ln>
          </p:spPr>
          <p:style>
            <a:lnRef idx="1">
              <a:schemeClr val="accent1"/>
            </a:lnRef>
            <a:fillRef idx="0">
              <a:schemeClr val="accent1"/>
            </a:fillRef>
            <a:effectRef idx="0">
              <a:schemeClr val="accent1"/>
            </a:effectRef>
            <a:fontRef idx="minor">
              <a:schemeClr val="tx1"/>
            </a:fontRef>
          </p:style>
        </p:cxnSp>
        <p:cxnSp>
          <p:nvCxnSpPr>
            <p:cNvPr id="83" name="Straight Arrow Connector 82">
              <a:extLst>
                <a:ext uri="{FF2B5EF4-FFF2-40B4-BE49-F238E27FC236}">
                  <a16:creationId xmlns:a16="http://schemas.microsoft.com/office/drawing/2014/main" id="{36EE70B3-E67E-B894-EFB4-05497000B91C}"/>
                </a:ext>
              </a:extLst>
            </p:cNvPr>
            <p:cNvCxnSpPr>
              <a:cxnSpLocks/>
              <a:stCxn id="68" idx="0"/>
            </p:cNvCxnSpPr>
            <p:nvPr/>
          </p:nvCxnSpPr>
          <p:spPr>
            <a:xfrm flipV="1">
              <a:off x="6713759" y="17962722"/>
              <a:ext cx="2176634" cy="2032708"/>
            </a:xfrm>
            <a:prstGeom prst="straightConnector1">
              <a:avLst/>
            </a:prstGeom>
            <a:ln w="76200">
              <a:solidFill>
                <a:schemeClr val="accent2"/>
              </a:solidFill>
              <a:tailEnd type="triangle"/>
            </a:ln>
          </p:spPr>
          <p:style>
            <a:lnRef idx="1">
              <a:schemeClr val="accent1"/>
            </a:lnRef>
            <a:fillRef idx="0">
              <a:schemeClr val="accent1"/>
            </a:fillRef>
            <a:effectRef idx="0">
              <a:schemeClr val="accent1"/>
            </a:effectRef>
            <a:fontRef idx="minor">
              <a:schemeClr val="tx1"/>
            </a:fontRef>
          </p:style>
        </p:cxnSp>
        <p:sp>
          <p:nvSpPr>
            <p:cNvPr id="88" name="Arc 87">
              <a:extLst>
                <a:ext uri="{FF2B5EF4-FFF2-40B4-BE49-F238E27FC236}">
                  <a16:creationId xmlns:a16="http://schemas.microsoft.com/office/drawing/2014/main" id="{3F36C6C4-4D40-7DAB-289C-713B75A7C278}"/>
                </a:ext>
              </a:extLst>
            </p:cNvPr>
            <p:cNvSpPr/>
            <p:nvPr/>
          </p:nvSpPr>
          <p:spPr>
            <a:xfrm rot="15863984">
              <a:off x="5760751" y="19719712"/>
              <a:ext cx="891641" cy="857686"/>
            </a:xfrm>
            <a:prstGeom prst="arc">
              <a:avLst>
                <a:gd name="adj1" fmla="val 15482806"/>
                <a:gd name="adj2" fmla="val 1355926"/>
              </a:avLst>
            </a:prstGeom>
            <a:ln w="254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91" name="TextBox 90">
                  <a:extLst>
                    <a:ext uri="{FF2B5EF4-FFF2-40B4-BE49-F238E27FC236}">
                      <a16:creationId xmlns:a16="http://schemas.microsoft.com/office/drawing/2014/main" id="{B36D12C6-054B-D5B1-5178-38F4EEAB4B05}"/>
                    </a:ext>
                  </a:extLst>
                </p:cNvPr>
                <p:cNvSpPr txBox="1"/>
                <p:nvPr/>
              </p:nvSpPr>
              <p:spPr>
                <a:xfrm>
                  <a:off x="5387798" y="19316035"/>
                  <a:ext cx="347602" cy="883773"/>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en-US" sz="3000" i="1" smtClean="0">
                            <a:latin typeface="Cambria Math" panose="02040503050406030204" pitchFamily="18" charset="0"/>
                            <a:ea typeface="Cambria Math" panose="02040503050406030204" pitchFamily="18" charset="0"/>
                          </a:rPr>
                          <m:t>𝜃</m:t>
                        </m:r>
                      </m:oMath>
                    </m:oMathPara>
                  </a14:m>
                  <a:endParaRPr lang="en-US" sz="3000" dirty="0"/>
                </a:p>
              </p:txBody>
            </p:sp>
          </mc:Choice>
          <mc:Fallback xmlns="">
            <p:sp>
              <p:nvSpPr>
                <p:cNvPr id="91" name="TextBox 90">
                  <a:extLst>
                    <a:ext uri="{FF2B5EF4-FFF2-40B4-BE49-F238E27FC236}">
                      <a16:creationId xmlns:a16="http://schemas.microsoft.com/office/drawing/2014/main" id="{B36D12C6-054B-D5B1-5178-38F4EEAB4B05}"/>
                    </a:ext>
                  </a:extLst>
                </p:cNvPr>
                <p:cNvSpPr txBox="1">
                  <a:spLocks noRot="1" noChangeAspect="1" noMove="1" noResize="1" noEditPoints="1" noAdjustHandles="1" noChangeArrowheads="1" noChangeShapeType="1" noTextEdit="1"/>
                </p:cNvSpPr>
                <p:nvPr/>
              </p:nvSpPr>
              <p:spPr>
                <a:xfrm>
                  <a:off x="5387798" y="19316035"/>
                  <a:ext cx="347602" cy="883773"/>
                </a:xfrm>
                <a:prstGeom prst="rect">
                  <a:avLst/>
                </a:prstGeom>
                <a:blipFill>
                  <a:blip r:embed="rId11"/>
                  <a:stretch>
                    <a:fillRect/>
                  </a:stretch>
                </a:blipFill>
              </p:spPr>
              <p:txBody>
                <a:bodyPr/>
                <a:lstStyle/>
                <a:p>
                  <a:r>
                    <a:rPr lang="en-US">
                      <a:noFill/>
                    </a:rPr>
                    <a:t> </a:t>
                  </a:r>
                </a:p>
              </p:txBody>
            </p:sp>
          </mc:Fallback>
        </mc:AlternateContent>
        <p:sp>
          <p:nvSpPr>
            <p:cNvPr id="92" name="TextBox 91">
              <a:extLst>
                <a:ext uri="{FF2B5EF4-FFF2-40B4-BE49-F238E27FC236}">
                  <a16:creationId xmlns:a16="http://schemas.microsoft.com/office/drawing/2014/main" id="{93BDEFE4-F0C9-9806-EC50-F3F4C210B0E5}"/>
                </a:ext>
              </a:extLst>
            </p:cNvPr>
            <p:cNvSpPr txBox="1"/>
            <p:nvPr/>
          </p:nvSpPr>
          <p:spPr>
            <a:xfrm>
              <a:off x="8957981" y="20686385"/>
              <a:ext cx="616799" cy="883773"/>
            </a:xfrm>
            <a:prstGeom prst="rect">
              <a:avLst/>
            </a:prstGeom>
            <a:noFill/>
          </p:spPr>
          <p:txBody>
            <a:bodyPr wrap="none" rtlCol="0">
              <a:spAutoFit/>
            </a:bodyPr>
            <a:lstStyle/>
            <a:p>
              <a:r>
                <a:rPr lang="en-US" sz="3000" dirty="0"/>
                <a:t>d</a:t>
              </a:r>
            </a:p>
          </p:txBody>
        </p:sp>
        <p:cxnSp>
          <p:nvCxnSpPr>
            <p:cNvPr id="98" name="Straight Arrow Connector 97">
              <a:extLst>
                <a:ext uri="{FF2B5EF4-FFF2-40B4-BE49-F238E27FC236}">
                  <a16:creationId xmlns:a16="http://schemas.microsoft.com/office/drawing/2014/main" id="{19F94028-80E8-E78E-DC00-BDC208B3E697}"/>
                </a:ext>
              </a:extLst>
            </p:cNvPr>
            <p:cNvCxnSpPr>
              <a:stCxn id="76" idx="0"/>
              <a:endCxn id="70" idx="4"/>
            </p:cNvCxnSpPr>
            <p:nvPr/>
          </p:nvCxnSpPr>
          <p:spPr>
            <a:xfrm flipH="1" flipV="1">
              <a:off x="8709437" y="20607526"/>
              <a:ext cx="13603" cy="809604"/>
            </a:xfrm>
            <a:prstGeom prst="straightConnector1">
              <a:avLst/>
            </a:prstGeom>
            <a:ln w="38100">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105" name="Oval 104">
              <a:extLst>
                <a:ext uri="{FF2B5EF4-FFF2-40B4-BE49-F238E27FC236}">
                  <a16:creationId xmlns:a16="http://schemas.microsoft.com/office/drawing/2014/main" id="{6EA27F88-6D7D-72F9-FC4E-5FDE7A8BD33A}"/>
                </a:ext>
              </a:extLst>
            </p:cNvPr>
            <p:cNvSpPr>
              <a:spLocks noChangeAspect="1"/>
            </p:cNvSpPr>
            <p:nvPr/>
          </p:nvSpPr>
          <p:spPr>
            <a:xfrm>
              <a:off x="2509540" y="19995428"/>
              <a:ext cx="612098" cy="612098"/>
            </a:xfrm>
            <a:prstGeom prst="ellipse">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 name="Oval 105">
              <a:extLst>
                <a:ext uri="{FF2B5EF4-FFF2-40B4-BE49-F238E27FC236}">
                  <a16:creationId xmlns:a16="http://schemas.microsoft.com/office/drawing/2014/main" id="{6EEB47E9-0458-AD73-A8AD-EFE6940679CF}"/>
                </a:ext>
              </a:extLst>
            </p:cNvPr>
            <p:cNvSpPr>
              <a:spLocks noChangeAspect="1"/>
            </p:cNvSpPr>
            <p:nvPr/>
          </p:nvSpPr>
          <p:spPr>
            <a:xfrm>
              <a:off x="2523143" y="21417131"/>
              <a:ext cx="612098" cy="612098"/>
            </a:xfrm>
            <a:prstGeom prst="ellipse">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0" name="Oval 109">
              <a:extLst>
                <a:ext uri="{FF2B5EF4-FFF2-40B4-BE49-F238E27FC236}">
                  <a16:creationId xmlns:a16="http://schemas.microsoft.com/office/drawing/2014/main" id="{400F9D52-2C69-A4B7-8BF2-B0793A12DFB0}"/>
                </a:ext>
              </a:extLst>
            </p:cNvPr>
            <p:cNvSpPr>
              <a:spLocks noChangeAspect="1"/>
            </p:cNvSpPr>
            <p:nvPr/>
          </p:nvSpPr>
          <p:spPr>
            <a:xfrm>
              <a:off x="10173253" y="19995430"/>
              <a:ext cx="612098" cy="612098"/>
            </a:xfrm>
            <a:prstGeom prst="ellipse">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1" name="Oval 110">
              <a:extLst>
                <a:ext uri="{FF2B5EF4-FFF2-40B4-BE49-F238E27FC236}">
                  <a16:creationId xmlns:a16="http://schemas.microsoft.com/office/drawing/2014/main" id="{79E04292-8950-C498-3FEA-0F92DC3239CA}"/>
                </a:ext>
              </a:extLst>
            </p:cNvPr>
            <p:cNvSpPr>
              <a:spLocks noChangeAspect="1"/>
            </p:cNvSpPr>
            <p:nvPr/>
          </p:nvSpPr>
          <p:spPr>
            <a:xfrm>
              <a:off x="10186856" y="21417129"/>
              <a:ext cx="612098" cy="612098"/>
            </a:xfrm>
            <a:prstGeom prst="ellipse">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 name="TextBox 115">
              <a:extLst>
                <a:ext uri="{FF2B5EF4-FFF2-40B4-BE49-F238E27FC236}">
                  <a16:creationId xmlns:a16="http://schemas.microsoft.com/office/drawing/2014/main" id="{289FD19B-F48C-3B61-C3F0-B40C067869FF}"/>
                </a:ext>
              </a:extLst>
            </p:cNvPr>
            <p:cNvSpPr txBox="1"/>
            <p:nvPr/>
          </p:nvSpPr>
          <p:spPr>
            <a:xfrm>
              <a:off x="3060105" y="22567486"/>
              <a:ext cx="7439700" cy="657415"/>
            </a:xfrm>
            <a:prstGeom prst="rect">
              <a:avLst/>
            </a:prstGeom>
            <a:noFill/>
          </p:spPr>
          <p:txBody>
            <a:bodyPr wrap="square" rtlCol="0">
              <a:spAutoFit/>
            </a:bodyPr>
            <a:lstStyle/>
            <a:p>
              <a:r>
                <a:rPr lang="en-US" sz="3200" b="1" dirty="0"/>
                <a:t>Figure 2: Bragg’s Law in a Crystal Lattice</a:t>
              </a:r>
            </a:p>
          </p:txBody>
        </p:sp>
      </p:grpSp>
      <p:sp>
        <p:nvSpPr>
          <p:cNvPr id="120" name="TextBox 119">
            <a:extLst>
              <a:ext uri="{FF2B5EF4-FFF2-40B4-BE49-F238E27FC236}">
                <a16:creationId xmlns:a16="http://schemas.microsoft.com/office/drawing/2014/main" id="{AD546921-0FE8-A77D-ACE4-57EB039D5ADD}"/>
              </a:ext>
            </a:extLst>
          </p:cNvPr>
          <p:cNvSpPr txBox="1"/>
          <p:nvPr/>
        </p:nvSpPr>
        <p:spPr>
          <a:xfrm>
            <a:off x="29761782" y="29564086"/>
            <a:ext cx="12760562" cy="2616101"/>
          </a:xfrm>
          <a:prstGeom prst="rect">
            <a:avLst/>
          </a:prstGeom>
          <a:solidFill>
            <a:schemeClr val="accent2">
              <a:alpha val="25000"/>
            </a:schemeClr>
          </a:solidFill>
        </p:spPr>
        <p:txBody>
          <a:bodyPr wrap="square">
            <a:spAutoFit/>
          </a:bodyPr>
          <a:lstStyle/>
          <a:p>
            <a:r>
              <a:rPr lang="en-US" sz="4400" b="1" dirty="0"/>
              <a:t>Acknowledgements</a:t>
            </a:r>
            <a:r>
              <a:rPr lang="en-US" sz="2500" b="1" dirty="0"/>
              <a:t> </a:t>
            </a:r>
          </a:p>
          <a:p>
            <a:r>
              <a:rPr lang="en-US" sz="3000" dirty="0"/>
              <a:t>I’d like to acknowledge </a:t>
            </a:r>
            <a:r>
              <a:rPr lang="en-US" sz="3000" dirty="0" err="1"/>
              <a:t>Sujan</a:t>
            </a:r>
            <a:r>
              <a:rPr lang="en-US" sz="3000" dirty="0"/>
              <a:t> Shrestha for teaching me how to do this research, Professor </a:t>
            </a:r>
            <a:r>
              <a:rPr lang="en-US" sz="3000" dirty="0" err="1"/>
              <a:t>Seo</a:t>
            </a:r>
            <a:r>
              <a:rPr lang="en-US" sz="3000" dirty="0"/>
              <a:t> for mentoring, and the members of Prof. Gannon’s lab for allowing us to use their furnaces. This work is funded in part by the National Science Foundation under grant PHY-1950795 and by viewers like you, thank you.</a:t>
            </a:r>
          </a:p>
        </p:txBody>
      </p:sp>
      <p:sp>
        <p:nvSpPr>
          <p:cNvPr id="103" name="TextBox 102">
            <a:extLst>
              <a:ext uri="{FF2B5EF4-FFF2-40B4-BE49-F238E27FC236}">
                <a16:creationId xmlns:a16="http://schemas.microsoft.com/office/drawing/2014/main" id="{42202011-0CC2-5F83-FDF1-9374172CCB24}"/>
              </a:ext>
            </a:extLst>
          </p:cNvPr>
          <p:cNvSpPr txBox="1"/>
          <p:nvPr/>
        </p:nvSpPr>
        <p:spPr>
          <a:xfrm>
            <a:off x="1251364" y="11729261"/>
            <a:ext cx="12586025" cy="1754326"/>
          </a:xfrm>
          <a:prstGeom prst="rect">
            <a:avLst/>
          </a:prstGeom>
          <a:noFill/>
        </p:spPr>
        <p:txBody>
          <a:bodyPr wrap="square" rtlCol="0">
            <a:spAutoFit/>
          </a:bodyPr>
          <a:lstStyle/>
          <a:p>
            <a:r>
              <a:rPr lang="en-US" sz="4800" b="1" dirty="0"/>
              <a:t>Synthesis of Sr</a:t>
            </a:r>
            <a:r>
              <a:rPr lang="en-US" sz="4800" b="1" baseline="-25000" dirty="0"/>
              <a:t>2</a:t>
            </a:r>
            <a:r>
              <a:rPr lang="en-US" sz="4800" b="1" dirty="0"/>
              <a:t>RhO</a:t>
            </a:r>
            <a:r>
              <a:rPr lang="en-US" sz="4800" b="1" baseline="-25000" dirty="0"/>
              <a:t>4</a:t>
            </a:r>
            <a:r>
              <a:rPr lang="en-US" sz="4800" b="1" dirty="0"/>
              <a:t> target</a:t>
            </a:r>
            <a:endParaRPr lang="en-US" sz="4800" b="1" baseline="-25000" dirty="0"/>
          </a:p>
          <a:p>
            <a:r>
              <a:rPr lang="en-US" sz="3000" dirty="0"/>
              <a:t>The balanced stoichiometric equation to create Sr</a:t>
            </a:r>
            <a:r>
              <a:rPr lang="en-US" sz="3000" baseline="-25000" dirty="0"/>
              <a:t>2</a:t>
            </a:r>
            <a:r>
              <a:rPr lang="en-US" sz="3000" dirty="0"/>
              <a:t>RhO</a:t>
            </a:r>
            <a:r>
              <a:rPr lang="en-US" sz="3000" baseline="-25000" dirty="0"/>
              <a:t>4</a:t>
            </a:r>
            <a:r>
              <a:rPr lang="en-US" sz="3000" dirty="0"/>
              <a:t> is:</a:t>
            </a:r>
          </a:p>
          <a:p>
            <a:r>
              <a:rPr lang="en-US" sz="3000" dirty="0"/>
              <a:t> 						4SrCO</a:t>
            </a:r>
            <a:r>
              <a:rPr lang="en-US" sz="3000" baseline="-25000" dirty="0"/>
              <a:t>3 </a:t>
            </a:r>
            <a:r>
              <a:rPr lang="en-US" sz="3000" dirty="0"/>
              <a:t> + 1Rh</a:t>
            </a:r>
            <a:r>
              <a:rPr lang="en-US" sz="3000" baseline="-25000" dirty="0"/>
              <a:t>2</a:t>
            </a:r>
            <a:r>
              <a:rPr lang="en-US" sz="3000" dirty="0"/>
              <a:t>O</a:t>
            </a:r>
            <a:r>
              <a:rPr lang="en-US" sz="3000" baseline="-25000" dirty="0"/>
              <a:t>3 </a:t>
            </a:r>
            <a:r>
              <a:rPr lang="en-US" sz="3000" dirty="0"/>
              <a:t>=&gt; 2Sr</a:t>
            </a:r>
            <a:r>
              <a:rPr lang="en-US" sz="3000" baseline="-25000" dirty="0"/>
              <a:t>2</a:t>
            </a:r>
            <a:r>
              <a:rPr lang="en-US" sz="3000" dirty="0"/>
              <a:t>RhO</a:t>
            </a:r>
            <a:r>
              <a:rPr lang="en-US" sz="3000" baseline="-25000" dirty="0"/>
              <a:t>4</a:t>
            </a:r>
            <a:r>
              <a:rPr lang="en-US" sz="3000" dirty="0"/>
              <a:t>+3CO</a:t>
            </a:r>
            <a:r>
              <a:rPr lang="en-US" sz="3000" baseline="-25000" dirty="0"/>
              <a:t>2</a:t>
            </a:r>
            <a:r>
              <a:rPr lang="en-US" sz="3000" dirty="0"/>
              <a:t>+1CO</a:t>
            </a:r>
          </a:p>
        </p:txBody>
      </p:sp>
      <p:grpSp>
        <p:nvGrpSpPr>
          <p:cNvPr id="6" name="Group 5">
            <a:extLst>
              <a:ext uri="{FF2B5EF4-FFF2-40B4-BE49-F238E27FC236}">
                <a16:creationId xmlns:a16="http://schemas.microsoft.com/office/drawing/2014/main" id="{FA6A60B8-D7C1-463E-D532-5BFBCB2B1212}"/>
              </a:ext>
            </a:extLst>
          </p:cNvPr>
          <p:cNvGrpSpPr/>
          <p:nvPr/>
        </p:nvGrpSpPr>
        <p:grpSpPr>
          <a:xfrm>
            <a:off x="1176379" y="13749861"/>
            <a:ext cx="12603990" cy="8654205"/>
            <a:chOff x="1176379" y="13013261"/>
            <a:chExt cx="12603990" cy="8654205"/>
          </a:xfrm>
        </p:grpSpPr>
        <p:grpSp>
          <p:nvGrpSpPr>
            <p:cNvPr id="54" name="Group 53">
              <a:extLst>
                <a:ext uri="{FF2B5EF4-FFF2-40B4-BE49-F238E27FC236}">
                  <a16:creationId xmlns:a16="http://schemas.microsoft.com/office/drawing/2014/main" id="{081D93DD-7C8C-8976-1F23-BE49AA67997A}"/>
                </a:ext>
              </a:extLst>
            </p:cNvPr>
            <p:cNvGrpSpPr/>
            <p:nvPr/>
          </p:nvGrpSpPr>
          <p:grpSpPr>
            <a:xfrm>
              <a:off x="1176379" y="13013261"/>
              <a:ext cx="12603990" cy="8654205"/>
              <a:chOff x="1368491" y="11256551"/>
              <a:chExt cx="12603990" cy="8654205"/>
            </a:xfrm>
          </p:grpSpPr>
          <p:pic>
            <p:nvPicPr>
              <p:cNvPr id="77" name="Picture 76">
                <a:extLst>
                  <a:ext uri="{FF2B5EF4-FFF2-40B4-BE49-F238E27FC236}">
                    <a16:creationId xmlns:a16="http://schemas.microsoft.com/office/drawing/2014/main" id="{680B0673-1834-2F5D-7D5F-D0D30636961E}"/>
                  </a:ext>
                </a:extLst>
              </p:cNvPr>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flipH="1">
                <a:off x="8699864" y="15417651"/>
                <a:ext cx="2011680" cy="2682240"/>
              </a:xfrm>
              <a:prstGeom prst="rect">
                <a:avLst/>
              </a:prstGeom>
            </p:spPr>
          </p:pic>
          <p:pic>
            <p:nvPicPr>
              <p:cNvPr id="78" name="Picture 77" descr="A picture containing text&#10;&#10;Description automatically generated">
                <a:extLst>
                  <a:ext uri="{FF2B5EF4-FFF2-40B4-BE49-F238E27FC236}">
                    <a16:creationId xmlns:a16="http://schemas.microsoft.com/office/drawing/2014/main" id="{8536FAE0-C22F-6431-261B-300F40DFCE05}"/>
                  </a:ext>
                </a:extLst>
              </p:cNvPr>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flipH="1">
                <a:off x="5309806" y="15515215"/>
                <a:ext cx="2011680" cy="2682240"/>
              </a:xfrm>
              <a:prstGeom prst="rect">
                <a:avLst/>
              </a:prstGeom>
            </p:spPr>
          </p:pic>
          <p:pic>
            <p:nvPicPr>
              <p:cNvPr id="79" name="Picture 78" descr="A picture containing plastic, bottle&#10;&#10;Description automatically generated">
                <a:extLst>
                  <a:ext uri="{FF2B5EF4-FFF2-40B4-BE49-F238E27FC236}">
                    <a16:creationId xmlns:a16="http://schemas.microsoft.com/office/drawing/2014/main" id="{4F7D223B-1DEE-0AC3-5D3F-BA49806393C0}"/>
                  </a:ext>
                </a:extLst>
              </p:cNvPr>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flipH="1">
                <a:off x="9551485" y="11588608"/>
                <a:ext cx="2011680" cy="2682240"/>
              </a:xfrm>
              <a:prstGeom prst="rect">
                <a:avLst/>
              </a:prstGeom>
            </p:spPr>
          </p:pic>
          <p:pic>
            <p:nvPicPr>
              <p:cNvPr id="80" name="Picture 79" descr="A picture containing indoor, device, gauge, cluttered&#10;&#10;Description automatically generated">
                <a:extLst>
                  <a:ext uri="{FF2B5EF4-FFF2-40B4-BE49-F238E27FC236}">
                    <a16:creationId xmlns:a16="http://schemas.microsoft.com/office/drawing/2014/main" id="{4A8C9020-BCF5-BF50-6501-13850DA83F48}"/>
                  </a:ext>
                </a:extLst>
              </p:cNvPr>
              <p:cNvPicPr>
                <a:picLocks noChangeAspect="1"/>
              </p:cNvPicPr>
              <p:nvPr/>
            </p:nvPicPr>
            <p:blipFill>
              <a:blip r:embed="rId15">
                <a:extLst>
                  <a:ext uri="{28A0092B-C50C-407E-A947-70E740481C1C}">
                    <a14:useLocalDpi xmlns:a14="http://schemas.microsoft.com/office/drawing/2010/main" val="0"/>
                  </a:ext>
                </a:extLst>
              </a:blip>
              <a:stretch>
                <a:fillRect/>
              </a:stretch>
            </p:blipFill>
            <p:spPr>
              <a:xfrm flipH="1">
                <a:off x="11960801" y="15435449"/>
                <a:ext cx="2011680" cy="2682240"/>
              </a:xfrm>
              <a:prstGeom prst="rect">
                <a:avLst/>
              </a:prstGeom>
            </p:spPr>
          </p:pic>
          <p:pic>
            <p:nvPicPr>
              <p:cNvPr id="84" name="Picture 83" descr="A picture containing text, indoor&#10;&#10;Description automatically generated">
                <a:extLst>
                  <a:ext uri="{FF2B5EF4-FFF2-40B4-BE49-F238E27FC236}">
                    <a16:creationId xmlns:a16="http://schemas.microsoft.com/office/drawing/2014/main" id="{326FA63B-E4AB-3601-0724-108EEEADA47F}"/>
                  </a:ext>
                </a:extLst>
              </p:cNvPr>
              <p:cNvPicPr>
                <a:picLocks noChangeAspect="1"/>
              </p:cNvPicPr>
              <p:nvPr/>
            </p:nvPicPr>
            <p:blipFill>
              <a:blip r:embed="rId16">
                <a:extLst>
                  <a:ext uri="{28A0092B-C50C-407E-A947-70E740481C1C}">
                    <a14:useLocalDpi xmlns:a14="http://schemas.microsoft.com/office/drawing/2010/main" val="0"/>
                  </a:ext>
                </a:extLst>
              </a:blip>
              <a:stretch>
                <a:fillRect/>
              </a:stretch>
            </p:blipFill>
            <p:spPr>
              <a:xfrm>
                <a:off x="5697153" y="11600260"/>
                <a:ext cx="2011680" cy="2682240"/>
              </a:xfrm>
              <a:prstGeom prst="rect">
                <a:avLst/>
              </a:prstGeom>
            </p:spPr>
          </p:pic>
          <p:pic>
            <p:nvPicPr>
              <p:cNvPr id="85" name="Picture 84" descr="A picture containing wall, indoor&#10;&#10;Description automatically generated">
                <a:extLst>
                  <a:ext uri="{FF2B5EF4-FFF2-40B4-BE49-F238E27FC236}">
                    <a16:creationId xmlns:a16="http://schemas.microsoft.com/office/drawing/2014/main" id="{2FB64D75-7C68-056C-0C31-DBFD4FC9B4DA}"/>
                  </a:ext>
                </a:extLst>
              </p:cNvPr>
              <p:cNvPicPr>
                <a:picLocks noChangeAspect="1"/>
              </p:cNvPicPr>
              <p:nvPr/>
            </p:nvPicPr>
            <p:blipFill>
              <a:blip r:embed="rId17">
                <a:extLst>
                  <a:ext uri="{28A0092B-C50C-407E-A947-70E740481C1C}">
                    <a14:useLocalDpi xmlns:a14="http://schemas.microsoft.com/office/drawing/2010/main" val="0"/>
                  </a:ext>
                </a:extLst>
              </a:blip>
              <a:stretch>
                <a:fillRect/>
              </a:stretch>
            </p:blipFill>
            <p:spPr>
              <a:xfrm>
                <a:off x="1701164" y="15537312"/>
                <a:ext cx="2011680" cy="2682240"/>
              </a:xfrm>
              <a:prstGeom prst="rect">
                <a:avLst/>
              </a:prstGeom>
            </p:spPr>
          </p:pic>
          <p:pic>
            <p:nvPicPr>
              <p:cNvPr id="86" name="Picture 85" descr="A picture containing red&#10;&#10;Description automatically generated">
                <a:extLst>
                  <a:ext uri="{FF2B5EF4-FFF2-40B4-BE49-F238E27FC236}">
                    <a16:creationId xmlns:a16="http://schemas.microsoft.com/office/drawing/2014/main" id="{18463AD3-EEF9-8DC5-5109-E92739AF1879}"/>
                  </a:ext>
                </a:extLst>
              </p:cNvPr>
              <p:cNvPicPr>
                <a:picLocks noChangeAspect="1"/>
              </p:cNvPicPr>
              <p:nvPr/>
            </p:nvPicPr>
            <p:blipFill>
              <a:blip r:embed="rId18">
                <a:extLst>
                  <a:ext uri="{28A0092B-C50C-407E-A947-70E740481C1C}">
                    <a14:useLocalDpi xmlns:a14="http://schemas.microsoft.com/office/drawing/2010/main" val="0"/>
                  </a:ext>
                </a:extLst>
              </a:blip>
              <a:stretch>
                <a:fillRect/>
              </a:stretch>
            </p:blipFill>
            <p:spPr>
              <a:xfrm>
                <a:off x="2196371" y="11593492"/>
                <a:ext cx="2011681" cy="2682241"/>
              </a:xfrm>
              <a:prstGeom prst="rect">
                <a:avLst/>
              </a:prstGeom>
            </p:spPr>
          </p:pic>
          <p:sp>
            <p:nvSpPr>
              <p:cNvPr id="87" name="TextBox 86">
                <a:extLst>
                  <a:ext uri="{FF2B5EF4-FFF2-40B4-BE49-F238E27FC236}">
                    <a16:creationId xmlns:a16="http://schemas.microsoft.com/office/drawing/2014/main" id="{E6E52FD2-E485-1ADE-3C5B-D3F26A7EF8FF}"/>
                  </a:ext>
                </a:extLst>
              </p:cNvPr>
              <p:cNvSpPr txBox="1"/>
              <p:nvPr/>
            </p:nvSpPr>
            <p:spPr>
              <a:xfrm>
                <a:off x="1368491" y="14267442"/>
                <a:ext cx="3481780" cy="1015663"/>
              </a:xfrm>
              <a:prstGeom prst="rect">
                <a:avLst/>
              </a:prstGeom>
              <a:noFill/>
            </p:spPr>
            <p:txBody>
              <a:bodyPr wrap="square">
                <a:spAutoFit/>
              </a:bodyPr>
              <a:lstStyle/>
              <a:p>
                <a:pPr algn="ctr"/>
                <a:r>
                  <a:rPr lang="en-US" sz="3000" dirty="0"/>
                  <a:t>0.863 grams </a:t>
                </a:r>
              </a:p>
              <a:p>
                <a:pPr algn="ctr"/>
                <a:r>
                  <a:rPr lang="en-US" sz="3000" dirty="0"/>
                  <a:t>of SrCO</a:t>
                </a:r>
                <a:r>
                  <a:rPr lang="en-US" sz="3000" baseline="-25000" dirty="0"/>
                  <a:t>3</a:t>
                </a:r>
                <a:r>
                  <a:rPr lang="en-US" sz="3000" dirty="0"/>
                  <a:t> </a:t>
                </a:r>
              </a:p>
            </p:txBody>
          </p:sp>
          <p:sp>
            <p:nvSpPr>
              <p:cNvPr id="89" name="TextBox 88">
                <a:extLst>
                  <a:ext uri="{FF2B5EF4-FFF2-40B4-BE49-F238E27FC236}">
                    <a16:creationId xmlns:a16="http://schemas.microsoft.com/office/drawing/2014/main" id="{95E65435-D7FE-4888-172C-B72817211A89}"/>
                  </a:ext>
                </a:extLst>
              </p:cNvPr>
              <p:cNvSpPr txBox="1"/>
              <p:nvPr/>
            </p:nvSpPr>
            <p:spPr>
              <a:xfrm>
                <a:off x="4769797" y="14254742"/>
                <a:ext cx="3873410" cy="1015663"/>
              </a:xfrm>
              <a:prstGeom prst="rect">
                <a:avLst/>
              </a:prstGeom>
              <a:noFill/>
            </p:spPr>
            <p:txBody>
              <a:bodyPr wrap="square">
                <a:spAutoFit/>
              </a:bodyPr>
              <a:lstStyle/>
              <a:p>
                <a:pPr algn="ctr"/>
                <a:r>
                  <a:rPr lang="en-US" sz="3000" dirty="0"/>
                  <a:t>0.3709 grams</a:t>
                </a:r>
              </a:p>
              <a:p>
                <a:pPr algn="ctr"/>
                <a:r>
                  <a:rPr lang="en-US" sz="3000" dirty="0"/>
                  <a:t> of Rh</a:t>
                </a:r>
                <a:r>
                  <a:rPr lang="en-US" sz="3000" baseline="-25000" dirty="0"/>
                  <a:t>2</a:t>
                </a:r>
                <a:r>
                  <a:rPr lang="en-US" sz="3000" dirty="0"/>
                  <a:t>O</a:t>
                </a:r>
                <a:r>
                  <a:rPr lang="en-US" sz="3000" baseline="-25000" dirty="0"/>
                  <a:t>3</a:t>
                </a:r>
                <a:r>
                  <a:rPr lang="en-US" sz="3000" dirty="0"/>
                  <a:t> </a:t>
                </a:r>
              </a:p>
            </p:txBody>
          </p:sp>
          <p:sp>
            <p:nvSpPr>
              <p:cNvPr id="15" name="TextBox 14">
                <a:extLst>
                  <a:ext uri="{FF2B5EF4-FFF2-40B4-BE49-F238E27FC236}">
                    <a16:creationId xmlns:a16="http://schemas.microsoft.com/office/drawing/2014/main" id="{534EBF8C-EC84-DB35-9F29-89373F6EE2A8}"/>
                  </a:ext>
                </a:extLst>
              </p:cNvPr>
              <p:cNvSpPr txBox="1"/>
              <p:nvPr/>
            </p:nvSpPr>
            <p:spPr>
              <a:xfrm>
                <a:off x="9023588" y="14273153"/>
                <a:ext cx="3134038" cy="1015663"/>
              </a:xfrm>
              <a:prstGeom prst="rect">
                <a:avLst/>
              </a:prstGeom>
              <a:noFill/>
            </p:spPr>
            <p:txBody>
              <a:bodyPr wrap="square" rtlCol="0">
                <a:spAutoFit/>
              </a:bodyPr>
              <a:lstStyle/>
              <a:p>
                <a:pPr algn="ctr"/>
                <a:r>
                  <a:rPr lang="en-US" sz="3000" dirty="0"/>
                  <a:t>1.2339 grams of </a:t>
                </a:r>
              </a:p>
              <a:p>
                <a:pPr algn="ctr"/>
                <a:r>
                  <a:rPr lang="en-US" sz="3000" dirty="0"/>
                  <a:t>mixed powder</a:t>
                </a:r>
              </a:p>
            </p:txBody>
          </p:sp>
          <p:sp>
            <p:nvSpPr>
              <p:cNvPr id="16" name="TextBox 15">
                <a:extLst>
                  <a:ext uri="{FF2B5EF4-FFF2-40B4-BE49-F238E27FC236}">
                    <a16:creationId xmlns:a16="http://schemas.microsoft.com/office/drawing/2014/main" id="{186E1B65-C6EB-8D3E-9153-13B8BC9AAB19}"/>
                  </a:ext>
                </a:extLst>
              </p:cNvPr>
              <p:cNvSpPr txBox="1"/>
              <p:nvPr/>
            </p:nvSpPr>
            <p:spPr>
              <a:xfrm>
                <a:off x="11824721" y="11256551"/>
                <a:ext cx="2147760" cy="1477328"/>
              </a:xfrm>
              <a:prstGeom prst="rect">
                <a:avLst/>
              </a:prstGeom>
              <a:noFill/>
            </p:spPr>
            <p:txBody>
              <a:bodyPr wrap="square" rtlCol="0">
                <a:spAutoFit/>
              </a:bodyPr>
              <a:lstStyle/>
              <a:p>
                <a:pPr algn="ctr"/>
                <a:r>
                  <a:rPr lang="en-US" sz="3000" dirty="0"/>
                  <a:t>19 tons of </a:t>
                </a:r>
              </a:p>
              <a:p>
                <a:pPr algn="ctr"/>
                <a:r>
                  <a:rPr lang="en-US" sz="3000" dirty="0"/>
                  <a:t>pressure for one hour</a:t>
                </a:r>
              </a:p>
            </p:txBody>
          </p:sp>
          <p:sp>
            <p:nvSpPr>
              <p:cNvPr id="19" name="TextBox 18">
                <a:extLst>
                  <a:ext uri="{FF2B5EF4-FFF2-40B4-BE49-F238E27FC236}">
                    <a16:creationId xmlns:a16="http://schemas.microsoft.com/office/drawing/2014/main" id="{1CD3F3BB-9BDB-7A4F-9979-776631F47DA9}"/>
                  </a:ext>
                </a:extLst>
              </p:cNvPr>
              <p:cNvSpPr txBox="1"/>
              <p:nvPr/>
            </p:nvSpPr>
            <p:spPr>
              <a:xfrm>
                <a:off x="8553132" y="18088178"/>
                <a:ext cx="2349661" cy="553998"/>
              </a:xfrm>
              <a:prstGeom prst="rect">
                <a:avLst/>
              </a:prstGeom>
              <a:noFill/>
            </p:spPr>
            <p:txBody>
              <a:bodyPr wrap="square" rtlCol="0">
                <a:spAutoFit/>
              </a:bodyPr>
              <a:lstStyle/>
              <a:p>
                <a:r>
                  <a:rPr lang="en-US" sz="3000" dirty="0"/>
                  <a:t>Pressed pellet</a:t>
                </a:r>
              </a:p>
            </p:txBody>
          </p:sp>
          <p:sp>
            <p:nvSpPr>
              <p:cNvPr id="20" name="TextBox 19">
                <a:extLst>
                  <a:ext uri="{FF2B5EF4-FFF2-40B4-BE49-F238E27FC236}">
                    <a16:creationId xmlns:a16="http://schemas.microsoft.com/office/drawing/2014/main" id="{F7F30354-4D39-65D9-E247-B1E152CBB9F6}"/>
                  </a:ext>
                </a:extLst>
              </p:cNvPr>
              <p:cNvSpPr txBox="1"/>
              <p:nvPr/>
            </p:nvSpPr>
            <p:spPr>
              <a:xfrm>
                <a:off x="4814308" y="18076140"/>
                <a:ext cx="3067652" cy="1015663"/>
              </a:xfrm>
              <a:prstGeom prst="rect">
                <a:avLst/>
              </a:prstGeom>
              <a:noFill/>
            </p:spPr>
            <p:txBody>
              <a:bodyPr wrap="square" rtlCol="0">
                <a:spAutoFit/>
              </a:bodyPr>
              <a:lstStyle/>
              <a:p>
                <a:pPr algn="ctr"/>
                <a:r>
                  <a:rPr lang="en-US" sz="3000" dirty="0"/>
                  <a:t>Into oven at </a:t>
                </a:r>
              </a:p>
              <a:p>
                <a:pPr algn="ctr"/>
                <a:r>
                  <a:rPr lang="en-US" sz="3000" dirty="0"/>
                  <a:t>900</a:t>
                </a:r>
                <a:r>
                  <a:rPr lang="en-US" sz="3000" baseline="30000" dirty="0"/>
                  <a:t>o</a:t>
                </a:r>
                <a:r>
                  <a:rPr lang="en-US" sz="3000" dirty="0"/>
                  <a:t>C for 24 hours</a:t>
                </a:r>
              </a:p>
            </p:txBody>
          </p:sp>
          <p:sp>
            <p:nvSpPr>
              <p:cNvPr id="21" name="TextBox 20">
                <a:extLst>
                  <a:ext uri="{FF2B5EF4-FFF2-40B4-BE49-F238E27FC236}">
                    <a16:creationId xmlns:a16="http://schemas.microsoft.com/office/drawing/2014/main" id="{230B595C-8E6B-7AA4-DD96-042645BAAC4A}"/>
                  </a:ext>
                </a:extLst>
              </p:cNvPr>
              <p:cNvSpPr txBox="1"/>
              <p:nvPr/>
            </p:nvSpPr>
            <p:spPr>
              <a:xfrm>
                <a:off x="1392169" y="18136981"/>
                <a:ext cx="2886936" cy="553998"/>
              </a:xfrm>
              <a:prstGeom prst="rect">
                <a:avLst/>
              </a:prstGeom>
              <a:noFill/>
            </p:spPr>
            <p:txBody>
              <a:bodyPr wrap="square" rtlCol="0">
                <a:spAutoFit/>
              </a:bodyPr>
              <a:lstStyle/>
              <a:p>
                <a:r>
                  <a:rPr lang="en-US" sz="3000" dirty="0"/>
                  <a:t>Calcinated Pellet</a:t>
                </a:r>
              </a:p>
            </p:txBody>
          </p:sp>
          <p:sp>
            <p:nvSpPr>
              <p:cNvPr id="24" name="Plus Sign 23">
                <a:extLst>
                  <a:ext uri="{FF2B5EF4-FFF2-40B4-BE49-F238E27FC236}">
                    <a16:creationId xmlns:a16="http://schemas.microsoft.com/office/drawing/2014/main" id="{67CAB760-97D2-E20B-FD22-53D5AF29ACD8}"/>
                  </a:ext>
                </a:extLst>
              </p:cNvPr>
              <p:cNvSpPr>
                <a:spLocks noChangeAspect="1"/>
              </p:cNvSpPr>
              <p:nvPr/>
            </p:nvSpPr>
            <p:spPr>
              <a:xfrm>
                <a:off x="4228305" y="12340460"/>
                <a:ext cx="1367035" cy="1367035"/>
              </a:xfrm>
              <a:prstGeom prst="mathPlus">
                <a:avLst/>
              </a:prstGeom>
              <a:solidFill>
                <a:srgbClr val="3F3F3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Arrow: Right 24">
                <a:extLst>
                  <a:ext uri="{FF2B5EF4-FFF2-40B4-BE49-F238E27FC236}">
                    <a16:creationId xmlns:a16="http://schemas.microsoft.com/office/drawing/2014/main" id="{2114147C-01A5-7605-1212-43B4366368E9}"/>
                  </a:ext>
                </a:extLst>
              </p:cNvPr>
              <p:cNvSpPr/>
              <p:nvPr/>
            </p:nvSpPr>
            <p:spPr>
              <a:xfrm>
                <a:off x="7968868" y="12649402"/>
                <a:ext cx="1321062" cy="678475"/>
              </a:xfrm>
              <a:prstGeom prst="rightArrow">
                <a:avLst/>
              </a:prstGeom>
              <a:solidFill>
                <a:srgbClr val="3F3F3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Arrow: Right 92">
                <a:extLst>
                  <a:ext uri="{FF2B5EF4-FFF2-40B4-BE49-F238E27FC236}">
                    <a16:creationId xmlns:a16="http://schemas.microsoft.com/office/drawing/2014/main" id="{51B495B9-9764-550C-F8BD-DC873A125CA4}"/>
                  </a:ext>
                </a:extLst>
              </p:cNvPr>
              <p:cNvSpPr/>
              <p:nvPr/>
            </p:nvSpPr>
            <p:spPr>
              <a:xfrm rot="10800000">
                <a:off x="3874973" y="16389586"/>
                <a:ext cx="1017319" cy="678475"/>
              </a:xfrm>
              <a:prstGeom prst="rightArrow">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Arrow: Right 93">
                <a:extLst>
                  <a:ext uri="{FF2B5EF4-FFF2-40B4-BE49-F238E27FC236}">
                    <a16:creationId xmlns:a16="http://schemas.microsoft.com/office/drawing/2014/main" id="{F672577E-D354-E8A5-3FEB-91E80E886E53}"/>
                  </a:ext>
                </a:extLst>
              </p:cNvPr>
              <p:cNvSpPr/>
              <p:nvPr/>
            </p:nvSpPr>
            <p:spPr>
              <a:xfrm rot="10800000">
                <a:off x="7478075" y="16403095"/>
                <a:ext cx="1017319" cy="678475"/>
              </a:xfrm>
              <a:prstGeom prst="rightArrow">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7" name="Straight Connector 26">
                <a:extLst>
                  <a:ext uri="{FF2B5EF4-FFF2-40B4-BE49-F238E27FC236}">
                    <a16:creationId xmlns:a16="http://schemas.microsoft.com/office/drawing/2014/main" id="{1F6E0D64-1C5F-FFE8-A1A4-785C1DB3D3C2}"/>
                  </a:ext>
                </a:extLst>
              </p:cNvPr>
              <p:cNvCxnSpPr/>
              <p:nvPr/>
            </p:nvCxnSpPr>
            <p:spPr>
              <a:xfrm>
                <a:off x="4911822" y="12058142"/>
                <a:ext cx="0" cy="0"/>
              </a:xfrm>
              <a:prstGeom prst="line">
                <a:avLst/>
              </a:prstGeom>
            </p:spPr>
            <p:style>
              <a:lnRef idx="1">
                <a:schemeClr val="accent1"/>
              </a:lnRef>
              <a:fillRef idx="0">
                <a:schemeClr val="accent1"/>
              </a:fillRef>
              <a:effectRef idx="0">
                <a:schemeClr val="accent1"/>
              </a:effectRef>
              <a:fontRef idx="minor">
                <a:schemeClr val="tx1"/>
              </a:fontRef>
            </p:style>
          </p:cxnSp>
          <p:sp>
            <p:nvSpPr>
              <p:cNvPr id="95" name="Arrow: Right 94">
                <a:extLst>
                  <a:ext uri="{FF2B5EF4-FFF2-40B4-BE49-F238E27FC236}">
                    <a16:creationId xmlns:a16="http://schemas.microsoft.com/office/drawing/2014/main" id="{EFC9B83D-2ABA-CBA1-6C09-B7253BF69027}"/>
                  </a:ext>
                </a:extLst>
              </p:cNvPr>
              <p:cNvSpPr/>
              <p:nvPr/>
            </p:nvSpPr>
            <p:spPr>
              <a:xfrm rot="10800000">
                <a:off x="10902794" y="16458946"/>
                <a:ext cx="1017319" cy="678475"/>
              </a:xfrm>
              <a:prstGeom prst="rightArrow">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Box 47">
                <a:extLst>
                  <a:ext uri="{FF2B5EF4-FFF2-40B4-BE49-F238E27FC236}">
                    <a16:creationId xmlns:a16="http://schemas.microsoft.com/office/drawing/2014/main" id="{C173EC8B-2C89-FB69-7E13-CD4F975F42C7}"/>
                  </a:ext>
                </a:extLst>
              </p:cNvPr>
              <p:cNvSpPr txBox="1"/>
              <p:nvPr/>
            </p:nvSpPr>
            <p:spPr>
              <a:xfrm>
                <a:off x="2885969" y="19325981"/>
                <a:ext cx="10154181" cy="584775"/>
              </a:xfrm>
              <a:prstGeom prst="rect">
                <a:avLst/>
              </a:prstGeom>
              <a:noFill/>
            </p:spPr>
            <p:txBody>
              <a:bodyPr wrap="square" rtlCol="0">
                <a:spAutoFit/>
              </a:bodyPr>
              <a:lstStyle/>
              <a:p>
                <a:pPr algn="ctr"/>
                <a:r>
                  <a:rPr lang="en-US" sz="3200" b="1" dirty="0"/>
                  <a:t>Figure 1: Flowchart of Sr</a:t>
                </a:r>
                <a:r>
                  <a:rPr lang="en-US" sz="3200" b="1" baseline="-25000" dirty="0"/>
                  <a:t>2</a:t>
                </a:r>
                <a:r>
                  <a:rPr lang="en-US" sz="3200" b="1" dirty="0"/>
                  <a:t>RhO</a:t>
                </a:r>
                <a:r>
                  <a:rPr lang="en-US" sz="3200" b="1" baseline="-25000" dirty="0"/>
                  <a:t>4</a:t>
                </a:r>
                <a:r>
                  <a:rPr lang="en-US" sz="3200" b="1" dirty="0"/>
                  <a:t> target synthesis process</a:t>
                </a:r>
              </a:p>
            </p:txBody>
          </p:sp>
        </p:grpSp>
        <p:sp>
          <p:nvSpPr>
            <p:cNvPr id="8" name="Arrow: Bent-Up 7">
              <a:extLst>
                <a:ext uri="{FF2B5EF4-FFF2-40B4-BE49-F238E27FC236}">
                  <a16:creationId xmlns:a16="http://schemas.microsoft.com/office/drawing/2014/main" id="{45F0C9F7-FED8-AC21-48A2-5679B750C47C}"/>
                </a:ext>
              </a:extLst>
            </p:cNvPr>
            <p:cNvSpPr/>
            <p:nvPr/>
          </p:nvSpPr>
          <p:spPr>
            <a:xfrm rot="10800000" flipH="1">
              <a:off x="11821786" y="14426105"/>
              <a:ext cx="1619592" cy="2415691"/>
            </a:xfrm>
            <a:prstGeom prst="bentUpArrow">
              <a:avLst/>
            </a:prstGeom>
            <a:solidFill>
              <a:srgbClr val="3F3F3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0" name="TextBox 89">
            <a:extLst>
              <a:ext uri="{FF2B5EF4-FFF2-40B4-BE49-F238E27FC236}">
                <a16:creationId xmlns:a16="http://schemas.microsoft.com/office/drawing/2014/main" id="{AFBE9E56-7F9D-61CD-BD78-C7CF65BCB2F1}"/>
              </a:ext>
            </a:extLst>
          </p:cNvPr>
          <p:cNvSpPr txBox="1"/>
          <p:nvPr/>
        </p:nvSpPr>
        <p:spPr>
          <a:xfrm>
            <a:off x="1251363" y="22498144"/>
            <a:ext cx="12773295" cy="2400657"/>
          </a:xfrm>
          <a:prstGeom prst="rect">
            <a:avLst/>
          </a:prstGeom>
          <a:noFill/>
        </p:spPr>
        <p:txBody>
          <a:bodyPr wrap="square">
            <a:spAutoFit/>
          </a:bodyPr>
          <a:lstStyle/>
          <a:p>
            <a:pPr algn="just"/>
            <a:r>
              <a:rPr lang="en-US" sz="3000" dirty="0"/>
              <a:t>Calcination was done to remove the impurities, specifically carbon. After calcination, the pallet was re-grounded for 1.5 hours, repressed into a pellet and then sintered at 1250 </a:t>
            </a:r>
            <a:r>
              <a:rPr lang="en-US" sz="3000" baseline="30000" dirty="0" err="1"/>
              <a:t>o</a:t>
            </a:r>
            <a:r>
              <a:rPr lang="en-US" sz="3000" dirty="0" err="1"/>
              <a:t>C</a:t>
            </a:r>
            <a:r>
              <a:rPr lang="en-US" sz="3000" dirty="0"/>
              <a:t> for 36 hours in order to create a more refined substance and a sturdier pellet. This was done once again after the XRD data didn’t match another paper, so there was one calcination and two sinters as shown in fig. 1</a:t>
            </a:r>
            <a:r>
              <a:rPr lang="en-US" sz="3000" baseline="30000" dirty="0"/>
              <a:t>2</a:t>
            </a:r>
            <a:r>
              <a:rPr lang="en-US" sz="3000" dirty="0"/>
              <a:t>. </a:t>
            </a:r>
          </a:p>
        </p:txBody>
      </p:sp>
      <p:sp>
        <p:nvSpPr>
          <p:cNvPr id="28" name="TextBox 27">
            <a:extLst>
              <a:ext uri="{FF2B5EF4-FFF2-40B4-BE49-F238E27FC236}">
                <a16:creationId xmlns:a16="http://schemas.microsoft.com/office/drawing/2014/main" id="{A700F7BD-40B4-4EC8-5869-AD6C95425DF4}"/>
              </a:ext>
            </a:extLst>
          </p:cNvPr>
          <p:cNvSpPr txBox="1"/>
          <p:nvPr/>
        </p:nvSpPr>
        <p:spPr>
          <a:xfrm>
            <a:off x="29879857" y="23733039"/>
            <a:ext cx="12543024" cy="3077766"/>
          </a:xfrm>
          <a:prstGeom prst="rect">
            <a:avLst/>
          </a:prstGeom>
          <a:noFill/>
        </p:spPr>
        <p:txBody>
          <a:bodyPr wrap="square" rtlCol="0">
            <a:spAutoFit/>
          </a:bodyPr>
          <a:lstStyle/>
          <a:p>
            <a:r>
              <a:rPr lang="en-US" sz="4400" b="1" dirty="0"/>
              <a:t>Future Work</a:t>
            </a:r>
          </a:p>
          <a:p>
            <a:pPr marL="457200" indent="-457200">
              <a:buFont typeface="Arial" panose="020B0604020202020204" pitchFamily="34" charset="0"/>
              <a:buChar char="•"/>
            </a:pPr>
            <a:r>
              <a:rPr lang="en-US" sz="3000" dirty="0"/>
              <a:t>As the pellet may not be the reason why the thin film didn’t develop, we can re-use this pellet in order to make it easier for the next researcher that tries to create a thin film of Sr</a:t>
            </a:r>
            <a:r>
              <a:rPr lang="en-US" sz="3000" baseline="-25000" dirty="0"/>
              <a:t>2</a:t>
            </a:r>
            <a:r>
              <a:rPr lang="en-US" sz="3000" dirty="0"/>
              <a:t>RhO</a:t>
            </a:r>
            <a:r>
              <a:rPr lang="en-US" sz="3000" baseline="-25000" dirty="0"/>
              <a:t>4</a:t>
            </a:r>
            <a:r>
              <a:rPr lang="en-US" sz="3000" dirty="0"/>
              <a:t>.</a:t>
            </a:r>
          </a:p>
          <a:p>
            <a:pPr marL="457200" indent="-457200">
              <a:buFont typeface="Arial" panose="020B0604020202020204" pitchFamily="34" charset="0"/>
              <a:buChar char="•"/>
            </a:pPr>
            <a:r>
              <a:rPr lang="en-US" sz="3000" dirty="0"/>
              <a:t>We need to figure out the optimum growth condition of the  Sr</a:t>
            </a:r>
            <a:r>
              <a:rPr lang="en-US" sz="3000" baseline="-25000" dirty="0"/>
              <a:t>2</a:t>
            </a:r>
            <a:r>
              <a:rPr lang="en-US" sz="3000" dirty="0"/>
              <a:t>RhO</a:t>
            </a:r>
            <a:r>
              <a:rPr lang="en-US" sz="3000" baseline="-25000" dirty="0"/>
              <a:t>4</a:t>
            </a:r>
            <a:r>
              <a:rPr lang="en-US" sz="3000" dirty="0"/>
              <a:t>thin film.</a:t>
            </a:r>
          </a:p>
        </p:txBody>
      </p:sp>
      <p:grpSp>
        <p:nvGrpSpPr>
          <p:cNvPr id="41" name="Group 40">
            <a:extLst>
              <a:ext uri="{FF2B5EF4-FFF2-40B4-BE49-F238E27FC236}">
                <a16:creationId xmlns:a16="http://schemas.microsoft.com/office/drawing/2014/main" id="{CEC27180-CA16-BF47-7DAF-2B09BE28E811}"/>
              </a:ext>
            </a:extLst>
          </p:cNvPr>
          <p:cNvGrpSpPr/>
          <p:nvPr/>
        </p:nvGrpSpPr>
        <p:grpSpPr>
          <a:xfrm>
            <a:off x="15548261" y="27181567"/>
            <a:ext cx="6493693" cy="4939878"/>
            <a:chOff x="16992050" y="26989063"/>
            <a:chExt cx="6493693" cy="4939878"/>
          </a:xfrm>
        </p:grpSpPr>
        <p:pic>
          <p:nvPicPr>
            <p:cNvPr id="39" name="Picture 38" descr="A picture containing male&#10;&#10;Description automatically generated">
              <a:extLst>
                <a:ext uri="{FF2B5EF4-FFF2-40B4-BE49-F238E27FC236}">
                  <a16:creationId xmlns:a16="http://schemas.microsoft.com/office/drawing/2014/main" id="{0D2F5845-582B-4189-563B-57463AB1E676}"/>
                </a:ext>
              </a:extLst>
            </p:cNvPr>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rot="10800000">
              <a:off x="18254904" y="28388882"/>
              <a:ext cx="3540059" cy="3540059"/>
            </a:xfrm>
            <a:prstGeom prst="rect">
              <a:avLst/>
            </a:prstGeom>
          </p:spPr>
        </p:pic>
        <p:sp>
          <p:nvSpPr>
            <p:cNvPr id="23" name="TextBox 22">
              <a:extLst>
                <a:ext uri="{FF2B5EF4-FFF2-40B4-BE49-F238E27FC236}">
                  <a16:creationId xmlns:a16="http://schemas.microsoft.com/office/drawing/2014/main" id="{C4D5DF08-F65D-5AFC-678F-7BC74A4E8648}"/>
                </a:ext>
              </a:extLst>
            </p:cNvPr>
            <p:cNvSpPr txBox="1"/>
            <p:nvPr/>
          </p:nvSpPr>
          <p:spPr>
            <a:xfrm>
              <a:off x="16992050" y="26989063"/>
              <a:ext cx="6493693" cy="1323439"/>
            </a:xfrm>
            <a:prstGeom prst="rect">
              <a:avLst/>
            </a:prstGeom>
            <a:noFill/>
          </p:spPr>
          <p:txBody>
            <a:bodyPr wrap="square" rtlCol="0">
              <a:spAutoFit/>
            </a:bodyPr>
            <a:lstStyle/>
            <a:p>
              <a:r>
                <a:rPr lang="en-US" sz="4000" b="1" dirty="0"/>
                <a:t>Figure 5b: Singly Terminated Substrate post Leach Cycle</a:t>
              </a:r>
            </a:p>
          </p:txBody>
        </p:sp>
      </p:grpSp>
      <p:grpSp>
        <p:nvGrpSpPr>
          <p:cNvPr id="44" name="Group 43">
            <a:extLst>
              <a:ext uri="{FF2B5EF4-FFF2-40B4-BE49-F238E27FC236}">
                <a16:creationId xmlns:a16="http://schemas.microsoft.com/office/drawing/2014/main" id="{74B0557B-956D-3626-69C4-953BC7A37231}"/>
              </a:ext>
            </a:extLst>
          </p:cNvPr>
          <p:cNvGrpSpPr/>
          <p:nvPr/>
        </p:nvGrpSpPr>
        <p:grpSpPr>
          <a:xfrm>
            <a:off x="22624562" y="27118285"/>
            <a:ext cx="6077732" cy="5019494"/>
            <a:chOff x="23033633" y="27094222"/>
            <a:chExt cx="6077732" cy="5019494"/>
          </a:xfrm>
        </p:grpSpPr>
        <p:pic>
          <p:nvPicPr>
            <p:cNvPr id="40" name="Picture 39" descr="A picture containing several, blur&#10;&#10;Description automatically generated">
              <a:extLst>
                <a:ext uri="{FF2B5EF4-FFF2-40B4-BE49-F238E27FC236}">
                  <a16:creationId xmlns:a16="http://schemas.microsoft.com/office/drawing/2014/main" id="{F05D10EC-C196-7EE8-17DF-3CDAE433BBA4}"/>
                </a:ext>
              </a:extLst>
            </p:cNvPr>
            <p:cNvPicPr>
              <a:picLocks noChangeAspect="1"/>
            </p:cNvPicPr>
            <p:nvPr/>
          </p:nvPicPr>
          <p:blipFill>
            <a:blip r:embed="rId20">
              <a:extLst>
                <a:ext uri="{28A0092B-C50C-407E-A947-70E740481C1C}">
                  <a14:useLocalDpi xmlns:a14="http://schemas.microsoft.com/office/drawing/2010/main" val="0"/>
                </a:ext>
              </a:extLst>
            </a:blip>
            <a:stretch>
              <a:fillRect/>
            </a:stretch>
          </p:blipFill>
          <p:spPr>
            <a:xfrm>
              <a:off x="24421133" y="28573655"/>
              <a:ext cx="3540061" cy="3540061"/>
            </a:xfrm>
            <a:prstGeom prst="rect">
              <a:avLst/>
            </a:prstGeom>
          </p:spPr>
        </p:pic>
        <p:sp>
          <p:nvSpPr>
            <p:cNvPr id="97" name="TextBox 96">
              <a:extLst>
                <a:ext uri="{FF2B5EF4-FFF2-40B4-BE49-F238E27FC236}">
                  <a16:creationId xmlns:a16="http://schemas.microsoft.com/office/drawing/2014/main" id="{347828FF-C401-7C1B-82C3-AF7B27FCD33D}"/>
                </a:ext>
              </a:extLst>
            </p:cNvPr>
            <p:cNvSpPr txBox="1"/>
            <p:nvPr/>
          </p:nvSpPr>
          <p:spPr>
            <a:xfrm>
              <a:off x="23033633" y="27094222"/>
              <a:ext cx="6077732" cy="1323439"/>
            </a:xfrm>
            <a:prstGeom prst="rect">
              <a:avLst/>
            </a:prstGeom>
            <a:noFill/>
          </p:spPr>
          <p:txBody>
            <a:bodyPr wrap="square" rtlCol="0">
              <a:spAutoFit/>
            </a:bodyPr>
            <a:lstStyle/>
            <a:p>
              <a:r>
                <a:rPr lang="en-US" sz="4000" b="1" dirty="0"/>
                <a:t>Figure 5c: Substrate after 2</a:t>
              </a:r>
              <a:r>
                <a:rPr lang="en-US" sz="4000" b="1" baseline="30000" dirty="0"/>
                <a:t>nd</a:t>
              </a:r>
              <a:r>
                <a:rPr lang="en-US" sz="4000" b="1" dirty="0"/>
                <a:t> Leach Cycle</a:t>
              </a:r>
            </a:p>
          </p:txBody>
        </p:sp>
      </p:grpSp>
      <p:grpSp>
        <p:nvGrpSpPr>
          <p:cNvPr id="17" name="Group 16">
            <a:extLst>
              <a:ext uri="{FF2B5EF4-FFF2-40B4-BE49-F238E27FC236}">
                <a16:creationId xmlns:a16="http://schemas.microsoft.com/office/drawing/2014/main" id="{56B185D8-056F-7EF9-E768-12452686A051}"/>
              </a:ext>
            </a:extLst>
          </p:cNvPr>
          <p:cNvGrpSpPr/>
          <p:nvPr/>
        </p:nvGrpSpPr>
        <p:grpSpPr>
          <a:xfrm>
            <a:off x="15626132" y="5607611"/>
            <a:ext cx="12586026" cy="6190761"/>
            <a:chOff x="15698321" y="5824178"/>
            <a:chExt cx="12586026" cy="6190761"/>
          </a:xfrm>
        </p:grpSpPr>
        <p:pic>
          <p:nvPicPr>
            <p:cNvPr id="12" name="Picture 11">
              <a:extLst>
                <a:ext uri="{FF2B5EF4-FFF2-40B4-BE49-F238E27FC236}">
                  <a16:creationId xmlns:a16="http://schemas.microsoft.com/office/drawing/2014/main" id="{D5319600-47B7-3369-1161-AAF6418F5C97}"/>
                </a:ext>
              </a:extLst>
            </p:cNvPr>
            <p:cNvPicPr>
              <a:picLocks noChangeAspect="1"/>
            </p:cNvPicPr>
            <p:nvPr/>
          </p:nvPicPr>
          <p:blipFill rotWithShape="1">
            <a:blip r:embed="rId21">
              <a:extLst>
                <a:ext uri="{28A0092B-C50C-407E-A947-70E740481C1C}">
                  <a14:useLocalDpi xmlns:a14="http://schemas.microsoft.com/office/drawing/2010/main" val="0"/>
                </a:ext>
              </a:extLst>
            </a:blip>
            <a:srcRect t="8483" r="6875"/>
            <a:stretch/>
          </p:blipFill>
          <p:spPr>
            <a:xfrm>
              <a:off x="15698321" y="5824178"/>
              <a:ext cx="12586026" cy="6190761"/>
            </a:xfrm>
            <a:prstGeom prst="rect">
              <a:avLst/>
            </a:prstGeom>
          </p:spPr>
        </p:pic>
        <p:sp>
          <p:nvSpPr>
            <p:cNvPr id="13" name="TextBox 12">
              <a:extLst>
                <a:ext uri="{FF2B5EF4-FFF2-40B4-BE49-F238E27FC236}">
                  <a16:creationId xmlns:a16="http://schemas.microsoft.com/office/drawing/2014/main" id="{205AFB1A-04F5-ED1D-98E2-57D4AF42399A}"/>
                </a:ext>
              </a:extLst>
            </p:cNvPr>
            <p:cNvSpPr txBox="1"/>
            <p:nvPr/>
          </p:nvSpPr>
          <p:spPr>
            <a:xfrm>
              <a:off x="19670698" y="6157183"/>
              <a:ext cx="5210608" cy="1323439"/>
            </a:xfrm>
            <a:prstGeom prst="rect">
              <a:avLst/>
            </a:prstGeom>
            <a:noFill/>
          </p:spPr>
          <p:txBody>
            <a:bodyPr wrap="square" rtlCol="0">
              <a:spAutoFit/>
            </a:bodyPr>
            <a:lstStyle/>
            <a:p>
              <a:r>
                <a:rPr lang="en-US" sz="4000" b="1" dirty="0"/>
                <a:t>Figure 3: XRD Graph of Both Sinters</a:t>
              </a:r>
            </a:p>
          </p:txBody>
        </p:sp>
      </p:grpSp>
    </p:spTree>
    <p:extLst>
      <p:ext uri="{BB962C8B-B14F-4D97-AF65-F5344CB8AC3E}">
        <p14:creationId xmlns:p14="http://schemas.microsoft.com/office/powerpoint/2010/main" val="1434150385"/>
      </p:ext>
    </p:extLst>
  </p:cSld>
  <p:clrMapOvr>
    <a:masterClrMapping/>
  </p:clrMapOvr>
  <p:extLst>
    <p:ext uri="{6950BFC3-D8DA-4A85-94F7-54DA5524770B}">
      <p188:commentRel xmlns:p188="http://schemas.microsoft.com/office/powerpoint/2018/8/main" r:id="rId2"/>
    </p:ext>
  </p:extLst>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660</TotalTime>
  <Words>952</Words>
  <Application>Microsoft Office PowerPoint</Application>
  <PresentationFormat>Custom</PresentationFormat>
  <Paragraphs>70</Paragraphs>
  <Slides>1</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vt:i4>
      </vt:variant>
    </vt:vector>
  </HeadingPairs>
  <TitlesOfParts>
    <vt:vector size="7" baseType="lpstr">
      <vt:lpstr>Arial</vt:lpstr>
      <vt:lpstr>Calibri</vt:lpstr>
      <vt:lpstr>Calibri Light</vt:lpstr>
      <vt:lpstr>Cambria Math</vt:lpstr>
      <vt:lpstr>Times New Roman</vt:lpstr>
      <vt:lpstr>Office Theme</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Genaro Allen Drew Lozano</dc:creator>
  <cp:lastModifiedBy>Genaro Allen Drew Lozano</cp:lastModifiedBy>
  <cp:revision>32</cp:revision>
  <dcterms:created xsi:type="dcterms:W3CDTF">2022-08-06T22:07:16Z</dcterms:created>
  <dcterms:modified xsi:type="dcterms:W3CDTF">2022-08-09T23:58:45Z</dcterms:modified>
</cp:coreProperties>
</file>