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008" autoAdjust="0"/>
    <p:restoredTop sz="94660"/>
  </p:normalViewPr>
  <p:slideViewPr>
    <p:cSldViewPr snapToGrid="0">
      <p:cViewPr varScale="1">
        <p:scale>
          <a:sx n="30" d="100"/>
          <a:sy n="30" d="100"/>
        </p:scale>
        <p:origin x="154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08ABD2-047E-44A9-9DE9-57199FC5FF44}" type="datetimeFigureOut">
              <a:rPr lang="en-US" smtClean="0"/>
              <a:t>2022-08-10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383392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8ABD2-047E-44A9-9DE9-57199FC5FF44}" type="datetimeFigureOut">
              <a:rPr lang="en-US" smtClean="0"/>
              <a:t>2022-08-10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1910062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8ABD2-047E-44A9-9DE9-57199FC5FF44}" type="datetimeFigureOut">
              <a:rPr lang="en-US" smtClean="0"/>
              <a:t>2022-08-10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325674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8ABD2-047E-44A9-9DE9-57199FC5FF44}" type="datetimeFigureOut">
              <a:rPr lang="en-US" smtClean="0"/>
              <a:t>2022-08-10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365839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08ABD2-047E-44A9-9DE9-57199FC5FF44}" type="datetimeFigureOut">
              <a:rPr lang="en-US" smtClean="0"/>
              <a:t>2022-08-10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165837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8ABD2-047E-44A9-9DE9-57199FC5FF44}" type="datetimeFigureOut">
              <a:rPr lang="en-US" smtClean="0"/>
              <a:t>2022-08-10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4135977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08ABD2-047E-44A9-9DE9-57199FC5FF44}" type="datetimeFigureOut">
              <a:rPr lang="en-US" smtClean="0"/>
              <a:t>2022-08-10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373932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8ABD2-047E-44A9-9DE9-57199FC5FF44}" type="datetimeFigureOut">
              <a:rPr lang="en-US" smtClean="0"/>
              <a:t>2022-08-10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121894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8ABD2-047E-44A9-9DE9-57199FC5FF44}" type="datetimeFigureOut">
              <a:rPr lang="en-US" smtClean="0"/>
              <a:t>2022-08-10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353274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708ABD2-047E-44A9-9DE9-57199FC5FF44}" type="datetimeFigureOut">
              <a:rPr lang="en-US" smtClean="0"/>
              <a:t>2022-08-10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410155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3708ABD2-047E-44A9-9DE9-57199FC5FF44}" type="datetimeFigureOut">
              <a:rPr lang="en-US" smtClean="0"/>
              <a:t>2022-08-10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0490C-8628-431C-8DE0-BF6CE4E4022E}" type="slidenum">
              <a:rPr lang="en-US" smtClean="0"/>
              <a:t>‹#›</a:t>
            </a:fld>
            <a:endParaRPr lang="en-US"/>
          </a:p>
        </p:txBody>
      </p:sp>
    </p:spTree>
    <p:extLst>
      <p:ext uri="{BB962C8B-B14F-4D97-AF65-F5344CB8AC3E}">
        <p14:creationId xmlns:p14="http://schemas.microsoft.com/office/powerpoint/2010/main" val="259805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708ABD2-047E-44A9-9DE9-57199FC5FF44}" type="datetimeFigureOut">
              <a:rPr lang="en-US" smtClean="0"/>
              <a:t>2022-08-10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B3D0490C-8628-431C-8DE0-BF6CE4E4022E}" type="slidenum">
              <a:rPr lang="en-US" smtClean="0"/>
              <a:t>‹#›</a:t>
            </a:fld>
            <a:endParaRPr lang="en-US"/>
          </a:p>
        </p:txBody>
      </p:sp>
    </p:spTree>
    <p:extLst>
      <p:ext uri="{BB962C8B-B14F-4D97-AF65-F5344CB8AC3E}">
        <p14:creationId xmlns:p14="http://schemas.microsoft.com/office/powerpoint/2010/main" val="2688532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EF95DB-233C-985A-628E-D85E5B51FD47}"/>
              </a:ext>
            </a:extLst>
          </p:cNvPr>
          <p:cNvSpPr/>
          <p:nvPr/>
        </p:nvSpPr>
        <p:spPr>
          <a:xfrm>
            <a:off x="0" y="0"/>
            <a:ext cx="43891200" cy="4114800"/>
          </a:xfrm>
          <a:prstGeom prst="rect">
            <a:avLst/>
          </a:prstGeom>
          <a:solidFill>
            <a:srgbClr val="0033A0"/>
          </a:solidFill>
          <a:ln>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E09B179-7A1D-5B77-FB66-30757114B0E7}"/>
              </a:ext>
            </a:extLst>
          </p:cNvPr>
          <p:cNvSpPr txBox="1"/>
          <p:nvPr/>
        </p:nvSpPr>
        <p:spPr>
          <a:xfrm>
            <a:off x="457187" y="5109060"/>
            <a:ext cx="10058400" cy="8468087"/>
          </a:xfrm>
          <a:prstGeom prst="rect">
            <a:avLst/>
          </a:prstGeom>
          <a:noFill/>
          <a:ln w="76200">
            <a:solidFill>
              <a:srgbClr val="79A2FF"/>
            </a:solidFill>
          </a:ln>
        </p:spPr>
        <p:txBody>
          <a:bodyPr wrap="square" rtlCol="0">
            <a:spAutoFit/>
          </a:bodyPr>
          <a:lstStyle/>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Oak Ridge National Laboratory (ORNL) is performing an experiment at the Spallation Neutron Source (SNS) to measure the neutron’s electric dipole moment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nEDM</a:t>
            </a:r>
            <a:r>
              <a:rPr lang="en-US" sz="3000" dirty="0">
                <a:effectLst/>
                <a:latin typeface="Calibri" panose="020F0502020204030204" pitchFamily="34" charset="0"/>
                <a:ea typeface="Calibri" panose="020F0502020204030204" pitchFamily="34" charset="0"/>
                <a:cs typeface="Times New Roman" panose="02020603050405020304" pitchFamily="18" charset="0"/>
              </a:rPr>
              <a:t>), which will have important implications in physics if it is found to be non-zero, especially for the theorized origins of matter in the universe.  The experimental process used in the SNS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nEDM</a:t>
            </a:r>
            <a:r>
              <a:rPr lang="en-US" sz="3000" dirty="0">
                <a:effectLst/>
                <a:latin typeface="Calibri" panose="020F0502020204030204" pitchFamily="34" charset="0"/>
                <a:ea typeface="Calibri" panose="020F0502020204030204" pitchFamily="34" charset="0"/>
                <a:cs typeface="Times New Roman" panose="02020603050405020304" pitchFamily="18" charset="0"/>
              </a:rPr>
              <a:t> project requires a magnetic field that is constant across space and time, which a superconducting cage design could achieve by trapping magnetic field lines after a B-field is induced within it by an external field.  To test this design, a small superconducting cage was created from lead, which is superconducting under liquid helium; sensors placed in and around the cage will determine its temperature and the magnetic field measured within.  Liquid nitrogen tests indicate that the current design and experiment set-up will be able to resist cryogenic temperatures, allowing for a liquid helium test to confirm whether the design can produce the requisite magnetic field.</a:t>
            </a:r>
          </a:p>
        </p:txBody>
      </p:sp>
      <p:sp>
        <p:nvSpPr>
          <p:cNvPr id="23" name="TextBox 22">
            <a:extLst>
              <a:ext uri="{FF2B5EF4-FFF2-40B4-BE49-F238E27FC236}">
                <a16:creationId xmlns:a16="http://schemas.microsoft.com/office/drawing/2014/main" id="{E6FA641B-E974-99B6-1E4A-5E0090ED76F2}"/>
              </a:ext>
            </a:extLst>
          </p:cNvPr>
          <p:cNvSpPr txBox="1"/>
          <p:nvPr/>
        </p:nvSpPr>
        <p:spPr>
          <a:xfrm>
            <a:off x="454207" y="14356078"/>
            <a:ext cx="10058400" cy="18013680"/>
          </a:xfrm>
          <a:prstGeom prst="rect">
            <a:avLst/>
          </a:prstGeom>
          <a:noFill/>
          <a:ln w="76200">
            <a:solidFill>
              <a:srgbClr val="5388FF"/>
            </a:solidFill>
          </a:ln>
        </p:spPr>
        <p:txBody>
          <a:bodyPr wrap="square" rtlCol="0">
            <a:spAutoFit/>
          </a:bodyPr>
          <a:lstStyle/>
          <a:p>
            <a:pPr marL="0" marR="0">
              <a:lnSpc>
                <a:spcPct val="107000"/>
              </a:lnSpc>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electric dipole moment (EDM) is a property of particles characterized by electrically positive and negative poles, that defines their torque in electric fields.  One of the questions currently being investigated in particle physics is whether the neutron has a non-zero electric dipole moment.</a:t>
            </a:r>
          </a:p>
          <a:p>
            <a:pPr marL="342900" marR="0" lvl="0" indent="-342900">
              <a:lnSpc>
                <a:spcPct val="107000"/>
              </a:lnSpc>
              <a:spcBef>
                <a:spcPts val="0"/>
              </a:spcBef>
              <a:spcAft>
                <a:spcPts val="80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A discovery of a non-zero value for the neutron’s EDM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nEDM</a:t>
            </a:r>
            <a:r>
              <a:rPr lang="en-US" sz="3000" dirty="0">
                <a:effectLst/>
                <a:latin typeface="Calibri" panose="020F0502020204030204" pitchFamily="34" charset="0"/>
                <a:ea typeface="Calibri" panose="020F0502020204030204" pitchFamily="34" charset="0"/>
                <a:cs typeface="Times New Roman" panose="02020603050405020304" pitchFamily="18" charset="0"/>
              </a:rPr>
              <a:t>) would have important ramifications due to it violating charge and parity symmetries.  This CP violation could satisfy one of the conditions necessary to explain baryogenesis, the theorized process by which the early universe had more matter than antimatter, leaving the matter that became the material universe after the two annihilated.</a:t>
            </a: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ORNL SNS experiments to measure the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nEDM</a:t>
            </a:r>
            <a:r>
              <a:rPr lang="en-US" sz="3000" dirty="0">
                <a:effectLst/>
                <a:latin typeface="Calibri" panose="020F0502020204030204" pitchFamily="34" charset="0"/>
                <a:ea typeface="Calibri" panose="020F0502020204030204" pitchFamily="34" charset="0"/>
                <a:cs typeface="Times New Roman" panose="02020603050405020304" pitchFamily="18" charset="0"/>
              </a:rPr>
              <a:t> involve inducing Larmor precession of the neutron spin in a strong electric field.  While the outside magnetic field is small, the neutron’s large magnetic moment creates a precession in the field from this spin, and the resulting modulated signal can be detected to measure the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nEDM</a:t>
            </a:r>
            <a:r>
              <a:rPr lang="en-US" sz="30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requirement for constant magnetic fields within the small size of the cryostat in which the experiment is being performed could be fulfilled by designing a superconducting cage.</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Because superconductors can maintain a current almost indefinitely, exposing it to an outside B field induces a current by Lenz’s Law that opposes changes in this field, creating an internal B field that is maintained even when the external source is removed.</a:t>
            </a:r>
          </a:p>
          <a:p>
            <a:pPr marL="342900" marR="0" lvl="0" indent="-342900">
              <a:lnSpc>
                <a:spcPct val="107000"/>
              </a:lnSpc>
              <a:spcBef>
                <a:spcPts val="0"/>
              </a:spcBef>
              <a:spcAft>
                <a:spcPts val="80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A cage design allows for current loops to form around each hole in the cage, “pinning” magnetic field lines that pass through such that they stay constant over space and time within the cage regardless of external B fields, fulfilling the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nEDM</a:t>
            </a:r>
            <a:r>
              <a:rPr lang="en-US" sz="3000" dirty="0">
                <a:effectLst/>
                <a:latin typeface="Calibri" panose="020F0502020204030204" pitchFamily="34" charset="0"/>
                <a:ea typeface="Calibri" panose="020F0502020204030204" pitchFamily="34" charset="0"/>
                <a:cs typeface="Times New Roman" panose="02020603050405020304" pitchFamily="18" charset="0"/>
              </a:rPr>
              <a:t> experiment’s requirements.</a:t>
            </a: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Using a prototype superconducting cage design composed of lead, this project will accurately obtain temperature and magnetic field strength data on the cage during testing in liquid helium, and thus determine whether the design is able to produce the desired fields.</a:t>
            </a:r>
          </a:p>
        </p:txBody>
      </p:sp>
      <p:sp>
        <p:nvSpPr>
          <p:cNvPr id="2" name="TextBox 1">
            <a:extLst>
              <a:ext uri="{FF2B5EF4-FFF2-40B4-BE49-F238E27FC236}">
                <a16:creationId xmlns:a16="http://schemas.microsoft.com/office/drawing/2014/main" id="{4FBE7E34-08C2-12AD-DE2A-8AF8124A6566}"/>
              </a:ext>
            </a:extLst>
          </p:cNvPr>
          <p:cNvSpPr txBox="1"/>
          <p:nvPr/>
        </p:nvSpPr>
        <p:spPr>
          <a:xfrm>
            <a:off x="32689800" y="23435966"/>
            <a:ext cx="10744200" cy="5504199"/>
          </a:xfrm>
          <a:prstGeom prst="rect">
            <a:avLst/>
          </a:prstGeom>
          <a:noFill/>
          <a:ln w="76200">
            <a:solidFill>
              <a:srgbClr val="0033A0"/>
            </a:solidFill>
          </a:ln>
        </p:spPr>
        <p:txBody>
          <a:bodyPr wrap="square" rtlCol="0">
            <a:spAutoFit/>
          </a:bodyPr>
          <a:lstStyle/>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next step in this project is performing a liquid helium test, in order to determine whether the superconducting cage can produce the desired constant magnetic field.  Currently, the cage is attached to a long rod to facilitate inserting it into a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dewer</a:t>
            </a:r>
            <a:r>
              <a:rPr lang="en-US" sz="3000" dirty="0">
                <a:effectLst/>
                <a:latin typeface="Calibri" panose="020F0502020204030204" pitchFamily="34" charset="0"/>
                <a:ea typeface="Calibri" panose="020F0502020204030204" pitchFamily="34" charset="0"/>
                <a:cs typeface="Times New Roman" panose="02020603050405020304" pitchFamily="18" charset="0"/>
              </a:rPr>
              <a:t> that holds the liquid helium, and allow data to be taken from the sensors after insertion.  A source for the external magnetic field has not yet been selected, but would most likely consist of a simple wire coil, which becomes an electromagnet when a current is applied. An alternate method for measuring the magnetic field, by using a 3D field mapper to measure the induced B field lines external to the cage, is also being considered.</a:t>
            </a:r>
          </a:p>
        </p:txBody>
      </p:sp>
      <p:sp>
        <p:nvSpPr>
          <p:cNvPr id="24" name="TextBox 23">
            <a:extLst>
              <a:ext uri="{FF2B5EF4-FFF2-40B4-BE49-F238E27FC236}">
                <a16:creationId xmlns:a16="http://schemas.microsoft.com/office/drawing/2014/main" id="{258E0C64-749B-F4EB-38B7-2CCB09330C18}"/>
              </a:ext>
            </a:extLst>
          </p:cNvPr>
          <p:cNvSpPr txBox="1"/>
          <p:nvPr/>
        </p:nvSpPr>
        <p:spPr>
          <a:xfrm>
            <a:off x="32689800" y="5093818"/>
            <a:ext cx="10744200" cy="13716000"/>
          </a:xfrm>
          <a:prstGeom prst="rect">
            <a:avLst/>
          </a:prstGeom>
          <a:noFill/>
          <a:ln w="76200">
            <a:solidFill>
              <a:srgbClr val="0043DA"/>
            </a:solidFill>
          </a:ln>
        </p:spPr>
        <p:txBody>
          <a:bodyPr wrap="square" rtlCol="0">
            <a:spAutoFit/>
          </a:bodyPr>
          <a:lstStyle/>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All tests were performed at a 10 Hz sampling rate, with varying numbers of samples.  The magnetometer was present in all tests, but its data is omitted as it is irrelevant to the liquid nitrogen tests.</a:t>
            </a: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first test was performed in two parts, a 605.25 second segment and an 858.73 second segment (started shortly after the first segment), along with two single-point reads from much later.</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During the test, frost buildup was noticed on an end of the rod, and after sitting overnight while the nitrogen evaporated, the resin stand was found to have shattered, requiring replacement.</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In both segments, the data indicated that the temperature fluctuated around 78.3 K – the first segment varying by at most 1 K (momentarily spiking from 205.83 K to 30.22 K) during thermometer swaps, and the second varying by at most 1.5 K (with a momentary 83.57 K spike).</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last two readings gave 93.23 K and 128.9 K, the difference likely caused by the liquid nitrogen evaporating over time, allowing the upper thermometer to warm before the lower one.</a:t>
            </a:r>
          </a:p>
          <a:p>
            <a:pPr marL="342900" marR="0" lvl="0" indent="-342900">
              <a:lnSpc>
                <a:spcPct val="107000"/>
              </a:lnSpc>
              <a:spcBef>
                <a:spcPts val="0"/>
              </a:spcBef>
              <a:spcAft>
                <a:spcPts val="80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first segment had manual swapping between the thermometers, leading to irregularities in the first segment’s data.</a:t>
            </a: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second test was performed in two parts, a 230.38 second segment ended manually as the control devices were not on (so the signal was just noise), and a 1,132.40 second segment that terminated early due to an error caused by the external computer.</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During the test, the metal stand held up, and frost formed again.</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data indicated that the temperature fluctuated around 77.7 K by at most 0.5 K.</a:t>
            </a:r>
          </a:p>
          <a:p>
            <a:pPr marL="342900" marR="0" lvl="0" indent="-342900">
              <a:lnSpc>
                <a:spcPct val="107000"/>
              </a:lnSpc>
              <a:spcBef>
                <a:spcPts val="0"/>
              </a:spcBef>
              <a:spcAft>
                <a:spcPts val="80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All data was measured with one thermometer, with no swaps.</a:t>
            </a:r>
          </a:p>
        </p:txBody>
      </p:sp>
      <p:sp>
        <p:nvSpPr>
          <p:cNvPr id="25" name="TextBox 24">
            <a:extLst>
              <a:ext uri="{FF2B5EF4-FFF2-40B4-BE49-F238E27FC236}">
                <a16:creationId xmlns:a16="http://schemas.microsoft.com/office/drawing/2014/main" id="{36F887D8-8D21-9437-DB16-62B1F0ABCF0E}"/>
              </a:ext>
            </a:extLst>
          </p:cNvPr>
          <p:cNvSpPr txBox="1"/>
          <p:nvPr/>
        </p:nvSpPr>
        <p:spPr>
          <a:xfrm>
            <a:off x="10972569" y="5105399"/>
            <a:ext cx="10744200" cy="8961120"/>
          </a:xfrm>
          <a:prstGeom prst="rect">
            <a:avLst/>
          </a:prstGeom>
          <a:noFill/>
          <a:ln w="76200">
            <a:solidFill>
              <a:srgbClr val="3372FF"/>
            </a:solidFill>
          </a:ln>
        </p:spPr>
        <p:txBody>
          <a:bodyPr wrap="square" rtlCol="0">
            <a:spAutoFit/>
          </a:bodyPr>
          <a:lstStyle/>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superconducting cage is constructed of leaded PCBs with a grid of small holes, soldered together to create a rectangular prism.  This cage is connected to an aluminum stand (originally resin) using varnish (originally epoxy).  The stand is attached with epoxy to the end of a long, hollow metal rod, so that it can be safely lowered into a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dewar</a:t>
            </a:r>
            <a:r>
              <a:rPr lang="en-US" sz="3000" dirty="0">
                <a:effectLst/>
                <a:latin typeface="Calibri" panose="020F0502020204030204" pitchFamily="34" charset="0"/>
                <a:ea typeface="Calibri" panose="020F0502020204030204" pitchFamily="34" charset="0"/>
                <a:cs typeface="Times New Roman" panose="02020603050405020304" pitchFamily="18" charset="0"/>
              </a:rPr>
              <a:t> during liquid helium tests.</a:t>
            </a:r>
          </a:p>
          <a:p>
            <a:pPr marL="0" marR="0">
              <a:lnSpc>
                <a:spcPct val="107000"/>
              </a:lnSpc>
              <a:spcBef>
                <a:spcPts val="0"/>
              </a:spcBef>
              <a:spcAft>
                <a:spcPts val="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Two thermometers and a magnetometer are attached to the cage - the thermometers are placed on the cage’s farthest and closest faces, in order to measure when the entire cage has reached the critical temperature, while the magnetometer is placed inside the cage.  The sensors are wired through the hollow rod to separate control devices that convert the sensor data into voltages, after which NI 9239 DAQ device converts the two voltage streams into a single stream, which is read through a USB port by an external computer running the DAQ program.</a:t>
            </a:r>
          </a:p>
          <a:p>
            <a:r>
              <a:rPr lang="en-US" sz="3000" dirty="0">
                <a:effectLst/>
                <a:latin typeface="Calibri" panose="020F0502020204030204" pitchFamily="34" charset="0"/>
                <a:ea typeface="Calibri" panose="020F0502020204030204" pitchFamily="34" charset="0"/>
                <a:cs typeface="Times New Roman" panose="02020603050405020304" pitchFamily="18" charset="0"/>
              </a:rPr>
              <a:t>The thermometers use the same control device, but data from only one of them is outputted at a time; during testing, we manually swap between them to check them both.</a:t>
            </a:r>
            <a:endParaRPr lang="en-US" sz="3000" dirty="0"/>
          </a:p>
        </p:txBody>
      </p:sp>
      <p:sp>
        <p:nvSpPr>
          <p:cNvPr id="26" name="TextBox 25">
            <a:extLst>
              <a:ext uri="{FF2B5EF4-FFF2-40B4-BE49-F238E27FC236}">
                <a16:creationId xmlns:a16="http://schemas.microsoft.com/office/drawing/2014/main" id="{D127DD92-1E46-8125-9DA2-65F2726823B3}"/>
              </a:ext>
            </a:extLst>
          </p:cNvPr>
          <p:cNvSpPr txBox="1"/>
          <p:nvPr/>
        </p:nvSpPr>
        <p:spPr>
          <a:xfrm>
            <a:off x="22221971" y="12923519"/>
            <a:ext cx="10058400" cy="11430000"/>
          </a:xfrm>
          <a:prstGeom prst="rect">
            <a:avLst/>
          </a:prstGeom>
          <a:noFill/>
          <a:ln w="76200">
            <a:solidFill>
              <a:srgbClr val="3372FF"/>
            </a:solidFill>
          </a:ln>
        </p:spPr>
        <p:txBody>
          <a:bodyPr wrap="square" rtlCol="0">
            <a:spAutoFit/>
          </a:bodyPr>
          <a:lstStyle/>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data acquisition program is written in Python, utilizing the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nidaqmx</a:t>
            </a:r>
            <a:r>
              <a:rPr lang="en-US" sz="3000" dirty="0">
                <a:effectLst/>
                <a:latin typeface="Calibri" panose="020F0502020204030204" pitchFamily="34" charset="0"/>
                <a:ea typeface="Calibri" panose="020F0502020204030204" pitchFamily="34" charset="0"/>
                <a:cs typeface="Times New Roman" panose="02020603050405020304" pitchFamily="18" charset="0"/>
              </a:rPr>
              <a:t> library to set the sample rate of the sensors and read the data captured by the NI 9239.</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First, the program creates an interpolated curve function translating voltage to temperature, based on a table of the control device’s output voltage at specific temperatures.</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Then, the program requests a sample rate (samples/sec) and the number of samples to gather.</a:t>
            </a:r>
          </a:p>
          <a:p>
            <a:pPr marL="342900" marR="0" lvl="0" indent="-342900">
              <a:lnSpc>
                <a:spcPct val="107000"/>
              </a:lnSpc>
              <a:spcBef>
                <a:spcPts val="0"/>
              </a:spcBef>
              <a:spcAft>
                <a:spcPts val="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A for loop the starts that loops for the number of samples.</a:t>
            </a:r>
          </a:p>
          <a:p>
            <a:pPr marL="742950" marR="0" lvl="1" indent="-285750">
              <a:lnSpc>
                <a:spcPct val="107000"/>
              </a:lnSpc>
              <a:spcBef>
                <a:spcPts val="0"/>
              </a:spcBef>
              <a:spcAft>
                <a:spcPts val="0"/>
              </a:spcAft>
              <a:buFont typeface="Courier New" panose="02070309020205020404" pitchFamily="49" charset="0"/>
              <a:buChar char="o"/>
            </a:pPr>
            <a:r>
              <a:rPr lang="en-US" sz="3000" dirty="0">
                <a:effectLst/>
                <a:latin typeface="Calibri" panose="020F0502020204030204" pitchFamily="34" charset="0"/>
                <a:ea typeface="Calibri" panose="020F0502020204030204" pitchFamily="34" charset="0"/>
                <a:cs typeface="Times New Roman" panose="02020603050405020304" pitchFamily="18" charset="0"/>
              </a:rPr>
              <a:t>A while loop waits until a time period equal to the reciprocal of the sample rate has passed since the last loop iteration, after which a thread is created containing the read operation and the for loop restarts.</a:t>
            </a:r>
          </a:p>
          <a:p>
            <a:pPr marL="1143000" marR="0" lvl="2" indent="-228600">
              <a:lnSpc>
                <a:spcPct val="107000"/>
              </a:lnSpc>
              <a:spcBef>
                <a:spcPts val="0"/>
              </a:spcBef>
              <a:spcAft>
                <a:spcPts val="0"/>
              </a:spcAft>
              <a:buFont typeface="Wingdings" panose="05000000000000000000" pitchFamily="2"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thread clears any accumulated data in the buffer, reads a single set of new data that arrives into the buffer afterwards, and writes the stored data to a text file with a timestamp of when it was taken.</a:t>
            </a:r>
          </a:p>
          <a:p>
            <a:pPr marL="1143000" marR="0" lvl="2" indent="-228600">
              <a:lnSpc>
                <a:spcPct val="107000"/>
              </a:lnSpc>
              <a:spcBef>
                <a:spcPts val="0"/>
              </a:spcBef>
              <a:spcAft>
                <a:spcPts val="0"/>
              </a:spcAft>
              <a:buFont typeface="Wingdings" panose="05000000000000000000" pitchFamily="2"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thread also translates the thermometers’ voltage signal into a temperature value using the interpolated curve function, and notifies the user when this reading goes below or above the critical temperature.</a:t>
            </a:r>
          </a:p>
          <a:p>
            <a:pPr marL="342900" marR="0" lvl="0" indent="-342900">
              <a:lnSpc>
                <a:spcPct val="107000"/>
              </a:lnSpc>
              <a:spcBef>
                <a:spcPts val="0"/>
              </a:spcBef>
              <a:spcAft>
                <a:spcPts val="800"/>
              </a:spcAft>
              <a:buFont typeface="Symbol" panose="05050102010706020507" pitchFamily="18" charset="2"/>
              <a:buChar char=""/>
            </a:pPr>
            <a:r>
              <a:rPr lang="en-US" sz="3000" dirty="0">
                <a:effectLst/>
                <a:latin typeface="Calibri" panose="020F0502020204030204" pitchFamily="34" charset="0"/>
                <a:ea typeface="Calibri" panose="020F0502020204030204" pitchFamily="34" charset="0"/>
                <a:cs typeface="Times New Roman" panose="02020603050405020304" pitchFamily="18" charset="0"/>
              </a:rPr>
              <a:t>After all iterations of the loop have completed, the program ends, leaving a text file containing the collected data.</a:t>
            </a:r>
          </a:p>
        </p:txBody>
      </p:sp>
      <p:sp>
        <p:nvSpPr>
          <p:cNvPr id="28" name="TextBox 27">
            <a:extLst>
              <a:ext uri="{FF2B5EF4-FFF2-40B4-BE49-F238E27FC236}">
                <a16:creationId xmlns:a16="http://schemas.microsoft.com/office/drawing/2014/main" id="{D938D872-E528-70FB-4F2C-64CE67D0287E}"/>
              </a:ext>
            </a:extLst>
          </p:cNvPr>
          <p:cNvSpPr txBox="1"/>
          <p:nvPr/>
        </p:nvSpPr>
        <p:spPr>
          <a:xfrm>
            <a:off x="457199" y="346210"/>
            <a:ext cx="39057943" cy="2123658"/>
          </a:xfrm>
          <a:prstGeom prst="rect">
            <a:avLst/>
          </a:prstGeom>
          <a:noFill/>
        </p:spPr>
        <p:txBody>
          <a:bodyPr wrap="square" rtlCol="0">
            <a:spAutoFit/>
          </a:bodyPr>
          <a:lstStyle/>
          <a:p>
            <a:r>
              <a:rPr lang="en-US" sz="13200" dirty="0">
                <a:solidFill>
                  <a:schemeClr val="bg1"/>
                </a:solidFill>
              </a:rPr>
              <a:t>Superconducting Cage for Measuring the Neutron EDM</a:t>
            </a:r>
          </a:p>
        </p:txBody>
      </p:sp>
      <p:sp>
        <p:nvSpPr>
          <p:cNvPr id="29" name="TextBox 28">
            <a:extLst>
              <a:ext uri="{FF2B5EF4-FFF2-40B4-BE49-F238E27FC236}">
                <a16:creationId xmlns:a16="http://schemas.microsoft.com/office/drawing/2014/main" id="{F9C96801-BB22-53A3-4DA9-97E1E8F7C922}"/>
              </a:ext>
            </a:extLst>
          </p:cNvPr>
          <p:cNvSpPr txBox="1"/>
          <p:nvPr/>
        </p:nvSpPr>
        <p:spPr>
          <a:xfrm>
            <a:off x="459073" y="2607934"/>
            <a:ext cx="36541470" cy="1200329"/>
          </a:xfrm>
          <a:prstGeom prst="rect">
            <a:avLst/>
          </a:prstGeom>
          <a:noFill/>
        </p:spPr>
        <p:txBody>
          <a:bodyPr wrap="square" rtlCol="0">
            <a:spAutoFit/>
          </a:bodyPr>
          <a:lstStyle/>
          <a:p>
            <a:r>
              <a:rPr lang="en-US" sz="7000" dirty="0">
                <a:solidFill>
                  <a:schemeClr val="bg1"/>
                </a:solidFill>
              </a:rPr>
              <a:t>Rohan Rauch (Ohio State </a:t>
            </a:r>
            <a:r>
              <a:rPr lang="en-US" sz="7000">
                <a:solidFill>
                  <a:schemeClr val="bg1"/>
                </a:solidFill>
              </a:rPr>
              <a:t>University);  </a:t>
            </a:r>
            <a:r>
              <a:rPr lang="en-US" sz="7200" dirty="0">
                <a:solidFill>
                  <a:schemeClr val="bg1"/>
                </a:solidFill>
              </a:rPr>
              <a:t>Cory Smith, Christopher Crawford (University of Kentucky)</a:t>
            </a:r>
            <a:r>
              <a:rPr lang="en-US" sz="7000" dirty="0">
                <a:solidFill>
                  <a:schemeClr val="bg1"/>
                </a:solidFill>
              </a:rPr>
              <a:t> </a:t>
            </a:r>
          </a:p>
        </p:txBody>
      </p:sp>
      <p:pic>
        <p:nvPicPr>
          <p:cNvPr id="31" name="Picture 30">
            <a:extLst>
              <a:ext uri="{FF2B5EF4-FFF2-40B4-BE49-F238E27FC236}">
                <a16:creationId xmlns:a16="http://schemas.microsoft.com/office/drawing/2014/main" id="{083EFD00-F472-B814-6CB9-7749CBF8C4B2}"/>
              </a:ext>
            </a:extLst>
          </p:cNvPr>
          <p:cNvPicPr>
            <a:picLocks noChangeAspect="1"/>
          </p:cNvPicPr>
          <p:nvPr/>
        </p:nvPicPr>
        <p:blipFill rotWithShape="1">
          <a:blip r:embed="rId2">
            <a:extLst>
              <a:ext uri="{28A0092B-C50C-407E-A947-70E740481C1C}">
                <a14:useLocalDpi xmlns:a14="http://schemas.microsoft.com/office/drawing/2010/main" val="0"/>
              </a:ext>
            </a:extLst>
          </a:blip>
          <a:srcRect l="12901" t="20322" r="5682" b="28766"/>
          <a:stretch/>
        </p:blipFill>
        <p:spPr>
          <a:xfrm>
            <a:off x="22221972" y="8214878"/>
            <a:ext cx="8002788" cy="3753317"/>
          </a:xfrm>
          <a:prstGeom prst="rect">
            <a:avLst/>
          </a:prstGeom>
        </p:spPr>
      </p:pic>
      <p:pic>
        <p:nvPicPr>
          <p:cNvPr id="33" name="Picture 32">
            <a:extLst>
              <a:ext uri="{FF2B5EF4-FFF2-40B4-BE49-F238E27FC236}">
                <a16:creationId xmlns:a16="http://schemas.microsoft.com/office/drawing/2014/main" id="{5CDC2DCB-14D6-8709-E515-211AD6FF489F}"/>
              </a:ext>
            </a:extLst>
          </p:cNvPr>
          <p:cNvPicPr>
            <a:picLocks noChangeAspect="1"/>
          </p:cNvPicPr>
          <p:nvPr/>
        </p:nvPicPr>
        <p:blipFill rotWithShape="1">
          <a:blip r:embed="rId3">
            <a:extLst>
              <a:ext uri="{28A0092B-C50C-407E-A947-70E740481C1C}">
                <a14:useLocalDpi xmlns:a14="http://schemas.microsoft.com/office/drawing/2010/main" val="0"/>
              </a:ext>
            </a:extLst>
          </a:blip>
          <a:srcRect t="802" r="2774" b="43640"/>
          <a:stretch/>
        </p:blipFill>
        <p:spPr>
          <a:xfrm>
            <a:off x="22221973" y="4785114"/>
            <a:ext cx="8002787" cy="3429763"/>
          </a:xfrm>
          <a:prstGeom prst="rect">
            <a:avLst/>
          </a:prstGeom>
        </p:spPr>
      </p:pic>
      <p:pic>
        <p:nvPicPr>
          <p:cNvPr id="35" name="Picture 34">
            <a:extLst>
              <a:ext uri="{FF2B5EF4-FFF2-40B4-BE49-F238E27FC236}">
                <a16:creationId xmlns:a16="http://schemas.microsoft.com/office/drawing/2014/main" id="{8345FAA1-878A-4802-FB89-FCE37AC01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240623" y="25540277"/>
            <a:ext cx="7802878" cy="5852158"/>
          </a:xfrm>
          <a:prstGeom prst="rect">
            <a:avLst/>
          </a:prstGeom>
        </p:spPr>
      </p:pic>
      <p:sp>
        <p:nvSpPr>
          <p:cNvPr id="34" name="Rectangle 33">
            <a:extLst>
              <a:ext uri="{FF2B5EF4-FFF2-40B4-BE49-F238E27FC236}">
                <a16:creationId xmlns:a16="http://schemas.microsoft.com/office/drawing/2014/main" id="{077F94FC-ABAC-D12C-217D-0DFD7A574F43}"/>
              </a:ext>
            </a:extLst>
          </p:cNvPr>
          <p:cNvSpPr/>
          <p:nvPr/>
        </p:nvSpPr>
        <p:spPr>
          <a:xfrm>
            <a:off x="11483554" y="14221980"/>
            <a:ext cx="7142479" cy="30784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a:t>Create interpolated curve function</a:t>
            </a:r>
          </a:p>
          <a:p>
            <a:r>
              <a:rPr lang="en-US" sz="3600" dirty="0"/>
              <a:t>Request sample rate &amp; num. samples</a:t>
            </a:r>
          </a:p>
        </p:txBody>
      </p:sp>
      <p:sp>
        <p:nvSpPr>
          <p:cNvPr id="36" name="Rectangle 35">
            <a:extLst>
              <a:ext uri="{FF2B5EF4-FFF2-40B4-BE49-F238E27FC236}">
                <a16:creationId xmlns:a16="http://schemas.microsoft.com/office/drawing/2014/main" id="{61823644-A17B-A8E8-ABDF-DB66C51D6F04}"/>
              </a:ext>
            </a:extLst>
          </p:cNvPr>
          <p:cNvSpPr/>
          <p:nvPr/>
        </p:nvSpPr>
        <p:spPr>
          <a:xfrm>
            <a:off x="11616734" y="15451882"/>
            <a:ext cx="5383700" cy="1696178"/>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sz="3600" dirty="0"/>
              <a:t>For num samples…</a:t>
            </a:r>
          </a:p>
          <a:p>
            <a:endParaRPr lang="en-US" sz="3600" dirty="0"/>
          </a:p>
          <a:p>
            <a:r>
              <a:rPr lang="en-US" sz="3600" dirty="0"/>
              <a:t>Start sample thread</a:t>
            </a:r>
          </a:p>
        </p:txBody>
      </p:sp>
      <p:sp>
        <p:nvSpPr>
          <p:cNvPr id="37" name="Rectangle 36">
            <a:extLst>
              <a:ext uri="{FF2B5EF4-FFF2-40B4-BE49-F238E27FC236}">
                <a16:creationId xmlns:a16="http://schemas.microsoft.com/office/drawing/2014/main" id="{BA78335D-BFE7-58A8-DF3A-D7107E490778}"/>
              </a:ext>
            </a:extLst>
          </p:cNvPr>
          <p:cNvSpPr/>
          <p:nvPr/>
        </p:nvSpPr>
        <p:spPr>
          <a:xfrm>
            <a:off x="11736037" y="16046202"/>
            <a:ext cx="4953967" cy="559049"/>
          </a:xfrm>
          <a:prstGeom prst="rect">
            <a:avLst/>
          </a:prstGeom>
          <a:solidFill>
            <a:srgbClr val="76B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a:t>Wait until time to sample</a:t>
            </a:r>
          </a:p>
        </p:txBody>
      </p:sp>
      <p:sp>
        <p:nvSpPr>
          <p:cNvPr id="38" name="Rectangle 37">
            <a:extLst>
              <a:ext uri="{FF2B5EF4-FFF2-40B4-BE49-F238E27FC236}">
                <a16:creationId xmlns:a16="http://schemas.microsoft.com/office/drawing/2014/main" id="{8905D04F-0962-DC03-39C6-314139CB04F5}"/>
              </a:ext>
            </a:extLst>
          </p:cNvPr>
          <p:cNvSpPr/>
          <p:nvPr/>
        </p:nvSpPr>
        <p:spPr>
          <a:xfrm>
            <a:off x="11509032" y="18227481"/>
            <a:ext cx="4702611" cy="18142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dirty="0"/>
              <a:t>Clear buffer</a:t>
            </a:r>
          </a:p>
          <a:p>
            <a:r>
              <a:rPr lang="en-US" sz="3600" dirty="0"/>
              <a:t>Read &amp; write data to file</a:t>
            </a:r>
          </a:p>
          <a:p>
            <a:r>
              <a:rPr lang="en-US" sz="3600" dirty="0"/>
              <a:t>Check temperature</a:t>
            </a:r>
          </a:p>
        </p:txBody>
      </p:sp>
      <p:cxnSp>
        <p:nvCxnSpPr>
          <p:cNvPr id="40" name="Connector: Elbow 39">
            <a:extLst>
              <a:ext uri="{FF2B5EF4-FFF2-40B4-BE49-F238E27FC236}">
                <a16:creationId xmlns:a16="http://schemas.microsoft.com/office/drawing/2014/main" id="{F057A24E-F114-E701-7953-96AD6A846F97}"/>
              </a:ext>
            </a:extLst>
          </p:cNvPr>
          <p:cNvCxnSpPr>
            <a:cxnSpLocks/>
            <a:endCxn id="78" idx="0"/>
          </p:cNvCxnSpPr>
          <p:nvPr/>
        </p:nvCxnSpPr>
        <p:spPr>
          <a:xfrm rot="16200000" flipH="1">
            <a:off x="14760918" y="17221945"/>
            <a:ext cx="1145292" cy="865780"/>
          </a:xfrm>
          <a:prstGeom prst="bentConnector3">
            <a:avLst>
              <a:gd name="adj1" fmla="val 5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A8AD586-FF43-3C32-26C7-3F6363552FEB}"/>
              </a:ext>
            </a:extLst>
          </p:cNvPr>
          <p:cNvSpPr/>
          <p:nvPr/>
        </p:nvSpPr>
        <p:spPr>
          <a:xfrm>
            <a:off x="457200" y="4556759"/>
            <a:ext cx="10058386" cy="548640"/>
          </a:xfrm>
          <a:prstGeom prst="rect">
            <a:avLst/>
          </a:prstGeom>
          <a:solidFill>
            <a:srgbClr val="79A2FF"/>
          </a:solidFill>
          <a:ln w="76200">
            <a:solidFill>
              <a:srgbClr val="79A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Abstract</a:t>
            </a:r>
          </a:p>
        </p:txBody>
      </p:sp>
      <p:sp>
        <p:nvSpPr>
          <p:cNvPr id="41" name="Rectangle 40">
            <a:extLst>
              <a:ext uri="{FF2B5EF4-FFF2-40B4-BE49-F238E27FC236}">
                <a16:creationId xmlns:a16="http://schemas.microsoft.com/office/drawing/2014/main" id="{4BD6FBB5-D487-D6AD-3336-3C075037E2AD}"/>
              </a:ext>
            </a:extLst>
          </p:cNvPr>
          <p:cNvSpPr/>
          <p:nvPr/>
        </p:nvSpPr>
        <p:spPr>
          <a:xfrm>
            <a:off x="454221" y="13807441"/>
            <a:ext cx="10058386" cy="548640"/>
          </a:xfrm>
          <a:prstGeom prst="rect">
            <a:avLst/>
          </a:prstGeom>
          <a:solidFill>
            <a:srgbClr val="5388FF"/>
          </a:solidFill>
          <a:ln w="76200">
            <a:solidFill>
              <a:srgbClr val="538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Background</a:t>
            </a:r>
          </a:p>
        </p:txBody>
      </p:sp>
      <p:sp>
        <p:nvSpPr>
          <p:cNvPr id="42" name="Rectangle 41">
            <a:extLst>
              <a:ext uri="{FF2B5EF4-FFF2-40B4-BE49-F238E27FC236}">
                <a16:creationId xmlns:a16="http://schemas.microsoft.com/office/drawing/2014/main" id="{BE5081BE-69DD-B631-7EDF-65CA53ACE88D}"/>
              </a:ext>
            </a:extLst>
          </p:cNvPr>
          <p:cNvSpPr/>
          <p:nvPr/>
        </p:nvSpPr>
        <p:spPr>
          <a:xfrm>
            <a:off x="10972808" y="4562591"/>
            <a:ext cx="10744200" cy="548640"/>
          </a:xfrm>
          <a:prstGeom prst="rect">
            <a:avLst/>
          </a:prstGeom>
          <a:solidFill>
            <a:srgbClr val="3372FF"/>
          </a:solidFill>
          <a:ln w="76200">
            <a:solidFill>
              <a:srgbClr val="337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Cage Design</a:t>
            </a:r>
          </a:p>
        </p:txBody>
      </p:sp>
      <p:sp>
        <p:nvSpPr>
          <p:cNvPr id="43" name="Rectangle 42">
            <a:extLst>
              <a:ext uri="{FF2B5EF4-FFF2-40B4-BE49-F238E27FC236}">
                <a16:creationId xmlns:a16="http://schemas.microsoft.com/office/drawing/2014/main" id="{082AFC2E-BB6F-C441-D477-D7DE0DD241B7}"/>
              </a:ext>
            </a:extLst>
          </p:cNvPr>
          <p:cNvSpPr/>
          <p:nvPr/>
        </p:nvSpPr>
        <p:spPr>
          <a:xfrm>
            <a:off x="22221987" y="12374879"/>
            <a:ext cx="10058400" cy="548640"/>
          </a:xfrm>
          <a:prstGeom prst="rect">
            <a:avLst/>
          </a:prstGeom>
          <a:solidFill>
            <a:srgbClr val="3372FF"/>
          </a:solidFill>
          <a:ln w="76200">
            <a:solidFill>
              <a:srgbClr val="337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Data Acquisition Software</a:t>
            </a:r>
          </a:p>
        </p:txBody>
      </p:sp>
      <p:sp>
        <p:nvSpPr>
          <p:cNvPr id="44" name="Rectangle 43">
            <a:extLst>
              <a:ext uri="{FF2B5EF4-FFF2-40B4-BE49-F238E27FC236}">
                <a16:creationId xmlns:a16="http://schemas.microsoft.com/office/drawing/2014/main" id="{90F77B13-237C-6B45-5FE6-E5AA4C287027}"/>
              </a:ext>
            </a:extLst>
          </p:cNvPr>
          <p:cNvSpPr/>
          <p:nvPr/>
        </p:nvSpPr>
        <p:spPr>
          <a:xfrm>
            <a:off x="10967665" y="20197239"/>
            <a:ext cx="10744200" cy="548640"/>
          </a:xfrm>
          <a:prstGeom prst="rect">
            <a:avLst/>
          </a:prstGeom>
          <a:solidFill>
            <a:srgbClr val="3372FF"/>
          </a:solidFill>
          <a:ln w="76200">
            <a:solidFill>
              <a:srgbClr val="337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Experiment Setup</a:t>
            </a:r>
          </a:p>
        </p:txBody>
      </p:sp>
      <p:sp>
        <p:nvSpPr>
          <p:cNvPr id="45" name="Rectangle 44">
            <a:extLst>
              <a:ext uri="{FF2B5EF4-FFF2-40B4-BE49-F238E27FC236}">
                <a16:creationId xmlns:a16="http://schemas.microsoft.com/office/drawing/2014/main" id="{9D86C152-554D-C37B-A525-AB2B3E0F04F5}"/>
              </a:ext>
            </a:extLst>
          </p:cNvPr>
          <p:cNvSpPr/>
          <p:nvPr/>
        </p:nvSpPr>
        <p:spPr>
          <a:xfrm>
            <a:off x="32689800" y="4553360"/>
            <a:ext cx="10744200" cy="548640"/>
          </a:xfrm>
          <a:prstGeom prst="rect">
            <a:avLst/>
          </a:prstGeom>
          <a:solidFill>
            <a:srgbClr val="0043DA"/>
          </a:solidFill>
          <a:ln w="76200">
            <a:solidFill>
              <a:srgbClr val="004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Results</a:t>
            </a:r>
          </a:p>
        </p:txBody>
      </p:sp>
      <p:sp>
        <p:nvSpPr>
          <p:cNvPr id="46" name="Rectangle 45">
            <a:extLst>
              <a:ext uri="{FF2B5EF4-FFF2-40B4-BE49-F238E27FC236}">
                <a16:creationId xmlns:a16="http://schemas.microsoft.com/office/drawing/2014/main" id="{315FADE7-1C05-15D2-040E-B3C8C9BB0CB6}"/>
              </a:ext>
            </a:extLst>
          </p:cNvPr>
          <p:cNvSpPr/>
          <p:nvPr/>
        </p:nvSpPr>
        <p:spPr>
          <a:xfrm>
            <a:off x="32691289" y="22887326"/>
            <a:ext cx="10744200" cy="548640"/>
          </a:xfrm>
          <a:prstGeom prst="rect">
            <a:avLst/>
          </a:prstGeom>
          <a:solidFill>
            <a:srgbClr val="0033A0"/>
          </a:solidFill>
          <a:ln w="76200">
            <a:solidFill>
              <a:srgbClr val="003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Future Work</a:t>
            </a:r>
          </a:p>
        </p:txBody>
      </p:sp>
      <p:sp>
        <p:nvSpPr>
          <p:cNvPr id="52" name="TextBox 51">
            <a:extLst>
              <a:ext uri="{FF2B5EF4-FFF2-40B4-BE49-F238E27FC236}">
                <a16:creationId xmlns:a16="http://schemas.microsoft.com/office/drawing/2014/main" id="{0EF2EF7D-AF92-32E0-9250-288601947D27}"/>
              </a:ext>
            </a:extLst>
          </p:cNvPr>
          <p:cNvSpPr txBox="1"/>
          <p:nvPr/>
        </p:nvSpPr>
        <p:spPr>
          <a:xfrm>
            <a:off x="32691710" y="29724892"/>
            <a:ext cx="10744200" cy="2642903"/>
          </a:xfrm>
          <a:prstGeom prst="rect">
            <a:avLst/>
          </a:prstGeom>
          <a:noFill/>
          <a:ln w="76200">
            <a:solidFill>
              <a:srgbClr val="001B58"/>
            </a:solidFill>
          </a:ln>
        </p:spPr>
        <p:txBody>
          <a:bodyPr wrap="square" rtlCol="0">
            <a:spAutoFit/>
          </a:bodyPr>
          <a:lstStyle/>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This project was performed under the guidance of Cory Smith and Christopher Crawford.</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This work is funded in part by the national Science Foundation under grant PHY-1950792, and by the Department of Energy under contract DE-SC0014622.</a:t>
            </a:r>
          </a:p>
        </p:txBody>
      </p:sp>
      <p:sp>
        <p:nvSpPr>
          <p:cNvPr id="53" name="Rectangle 52">
            <a:extLst>
              <a:ext uri="{FF2B5EF4-FFF2-40B4-BE49-F238E27FC236}">
                <a16:creationId xmlns:a16="http://schemas.microsoft.com/office/drawing/2014/main" id="{C20E0BAF-173F-DA21-62B3-BFD787D1A9AE}"/>
              </a:ext>
            </a:extLst>
          </p:cNvPr>
          <p:cNvSpPr/>
          <p:nvPr/>
        </p:nvSpPr>
        <p:spPr>
          <a:xfrm>
            <a:off x="32691710" y="29171419"/>
            <a:ext cx="10744200" cy="548640"/>
          </a:xfrm>
          <a:prstGeom prst="rect">
            <a:avLst/>
          </a:prstGeom>
          <a:solidFill>
            <a:srgbClr val="001B58"/>
          </a:solidFill>
          <a:ln w="76200">
            <a:solidFill>
              <a:srgbClr val="001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Acknowledgements</a:t>
            </a:r>
          </a:p>
        </p:txBody>
      </p:sp>
      <p:sp>
        <p:nvSpPr>
          <p:cNvPr id="58" name="TextBox 57">
            <a:extLst>
              <a:ext uri="{FF2B5EF4-FFF2-40B4-BE49-F238E27FC236}">
                <a16:creationId xmlns:a16="http://schemas.microsoft.com/office/drawing/2014/main" id="{FE1BDE96-29BE-DD58-0260-D4F9914E45EA}"/>
              </a:ext>
            </a:extLst>
          </p:cNvPr>
          <p:cNvSpPr txBox="1"/>
          <p:nvPr/>
        </p:nvSpPr>
        <p:spPr>
          <a:xfrm>
            <a:off x="10967665" y="20758446"/>
            <a:ext cx="10744200" cy="11612880"/>
          </a:xfrm>
          <a:prstGeom prst="rect">
            <a:avLst/>
          </a:prstGeom>
          <a:noFill/>
          <a:ln w="76200">
            <a:solidFill>
              <a:srgbClr val="3372FF"/>
            </a:solidFill>
          </a:ln>
        </p:spPr>
        <p:txBody>
          <a:bodyPr wrap="square" rtlCol="0">
            <a:spAutoFit/>
          </a:bodyPr>
          <a:lstStyle/>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Two sets of tests were planned for the prototype, one using liquid nitrogen and another using liquid helium.  Both consist of dipping the cage into a cryogenic liquid, with the rod supporting the cage and taking readings from the magnetometer and thermometers through the DAQ program.  The liquid helium test would also involve exposing the cage to a magnetic field, though no field source has been chosen yet.  Currently, only the liquid nitrogen tests have been performed, due to unavailability of liquid helium, considerations on using other sensors, and time constraints.</a:t>
            </a: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liquid nitrogen test uses a small container of liquid nitrogen as the cryogenic liquid.  Due to the small container size and the rod’s length, a wooden stand was built to hold the rod during testing.  Liquid nitrogen is only 77 K, so the lead cage will not superconduct (Pb critical temperature: 7.2 K).  Instead, this test will help identify issues in the experiment before the liquid helium test.</a:t>
            </a:r>
          </a:p>
          <a:p>
            <a:pPr marL="0" marR="0">
              <a:lnSpc>
                <a:spcPct val="107000"/>
              </a:lnSpc>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The liquid helium test uses a large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dewar</a:t>
            </a:r>
            <a:r>
              <a:rPr lang="en-US" sz="3000" dirty="0">
                <a:effectLst/>
                <a:latin typeface="Calibri" panose="020F0502020204030204" pitchFamily="34" charset="0"/>
                <a:ea typeface="Calibri" panose="020F0502020204030204" pitchFamily="34" charset="0"/>
                <a:cs typeface="Times New Roman" panose="02020603050405020304" pitchFamily="18" charset="0"/>
              </a:rPr>
              <a:t> of liquid helium as the cryogenic liquid.  The rod is long enough to let the cage reach the liquid inside after being threaded through the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dewar’s</a:t>
            </a:r>
            <a:r>
              <a:rPr lang="en-US" sz="3000" dirty="0">
                <a:effectLst/>
                <a:latin typeface="Calibri" panose="020F0502020204030204" pitchFamily="34" charset="0"/>
                <a:ea typeface="Calibri" panose="020F0502020204030204" pitchFamily="34" charset="0"/>
                <a:cs typeface="Times New Roman" panose="02020603050405020304" pitchFamily="18" charset="0"/>
              </a:rPr>
              <a:t> hole.  Liquid helium is 4.2 K, allowing the lead to cool down enough to make the cage superconduct.  Thus, this test will consist of cooling the cage below the critical temperature, then using an external B field to see if intended B-field is induced in the cage.  The creation of said B-field will confirm the design’s viability in the SNS </a:t>
            </a:r>
            <a:r>
              <a:rPr lang="en-US" sz="3000" dirty="0" err="1">
                <a:effectLst/>
                <a:latin typeface="Calibri" panose="020F0502020204030204" pitchFamily="34" charset="0"/>
                <a:ea typeface="Calibri" panose="020F0502020204030204" pitchFamily="34" charset="0"/>
                <a:cs typeface="Times New Roman" panose="02020603050405020304" pitchFamily="18" charset="0"/>
              </a:rPr>
              <a:t>nEDM</a:t>
            </a:r>
            <a:r>
              <a:rPr lang="en-US" sz="3000" dirty="0">
                <a:effectLst/>
                <a:latin typeface="Calibri" panose="020F0502020204030204" pitchFamily="34" charset="0"/>
                <a:ea typeface="Calibri" panose="020F0502020204030204" pitchFamily="34" charset="0"/>
                <a:cs typeface="Times New Roman" panose="02020603050405020304" pitchFamily="18" charset="0"/>
              </a:rPr>
              <a:t> experiment.</a:t>
            </a:r>
          </a:p>
        </p:txBody>
      </p:sp>
      <p:pic>
        <p:nvPicPr>
          <p:cNvPr id="50" name="Picture 49">
            <a:extLst>
              <a:ext uri="{FF2B5EF4-FFF2-40B4-BE49-F238E27FC236}">
                <a16:creationId xmlns:a16="http://schemas.microsoft.com/office/drawing/2014/main" id="{4AE9F010-9473-6D5D-93E6-182B1D8D2CA6}"/>
              </a:ext>
            </a:extLst>
          </p:cNvPr>
          <p:cNvPicPr>
            <a:picLocks noChangeAspect="1"/>
          </p:cNvPicPr>
          <p:nvPr/>
        </p:nvPicPr>
        <p:blipFill rotWithShape="1">
          <a:blip r:embed="rId5">
            <a:extLst>
              <a:ext uri="{28A0092B-C50C-407E-A947-70E740481C1C}">
                <a14:useLocalDpi xmlns:a14="http://schemas.microsoft.com/office/drawing/2010/main" val="0"/>
              </a:ext>
            </a:extLst>
          </a:blip>
          <a:srcRect l="7924" t="2266" r="9120" b="119"/>
          <a:stretch/>
        </p:blipFill>
        <p:spPr>
          <a:xfrm>
            <a:off x="32683811" y="19128071"/>
            <a:ext cx="7240014" cy="3369717"/>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E0A6AC8E-7D56-A4FC-D6F3-2D95C379EF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65044" b="26720"/>
          <a:stretch>
            <a:fillRect/>
          </a:stretch>
        </p:blipFill>
        <p:spPr bwMode="auto">
          <a:xfrm>
            <a:off x="38518025" y="-542233"/>
            <a:ext cx="51054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A5645DDE-52F1-B461-D172-170A2D53FA6E}"/>
              </a:ext>
            </a:extLst>
          </p:cNvPr>
          <p:cNvSpPr txBox="1"/>
          <p:nvPr/>
        </p:nvSpPr>
        <p:spPr>
          <a:xfrm>
            <a:off x="30327600" y="6639426"/>
            <a:ext cx="2356211" cy="3323987"/>
          </a:xfrm>
          <a:prstGeom prst="rect">
            <a:avLst/>
          </a:prstGeom>
          <a:noFill/>
        </p:spPr>
        <p:txBody>
          <a:bodyPr wrap="square" rtlCol="0">
            <a:spAutoFit/>
          </a:bodyPr>
          <a:lstStyle/>
          <a:p>
            <a:r>
              <a:rPr lang="en-US" sz="3000" dirty="0"/>
              <a:t>Figure 1: Cage with resin stand (top) and later metal stand (bottom)</a:t>
            </a:r>
          </a:p>
        </p:txBody>
      </p:sp>
      <p:sp>
        <p:nvSpPr>
          <p:cNvPr id="54" name="TextBox 53">
            <a:extLst>
              <a:ext uri="{FF2B5EF4-FFF2-40B4-BE49-F238E27FC236}">
                <a16:creationId xmlns:a16="http://schemas.microsoft.com/office/drawing/2014/main" id="{10AF939E-B622-AE97-446C-49836151C582}"/>
              </a:ext>
            </a:extLst>
          </p:cNvPr>
          <p:cNvSpPr txBox="1"/>
          <p:nvPr/>
        </p:nvSpPr>
        <p:spPr>
          <a:xfrm>
            <a:off x="39923825" y="19150935"/>
            <a:ext cx="3510175" cy="3323987"/>
          </a:xfrm>
          <a:prstGeom prst="rect">
            <a:avLst/>
          </a:prstGeom>
          <a:noFill/>
        </p:spPr>
        <p:txBody>
          <a:bodyPr wrap="square" rtlCol="0">
            <a:spAutoFit/>
          </a:bodyPr>
          <a:lstStyle/>
          <a:p>
            <a:r>
              <a:rPr lang="en-US" sz="3000" dirty="0"/>
              <a:t>Figure 4: Data from first liquid nitrogen test, second segment</a:t>
            </a:r>
          </a:p>
          <a:p>
            <a:r>
              <a:rPr lang="en-US" sz="3000" dirty="0"/>
              <a:t>Blue: temperature data</a:t>
            </a:r>
          </a:p>
          <a:p>
            <a:r>
              <a:rPr lang="en-US" sz="3000" dirty="0"/>
              <a:t>Red: liquid nitrogen temperature (77 K)</a:t>
            </a:r>
          </a:p>
        </p:txBody>
      </p:sp>
      <p:sp>
        <p:nvSpPr>
          <p:cNvPr id="55" name="TextBox 54">
            <a:extLst>
              <a:ext uri="{FF2B5EF4-FFF2-40B4-BE49-F238E27FC236}">
                <a16:creationId xmlns:a16="http://schemas.microsoft.com/office/drawing/2014/main" id="{B49D767F-E5DE-9FA5-AE30-2BF86DEA931F}"/>
              </a:ext>
            </a:extLst>
          </p:cNvPr>
          <p:cNvSpPr txBox="1"/>
          <p:nvPr/>
        </p:nvSpPr>
        <p:spPr>
          <a:xfrm>
            <a:off x="28175840" y="26804362"/>
            <a:ext cx="4303520" cy="3323987"/>
          </a:xfrm>
          <a:prstGeom prst="rect">
            <a:avLst/>
          </a:prstGeom>
          <a:noFill/>
        </p:spPr>
        <p:txBody>
          <a:bodyPr wrap="square" rtlCol="0">
            <a:spAutoFit/>
          </a:bodyPr>
          <a:lstStyle/>
          <a:p>
            <a:r>
              <a:rPr lang="en-US" sz="3000" dirty="0"/>
              <a:t>Figure 3: Experimental set-up for liquid nitrogen test, including wooden stand for rod (center), control devices (top right), and a small part of NI 9239 (center left)</a:t>
            </a:r>
          </a:p>
        </p:txBody>
      </p:sp>
      <p:sp>
        <p:nvSpPr>
          <p:cNvPr id="59" name="Arrow: Curved Right 58">
            <a:extLst>
              <a:ext uri="{FF2B5EF4-FFF2-40B4-BE49-F238E27FC236}">
                <a16:creationId xmlns:a16="http://schemas.microsoft.com/office/drawing/2014/main" id="{109D2970-8422-DC3F-E93D-D58B3C11863C}"/>
              </a:ext>
            </a:extLst>
          </p:cNvPr>
          <p:cNvSpPr/>
          <p:nvPr/>
        </p:nvSpPr>
        <p:spPr>
          <a:xfrm flipV="1">
            <a:off x="10656597" y="15419844"/>
            <a:ext cx="960120" cy="1728216"/>
          </a:xfrm>
          <a:prstGeom prst="curvedRightArrow">
            <a:avLst>
              <a:gd name="adj1" fmla="val 25268"/>
              <a:gd name="adj2" fmla="val 50000"/>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Arrow: Curved Left 59">
            <a:extLst>
              <a:ext uri="{FF2B5EF4-FFF2-40B4-BE49-F238E27FC236}">
                <a16:creationId xmlns:a16="http://schemas.microsoft.com/office/drawing/2014/main" id="{01E59E1F-0F47-3552-5B65-408C60B4C14F}"/>
              </a:ext>
            </a:extLst>
          </p:cNvPr>
          <p:cNvSpPr/>
          <p:nvPr/>
        </p:nvSpPr>
        <p:spPr>
          <a:xfrm>
            <a:off x="16998348" y="15459580"/>
            <a:ext cx="958140" cy="1726543"/>
          </a:xfrm>
          <a:prstGeom prst="curvedLeftArrow">
            <a:avLst>
              <a:gd name="adj1" fmla="val 23601"/>
              <a:gd name="adj2" fmla="val 50000"/>
              <a:gd name="adj3" fmla="val 25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Rectangle 62">
            <a:extLst>
              <a:ext uri="{FF2B5EF4-FFF2-40B4-BE49-F238E27FC236}">
                <a16:creationId xmlns:a16="http://schemas.microsoft.com/office/drawing/2014/main" id="{292583C1-8C81-B255-0D4F-C7CBEE2BC8F3}"/>
              </a:ext>
            </a:extLst>
          </p:cNvPr>
          <p:cNvSpPr/>
          <p:nvPr/>
        </p:nvSpPr>
        <p:spPr>
          <a:xfrm>
            <a:off x="16384066" y="18227481"/>
            <a:ext cx="1017647" cy="18142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600" dirty="0"/>
          </a:p>
        </p:txBody>
      </p:sp>
      <p:sp>
        <p:nvSpPr>
          <p:cNvPr id="64" name="Rectangle 63">
            <a:extLst>
              <a:ext uri="{FF2B5EF4-FFF2-40B4-BE49-F238E27FC236}">
                <a16:creationId xmlns:a16="http://schemas.microsoft.com/office/drawing/2014/main" id="{1A88C7E7-387B-579E-CEE4-348FB75A2D67}"/>
              </a:ext>
            </a:extLst>
          </p:cNvPr>
          <p:cNvSpPr/>
          <p:nvPr/>
        </p:nvSpPr>
        <p:spPr>
          <a:xfrm>
            <a:off x="17574137" y="18227481"/>
            <a:ext cx="1017647" cy="181429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600" dirty="0"/>
          </a:p>
        </p:txBody>
      </p:sp>
      <p:cxnSp>
        <p:nvCxnSpPr>
          <p:cNvPr id="65" name="Connector: Elbow 64">
            <a:extLst>
              <a:ext uri="{FF2B5EF4-FFF2-40B4-BE49-F238E27FC236}">
                <a16:creationId xmlns:a16="http://schemas.microsoft.com/office/drawing/2014/main" id="{05D85AF6-F014-ABDE-3F42-D49590170655}"/>
              </a:ext>
            </a:extLst>
          </p:cNvPr>
          <p:cNvCxnSpPr>
            <a:cxnSpLocks/>
            <a:endCxn id="63" idx="0"/>
          </p:cNvCxnSpPr>
          <p:nvPr/>
        </p:nvCxnSpPr>
        <p:spPr>
          <a:xfrm>
            <a:off x="14876078" y="17648996"/>
            <a:ext cx="2016812" cy="578485"/>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D31C2010-63DD-8641-DED1-A1C30B46334B}"/>
              </a:ext>
            </a:extLst>
          </p:cNvPr>
          <p:cNvCxnSpPr>
            <a:cxnSpLocks/>
            <a:endCxn id="64" idx="0"/>
          </p:cNvCxnSpPr>
          <p:nvPr/>
        </p:nvCxnSpPr>
        <p:spPr>
          <a:xfrm>
            <a:off x="14910347" y="17648996"/>
            <a:ext cx="3172614" cy="578485"/>
          </a:xfrm>
          <a:prstGeom prst="bentConnector2">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5A6EFC38-5860-9499-EF61-758E24351F49}"/>
              </a:ext>
            </a:extLst>
          </p:cNvPr>
          <p:cNvCxnSpPr>
            <a:cxnSpLocks/>
          </p:cNvCxnSpPr>
          <p:nvPr/>
        </p:nvCxnSpPr>
        <p:spPr>
          <a:xfrm>
            <a:off x="14888042" y="17648996"/>
            <a:ext cx="4497921" cy="1193952"/>
          </a:xfrm>
          <a:prstGeom prst="bentConnector3">
            <a:avLst>
              <a:gd name="adj1" fmla="val 10001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F269F7CC-D76F-B045-860B-8EC128E68E8E}"/>
              </a:ext>
            </a:extLst>
          </p:cNvPr>
          <p:cNvSpPr txBox="1"/>
          <p:nvPr/>
        </p:nvSpPr>
        <p:spPr>
          <a:xfrm>
            <a:off x="18731452" y="16321734"/>
            <a:ext cx="3346529" cy="1015663"/>
          </a:xfrm>
          <a:prstGeom prst="rect">
            <a:avLst/>
          </a:prstGeom>
          <a:noFill/>
        </p:spPr>
        <p:txBody>
          <a:bodyPr wrap="square" rtlCol="0">
            <a:spAutoFit/>
          </a:bodyPr>
          <a:lstStyle/>
          <a:p>
            <a:r>
              <a:rPr lang="en-US" sz="3000" dirty="0"/>
              <a:t>Figure 2: Diagram of DAQ program</a:t>
            </a:r>
          </a:p>
        </p:txBody>
      </p:sp>
      <p:sp>
        <p:nvSpPr>
          <p:cNvPr id="77" name="TextBox 76">
            <a:extLst>
              <a:ext uri="{FF2B5EF4-FFF2-40B4-BE49-F238E27FC236}">
                <a16:creationId xmlns:a16="http://schemas.microsoft.com/office/drawing/2014/main" id="{71F79BAA-191A-4FAB-29DB-005E6CF958B4}"/>
              </a:ext>
            </a:extLst>
          </p:cNvPr>
          <p:cNvSpPr txBox="1"/>
          <p:nvPr/>
        </p:nvSpPr>
        <p:spPr>
          <a:xfrm>
            <a:off x="18955440" y="18560844"/>
            <a:ext cx="895348" cy="769441"/>
          </a:xfrm>
          <a:prstGeom prst="rect">
            <a:avLst/>
          </a:prstGeom>
          <a:noFill/>
        </p:spPr>
        <p:txBody>
          <a:bodyPr wrap="square" rtlCol="0">
            <a:spAutoFit/>
          </a:bodyPr>
          <a:lstStyle/>
          <a:p>
            <a:r>
              <a:rPr lang="en-US" sz="4400" b="1" dirty="0"/>
              <a:t>. . .</a:t>
            </a:r>
          </a:p>
        </p:txBody>
      </p:sp>
      <p:sp>
        <p:nvSpPr>
          <p:cNvPr id="78" name="Rectangle 77">
            <a:extLst>
              <a:ext uri="{FF2B5EF4-FFF2-40B4-BE49-F238E27FC236}">
                <a16:creationId xmlns:a16="http://schemas.microsoft.com/office/drawing/2014/main" id="{96560B6F-8955-048F-A256-F20E85F73082}"/>
              </a:ext>
            </a:extLst>
          </p:cNvPr>
          <p:cNvSpPr/>
          <p:nvPr/>
        </p:nvSpPr>
        <p:spPr>
          <a:xfrm>
            <a:off x="15321265" y="18227481"/>
            <a:ext cx="890377" cy="5838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rPr>
              <a:t>n=1</a:t>
            </a:r>
          </a:p>
        </p:txBody>
      </p:sp>
      <p:sp>
        <p:nvSpPr>
          <p:cNvPr id="79" name="Rectangle 78">
            <a:extLst>
              <a:ext uri="{FF2B5EF4-FFF2-40B4-BE49-F238E27FC236}">
                <a16:creationId xmlns:a16="http://schemas.microsoft.com/office/drawing/2014/main" id="{53369459-B1A4-995C-7566-875EF8348309}"/>
              </a:ext>
            </a:extLst>
          </p:cNvPr>
          <p:cNvSpPr/>
          <p:nvPr/>
        </p:nvSpPr>
        <p:spPr>
          <a:xfrm>
            <a:off x="16447700" y="18231798"/>
            <a:ext cx="890377" cy="5838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rPr>
              <a:t>n=2</a:t>
            </a:r>
          </a:p>
        </p:txBody>
      </p:sp>
      <p:sp>
        <p:nvSpPr>
          <p:cNvPr id="80" name="Rectangle 79">
            <a:extLst>
              <a:ext uri="{FF2B5EF4-FFF2-40B4-BE49-F238E27FC236}">
                <a16:creationId xmlns:a16="http://schemas.microsoft.com/office/drawing/2014/main" id="{53AFDE7B-75FA-369E-6BD9-64517441C277}"/>
              </a:ext>
            </a:extLst>
          </p:cNvPr>
          <p:cNvSpPr/>
          <p:nvPr/>
        </p:nvSpPr>
        <p:spPr>
          <a:xfrm>
            <a:off x="17637771" y="18231607"/>
            <a:ext cx="890377" cy="5838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rPr>
              <a:t>n=3</a:t>
            </a:r>
          </a:p>
        </p:txBody>
      </p:sp>
      <p:cxnSp>
        <p:nvCxnSpPr>
          <p:cNvPr id="4" name="Straight Connector 3">
            <a:extLst>
              <a:ext uri="{FF2B5EF4-FFF2-40B4-BE49-F238E27FC236}">
                <a16:creationId xmlns:a16="http://schemas.microsoft.com/office/drawing/2014/main" id="{BFC18D6F-6D2B-2057-5DE7-36902BF82E15}"/>
              </a:ext>
            </a:extLst>
          </p:cNvPr>
          <p:cNvCxnSpPr/>
          <p:nvPr/>
        </p:nvCxnSpPr>
        <p:spPr>
          <a:xfrm>
            <a:off x="22215983" y="8214878"/>
            <a:ext cx="800877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9492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1882</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Courier New</vt:lpstr>
      <vt:lpstr>Symbol</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Rohan Rauch</dc:creator>
  <cp:lastModifiedBy>Christopher Crawford</cp:lastModifiedBy>
  <cp:revision>2</cp:revision>
  <dcterms:created xsi:type="dcterms:W3CDTF">2022-08-10T02:54:11Z</dcterms:created>
  <dcterms:modified xsi:type="dcterms:W3CDTF">2022-08-10T17:51:55Z</dcterms:modified>
</cp:coreProperties>
</file>