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96" r:id="rId2"/>
  </p:sldIdLst>
  <p:sldSz cx="40233600" cy="3291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Lato Black" panose="020F0502020204030203" pitchFamily="34" charset="0"/>
      <p:bold r:id="rId14"/>
      <p:italic r:id="rId15"/>
      <p:boldItalic r:id="rId16"/>
    </p:embeddedFont>
    <p:embeddedFont>
      <p:font typeface="Lato Medium" panose="020F0502020204030203" pitchFamily="3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2692" userDrawn="1">
          <p15:clr>
            <a:srgbClr val="A4A3A4"/>
          </p15:clr>
        </p15:guide>
        <p15:guide id="3" pos="4908" userDrawn="1">
          <p15:clr>
            <a:srgbClr val="A4A3A4"/>
          </p15:clr>
        </p15:guide>
        <p15:guide id="4" pos="215" userDrawn="1">
          <p15:clr>
            <a:srgbClr val="A4A3A4"/>
          </p15:clr>
        </p15:guide>
        <p15:guide id="5" pos="606" userDrawn="1">
          <p15:clr>
            <a:srgbClr val="A4A3A4"/>
          </p15:clr>
        </p15:guide>
        <p15:guide id="6" orient="horz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FFD54F"/>
    <a:srgbClr val="FFC107"/>
    <a:srgbClr val="263238"/>
    <a:srgbClr val="1B5E20"/>
    <a:srgbClr val="E1E082"/>
    <a:srgbClr val="E04336"/>
    <a:srgbClr val="E91E63"/>
    <a:srgbClr val="B3E5FC"/>
    <a:srgbClr val="FF8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1" autoAdjust="0"/>
    <p:restoredTop sz="90316" autoAdjust="0"/>
  </p:normalViewPr>
  <p:slideViewPr>
    <p:cSldViewPr snapToGrid="0" showGuides="1">
      <p:cViewPr varScale="1">
        <p:scale>
          <a:sx n="25" d="100"/>
          <a:sy n="25" d="100"/>
        </p:scale>
        <p:origin x="2010" y="24"/>
      </p:cViewPr>
      <p:guideLst>
        <p:guide pos="12692"/>
        <p:guide pos="4908"/>
        <p:guide pos="215"/>
        <p:guide pos="606"/>
        <p:guide orient="horz"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43050" y="1143000"/>
            <a:ext cx="37719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4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32842539" y="-29936"/>
            <a:ext cx="7458212" cy="332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9959" y="543685"/>
            <a:ext cx="22140400" cy="8480357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Calculating</a:t>
            </a:r>
            <a:r>
              <a:rPr lang="en-US" sz="11407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solid angle numerically, </a:t>
            </a: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</a:t>
            </a:r>
            <a:r>
              <a:rPr lang="en-US" sz="11407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Any </a:t>
            </a:r>
            <a: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starting point, to optimize for </a:t>
            </a:r>
            <a:r>
              <a:rPr lang="en-US" sz="11407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Uniformity</a:t>
            </a:r>
            <a:br>
              <a:rPr lang="en-US" sz="11407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11407" dirty="0">
              <a:solidFill>
                <a:schemeClr val="bg1"/>
              </a:solidFill>
              <a:latin typeface="Lato" panose="020F0502020204030203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C5B857-0E51-4898-BAEF-B471D5E63813}"/>
              </a:ext>
            </a:extLst>
          </p:cNvPr>
          <p:cNvSpPr/>
          <p:nvPr/>
        </p:nvSpPr>
        <p:spPr>
          <a:xfrm>
            <a:off x="-103247" y="-29936"/>
            <a:ext cx="8750865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67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b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1467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B311-3C19-412C-ADE6-EB2E4158F366}"/>
              </a:ext>
            </a:extLst>
          </p:cNvPr>
          <p:cNvSpPr txBox="1"/>
          <p:nvPr/>
        </p:nvSpPr>
        <p:spPr>
          <a:xfrm>
            <a:off x="402792" y="8008555"/>
            <a:ext cx="7792880" cy="34148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Lato Black" panose="020F0A02020204030203" pitchFamily="34" charset="0"/>
                <a:cs typeface="Arial" panose="020B0604020202020204" pitchFamily="34" charset="0"/>
              </a:rPr>
              <a:t>Neutron Lifetime Disagreement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methods which are both successful in other particle lifetime experiments fail to agree on the neutron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endParaRPr lang="en-US" sz="2933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BL3 Proposal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A beam method experiment that aims to lower experimental error in order decrease the inaccuracy of the experiment</a:t>
            </a: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Lato Black" panose="020F0A02020204030203" pitchFamily="34" charset="0"/>
                <a:cs typeface="Arial" panose="020B0604020202020204" pitchFamily="34" charset="0"/>
              </a:rPr>
              <a:t>Apertures</a:t>
            </a: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Apertures placed around the alpha triton detectors in order to make uniform solid angle from any particle. </a:t>
            </a:r>
          </a:p>
          <a:p>
            <a:pPr marL="465658" indent="-46565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latin typeface="Lato" panose="020F0502020204030203" pitchFamily="34" charset="0"/>
                <a:cs typeface="Arial" panose="020B0604020202020204" pitchFamily="34" charset="0"/>
              </a:rPr>
              <a:t>Particles can come from any point across the beam width, </a:t>
            </a: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933" dirty="0">
              <a:latin typeface="Lato Black" panose="020F0A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Lato Black" panose="020F0A02020204030203" pitchFamily="34" charset="0"/>
                <a:cs typeface="Arial" panose="020B0604020202020204" pitchFamily="34" charset="0"/>
              </a:rPr>
              <a:t>Neutron Lifetime Disagreement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methods which are both successful in other particle lifetime experiments fail to agree on the neutron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4B58-8623-4DBE-951A-DDF821787031}"/>
              </a:ext>
            </a:extLst>
          </p:cNvPr>
          <p:cNvSpPr txBox="1"/>
          <p:nvPr/>
        </p:nvSpPr>
        <p:spPr>
          <a:xfrm>
            <a:off x="33732370" y="543685"/>
            <a:ext cx="6243141" cy="11602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  <a:cs typeface="Arial" panose="020B0604020202020204" pitchFamily="34" charset="0"/>
              </a:rPr>
              <a:t>Method</a:t>
            </a:r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Get surface defined only by points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Define starting point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Shift all points on surface and start so that the start is the origin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Cut a slice of the surface on the </a:t>
            </a:r>
            <a:r>
              <a:rPr lang="en-US" sz="3911" dirty="0" err="1">
                <a:latin typeface="Lato" panose="020F0502020204030203" pitchFamily="34" charset="0"/>
                <a:cs typeface="Arial" panose="020B0604020202020204" pitchFamily="34" charset="0"/>
              </a:rPr>
              <a:t>yz</a:t>
            </a: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 plane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Calculate a width for that slice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Determine normal vectors for 3 dimensions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Multiply height width and dot with normal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Sum results of all slices</a:t>
            </a:r>
          </a:p>
          <a:p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86028-1715-44A1-A0E6-46B6D2DD5C9F}"/>
              </a:ext>
            </a:extLst>
          </p:cNvPr>
          <p:cNvSpPr txBox="1"/>
          <p:nvPr/>
        </p:nvSpPr>
        <p:spPr>
          <a:xfrm>
            <a:off x="632995" y="29067143"/>
            <a:ext cx="6243142" cy="328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Why not analytically?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Speed and repeatability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Difficult to define the apertures with simple functions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33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933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ECD59F-354D-4E6A-BDBE-1042A62B8C4F}"/>
              </a:ext>
            </a:extLst>
          </p:cNvPr>
          <p:cNvSpPr txBox="1"/>
          <p:nvPr/>
        </p:nvSpPr>
        <p:spPr>
          <a:xfrm>
            <a:off x="478993" y="920746"/>
            <a:ext cx="7344456" cy="41044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518" b="1" i="1" dirty="0">
                <a:latin typeface="Lato" panose="020F0502020204030203" pitchFamily="34" charset="0"/>
                <a:cs typeface="Lato" panose="020F0502020204030203" pitchFamily="34" charset="0"/>
              </a:rPr>
              <a:t>Creating Apertures to optimize solid angle uniformity for the BL3 proposal:</a:t>
            </a:r>
            <a:endParaRPr lang="en-US" sz="6518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896619-6953-4449-9A3C-A61AD6AB2C79}"/>
              </a:ext>
            </a:extLst>
          </p:cNvPr>
          <p:cNvSpPr txBox="1"/>
          <p:nvPr/>
        </p:nvSpPr>
        <p:spPr>
          <a:xfrm>
            <a:off x="810265" y="5025203"/>
            <a:ext cx="6008400" cy="174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85" b="1" dirty="0">
                <a:latin typeface="Lato" panose="020F0502020204030203" pitchFamily="34" charset="0"/>
                <a:cs typeface="Lato" panose="020F0502020204030203" pitchFamily="34" charset="0"/>
              </a:rPr>
              <a:t>Author </a:t>
            </a:r>
            <a: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  <a:t>Tyler J. Mason, Joshua A. Young, </a:t>
            </a:r>
            <a:b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3585" dirty="0">
                <a:latin typeface="Lato" panose="020F0502020204030203" pitchFamily="34" charset="0"/>
                <a:cs typeface="Lato" panose="020F0502020204030203" pitchFamily="34" charset="0"/>
              </a:rPr>
              <a:t>Dr. Christopher Crawford</a:t>
            </a:r>
            <a:endParaRPr lang="en-US" sz="3585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F5B6BCB8-E274-4409-AAF4-6A57A82756C5}"/>
              </a:ext>
            </a:extLst>
          </p:cNvPr>
          <p:cNvSpPr/>
          <p:nvPr/>
        </p:nvSpPr>
        <p:spPr>
          <a:xfrm>
            <a:off x="258089" y="5167610"/>
            <a:ext cx="439159" cy="408413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67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6320F7-5495-724D-9E37-7B8286DCBFF4}"/>
              </a:ext>
            </a:extLst>
          </p:cNvPr>
          <p:cNvSpPr/>
          <p:nvPr/>
        </p:nvSpPr>
        <p:spPr>
          <a:xfrm>
            <a:off x="15226207" y="31068073"/>
            <a:ext cx="21345437" cy="844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4544907" rtlCol="0" anchor="b" anchorCtr="0">
            <a:spAutoFit/>
          </a:bodyPr>
          <a:lstStyle/>
          <a:p>
            <a:pPr algn="ctr"/>
            <a:r>
              <a:rPr lang="en-US" sz="4889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                                                                        tjma237@uky.edu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245" y="30763893"/>
            <a:ext cx="7051275" cy="20764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D34196-85AC-59CB-9C95-B19A68235AF1}"/>
              </a:ext>
            </a:extLst>
          </p:cNvPr>
          <p:cNvGrpSpPr/>
          <p:nvPr/>
        </p:nvGrpSpPr>
        <p:grpSpPr>
          <a:xfrm>
            <a:off x="11655914" y="12528760"/>
            <a:ext cx="17130775" cy="9242737"/>
            <a:chOff x="11655914" y="12528760"/>
            <a:chExt cx="17130775" cy="924273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327C89-E868-D4E3-9F22-569E448D0FE1}"/>
                </a:ext>
              </a:extLst>
            </p:cNvPr>
            <p:cNvGrpSpPr/>
            <p:nvPr/>
          </p:nvGrpSpPr>
          <p:grpSpPr>
            <a:xfrm>
              <a:off x="11655914" y="13291140"/>
              <a:ext cx="17130775" cy="8480357"/>
              <a:chOff x="11655914" y="13291140"/>
              <a:chExt cx="17130775" cy="11487557"/>
            </a:xfrm>
          </p:grpSpPr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EA601C52-FD7D-872F-AF1D-459F8C5305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655914" y="13291140"/>
                <a:ext cx="5642974" cy="11487557"/>
              </a:xfrm>
              <a:prstGeom prst="arc">
                <a:avLst>
                  <a:gd name="adj1" fmla="val 16200000"/>
                  <a:gd name="adj2" fmla="val 5299516"/>
                </a:avLst>
              </a:prstGeom>
              <a:ln w="793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21E7CEFC-5F59-AD9B-1ACD-D2990FD05BB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23143715" y="13291140"/>
                <a:ext cx="5642974" cy="11487557"/>
              </a:xfrm>
              <a:prstGeom prst="arc">
                <a:avLst>
                  <a:gd name="adj1" fmla="val 16200000"/>
                  <a:gd name="adj2" fmla="val 5299516"/>
                </a:avLst>
              </a:prstGeom>
              <a:ln w="79375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1C58BB7-8578-A1A8-5EAB-1355DF91D059}"/>
                </a:ext>
              </a:extLst>
            </p:cNvPr>
            <p:cNvSpPr/>
            <p:nvPr/>
          </p:nvSpPr>
          <p:spPr>
            <a:xfrm>
              <a:off x="14390186" y="12528760"/>
              <a:ext cx="11629653" cy="1524759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BDB9F13F-DDEE-4D8F-8242-E5C1B0603960}"/>
              </a:ext>
            </a:extLst>
          </p:cNvPr>
          <p:cNvSpPr/>
          <p:nvPr/>
        </p:nvSpPr>
        <p:spPr>
          <a:xfrm>
            <a:off x="18097698" y="29795764"/>
            <a:ext cx="4214627" cy="1524759"/>
          </a:xfrm>
          <a:prstGeom prst="ellipse">
            <a:avLst/>
          </a:prstGeom>
          <a:solidFill>
            <a:schemeClr val="bg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D0C1B7-DCBF-B536-5D40-CBC2C39EA526}"/>
              </a:ext>
            </a:extLst>
          </p:cNvPr>
          <p:cNvCxnSpPr/>
          <p:nvPr/>
        </p:nvCxnSpPr>
        <p:spPr>
          <a:xfrm flipH="1" flipV="1">
            <a:off x="16687800" y="13754100"/>
            <a:ext cx="3517211" cy="16804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CBEE49-FC1F-6EC0-4120-3BAC5DECF01A}"/>
              </a:ext>
            </a:extLst>
          </p:cNvPr>
          <p:cNvCxnSpPr>
            <a:cxnSpLocks/>
          </p:cNvCxnSpPr>
          <p:nvPr/>
        </p:nvCxnSpPr>
        <p:spPr>
          <a:xfrm flipV="1">
            <a:off x="20205011" y="13815319"/>
            <a:ext cx="3517212" cy="16742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49A728-F35B-8EA3-0E95-EDDE39FADC14}"/>
              </a:ext>
            </a:extLst>
          </p:cNvPr>
          <p:cNvCxnSpPr>
            <a:cxnSpLocks/>
          </p:cNvCxnSpPr>
          <p:nvPr/>
        </p:nvCxnSpPr>
        <p:spPr>
          <a:xfrm flipV="1">
            <a:off x="18499237" y="13728062"/>
            <a:ext cx="5504888" cy="1703583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692137-BA95-5F79-7FEE-F8DC70A5829C}"/>
              </a:ext>
            </a:extLst>
          </p:cNvPr>
          <p:cNvCxnSpPr>
            <a:cxnSpLocks/>
          </p:cNvCxnSpPr>
          <p:nvPr/>
        </p:nvCxnSpPr>
        <p:spPr>
          <a:xfrm flipH="1" flipV="1">
            <a:off x="17219712" y="13807451"/>
            <a:ext cx="1279525" cy="1690309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Timeline&#10;&#10;Description automatically generated">
            <a:extLst>
              <a:ext uri="{FF2B5EF4-FFF2-40B4-BE49-F238E27FC236}">
                <a16:creationId xmlns:a16="http://schemas.microsoft.com/office/drawing/2014/main" id="{B4E882F4-8D0B-2D44-8B09-2C36F3016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8" y="11590394"/>
            <a:ext cx="8359864" cy="5532599"/>
          </a:xfrm>
          <a:prstGeom prst="rect">
            <a:avLst/>
          </a:prstGeom>
        </p:spPr>
      </p:pic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A0FAE54F-9564-C741-E690-003DB76E1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9" y="20422843"/>
            <a:ext cx="8096250" cy="3067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F57C12-56B2-C2E9-3946-5A1285E3FC1C}"/>
              </a:ext>
            </a:extLst>
          </p:cNvPr>
          <p:cNvSpPr txBox="1"/>
          <p:nvPr/>
        </p:nvSpPr>
        <p:spPr>
          <a:xfrm>
            <a:off x="33732369" y="12237765"/>
            <a:ext cx="6243141" cy="618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  <a:cs typeface="Arial" panose="020B0604020202020204" pitchFamily="34" charset="0"/>
              </a:rPr>
              <a:t>Results</a:t>
            </a:r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Is possible to code and runs relatively quickly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Inaccurate results, cannot determine source of error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Approach created by Dr. Crawford is faster, and very accurate</a:t>
            </a:r>
          </a:p>
          <a:p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62A8D9-B303-B701-7ACA-ACE0FE96A700}"/>
              </a:ext>
            </a:extLst>
          </p:cNvPr>
          <p:cNvSpPr txBox="1"/>
          <p:nvPr/>
        </p:nvSpPr>
        <p:spPr>
          <a:xfrm>
            <a:off x="33732369" y="18423689"/>
            <a:ext cx="6243141" cy="799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  <a:cs typeface="Arial" panose="020B0604020202020204" pitchFamily="34" charset="0"/>
              </a:rPr>
              <a:t>Moving Forwards</a:t>
            </a:r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Dr. Crawford's method fails when aperture is near z axis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Continue to search for error to fix the program</a:t>
            </a:r>
          </a:p>
          <a:p>
            <a:pPr marL="931316" indent="-931316">
              <a:buFont typeface="Arial" panose="020B0604020202020204" pitchFamily="34" charset="0"/>
              <a:buChar char="•"/>
            </a:pPr>
            <a:r>
              <a:rPr lang="en-US" sz="3911" dirty="0">
                <a:latin typeface="Lato" panose="020F0502020204030203" pitchFamily="34" charset="0"/>
                <a:cs typeface="Arial" panose="020B0604020202020204" pitchFamily="34" charset="0"/>
              </a:rPr>
              <a:t>This method can be used to cover situations where Dr. Crawford's method fails</a:t>
            </a:r>
          </a:p>
          <a:p>
            <a:endParaRPr lang="en-US" sz="3911" b="1" dirty="0"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4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6608</TotalTime>
  <Words>429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Lato Black</vt:lpstr>
      <vt:lpstr>Calibri</vt:lpstr>
      <vt:lpstr>Lato</vt:lpstr>
      <vt:lpstr>Arial</vt:lpstr>
      <vt:lpstr>Lato Medium</vt:lpstr>
      <vt:lpstr>Office Theme</vt:lpstr>
      <vt:lpstr>Calculating solid angle numerically, from Any starting point, to optimize for Uniformity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Jbowman</dc:creator>
  <cp:lastModifiedBy>Mason, Tyler J.</cp:lastModifiedBy>
  <cp:revision>284</cp:revision>
  <dcterms:created xsi:type="dcterms:W3CDTF">2018-09-16T19:13:41Z</dcterms:created>
  <dcterms:modified xsi:type="dcterms:W3CDTF">2022-08-09T16:12:13Z</dcterms:modified>
</cp:coreProperties>
</file>