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sldIdLst>
    <p:sldId id="278" r:id="rId5"/>
    <p:sldId id="279" r:id="rId6"/>
    <p:sldId id="281" r:id="rId7"/>
    <p:sldId id="282" r:id="rId8"/>
    <p:sldId id="283" r:id="rId9"/>
    <p:sldId id="284" r:id="rId10"/>
    <p:sldId id="286" r:id="rId11"/>
    <p:sldId id="287" r:id="rId12"/>
    <p:sldId id="285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242050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Building an STM using a 3D Printer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Anthony Ornelas</a:t>
            </a:r>
          </a:p>
          <a:p>
            <a:pPr algn="l"/>
            <a:r>
              <a:rPr lang="en-US" sz="1800" dirty="0"/>
              <a:t>Advisor: Dr. Kwok-Wai Ng</a:t>
            </a: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0DCF-A2C0-768A-BFBC-A5A1A70A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F1A9A-01DB-375C-6BF6-C503EBD92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Finalize 3D printing</a:t>
            </a:r>
          </a:p>
          <a:p>
            <a:r>
              <a:rPr lang="en-US" dirty="0"/>
              <a:t>Finish Assembly </a:t>
            </a:r>
          </a:p>
          <a:p>
            <a:r>
              <a:rPr lang="en-US" dirty="0"/>
              <a:t>Connect Electronics</a:t>
            </a:r>
          </a:p>
          <a:p>
            <a:pPr marL="36900" indent="0">
              <a:buNone/>
            </a:pPr>
            <a:r>
              <a:rPr lang="en-US" sz="1800" dirty="0"/>
              <a:t>              Tunneling Current Amplifier </a:t>
            </a:r>
          </a:p>
          <a:p>
            <a:pPr marL="36900" indent="0">
              <a:buNone/>
            </a:pPr>
            <a:r>
              <a:rPr lang="en-US" dirty="0"/>
              <a:t>           </a:t>
            </a:r>
            <a:r>
              <a:rPr lang="en-US" sz="1800" dirty="0"/>
              <a:t>Processing and Feedback Unit</a:t>
            </a:r>
          </a:p>
          <a:p>
            <a:r>
              <a:rPr lang="en-US" dirty="0"/>
              <a:t>Test our product </a:t>
            </a:r>
          </a:p>
        </p:txBody>
      </p:sp>
    </p:spTree>
    <p:extLst>
      <p:ext uri="{BB962C8B-B14F-4D97-AF65-F5344CB8AC3E}">
        <p14:creationId xmlns:p14="http://schemas.microsoft.com/office/powerpoint/2010/main" val="330559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599"/>
            <a:ext cx="5978072" cy="1505804"/>
          </a:xfrm>
        </p:spPr>
        <p:txBody>
          <a:bodyPr>
            <a:normAutofit/>
          </a:bodyPr>
          <a:lstStyle/>
          <a:p>
            <a:r>
              <a:rPr lang="en-US" dirty="0"/>
              <a:t>What is an STM?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 r="3" b="17070"/>
          <a:stretch/>
        </p:blipFill>
        <p:spPr>
          <a:xfrm>
            <a:off x="20" y="10"/>
            <a:ext cx="4571629" cy="338327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115403"/>
            <a:ext cx="5978072" cy="5759355"/>
          </a:xfrm>
        </p:spPr>
        <p:txBody>
          <a:bodyPr anchor="ctr">
            <a:normAutofit/>
          </a:bodyPr>
          <a:lstStyle/>
          <a:p>
            <a:r>
              <a:rPr lang="en-US" dirty="0"/>
              <a:t>An STM is a non-optical electron microscope that is used to image surfaces at the atomic level. </a:t>
            </a:r>
          </a:p>
          <a:p>
            <a:r>
              <a:rPr lang="en-US" dirty="0"/>
              <a:t>An STM allows researchers to characterize the topology of different metals as well as allowing them to examine surface roughness and defects.</a:t>
            </a:r>
          </a:p>
          <a:p>
            <a:r>
              <a:rPr lang="en-US" dirty="0"/>
              <a:t>An STM can also be used to study the electric properties of materials. </a:t>
            </a:r>
          </a:p>
          <a:p>
            <a:pPr marL="369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11E6AF-489B-616D-AA07-B24598A73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86" y="34395"/>
            <a:ext cx="4079631" cy="67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1947-80AE-6914-96F8-5DF5B34D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and 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80BC3-883C-A760-5BE9-947A06DE5B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US" u="sng" dirty="0"/>
              <a:t>Advantages</a:t>
            </a:r>
          </a:p>
          <a:p>
            <a:r>
              <a:rPr lang="en-US" dirty="0"/>
              <a:t>STMs can operate in cold temperatures. </a:t>
            </a:r>
          </a:p>
          <a:p>
            <a:r>
              <a:rPr lang="en-US" dirty="0"/>
              <a:t> STMs can capture a high amount of detail. </a:t>
            </a:r>
          </a:p>
          <a:p>
            <a:r>
              <a:rPr lang="en-US" dirty="0"/>
              <a:t>STMs are versatile.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A0A15-24DD-7990-A0E0-FEA7262065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US" u="sng" dirty="0"/>
              <a:t>Disadvantages</a:t>
            </a:r>
          </a:p>
          <a:p>
            <a:r>
              <a:rPr lang="en-US" dirty="0"/>
              <a:t>STMs are difficult to use because they must be very stable and very clean.</a:t>
            </a:r>
          </a:p>
          <a:p>
            <a:r>
              <a:rPr lang="en-US" dirty="0"/>
              <a:t> STMs are fragile and costly. </a:t>
            </a:r>
          </a:p>
          <a:p>
            <a:r>
              <a:rPr lang="en-US" dirty="0"/>
              <a:t> STMs can only image conductive samples. </a:t>
            </a:r>
          </a:p>
        </p:txBody>
      </p:sp>
    </p:spTree>
    <p:extLst>
      <p:ext uri="{BB962C8B-B14F-4D97-AF65-F5344CB8AC3E}">
        <p14:creationId xmlns:p14="http://schemas.microsoft.com/office/powerpoint/2010/main" val="29848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62B94-341D-5E3B-028F-9EAE3442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643465"/>
            <a:ext cx="3382638" cy="13706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Quantum Tunneling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2833B-CA42-A302-CDBA-416B6E838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3796" y="2247153"/>
            <a:ext cx="3358084" cy="35440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Quantum tunneling is a phenomenon where a subatomic particle acts as a wave and can penetrate a potential barrier with a height greater than the total energy of the particles.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2520AA-0868-9F78-62D5-0AE6BFF737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15348" y="884998"/>
            <a:ext cx="6633184" cy="31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5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3F15-403F-130C-49C7-98474AE5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Parts of an STM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3EE07C-0E6C-83BE-152E-B75D6D3B67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6822" y="1871472"/>
            <a:ext cx="6960161" cy="44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0FC3-55AA-B7AE-85FA-DF63F9357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an STM Works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6C6C6C8-C641-78B2-1742-3F35CCA7CA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9657" y="1769872"/>
            <a:ext cx="6426641" cy="3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4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E4CF-24D3-2A53-8BE3-BFCC6F1C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STM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9FEE3-BFC3-111B-3902-2B34BADFF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39" y="1866900"/>
            <a:ext cx="9338673" cy="36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1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18268-99B9-7359-5E72-6DF3EE12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Printed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102-645C-5DB0-10ED-E4145430C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9826993" cy="3714749"/>
          </a:xfrm>
        </p:spPr>
        <p:txBody>
          <a:bodyPr>
            <a:normAutofit/>
          </a:bodyPr>
          <a:lstStyle/>
          <a:p>
            <a:r>
              <a:rPr lang="en-US" dirty="0"/>
              <a:t>Piezo tube and Inchworm motor attachment piece.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Piezo tube and Tip attachment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Sample mount</a:t>
            </a:r>
          </a:p>
        </p:txBody>
      </p:sp>
    </p:spTree>
    <p:extLst>
      <p:ext uri="{BB962C8B-B14F-4D97-AF65-F5344CB8AC3E}">
        <p14:creationId xmlns:p14="http://schemas.microsoft.com/office/powerpoint/2010/main" val="368771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BA67-640D-7690-8899-9EE75C18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current progress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06DB65-B7D6-386B-DA6E-D0A03644E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46" y="2458588"/>
            <a:ext cx="5570544" cy="300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C73EB-8506-82A5-0D32-74E0BF86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87" y="2458588"/>
            <a:ext cx="5424967" cy="30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45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{6BEFDF23-8878-474F-870E-27A646AEDBBB}tf55705232_win32</Template>
  <TotalTime>20237</TotalTime>
  <Words>218</Words>
  <Application>Microsoft Office PowerPoint</Application>
  <PresentationFormat>Widescreen</PresentationFormat>
  <Paragraphs>39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Goudy Old Style</vt:lpstr>
      <vt:lpstr>Wingdings 2</vt:lpstr>
      <vt:lpstr>SlateVTI</vt:lpstr>
      <vt:lpstr>Building an STM using a 3D Printer</vt:lpstr>
      <vt:lpstr>What is an STM?</vt:lpstr>
      <vt:lpstr>Advantages and Disadvantages</vt:lpstr>
      <vt:lpstr>Quantum Tunneling</vt:lpstr>
      <vt:lpstr>Parts of an STM</vt:lpstr>
      <vt:lpstr>How an STM Works</vt:lpstr>
      <vt:lpstr>Interpreting STM Data</vt:lpstr>
      <vt:lpstr>3D Printed Parts</vt:lpstr>
      <vt:lpstr>My current progress</vt:lpstr>
      <vt:lpstr>Future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an STM using a 3D Printer</dc:title>
  <dc:creator>Ornelas, Anthony</dc:creator>
  <cp:lastModifiedBy>Ornelas, Anthony</cp:lastModifiedBy>
  <cp:revision>2</cp:revision>
  <dcterms:created xsi:type="dcterms:W3CDTF">2022-06-24T01:02:29Z</dcterms:created>
  <dcterms:modified xsi:type="dcterms:W3CDTF">2022-07-08T02:20:27Z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