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Average"/>
      <p:regular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Average-regular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a4112392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a4112392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Kinda crystalline already 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Weird powder in the crucible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7d4c828b8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7d4c828b8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a4112392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a4112392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over this then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we talk about CEGEMG, we need to talk a little obout these things called quantum spin liquids’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a4112392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3a4112392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bb84e236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3bb84e236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7d4c828b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37d4c828b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over this then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we talk about CEGEMG, we need to talk a little obout these </a:t>
            </a:r>
            <a:r>
              <a:rPr lang="en"/>
              <a:t>things</a:t>
            </a:r>
            <a:r>
              <a:rPr lang="en"/>
              <a:t> called quantum spin liquids’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7d4c828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7d4c828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 so a quantum spin liquid is a disorder ground state of magnetic moments. In general these things are just cool but people want to study them for their potential use in quantum information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if we want to study quantum spin liquids y r we making CeGeMg???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MAgnaetic ground state in an irl material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7d4c828b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7d4c828b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Greater family each made of 2 parts rare earth metal, 2 parts transition metal, and 1part main group element should I just put htat part in YB.. has the 1 dimensional version of the magnetic excited states </a:t>
            </a:r>
            <a:r>
              <a:rPr lang="en"/>
              <a:t>necessary</a:t>
            </a:r>
            <a:r>
              <a:rPr lang="en"/>
              <a:t> in quantum spin liquids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a9d7610d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a9d7610d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is specific heat shapes manetizations and </a:t>
            </a:r>
            <a:r>
              <a:rPr lang="en"/>
              <a:t>resistance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we want to make CEGE MG because it has this crystal lattice and looks a lot like this substance with similar excitations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7d4c828b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7d4c828b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point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point then “if we take a look at these phase diagrams we see that in a magnesium rich solution with thismuch Ce and thisMuch Ge we get this kind of compound and then they worked it all ou </a:t>
            </a:r>
            <a:r>
              <a:rPr lang="en"/>
              <a:t>until</a:t>
            </a:r>
            <a:r>
              <a:rPr lang="en"/>
              <a:t> they found proportions that worked well, similarly the cooling of the solution form the certain </a:t>
            </a:r>
            <a:r>
              <a:rPr lang="en"/>
              <a:t>temperatures</a:t>
            </a:r>
            <a:r>
              <a:rPr lang="en"/>
              <a:t> also affectswhat is formed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7d4c828b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7d4c828b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-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Previous eperiemnts have shown that the only effective way of making this material is with a magnesium flux The whole flux system must be contained in a material strong enough that the magnesium vapor can create enough pressure to keep liquid magnesium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7d4c828b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7d4c828b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Prepped the samples “we can see that theres a lot more magnesium beccasue that what is acting as our flux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Sealed in tube where I Broke the arcmetler three times in hte process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Sealed tube in quart tube which when I wasn’t breaking the arcmelter is where I spent a lot of time just practicing the glassblowing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a411239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a411239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a4112392b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a4112392b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Ce₂Ge₂Mg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Catie Robinson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Brennan Arnold, Santosh Bhusal, Liam Scanlon, </a:t>
            </a:r>
            <a:r>
              <a:rPr lang="en"/>
              <a:t>Bill Gannon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 of the furnace </a:t>
            </a:r>
            <a:endParaRPr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ics pics pics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3">
            <a:alphaModFix/>
          </a:blip>
          <a:srcRect b="0" l="0" r="23745" t="0"/>
          <a:stretch/>
        </p:blipFill>
        <p:spPr>
          <a:xfrm>
            <a:off x="4635375" y="519500"/>
            <a:ext cx="3780152" cy="37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 rotWithShape="1">
          <a:blip r:embed="rId4">
            <a:alphaModFix/>
          </a:blip>
          <a:srcRect b="0" l="26578" r="0" t="0"/>
          <a:stretch/>
        </p:blipFill>
        <p:spPr>
          <a:xfrm>
            <a:off x="235475" y="1074325"/>
            <a:ext cx="3718175" cy="38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we’ll do next </a:t>
            </a:r>
            <a:endParaRPr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Use Scanning Electron Microscope for Energy-Dispersive X-ray spectroscopy to examine the composition and find any niobium </a:t>
            </a:r>
            <a:r>
              <a:rPr lang="en" sz="2400"/>
              <a:t>contamination</a:t>
            </a:r>
            <a:r>
              <a:rPr lang="en" sz="2400"/>
              <a:t> in our sample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Repeat the heating process on the other sample to make crystal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Use x-ray diffraction to study the structure of the crystal 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</a:t>
            </a:r>
            <a:endParaRPr/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311700" y="1078275"/>
            <a:ext cx="8520600" cy="19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-36588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930"/>
              <a:t>Making Ce₂Ge₂Mg to </a:t>
            </a:r>
            <a:r>
              <a:rPr lang="en" sz="3930"/>
              <a:t>study quantum spin liquids</a:t>
            </a:r>
            <a:endParaRPr sz="3930"/>
          </a:p>
          <a:p>
            <a:pPr indent="-36588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930"/>
              <a:t>Making it using the flux method in a niobium tube</a:t>
            </a:r>
            <a:endParaRPr sz="3930"/>
          </a:p>
          <a:p>
            <a:pPr indent="-36588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930"/>
              <a:t>We’ve prepared heated one test sample in the furnace</a:t>
            </a:r>
            <a:endParaRPr sz="3930"/>
          </a:p>
          <a:p>
            <a:pPr indent="-36588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930"/>
              <a:t>We’re now looking at the composition of the sample</a:t>
            </a:r>
            <a:endParaRPr sz="393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7" name="Google Shape;157;p24"/>
          <p:cNvSpPr txBox="1"/>
          <p:nvPr/>
        </p:nvSpPr>
        <p:spPr>
          <a:xfrm>
            <a:off x="5862350" y="4300700"/>
            <a:ext cx="203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D1DC"/>
                </a:solidFill>
                <a:latin typeface="Average"/>
                <a:ea typeface="Average"/>
                <a:cs typeface="Average"/>
                <a:sym typeface="Average"/>
              </a:rPr>
              <a:t>Thank you :)</a:t>
            </a:r>
            <a:endParaRPr>
              <a:solidFill>
                <a:srgbClr val="EAD1D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other phase diagrams </a:t>
            </a:r>
            <a:endParaRPr/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9274"/>
            <a:ext cx="4139600" cy="368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5887" y="1109275"/>
            <a:ext cx="4758113" cy="35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 b="20224" l="14233" r="16505" t="33547"/>
          <a:stretch/>
        </p:blipFill>
        <p:spPr>
          <a:xfrm>
            <a:off x="396600" y="1029413"/>
            <a:ext cx="8220424" cy="308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311700" y="830400"/>
            <a:ext cx="8520600" cy="37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Why </a:t>
            </a:r>
            <a:r>
              <a:rPr lang="en" sz="2800"/>
              <a:t>Ce₂Ge₂Mg</a:t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406400" lvl="0" marL="457200" rtl="0" algn="ctr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How are we gonna make it </a:t>
            </a:r>
            <a:endParaRPr sz="2800"/>
          </a:p>
          <a:p>
            <a:pPr indent="0" lvl="0" marL="9144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406400" lvl="0" marL="457200" rtl="0" algn="ctr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What have we done so far</a:t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406400" lvl="0" marL="457200" rtl="0" algn="ctr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What were about to do 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Quantum Spin Liquids 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Disordered ground state of magnetic moments 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Superposition of multiple singlet states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Studied for their use with quantum information</a:t>
            </a:r>
            <a:endParaRPr sz="26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000" y="2755599"/>
            <a:ext cx="8093251" cy="202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1333925" y="4703625"/>
            <a:ext cx="6209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Lucile Savary and Leon Balents 2017 </a:t>
            </a:r>
            <a:r>
              <a:rPr i="1" lang="en" sz="10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Rep. Prog. Phys.</a:t>
            </a:r>
            <a:r>
              <a:rPr lang="en" sz="10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80 016502</a:t>
            </a:r>
            <a:endParaRPr sz="8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277800" y="402450"/>
            <a:ext cx="37989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Why </a:t>
            </a:r>
            <a:r>
              <a:rPr lang="en" sz="2300"/>
              <a:t>Ce₂Ge₂Mg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87775" y="870975"/>
            <a:ext cx="3798900" cy="40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Part of greater family of metallic materials - R</a:t>
            </a:r>
            <a:r>
              <a:rPr lang="en" sz="241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₂</a:t>
            </a:r>
            <a:r>
              <a:rPr lang="en" sz="2600"/>
              <a:t>T</a:t>
            </a:r>
            <a:r>
              <a:rPr lang="en" sz="241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₂</a:t>
            </a:r>
            <a:r>
              <a:rPr lang="en" sz="2600"/>
              <a:t>X  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The R’s of these sit in a crystal lattice that can host a QSL 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 sz="2600"/>
              <a:t>Yb</a:t>
            </a:r>
            <a:r>
              <a:rPr lang="en" sz="241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₂</a:t>
            </a:r>
            <a:r>
              <a:rPr lang="en" sz="2600"/>
              <a:t>Pt</a:t>
            </a:r>
            <a:r>
              <a:rPr lang="en" sz="241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₂</a:t>
            </a:r>
            <a:r>
              <a:rPr lang="en" sz="2600"/>
              <a:t>Pb has similar magnetic excitations necessary for QSLs</a:t>
            </a:r>
            <a:endParaRPr sz="26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8" y="152400"/>
            <a:ext cx="282416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5041325" y="4894300"/>
            <a:ext cx="13263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W. J. Gannon et al…</a:t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228875" y="297475"/>
            <a:ext cx="8438400" cy="113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Magnetic Phase Diagrams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</a:t>
            </a:r>
            <a:r>
              <a:rPr lang="en" sz="2511"/>
              <a:t> </a:t>
            </a:r>
            <a:r>
              <a:rPr lang="en" sz="2411"/>
              <a:t>Ce₂Ge₂Mg</a:t>
            </a:r>
            <a:r>
              <a:rPr lang="en" sz="2511"/>
              <a:t> </a:t>
            </a:r>
            <a:r>
              <a:rPr lang="en"/>
              <a:t>										Yb</a:t>
            </a:r>
            <a:r>
              <a:rPr lang="en" sz="2411"/>
              <a:t>₂</a:t>
            </a:r>
            <a:r>
              <a:rPr lang="en"/>
              <a:t>Pt</a:t>
            </a:r>
            <a:r>
              <a:rPr lang="en" sz="2411"/>
              <a:t>₂</a:t>
            </a:r>
            <a:r>
              <a:rPr lang="en"/>
              <a:t>PB  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228875" y="4497200"/>
            <a:ext cx="4516500" cy="4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W. J. Gannon et al… </a:t>
            </a:r>
            <a:endParaRPr sz="4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75" y="1429274"/>
            <a:ext cx="3077100" cy="310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7275" y="1461388"/>
            <a:ext cx="3146700" cy="303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5217775" y="4529225"/>
            <a:ext cx="337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Gannon, W.J., Zaliznyak, I.A., Wu, L.S. </a:t>
            </a:r>
            <a:r>
              <a:rPr i="1" lang="en" sz="10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et al…. </a:t>
            </a:r>
            <a:endParaRPr sz="10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Flux Method 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400300" y="1017725"/>
            <a:ext cx="36774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Like sugar Crystals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Melt elements of material in  a solvent and let them crystalize slowly as they cool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Elements are proportioned and heated based on previous trials analyzing the binary phase diagrams </a:t>
            </a:r>
            <a:endParaRPr sz="2100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758" y="445025"/>
            <a:ext cx="4802841" cy="33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5230250" y="3829750"/>
            <a:ext cx="332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Binary Alloy Phase Diagrams, II Ed., Ed. T.B. Massalski,1990,2,,1961-1964,Nayeb Hashemi A.A., Abbaschian G.J., Clark J.B.</a:t>
            </a:r>
            <a:endParaRPr sz="15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412600" y="1017725"/>
            <a:ext cx="7038900" cy="35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Have to use a magnesium as the flux solvent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But magnesium has a high</a:t>
            </a:r>
            <a:r>
              <a:rPr lang="en" sz="2200"/>
              <a:t> vapor pressure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Must contain sample in strong material to hold the pressure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D</a:t>
            </a:r>
            <a:r>
              <a:rPr lang="en" sz="2200"/>
              <a:t>one successfully in </a:t>
            </a:r>
            <a:r>
              <a:rPr lang="en" sz="2200"/>
              <a:t>G</a:t>
            </a:r>
            <a:r>
              <a:rPr lang="en" sz="2200"/>
              <a:t>annon</a:t>
            </a:r>
            <a:r>
              <a:rPr lang="en" sz="2200"/>
              <a:t>’</a:t>
            </a:r>
            <a:r>
              <a:rPr lang="en" sz="2200"/>
              <a:t>s lab with tantalum tubing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Can we make it with the much cheaper niobium tubing???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Prepping the </a:t>
            </a:r>
            <a:r>
              <a:rPr lang="en"/>
              <a:t>samples</a:t>
            </a:r>
            <a:r>
              <a:rPr lang="en"/>
              <a:t> 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356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2400"/>
              <a:t>Prepared two samples of    Ce Ge and Mg with </a:t>
            </a:r>
            <a:r>
              <a:rPr lang="en" sz="2400"/>
              <a:t>proportions</a:t>
            </a:r>
            <a:r>
              <a:rPr lang="en" sz="2400"/>
              <a:t> 8.54 : 1.06 : 90.82</a:t>
            </a:r>
            <a:endParaRPr sz="2400"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2400"/>
              <a:t>Sealed it all in a niobium tube with a clamp and arcmelter</a:t>
            </a:r>
            <a:endParaRPr sz="2400"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2400"/>
              <a:t>Seal the tube in a quartz tube for a controlled atmosphere </a:t>
            </a:r>
            <a:endParaRPr sz="2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19037" l="7625" r="19119" t="9636"/>
          <a:stretch/>
        </p:blipFill>
        <p:spPr>
          <a:xfrm>
            <a:off x="3966075" y="123950"/>
            <a:ext cx="2825822" cy="366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/>
          </a:blip>
          <a:srcRect b="0" l="28171" r="20175" t="24465"/>
          <a:stretch/>
        </p:blipFill>
        <p:spPr>
          <a:xfrm>
            <a:off x="6977800" y="1447750"/>
            <a:ext cx="1992672" cy="3482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furnace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769600" y="665400"/>
            <a:ext cx="3778200" cy="38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3909" lvl="0" marL="457200" rtl="0" algn="l">
              <a:spcBef>
                <a:spcPts val="0"/>
              </a:spcBef>
              <a:spcAft>
                <a:spcPts val="0"/>
              </a:spcAft>
              <a:buSzPts val="1973"/>
              <a:buChar char="-"/>
            </a:pPr>
            <a:r>
              <a:rPr lang="en" sz="1973"/>
              <a:t>Put it in the furnace 4 hrs to heat up to 1050° C and then soak at 1050° pulled out at 750. </a:t>
            </a:r>
            <a:endParaRPr sz="1973"/>
          </a:p>
          <a:p>
            <a:pPr indent="-353909" lvl="0" marL="457200" rtl="0" algn="l">
              <a:spcBef>
                <a:spcPts val="0"/>
              </a:spcBef>
              <a:spcAft>
                <a:spcPts val="0"/>
              </a:spcAft>
              <a:buSzPts val="1973"/>
              <a:buChar char="-"/>
            </a:pPr>
            <a:r>
              <a:rPr lang="en" sz="1973"/>
              <a:t>Took it out early because we heard noises </a:t>
            </a:r>
            <a:endParaRPr sz="1973"/>
          </a:p>
          <a:p>
            <a:pPr indent="-353909" lvl="0" marL="457200" rtl="0" algn="l">
              <a:spcBef>
                <a:spcPts val="0"/>
              </a:spcBef>
              <a:spcAft>
                <a:spcPts val="0"/>
              </a:spcAft>
              <a:buSzPts val="1973"/>
              <a:buChar char="-"/>
            </a:pPr>
            <a:r>
              <a:rPr lang="en" sz="1973"/>
              <a:t>Little noises are normal </a:t>
            </a:r>
            <a:endParaRPr sz="1973"/>
          </a:p>
          <a:p>
            <a:pPr indent="-353909" lvl="0" marL="457200" rtl="0" algn="l">
              <a:spcBef>
                <a:spcPts val="0"/>
              </a:spcBef>
              <a:spcAft>
                <a:spcPts val="0"/>
              </a:spcAft>
              <a:buSzPts val="1973"/>
              <a:buChar char="-"/>
            </a:pPr>
            <a:r>
              <a:rPr lang="en" sz="1973"/>
              <a:t>Mainly a test to see if the niobium could handle getting up to those temperatures</a:t>
            </a:r>
            <a:endParaRPr sz="197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630"/>
              <a:t> </a:t>
            </a:r>
            <a:endParaRPr sz="163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1190"/>
          </a:p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b="26748" l="19192" r="16228" t="6828"/>
          <a:stretch/>
        </p:blipFill>
        <p:spPr>
          <a:xfrm>
            <a:off x="954376" y="1127675"/>
            <a:ext cx="2491201" cy="3416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Temperature over time </a:t>
            </a: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793225" y="1276600"/>
            <a:ext cx="7964700" cy="31974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" name="Google Shape;121;p21"/>
          <p:cNvCxnSpPr/>
          <p:nvPr/>
        </p:nvCxnSpPr>
        <p:spPr>
          <a:xfrm>
            <a:off x="658725" y="2714300"/>
            <a:ext cx="285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21"/>
          <p:cNvSpPr txBox="1"/>
          <p:nvPr/>
        </p:nvSpPr>
        <p:spPr>
          <a:xfrm>
            <a:off x="0" y="2239725"/>
            <a:ext cx="7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1050°C</a:t>
            </a:r>
            <a:endParaRPr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23" name="Google Shape;123;p21"/>
          <p:cNvCxnSpPr/>
          <p:nvPr/>
        </p:nvCxnSpPr>
        <p:spPr>
          <a:xfrm flipH="1" rot="10800000">
            <a:off x="818000" y="2788625"/>
            <a:ext cx="1227000" cy="1698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21"/>
          <p:cNvCxnSpPr/>
          <p:nvPr/>
        </p:nvCxnSpPr>
        <p:spPr>
          <a:xfrm>
            <a:off x="2045000" y="2801050"/>
            <a:ext cx="1598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21"/>
          <p:cNvCxnSpPr/>
          <p:nvPr/>
        </p:nvCxnSpPr>
        <p:spPr>
          <a:xfrm>
            <a:off x="3643825" y="2801050"/>
            <a:ext cx="2255700" cy="619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21"/>
          <p:cNvCxnSpPr/>
          <p:nvPr/>
        </p:nvCxnSpPr>
        <p:spPr>
          <a:xfrm flipH="1">
            <a:off x="640125" y="3420625"/>
            <a:ext cx="322200" cy="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21"/>
          <p:cNvSpPr txBox="1"/>
          <p:nvPr/>
        </p:nvSpPr>
        <p:spPr>
          <a:xfrm>
            <a:off x="0" y="3146300"/>
            <a:ext cx="7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76</a:t>
            </a:r>
            <a:r>
              <a:rPr lang="en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0°C</a:t>
            </a:r>
            <a:endParaRPr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5804350" y="3336025"/>
            <a:ext cx="169500" cy="169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 flipH="1" rot="-1472776">
            <a:off x="6024650" y="3040167"/>
            <a:ext cx="875964" cy="153712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5738400" y="2514200"/>
            <a:ext cx="9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Removal</a:t>
            </a:r>
            <a:endParaRPr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1251800" y="3742975"/>
            <a:ext cx="58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4hrs</a:t>
            </a:r>
            <a:endParaRPr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2222175" y="2801050"/>
            <a:ext cx="58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4hrs</a:t>
            </a:r>
            <a:endParaRPr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4270950" y="3146300"/>
            <a:ext cx="7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152</a:t>
            </a:r>
            <a:r>
              <a:rPr lang="en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hrs</a:t>
            </a:r>
            <a:endParaRPr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 rot="-3131191">
            <a:off x="1043275" y="3001425"/>
            <a:ext cx="808850" cy="4002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heating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2222175" y="2371650"/>
            <a:ext cx="92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soaking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 rot="925627">
            <a:off x="4375398" y="2658835"/>
            <a:ext cx="806353" cy="40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cooling</a:t>
            </a:r>
            <a:endParaRPr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