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should I refer to the compound? Strontium Rhodate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af6c75e2b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af6c75e2b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Furnace on left. Pellet in aluminum crucible in furnace on right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b1f7de25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b1f7de2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af6c75e2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af6c75e2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had to move, difficulties, tools, how long it took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af6c75e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af6c75e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we will be using the laser chamber mentioned in previous slide to make thin film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eventually use Atomic Force Microscopy for a topographical map of Sr</a:t>
            </a:r>
            <a:r>
              <a:rPr baseline="-25000" lang="en"/>
              <a:t>2</a:t>
            </a:r>
            <a:r>
              <a:rPr lang="en"/>
              <a:t>RhO</a:t>
            </a:r>
            <a:r>
              <a:rPr baseline="-25000" lang="en"/>
              <a:t>4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af6c75e2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af6c75e2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through this fast. Just mention that math was involved and we needed the numbers in bold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af6c75e2b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af6c75e2b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the other reactant is not nearly as expensive or as uncommon.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b1f7de25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b1f7de25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it uses constructive interference.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af6c75e2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af6c75e2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results are in black, the results taken from the internet are in red. There is unfortunately a slight shift I can’t explain. We may need to </a:t>
            </a:r>
            <a:r>
              <a:rPr lang="en"/>
              <a:t>recalibrate</a:t>
            </a:r>
            <a:r>
              <a:rPr lang="en"/>
              <a:t> the XRD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f6c75e2b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f6c75e2b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af6c75e2b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af6c75e2b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Left: Press Machine, started at 19 tons of pressure for one hour. When we released the pressure it was at 17 tons.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Right: finished pellet of 1 gram of SrCO</a:t>
            </a:r>
            <a:r>
              <a:rPr baseline="-25000" lang="en"/>
              <a:t>3</a:t>
            </a:r>
            <a:r>
              <a:rPr lang="en"/>
              <a:t> and Rh</a:t>
            </a:r>
            <a:r>
              <a:rPr baseline="-25000" lang="en"/>
              <a:t>2</a:t>
            </a:r>
            <a:r>
              <a:rPr lang="en"/>
              <a:t>O</a:t>
            </a:r>
            <a:r>
              <a:rPr baseline="-25000" lang="en"/>
              <a:t>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Trouble With Sr</a:t>
            </a:r>
            <a:r>
              <a:rPr baseline="-25000" lang="en"/>
              <a:t>2</a:t>
            </a:r>
            <a:r>
              <a:rPr lang="en"/>
              <a:t>RhO</a:t>
            </a:r>
            <a:r>
              <a:rPr baseline="-25000" lang="en"/>
              <a:t>4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Genaro Lozano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663" y="9945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b="6777" l="9788" r="5170" t="6777"/>
          <a:stretch/>
        </p:blipFill>
        <p:spPr>
          <a:xfrm>
            <a:off x="71025" y="125575"/>
            <a:ext cx="3857625" cy="489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23"/>
          <p:cNvCxnSpPr/>
          <p:nvPr/>
        </p:nvCxnSpPr>
        <p:spPr>
          <a:xfrm flipH="1" rot="10800000">
            <a:off x="900425" y="1677088"/>
            <a:ext cx="1971600" cy="2257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3"/>
          <p:cNvCxnSpPr/>
          <p:nvPr/>
        </p:nvCxnSpPr>
        <p:spPr>
          <a:xfrm>
            <a:off x="6748638" y="1643725"/>
            <a:ext cx="2090700" cy="2288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3"/>
          <p:cNvCxnSpPr/>
          <p:nvPr/>
        </p:nvCxnSpPr>
        <p:spPr>
          <a:xfrm flipH="1" rot="10800000">
            <a:off x="2857800" y="1647400"/>
            <a:ext cx="3924300" cy="39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3"/>
          <p:cNvCxnSpPr/>
          <p:nvPr/>
        </p:nvCxnSpPr>
        <p:spPr>
          <a:xfrm>
            <a:off x="914600" y="191000"/>
            <a:ext cx="0" cy="4496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3"/>
          <p:cNvCxnSpPr/>
          <p:nvPr/>
        </p:nvCxnSpPr>
        <p:spPr>
          <a:xfrm flipH="1" rot="10800000">
            <a:off x="571800" y="4320175"/>
            <a:ext cx="8436600" cy="240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3"/>
          <p:cNvSpPr txBox="1"/>
          <p:nvPr/>
        </p:nvSpPr>
        <p:spPr>
          <a:xfrm>
            <a:off x="571800" y="157925"/>
            <a:ext cx="2715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Temperature </a:t>
            </a:r>
            <a:endParaRPr sz="1700"/>
          </a:p>
        </p:txBody>
      </p:sp>
      <p:sp>
        <p:nvSpPr>
          <p:cNvPr id="133" name="Google Shape;133;p23"/>
          <p:cNvSpPr txBox="1"/>
          <p:nvPr/>
        </p:nvSpPr>
        <p:spPr>
          <a:xfrm>
            <a:off x="357600" y="3027825"/>
            <a:ext cx="69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(</a:t>
            </a:r>
            <a:r>
              <a:rPr baseline="30000" lang="en" sz="1700">
                <a:solidFill>
                  <a:schemeClr val="dk1"/>
                </a:solidFill>
              </a:rPr>
              <a:t>O</a:t>
            </a:r>
            <a:r>
              <a:rPr lang="en" sz="1700">
                <a:solidFill>
                  <a:schemeClr val="dk1"/>
                </a:solidFill>
              </a:rPr>
              <a:t>C)</a:t>
            </a:r>
            <a:endParaRPr sz="1700"/>
          </a:p>
        </p:txBody>
      </p:sp>
      <p:sp>
        <p:nvSpPr>
          <p:cNvPr id="134" name="Google Shape;134;p23"/>
          <p:cNvSpPr txBox="1"/>
          <p:nvPr/>
        </p:nvSpPr>
        <p:spPr>
          <a:xfrm>
            <a:off x="3722175" y="4344175"/>
            <a:ext cx="548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Time (Hours)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5" name="Google Shape;135;p23"/>
          <p:cNvSpPr txBox="1"/>
          <p:nvPr/>
        </p:nvSpPr>
        <p:spPr>
          <a:xfrm>
            <a:off x="-42862" y="3765200"/>
            <a:ext cx="112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~20 </a:t>
            </a:r>
            <a:r>
              <a:rPr baseline="30000" lang="en" sz="2000"/>
              <a:t>O</a:t>
            </a:r>
            <a:r>
              <a:rPr lang="en" sz="2000"/>
              <a:t>C</a:t>
            </a:r>
            <a:endParaRPr sz="2000"/>
          </a:p>
        </p:txBody>
      </p:sp>
      <p:sp>
        <p:nvSpPr>
          <p:cNvPr id="136" name="Google Shape;136;p23"/>
          <p:cNvSpPr txBox="1"/>
          <p:nvPr/>
        </p:nvSpPr>
        <p:spPr>
          <a:xfrm>
            <a:off x="667103" y="1404325"/>
            <a:ext cx="14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—</a:t>
            </a:r>
            <a:r>
              <a:rPr lang="en" sz="2000"/>
              <a:t>900 </a:t>
            </a:r>
            <a:r>
              <a:rPr baseline="30000" lang="en" sz="2000"/>
              <a:t>O</a:t>
            </a:r>
            <a:r>
              <a:rPr lang="en" sz="2000"/>
              <a:t>C</a:t>
            </a:r>
            <a:endParaRPr sz="2000"/>
          </a:p>
        </p:txBody>
      </p:sp>
      <p:cxnSp>
        <p:nvCxnSpPr>
          <p:cNvPr id="137" name="Google Shape;137;p23"/>
          <p:cNvCxnSpPr>
            <a:endCxn id="138" idx="0"/>
          </p:cNvCxnSpPr>
          <p:nvPr/>
        </p:nvCxnSpPr>
        <p:spPr>
          <a:xfrm>
            <a:off x="2864775" y="3925300"/>
            <a:ext cx="12000" cy="733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3"/>
          <p:cNvCxnSpPr>
            <a:endCxn id="140" idx="0"/>
          </p:cNvCxnSpPr>
          <p:nvPr/>
        </p:nvCxnSpPr>
        <p:spPr>
          <a:xfrm>
            <a:off x="6763025" y="3858400"/>
            <a:ext cx="28500" cy="8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23"/>
          <p:cNvSpPr txBox="1"/>
          <p:nvPr/>
        </p:nvSpPr>
        <p:spPr>
          <a:xfrm>
            <a:off x="2219625" y="4658500"/>
            <a:ext cx="131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15 Hours</a:t>
            </a:r>
            <a:endParaRPr sz="2000"/>
          </a:p>
        </p:txBody>
      </p:sp>
      <p:sp>
        <p:nvSpPr>
          <p:cNvPr id="140" name="Google Shape;140;p23"/>
          <p:cNvSpPr txBox="1"/>
          <p:nvPr/>
        </p:nvSpPr>
        <p:spPr>
          <a:xfrm>
            <a:off x="6099575" y="4658500"/>
            <a:ext cx="138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39 Hours</a:t>
            </a:r>
            <a:endParaRPr sz="2000"/>
          </a:p>
        </p:txBody>
      </p:sp>
      <p:sp>
        <p:nvSpPr>
          <p:cNvPr id="141" name="Google Shape;141;p23"/>
          <p:cNvSpPr txBox="1"/>
          <p:nvPr/>
        </p:nvSpPr>
        <p:spPr>
          <a:xfrm>
            <a:off x="1052700" y="3188325"/>
            <a:ext cx="3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🔥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2119500" y="1769100"/>
            <a:ext cx="39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🔥</a:t>
            </a:r>
            <a:endParaRPr sz="2500"/>
          </a:p>
        </p:txBody>
      </p:sp>
      <p:sp>
        <p:nvSpPr>
          <p:cNvPr id="143" name="Google Shape;143;p23"/>
          <p:cNvSpPr txBox="1"/>
          <p:nvPr/>
        </p:nvSpPr>
        <p:spPr>
          <a:xfrm>
            <a:off x="1595700" y="2445375"/>
            <a:ext cx="39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🔥</a:t>
            </a:r>
            <a:endParaRPr sz="2000"/>
          </a:p>
        </p:txBody>
      </p:sp>
      <p:sp>
        <p:nvSpPr>
          <p:cNvPr id="144" name="Google Shape;144;p23"/>
          <p:cNvSpPr txBox="1"/>
          <p:nvPr/>
        </p:nvSpPr>
        <p:spPr>
          <a:xfrm>
            <a:off x="3126813" y="1127825"/>
            <a:ext cx="39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🔥</a:t>
            </a:r>
            <a:endParaRPr sz="3000"/>
          </a:p>
        </p:txBody>
      </p:sp>
      <p:sp>
        <p:nvSpPr>
          <p:cNvPr id="145" name="Google Shape;145;p23"/>
          <p:cNvSpPr txBox="1"/>
          <p:nvPr/>
        </p:nvSpPr>
        <p:spPr>
          <a:xfrm>
            <a:off x="4500825" y="1127825"/>
            <a:ext cx="39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🔥</a:t>
            </a:r>
            <a:endParaRPr sz="3000"/>
          </a:p>
        </p:txBody>
      </p:sp>
      <p:sp>
        <p:nvSpPr>
          <p:cNvPr id="146" name="Google Shape;146;p23"/>
          <p:cNvSpPr txBox="1"/>
          <p:nvPr/>
        </p:nvSpPr>
        <p:spPr>
          <a:xfrm>
            <a:off x="6167625" y="1130925"/>
            <a:ext cx="39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🔥</a:t>
            </a:r>
            <a:endParaRPr sz="3000"/>
          </a:p>
        </p:txBody>
      </p:sp>
      <p:sp>
        <p:nvSpPr>
          <p:cNvPr id="147" name="Google Shape;147;p23"/>
          <p:cNvSpPr txBox="1"/>
          <p:nvPr/>
        </p:nvSpPr>
        <p:spPr>
          <a:xfrm>
            <a:off x="8158425" y="3004725"/>
            <a:ext cx="39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🔥</a:t>
            </a:r>
            <a:endParaRPr sz="2000"/>
          </a:p>
        </p:txBody>
      </p:sp>
      <p:sp>
        <p:nvSpPr>
          <p:cNvPr id="148" name="Google Shape;148;p23"/>
          <p:cNvSpPr txBox="1"/>
          <p:nvPr/>
        </p:nvSpPr>
        <p:spPr>
          <a:xfrm>
            <a:off x="7329750" y="2083425"/>
            <a:ext cx="39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🔥</a:t>
            </a:r>
            <a:endParaRPr sz="2500"/>
          </a:p>
        </p:txBody>
      </p:sp>
      <p:sp>
        <p:nvSpPr>
          <p:cNvPr id="149" name="Google Shape;149;p23"/>
          <p:cNvSpPr txBox="1"/>
          <p:nvPr/>
        </p:nvSpPr>
        <p:spPr>
          <a:xfrm flipH="1">
            <a:off x="1952550" y="188350"/>
            <a:ext cx="523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Temperature of Furnace vs. Time</a:t>
            </a:r>
            <a:endParaRPr sz="2500"/>
          </a:p>
        </p:txBody>
      </p:sp>
      <p:cxnSp>
        <p:nvCxnSpPr>
          <p:cNvPr id="150" name="Google Shape;150;p23"/>
          <p:cNvCxnSpPr/>
          <p:nvPr/>
        </p:nvCxnSpPr>
        <p:spPr>
          <a:xfrm>
            <a:off x="8810850" y="3858400"/>
            <a:ext cx="28500" cy="8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3"/>
          <p:cNvSpPr txBox="1"/>
          <p:nvPr/>
        </p:nvSpPr>
        <p:spPr>
          <a:xfrm>
            <a:off x="8004675" y="4658500"/>
            <a:ext cx="138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54</a:t>
            </a:r>
            <a:r>
              <a:rPr lang="en" sz="2000"/>
              <a:t> Hours</a:t>
            </a:r>
            <a:endParaRPr sz="2000"/>
          </a:p>
        </p:txBody>
      </p:sp>
      <p:sp>
        <p:nvSpPr>
          <p:cNvPr id="152" name="Google Shape;152;p23"/>
          <p:cNvSpPr txBox="1"/>
          <p:nvPr/>
        </p:nvSpPr>
        <p:spPr>
          <a:xfrm>
            <a:off x="3300525" y="1503675"/>
            <a:ext cx="1128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/>
              <a:t>🥵</a:t>
            </a:r>
            <a:endParaRPr sz="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Moving a working laboratory</a:t>
            </a:r>
            <a:endParaRPr sz="35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21960" r="0" t="0"/>
          <a:stretch/>
        </p:blipFill>
        <p:spPr>
          <a:xfrm>
            <a:off x="4515700" y="1436250"/>
            <a:ext cx="4628301" cy="37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3057" l="12602" r="12602" t="5075"/>
          <a:stretch/>
        </p:blipFill>
        <p:spPr>
          <a:xfrm>
            <a:off x="-11" y="1436250"/>
            <a:ext cx="4515712" cy="370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Reasons to make Sr</a:t>
            </a:r>
            <a:r>
              <a:rPr baseline="-25000" lang="en" sz="3520"/>
              <a:t>2</a:t>
            </a:r>
            <a:r>
              <a:rPr lang="en" sz="3520"/>
              <a:t>RhO</a:t>
            </a:r>
            <a:r>
              <a:rPr baseline="-25000" lang="en" sz="3520"/>
              <a:t>4</a:t>
            </a:r>
            <a:endParaRPr sz="352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Sr</a:t>
            </a:r>
            <a:r>
              <a:rPr baseline="-25000" lang="en" sz="2500"/>
              <a:t>2</a:t>
            </a:r>
            <a:r>
              <a:rPr lang="en" sz="2500"/>
              <a:t>RuO</a:t>
            </a:r>
            <a:r>
              <a:rPr baseline="-25000" lang="en" sz="2500"/>
              <a:t>4</a:t>
            </a:r>
            <a:r>
              <a:rPr lang="en" sz="2500"/>
              <a:t> discovered to be superconductive at super low temperatures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Sr</a:t>
            </a:r>
            <a:r>
              <a:rPr baseline="-25000" lang="en" sz="2500"/>
              <a:t>2</a:t>
            </a:r>
            <a:r>
              <a:rPr lang="en" sz="2500"/>
              <a:t>RhO</a:t>
            </a:r>
            <a:r>
              <a:rPr baseline="-25000" lang="en" sz="2500"/>
              <a:t>4</a:t>
            </a:r>
            <a:r>
              <a:rPr lang="en" sz="2500"/>
              <a:t> was found to be non-superconductive at all temperatures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Currently Sr</a:t>
            </a:r>
            <a:r>
              <a:rPr baseline="-25000" lang="en" sz="2500"/>
              <a:t>2</a:t>
            </a:r>
            <a:r>
              <a:rPr lang="en" sz="2500"/>
              <a:t>RhO</a:t>
            </a:r>
            <a:r>
              <a:rPr baseline="-25000" lang="en" sz="2500"/>
              <a:t>4</a:t>
            </a:r>
            <a:r>
              <a:rPr lang="en" sz="2500"/>
              <a:t> is being used a baseline to understand why it has no currently u</a:t>
            </a:r>
            <a:r>
              <a:rPr lang="en" sz="2500"/>
              <a:t>nexplainable phenomenon where other similar metals do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Stoichiometric Equation</a:t>
            </a:r>
            <a:endParaRPr sz="352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4SrCO</a:t>
            </a:r>
            <a:r>
              <a:rPr baseline="-25000" lang="en" sz="2800"/>
              <a:t>3</a:t>
            </a:r>
            <a:r>
              <a:rPr lang="en" sz="2800"/>
              <a:t> + 1Rh</a:t>
            </a:r>
            <a:r>
              <a:rPr baseline="-25000" lang="en" sz="2800"/>
              <a:t>2</a:t>
            </a:r>
            <a:r>
              <a:rPr lang="en" sz="2800"/>
              <a:t>O</a:t>
            </a:r>
            <a:r>
              <a:rPr baseline="-25000" lang="en" sz="2800"/>
              <a:t>3</a:t>
            </a:r>
            <a:r>
              <a:rPr lang="en" sz="2800"/>
              <a:t> =&gt; 2Sr</a:t>
            </a:r>
            <a:r>
              <a:rPr baseline="-25000" lang="en" sz="2800"/>
              <a:t>2</a:t>
            </a:r>
            <a:r>
              <a:rPr lang="en" sz="2800"/>
              <a:t>RhO</a:t>
            </a:r>
            <a:r>
              <a:rPr baseline="-25000" lang="en" sz="2800"/>
              <a:t>4</a:t>
            </a:r>
            <a:r>
              <a:rPr lang="en" sz="2800"/>
              <a:t> + 3CO</a:t>
            </a:r>
            <a:r>
              <a:rPr baseline="-25000" lang="en" sz="2800"/>
              <a:t>2</a:t>
            </a:r>
            <a:r>
              <a:rPr lang="en" sz="2800"/>
              <a:t> + 1C + 1O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Sr= 87.62 g/mol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 = 12.011 g/mol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O = 15.999 g/mol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Rh = 102.9055 g/mol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Translates to </a:t>
            </a:r>
            <a:r>
              <a:rPr b="1" lang="en" sz="2800"/>
              <a:t>.863g</a:t>
            </a:r>
            <a:r>
              <a:rPr lang="en" sz="2800"/>
              <a:t> of SrCO</a:t>
            </a:r>
            <a:r>
              <a:rPr baseline="-25000" lang="en" sz="2800"/>
              <a:t>3</a:t>
            </a:r>
            <a:r>
              <a:rPr lang="en" sz="2800"/>
              <a:t> and </a:t>
            </a:r>
            <a:r>
              <a:rPr b="1" lang="en" sz="2800"/>
              <a:t>.371g</a:t>
            </a:r>
            <a:r>
              <a:rPr lang="en" sz="2800"/>
              <a:t> of Rh</a:t>
            </a:r>
            <a:r>
              <a:rPr baseline="-25000" lang="en" sz="2800"/>
              <a:t>2</a:t>
            </a:r>
            <a:r>
              <a:rPr lang="en" sz="2800"/>
              <a:t>O</a:t>
            </a:r>
            <a:r>
              <a:rPr baseline="-25000" lang="en" sz="2800"/>
              <a:t>3</a:t>
            </a:r>
            <a:r>
              <a:rPr lang="en" sz="2800"/>
              <a:t> for 1 gram of Sr</a:t>
            </a:r>
            <a:r>
              <a:rPr baseline="-25000" lang="en" sz="2800"/>
              <a:t>2</a:t>
            </a:r>
            <a:r>
              <a:rPr lang="en" sz="2800"/>
              <a:t>RhO</a:t>
            </a:r>
            <a:r>
              <a:rPr baseline="-25000" lang="en" sz="2800"/>
              <a:t>4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Rh</a:t>
            </a:r>
            <a:r>
              <a:rPr baseline="-25000" lang="en"/>
              <a:t>2</a:t>
            </a:r>
            <a:r>
              <a:rPr lang="en"/>
              <a:t>O</a:t>
            </a:r>
            <a:r>
              <a:rPr baseline="-25000" lang="en"/>
              <a:t>3</a:t>
            </a:r>
            <a:endParaRPr baseline="-250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588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Expensive!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Gold Price per gram as of July 1st: $58.26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Rhodium Price per gram as of July 1st: $446.90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sample took a full year to arrive</a:t>
            </a:r>
            <a:endParaRPr sz="2400"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5787" l="11691" r="11691" t="8851"/>
          <a:stretch/>
        </p:blipFill>
        <p:spPr>
          <a:xfrm>
            <a:off x="6199097" y="748650"/>
            <a:ext cx="2955652" cy="439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X-Ray Diffraction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571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We begin by placing small amount of compound on prepared slide with special grease.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XRD machine will bombard sample at different angles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Through the use of constructive interference we can learn about the crystal structure of our compound</a:t>
            </a:r>
            <a:endParaRPr sz="25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19169" l="21622" r="35390" t="31501"/>
          <a:stretch/>
        </p:blipFill>
        <p:spPr>
          <a:xfrm>
            <a:off x="7449625" y="0"/>
            <a:ext cx="1694373" cy="2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27226" l="6799" r="6799" t="7855"/>
          <a:stretch/>
        </p:blipFill>
        <p:spPr>
          <a:xfrm>
            <a:off x="6293675" y="1804400"/>
            <a:ext cx="2850325" cy="333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101" y="622180"/>
            <a:ext cx="5738450" cy="439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408550" y="1236850"/>
            <a:ext cx="4116175" cy="32653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30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X-Ray Diffraction Discombobulation</a:t>
            </a:r>
            <a:endParaRPr sz="3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Grinding for a (noble) cause</a:t>
            </a:r>
            <a:endParaRPr sz="3520"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67929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Rhodium is considered a noble metal because of its aversion to react.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By grinding reactants for long periods of time prior to firing we can achieve better reaction rates</a:t>
            </a:r>
            <a:endParaRPr sz="2100"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40320" l="4053" r="28168" t="10230"/>
          <a:stretch/>
        </p:blipFill>
        <p:spPr>
          <a:xfrm>
            <a:off x="0" y="2724150"/>
            <a:ext cx="2614648" cy="25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b="7449" l="24955" r="19427" t="9871"/>
          <a:stretch/>
        </p:blipFill>
        <p:spPr>
          <a:xfrm>
            <a:off x="7040400" y="890775"/>
            <a:ext cx="2145473" cy="4252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941450" y="2782725"/>
            <a:ext cx="37830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3 hours recommended, but the reactants were only ground for the time it took me to watch an episode of the Simpsons.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