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KQ9isfD6j891h3WP12BbKDnG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Symmetries: properties of a physical system that remain unchanged under the standard model of physics. </a:t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90" name="Google Shape;90;p1"/>
            <p:cNvCxnSpPr/>
            <p:nvPr/>
          </p:nvCxnSpPr>
          <p:spPr>
            <a:xfrm rot="10800000">
              <a:off x="329184" y="5777809"/>
              <a:ext cx="523824" cy="0"/>
            </a:xfrm>
            <a:prstGeom prst="straightConnector1">
              <a:avLst/>
            </a:prstGeom>
            <a:noFill/>
            <a:ln cap="flat" cmpd="sng" w="152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1" name="Google Shape;91;p1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>
            <p:ph type="ctrTitle"/>
          </p:nvPr>
        </p:nvSpPr>
        <p:spPr>
          <a:xfrm>
            <a:off x="1524000" y="123196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</a:pPr>
            <a:r>
              <a:rPr lang="en-US" sz="5600"/>
              <a:t>Measuring the Electric Dipole Moment of the Neutron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1524000" y="3803712"/>
            <a:ext cx="9144000" cy="1563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Hena Kachroo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10"/>
          <p:cNvGrpSpPr/>
          <p:nvPr/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</p:grpSpPr>
        <p:sp>
          <p:nvSpPr>
            <p:cNvPr id="198" name="Google Shape;198;p10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0"/>
          <p:cNvSpPr/>
          <p:nvPr/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 txBox="1"/>
          <p:nvPr>
            <p:ph type="title"/>
          </p:nvPr>
        </p:nvSpPr>
        <p:spPr>
          <a:xfrm>
            <a:off x="1057025" y="922644"/>
            <a:ext cx="5040285" cy="11695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Clips Design </a:t>
            </a:r>
            <a:endParaRPr/>
          </a:p>
        </p:txBody>
      </p:sp>
      <p:sp>
        <p:nvSpPr>
          <p:cNvPr id="202" name="Google Shape;202;p10"/>
          <p:cNvSpPr/>
          <p:nvPr/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1055715" y="2508105"/>
            <a:ext cx="5040285" cy="3632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1" marL="10858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Trench</a:t>
            </a:r>
            <a:endParaRPr/>
          </a:p>
          <a:p>
            <a:pPr indent="-571500" lvl="1" marL="10858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Clip</a:t>
            </a:r>
            <a:endParaRPr/>
          </a:p>
          <a:p>
            <a:pPr indent="-571500" lvl="1" marL="10858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Digout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whiteboard&#10;&#10;Description automatically generated" id="204" name="Google Shape;204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3819" y="21044"/>
            <a:ext cx="4407426" cy="3453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05" name="Google Shape;20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0227" y="3392269"/>
            <a:ext cx="5292439" cy="326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 txBox="1"/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Summary</a:t>
            </a:r>
            <a:endParaRPr/>
          </a:p>
        </p:txBody>
      </p:sp>
      <p:grpSp>
        <p:nvGrpSpPr>
          <p:cNvPr id="212" name="Google Shape;212;p11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3" name="Google Shape;213;p11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1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>
            <p:ph idx="1" type="body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Designing a uniform magnetic field using a 3D printer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Coil used in measuring the nEDM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Detection of nEDM would help to explain the imbalance between matter and antimatter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Background</a:t>
            </a:r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2" name="Google Shape;102;p2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2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590725" y="2323500"/>
            <a:ext cx="4559400" cy="39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The Big Bang Theory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Equal parts of matter and antimatter should have been created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Now it is predominantly matter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Explanation? 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06" name="Google Shape;106;p2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7020" l="0" r="-1" t="135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>
            <p:ph type="title"/>
          </p:nvPr>
        </p:nvSpPr>
        <p:spPr>
          <a:xfrm>
            <a:off x="495234" y="681332"/>
            <a:ext cx="4818888" cy="864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Background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523697" y="2302054"/>
            <a:ext cx="3663839" cy="2856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, schematic&#10;&#10;Description automatically generated"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9870" y="640080"/>
            <a:ext cx="4197323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495234" y="1753439"/>
            <a:ext cx="6098934" cy="460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Neutron electric dipole moment (nEDM)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Violates Temporal and Charge Parity Symmetry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Temporal symmetry: time reversal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Parity: mirror image interactions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Charge Parity: particle ↔︎ antiparticle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Neutron’s spin magnetic moment changes with reversal of time but EDM does not – violates Temporal symmetry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 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630936" y="1515125"/>
            <a:ext cx="517841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128" name="Google Shape;128;p4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>
            <p:ph type="title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Measuring the nEDM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535670" y="2427837"/>
            <a:ext cx="11122930" cy="3776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1045028" y="2704014"/>
            <a:ext cx="9941319" cy="3124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Slow neutrons down, confine, and watch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Exposed to magnetic fields → measure precession frequency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Nuclear reaction with He – 3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If EDM were present, spin axis would precess when exposed to field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Precession frequency shifts according to strength of field</a:t>
            </a:r>
            <a:endParaRPr/>
          </a:p>
        </p:txBody>
      </p:sp>
      <p:cxnSp>
        <p:nvCxnSpPr>
          <p:cNvPr id="135" name="Google Shape;135;p4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4"/>
          <p:cNvSpPr/>
          <p:nvPr/>
        </p:nvSpPr>
        <p:spPr>
          <a:xfrm rot="-5400000">
            <a:off x="305560" y="2129311"/>
            <a:ext cx="634200" cy="155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 flipH="1" rot="10800000">
            <a:off x="1144572" y="2008340"/>
            <a:ext cx="7614964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 rot="-5400000">
            <a:off x="275365" y="805772"/>
            <a:ext cx="634200" cy="155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-5400000">
            <a:off x="10525006" y="1511229"/>
            <a:ext cx="2062537" cy="172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This Project</a:t>
            </a:r>
            <a:endParaRPr/>
          </a:p>
        </p:txBody>
      </p:sp>
      <p:grpSp>
        <p:nvGrpSpPr>
          <p:cNvPr id="146" name="Google Shape;146;p5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7" name="Google Shape;147;p5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5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>
            <p:ph idx="1" type="body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Neutrons = hypersensitive to magnetic fields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Magnetic moment is large – precesses significantly in a weak field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If not uniform – neutrons precess differently at different points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Design of uniform field is crucial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This project: designing a uniform magnetic field to help in testing for nEDM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rgbClr val="D8D8D8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>
            <p:ph type="title"/>
          </p:nvPr>
        </p:nvSpPr>
        <p:spPr>
          <a:xfrm>
            <a:off x="5764783" y="349664"/>
            <a:ext cx="5845571" cy="16383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Design Elements 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 flipH="1" rot="-5400000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indoor&#10;&#10;Description automatically generated" id="161" name="Google Shape;16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3" l="0" r="5203" t="0"/>
          <a:stretch/>
        </p:blipFill>
        <p:spPr>
          <a:xfrm rot="5400000">
            <a:off x="-23818" y="1186882"/>
            <a:ext cx="5353373" cy="423551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5766262" y="2620641"/>
            <a:ext cx="5837750" cy="3023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cosine theta coil</a:t>
            </a:r>
            <a:endParaRPr/>
          </a:p>
          <a:p>
            <a: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cylindrical layers</a:t>
            </a:r>
            <a:endParaRPr/>
          </a:p>
          <a:p>
            <a: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Prevents fringe field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Aluminum skeleton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Resin skins surround skeleton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Clips on skin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Skin </a:t>
            </a:r>
            <a:endParaRPr/>
          </a:p>
        </p:txBody>
      </p:sp>
      <p:sp>
        <p:nvSpPr>
          <p:cNvPr id="168" name="Google Shape;168;p7"/>
          <p:cNvSpPr txBox="1"/>
          <p:nvPr>
            <p:ph idx="1" type="body"/>
          </p:nvPr>
        </p:nvSpPr>
        <p:spPr>
          <a:xfrm>
            <a:off x="481361" y="1690688"/>
            <a:ext cx="43917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Skin printed in sections of ¼ the skeleton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Repeated for outer and inner sections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Skins have small pegs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Pegs will fit into each other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indoor&#10;&#10;Description automatically generated" id="170" name="Google Shape;170;p7"/>
          <p:cNvPicPr preferRelativeResize="0"/>
          <p:nvPr/>
        </p:nvPicPr>
        <p:blipFill rotWithShape="1">
          <a:blip r:embed="rId3">
            <a:alphaModFix/>
          </a:blip>
          <a:srcRect b="4" l="0" r="865" t="0"/>
          <a:stretch/>
        </p:blipFill>
        <p:spPr>
          <a:xfrm rot="5400000">
            <a:off x="4843689" y="699692"/>
            <a:ext cx="4752876" cy="359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4">
            <a:alphaModFix/>
          </a:blip>
          <a:srcRect b="-552" l="-14462" r="-508" t="-552"/>
          <a:stretch/>
        </p:blipFill>
        <p:spPr>
          <a:xfrm rot="5400000">
            <a:off x="7738595" y="2283539"/>
            <a:ext cx="5203571" cy="370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Skin</a:t>
            </a:r>
            <a:endParaRPr/>
          </a:p>
        </p:txBody>
      </p:sp>
      <p:pic>
        <p:nvPicPr>
          <p:cNvPr descr="A picture containing text, table, wooden&#10;&#10;Description automatically generated" id="177" name="Google Shape;17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1148" y="621665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/>
          <p:nvPr/>
        </p:nvSpPr>
        <p:spPr>
          <a:xfrm rot="5400000">
            <a:off x="2187367" y="-890369"/>
            <a:ext cx="108056" cy="44827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190828" y="1562131"/>
            <a:ext cx="495114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Adjustments made to skin: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Pegs made smaller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Dimensions changed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 of lip to cover top and bottom of skeleton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>
            <p:ph type="title"/>
          </p:nvPr>
        </p:nvSpPr>
        <p:spPr>
          <a:xfrm>
            <a:off x="429768" y="411480"/>
            <a:ext cx="11131298" cy="1106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Clips </a:t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floor, wooden&#10;&#10;Description automatically generated" id="187" name="Google Shape;187;p9"/>
          <p:cNvPicPr preferRelativeResize="0"/>
          <p:nvPr/>
        </p:nvPicPr>
        <p:blipFill rotWithShape="1">
          <a:blip r:embed="rId3">
            <a:alphaModFix/>
          </a:blip>
          <a:srcRect b="3" l="24222" r="19042" t="0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all, indoor&#10;&#10;Description automatically generated" id="188" name="Google Shape;188;p9"/>
          <p:cNvPicPr preferRelativeResize="0"/>
          <p:nvPr/>
        </p:nvPicPr>
        <p:blipFill rotWithShape="1">
          <a:blip r:embed="rId4">
            <a:alphaModFix/>
          </a:blip>
          <a:srcRect b="0" l="882" r="0" t="0"/>
          <a:stretch/>
        </p:blipFill>
        <p:spPr>
          <a:xfrm rot="5400000">
            <a:off x="3676855" y="2271904"/>
            <a:ext cx="4520560" cy="3420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8024648" y="1721922"/>
            <a:ext cx="3609143" cy="452056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1E1E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 txBox="1"/>
          <p:nvPr>
            <p:ph idx="1" type="body"/>
          </p:nvPr>
        </p:nvSpPr>
        <p:spPr>
          <a:xfrm>
            <a:off x="8024649" y="2002526"/>
            <a:ext cx="3609142" cy="39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Clips line equipotential lines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Design of clips: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Trenches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Short clips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Small enough to hold wire in precisely </a:t>
            </a:r>
            <a:endParaRPr/>
          </a:p>
        </p:txBody>
      </p:sp>
      <p:sp>
        <p:nvSpPr>
          <p:cNvPr id="191" name="Google Shape;191;p9"/>
          <p:cNvSpPr/>
          <p:nvPr/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2022-07-05T17:13:35Z</dcterms:created>
  <dc:creator>Kachroo, Hena</dc:creator>
</cp:coreProperties>
</file>