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2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3F711-F753-424D-9320-A5B319A406D4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D96B7-B918-8F4B-BDDF-977B9FB7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A315-6C17-0B47-8B21-CEA03B2452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1122363"/>
            <a:ext cx="768556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main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30D9-14CB-694B-8997-602B06B7E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740" y="3602038"/>
            <a:ext cx="640842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2FB7-6D54-AC4D-83AE-3BD293B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AA48DCC1-B28D-4822-936A-36B271EFCFC5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7F5E-0CCF-9847-A64A-8EEA223F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D915-7298-9442-B8B6-23BFF06B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DD2CB-B9BF-2B48-BFF0-D376D0C8A9D2}"/>
              </a:ext>
            </a:extLst>
          </p:cNvPr>
          <p:cNvGrpSpPr/>
          <p:nvPr userDrawn="1"/>
        </p:nvGrpSpPr>
        <p:grpSpPr>
          <a:xfrm>
            <a:off x="4274970" y="4771671"/>
            <a:ext cx="594062" cy="402336"/>
            <a:chOff x="5276088" y="865094"/>
            <a:chExt cx="603504" cy="4023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F261EC-13AF-8242-AD8F-2F4DF9465670}"/>
                </a:ext>
              </a:extLst>
            </p:cNvPr>
            <p:cNvSpPr/>
            <p:nvPr userDrawn="1"/>
          </p:nvSpPr>
          <p:spPr>
            <a:xfrm>
              <a:off x="5276088" y="868680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B6AB91-3A24-CF44-BD22-925083CA4779}"/>
                </a:ext>
              </a:extLst>
            </p:cNvPr>
            <p:cNvSpPr/>
            <p:nvPr userDrawn="1"/>
          </p:nvSpPr>
          <p:spPr>
            <a:xfrm>
              <a:off x="5477256" y="106626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7114FC-19AD-5C49-BA2D-A8E9D88044C5}"/>
                </a:ext>
              </a:extLst>
            </p:cNvPr>
            <p:cNvSpPr/>
            <p:nvPr userDrawn="1"/>
          </p:nvSpPr>
          <p:spPr>
            <a:xfrm>
              <a:off x="5678424" y="86509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3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8E5D6809-CDB4-46A0-9420-67E3C4A6DD2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47" y="308116"/>
            <a:ext cx="8474839" cy="536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" y="1830228"/>
            <a:ext cx="8141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1800">
                <a:solidFill>
                  <a:srgbClr val="0033A0"/>
                </a:solidFill>
              </a:defRPr>
            </a:lvl1pPr>
            <a:lvl2pPr marL="600060" indent="-257168" algn="l">
              <a:buFont typeface="Wingdings" pitchFamily="2" charset="2"/>
              <a:buChar char="§"/>
              <a:defRPr sz="1500" b="0" i="0">
                <a:solidFill>
                  <a:srgbClr val="0033A0"/>
                </a:solidFill>
                <a:latin typeface="Helvetica" pitchFamily="2" charset="0"/>
              </a:defRPr>
            </a:lvl2pPr>
            <a:lvl3pPr marL="942952" indent="-257168" algn="l">
              <a:buFont typeface="Wingdings" pitchFamily="2" charset="2"/>
              <a:buChar char="§"/>
              <a:defRPr sz="1350" b="0" i="0">
                <a:solidFill>
                  <a:srgbClr val="0033A0"/>
                </a:solidFill>
                <a:latin typeface="Helvetica" pitchFamily="2" charset="0"/>
              </a:defRPr>
            </a:lvl3pPr>
            <a:lvl4pPr marL="1242982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4pPr>
            <a:lvl5pPr marL="1585874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8BA76E-3882-2842-98FD-AD020E33E06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1146" y="844168"/>
            <a:ext cx="8141970" cy="34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</a:defRPr>
            </a:lvl1pPr>
            <a:lvl2pPr marL="600060" indent="-257168" algn="l">
              <a:buFont typeface="Wingdings" pitchFamily="2" charset="2"/>
              <a:buChar char="§"/>
              <a:defRPr sz="1500" b="0" i="0">
                <a:solidFill>
                  <a:srgbClr val="0033A0"/>
                </a:solidFill>
                <a:latin typeface="Helvetica" pitchFamily="2" charset="0"/>
              </a:defRPr>
            </a:lvl2pPr>
            <a:lvl3pPr marL="942952" indent="-257168" algn="l">
              <a:buFont typeface="Wingdings" pitchFamily="2" charset="2"/>
              <a:buChar char="§"/>
              <a:defRPr sz="1350" b="0" i="0">
                <a:solidFill>
                  <a:srgbClr val="0033A0"/>
                </a:solidFill>
                <a:latin typeface="Helvetica" pitchFamily="2" charset="0"/>
              </a:defRPr>
            </a:lvl3pPr>
            <a:lvl4pPr marL="1242982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4pPr>
            <a:lvl5pPr marL="1585874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47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D61EC578-26BB-4D3B-B5B9-80B2E2CCA96E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89" y="217147"/>
            <a:ext cx="7886700" cy="6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483916"/>
            <a:ext cx="8141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1800" b="0" i="0">
                <a:solidFill>
                  <a:srgbClr val="0033A0"/>
                </a:solidFill>
                <a:latin typeface="Helvetica" pitchFamily="2" charset="0"/>
              </a:defRPr>
            </a:lvl1pPr>
            <a:lvl2pPr marL="600060" indent="-257168" algn="l">
              <a:buFont typeface="Wingdings" pitchFamily="2" charset="2"/>
              <a:buChar char="§"/>
              <a:defRPr sz="1500" b="0" i="0">
                <a:solidFill>
                  <a:srgbClr val="0033A0"/>
                </a:solidFill>
                <a:latin typeface="Helvetica" pitchFamily="2" charset="0"/>
              </a:defRPr>
            </a:lvl2pPr>
            <a:lvl3pPr marL="942952" indent="-257168" algn="l">
              <a:buFont typeface="Wingdings" pitchFamily="2" charset="2"/>
              <a:buChar char="§"/>
              <a:defRPr sz="1350" b="0" i="0">
                <a:solidFill>
                  <a:srgbClr val="0033A0"/>
                </a:solidFill>
                <a:latin typeface="Helvetica" pitchFamily="2" charset="0"/>
              </a:defRPr>
            </a:lvl3pPr>
            <a:lvl4pPr marL="1242982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4pPr>
            <a:lvl5pPr marL="1585874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4429-E73B-2340-B580-E078B542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3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930" y="1358265"/>
            <a:ext cx="3886200" cy="47046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870" y="1358265"/>
            <a:ext cx="3886200" cy="47046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EFA3F-52C7-CF4A-A535-1FCECBD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A2F72A36-308C-4B40-BD2B-34227868CD3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F4374-907D-774A-B180-B77D5483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5CA39-6D57-0F49-BF1E-80F239C0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8A00F-8B92-E44C-8884-F809B120E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165"/>
          <a:stretch/>
        </p:blipFill>
        <p:spPr>
          <a:xfrm>
            <a:off x="2" y="0"/>
            <a:ext cx="9145103" cy="6435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205" y="1078315"/>
            <a:ext cx="4777739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 b="0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sz="1500" b="0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sz="1500" b="0" i="0">
                <a:solidFill>
                  <a:schemeClr val="tx1"/>
                </a:solidFill>
                <a:latin typeface="Helvetica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2313EBA-E121-4B12-96D9-7479D1722DF4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9784" y="1078315"/>
            <a:ext cx="3602717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1800" b="0" i="0" cap="none" baseline="0">
                <a:solidFill>
                  <a:srgbClr val="0033A0"/>
                </a:solidFill>
                <a:latin typeface="Helvetica" pitchFamily="2" charset="0"/>
              </a:defRPr>
            </a:lvl1pPr>
            <a:lvl2pPr marL="600060" indent="-257168" algn="l">
              <a:buFont typeface="Wingdings" pitchFamily="2" charset="2"/>
              <a:buChar char="§"/>
              <a:defRPr sz="1500" b="0" i="0">
                <a:solidFill>
                  <a:srgbClr val="0033A0"/>
                </a:solidFill>
                <a:latin typeface="Helvetica" pitchFamily="2" charset="0"/>
              </a:defRPr>
            </a:lvl2pPr>
            <a:lvl3pPr marL="942952" indent="-257168" algn="l">
              <a:buFont typeface="Wingdings" pitchFamily="2" charset="2"/>
              <a:buChar char="§"/>
              <a:defRPr sz="1350" b="0" i="0">
                <a:solidFill>
                  <a:srgbClr val="0033A0"/>
                </a:solidFill>
                <a:latin typeface="Helvetica" pitchFamily="2" charset="0"/>
              </a:defRPr>
            </a:lvl3pPr>
            <a:lvl4pPr marL="1242982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4pPr>
            <a:lvl5pPr marL="1585874" indent="-214308" algn="l">
              <a:buFont typeface="Wingdings" pitchFamily="2" charset="2"/>
              <a:buChar char="§"/>
              <a:defRPr sz="12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712DC8-B65B-B44B-912C-0B9D1915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3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8A00F-8B92-E44C-8884-F809B120E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165"/>
          <a:stretch/>
        </p:blipFill>
        <p:spPr>
          <a:xfrm>
            <a:off x="1" y="3"/>
            <a:ext cx="9145103" cy="64352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E2BA7B7C-1942-4FEA-92EE-E616ECF646F7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97F26B-D390-AF4B-ADD9-BFCC84DC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3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6F6B-9CD9-0948-BB91-319F59CC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94640"/>
            <a:ext cx="397764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8DAC0-DAFB-DB4D-A883-0668BDF64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9640" y="528321"/>
            <a:ext cx="4328160" cy="5332730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F684C-DAF2-2E4E-98E9-64C69E4DA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108200"/>
            <a:ext cx="3977640" cy="381158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2F6F8-536D-EC44-A089-7F424A65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5A98EF5B-92E4-4988-B680-28D8B84200A6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7DCDA-8A30-CC49-A536-FD5ADF6E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ACC4E-9E97-1044-A54C-8DC4893B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C740-F8C1-FF46-8CA9-BD5F4BF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23CB3425-23F3-49B7-9E8C-3D15E869ECBE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1F79D-61BE-A741-9261-0739EE05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ACF0-3D9F-FB45-A2F7-2DEB2564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F03148-A6DF-EF40-B123-D620EC79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3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0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09F3-DE13-784B-A503-DED0F8EF4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0461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transition slide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B1E0C-D65A-E948-B415-4C5776EB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17D16FA5-7BF1-4933-AE3F-4DB039B43A31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9CC6D-448E-6344-B7D8-6790A0CA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43004-AB70-A542-B76C-A8C251B0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922875-7A15-A545-A5B7-F6CB7E8AADCF}"/>
              </a:ext>
            </a:extLst>
          </p:cNvPr>
          <p:cNvGrpSpPr/>
          <p:nvPr userDrawn="1"/>
        </p:nvGrpSpPr>
        <p:grpSpPr>
          <a:xfrm>
            <a:off x="4274970" y="4771671"/>
            <a:ext cx="594062" cy="402336"/>
            <a:chOff x="5276088" y="865094"/>
            <a:chExt cx="603504" cy="4023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5F6F8-EC61-7447-8D78-69FEE7497388}"/>
                </a:ext>
              </a:extLst>
            </p:cNvPr>
            <p:cNvSpPr/>
            <p:nvPr userDrawn="1"/>
          </p:nvSpPr>
          <p:spPr>
            <a:xfrm>
              <a:off x="5276088" y="868680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6BCD8E-DD55-804A-879A-CBEE841AA9A5}"/>
                </a:ext>
              </a:extLst>
            </p:cNvPr>
            <p:cNvSpPr/>
            <p:nvPr userDrawn="1"/>
          </p:nvSpPr>
          <p:spPr>
            <a:xfrm>
              <a:off x="5477256" y="106626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3BF883-3AAB-B34D-B6FB-0B4CE3CAF9FA}"/>
                </a:ext>
              </a:extLst>
            </p:cNvPr>
            <p:cNvSpPr/>
            <p:nvPr userDrawn="1"/>
          </p:nvSpPr>
          <p:spPr>
            <a:xfrm>
              <a:off x="5678424" y="86509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11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F7D430-DA5A-AE4F-815E-808B6CB819F0}"/>
              </a:ext>
            </a:extLst>
          </p:cNvPr>
          <p:cNvSpPr/>
          <p:nvPr userDrawn="1"/>
        </p:nvSpPr>
        <p:spPr>
          <a:xfrm>
            <a:off x="486138" y="6435255"/>
            <a:ext cx="2692859" cy="365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6C3EE-53EA-8841-AE5E-4D033C7A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493943"/>
            <a:ext cx="7886700" cy="255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5A66-0C4D-E74B-A752-506B36EED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5815" y="6435255"/>
            <a:ext cx="63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003AD70-4F96-4313-AB76-71A1A78D3269}" type="datetime1">
              <a:rPr lang="en-US" smtClean="0">
                <a:latin typeface="Helvetica" pitchFamily="2" charset="0"/>
              </a:rPr>
              <a:t>7/5/2022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7071-1953-F449-9911-5C43C3CE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1284" y="6435256"/>
            <a:ext cx="516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4E634-0D26-394D-BB12-B982CDF6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2246" y="6435255"/>
            <a:ext cx="345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49C8A26-9D16-E04A-980E-5DD010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322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F2674-7339-C84F-B2D7-B4544D96B62B}"/>
              </a:ext>
            </a:extLst>
          </p:cNvPr>
          <p:cNvCxnSpPr/>
          <p:nvPr userDrawn="1"/>
        </p:nvCxnSpPr>
        <p:spPr>
          <a:xfrm>
            <a:off x="6928367" y="6435255"/>
            <a:ext cx="0" cy="3651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59E8A34-27F6-4844-86F7-7B16D6706028}"/>
              </a:ext>
            </a:extLst>
          </p:cNvPr>
          <p:cNvSpPr/>
          <p:nvPr userDrawn="1"/>
        </p:nvSpPr>
        <p:spPr>
          <a:xfrm>
            <a:off x="103450" y="6435255"/>
            <a:ext cx="39801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5BC75E-58F7-184C-887C-8403A2B7B153}"/>
              </a:ext>
            </a:extLst>
          </p:cNvPr>
          <p:cNvGrpSpPr/>
          <p:nvPr userDrawn="1"/>
        </p:nvGrpSpPr>
        <p:grpSpPr>
          <a:xfrm>
            <a:off x="127145" y="6498825"/>
            <a:ext cx="350625" cy="237983"/>
            <a:chOff x="-649632" y="6242049"/>
            <a:chExt cx="350629" cy="2379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EF9FC6-9ADA-2C4E-8112-01E87D3E5EFC}"/>
                </a:ext>
              </a:extLst>
            </p:cNvPr>
            <p:cNvSpPr/>
            <p:nvPr userDrawn="1"/>
          </p:nvSpPr>
          <p:spPr>
            <a:xfrm>
              <a:off x="-649632" y="6242049"/>
              <a:ext cx="118993" cy="1189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69388B-0DCA-0145-87AF-959C44109B93}"/>
                </a:ext>
              </a:extLst>
            </p:cNvPr>
            <p:cNvSpPr/>
            <p:nvPr userDrawn="1"/>
          </p:nvSpPr>
          <p:spPr>
            <a:xfrm>
              <a:off x="-536989" y="6361042"/>
              <a:ext cx="118993" cy="1189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FEC3D9-B34D-3D4A-8EC9-72D514D763D2}"/>
                </a:ext>
              </a:extLst>
            </p:cNvPr>
            <p:cNvSpPr/>
            <p:nvPr userDrawn="1"/>
          </p:nvSpPr>
          <p:spPr>
            <a:xfrm>
              <a:off x="-417996" y="6242049"/>
              <a:ext cx="118993" cy="1189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EABCAC4-F644-ED4B-9817-CB5D4A19ECA4}"/>
              </a:ext>
            </a:extLst>
          </p:cNvPr>
          <p:cNvSpPr/>
          <p:nvPr userDrawn="1"/>
        </p:nvSpPr>
        <p:spPr>
          <a:xfrm>
            <a:off x="8700676" y="6435255"/>
            <a:ext cx="39801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AB5CA0-45F1-3A4A-B8A9-689CC05F0F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22016" y="6433200"/>
            <a:ext cx="1307241" cy="3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6" r:id="rId5"/>
    <p:sldLayoutId id="2147483660" r:id="rId6"/>
    <p:sldLayoutId id="2147483657" r:id="rId7"/>
    <p:sldLayoutId id="2147483659" r:id="rId8"/>
    <p:sldLayoutId id="2147483654" r:id="rId9"/>
  </p:sldLayoutIdLst>
  <p:hf hdr="0"/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ctr" defTabSz="685783" rtl="0" eaLnBrk="1" latinLnBrk="0" hangingPunct="1">
        <a:lnSpc>
          <a:spcPct val="90000"/>
        </a:lnSpc>
        <a:spcBef>
          <a:spcPts val="750"/>
        </a:spcBef>
        <a:buFontTx/>
        <a:buNone/>
        <a:defRPr sz="1800" b="0" i="0" kern="1200" cap="all" baseline="0">
          <a:solidFill>
            <a:schemeClr val="bg2"/>
          </a:solidFill>
          <a:latin typeface="Helvetica" pitchFamily="2" charset="0"/>
          <a:ea typeface="+mn-ea"/>
          <a:cs typeface="+mn-cs"/>
        </a:defRPr>
      </a:lvl1pPr>
      <a:lvl2pPr marL="342892" indent="0" algn="ctr" defTabSz="685783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685783" indent="0" algn="ctr" defTabSz="685783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1028675" indent="0" algn="ctr" defTabSz="68578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bg2"/>
          </a:solidFill>
          <a:latin typeface="+mn-lt"/>
          <a:ea typeface="+mn-ea"/>
          <a:cs typeface="+mn-cs"/>
        </a:defRPr>
      </a:lvl4pPr>
      <a:lvl5pPr marL="1371566" indent="0" algn="ctr" defTabSz="685783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221F-E201-584D-9F65-89964E298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 of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E5 Beam Line at Paul Scherrer Institute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79DAF-BB45-B641-A732-F601C8943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Jason Sikes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20C9A-EA0A-7646-9000-136DA077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7BB7-AFD9-4E2C-AA19-A009579BB585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95DF1-5E95-9542-9674-F6049F7A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E1E5-E2F2-AF48-868C-01B61592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More Particles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731B5-9C5F-4FA9-9592-083DB7DA2DAD}"/>
              </a:ext>
            </a:extLst>
          </p:cNvPr>
          <p:cNvSpPr txBox="1"/>
          <p:nvPr/>
        </p:nvSpPr>
        <p:spPr>
          <a:xfrm>
            <a:off x="335279" y="1227476"/>
            <a:ext cx="873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Realistic beam lines have thousands of particles, not just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track them all!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2C4EAF-6F30-44CA-9FEE-F77F33CA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1" y="2699954"/>
            <a:ext cx="3553140" cy="35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76885EF-ECAB-4BA0-8350-27BB15A64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35" y="2699953"/>
            <a:ext cx="3553141" cy="35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6B814-9A28-4ABC-A16D-50EA2CBE2BDC}"/>
              </a:ext>
            </a:extLst>
          </p:cNvPr>
          <p:cNvSpPr txBox="1"/>
          <p:nvPr/>
        </p:nvSpPr>
        <p:spPr>
          <a:xfrm>
            <a:off x="1047565" y="2112885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8D614-C330-47D4-A9FC-07B22C09F44F}"/>
              </a:ext>
            </a:extLst>
          </p:cNvPr>
          <p:cNvSpPr txBox="1"/>
          <p:nvPr/>
        </p:nvSpPr>
        <p:spPr>
          <a:xfrm>
            <a:off x="5083527" y="2119997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DBAE4-ABCC-455E-826D-3BB0FAFB2396}"/>
              </a:ext>
            </a:extLst>
          </p:cNvPr>
          <p:cNvSpPr txBox="1"/>
          <p:nvPr/>
        </p:nvSpPr>
        <p:spPr>
          <a:xfrm>
            <a:off x="88777" y="5697712"/>
            <a:ext cx="140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1000</a:t>
            </a:r>
          </a:p>
          <a:p>
            <a:r>
              <a:rPr lang="en-US" sz="1200" dirty="0"/>
              <a:t>L = 0.5</a:t>
            </a:r>
          </a:p>
          <a:p>
            <a:r>
              <a:rPr lang="en-US" sz="1200" dirty="0"/>
              <a:t>f = 1.5</a:t>
            </a:r>
          </a:p>
        </p:txBody>
      </p:sp>
    </p:spTree>
    <p:extLst>
      <p:ext uri="{BB962C8B-B14F-4D97-AF65-F5344CB8AC3E}">
        <p14:creationId xmlns:p14="http://schemas.microsoft.com/office/powerpoint/2010/main" val="2660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Find with Double FODO Lattice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6B814-9A28-4ABC-A16D-50EA2CBE2BDC}"/>
              </a:ext>
            </a:extLst>
          </p:cNvPr>
          <p:cNvSpPr txBox="1"/>
          <p:nvPr/>
        </p:nvSpPr>
        <p:spPr>
          <a:xfrm>
            <a:off x="1299933" y="1768254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8D614-C330-47D4-A9FC-07B22C09F44F}"/>
              </a:ext>
            </a:extLst>
          </p:cNvPr>
          <p:cNvSpPr txBox="1"/>
          <p:nvPr/>
        </p:nvSpPr>
        <p:spPr>
          <a:xfrm>
            <a:off x="5068603" y="1766487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BAE4-ABCC-455E-826D-3BB0FAFB2396}"/>
                  </a:ext>
                </a:extLst>
              </p:cNvPr>
              <p:cNvSpPr txBox="1"/>
              <p:nvPr/>
            </p:nvSpPr>
            <p:spPr>
              <a:xfrm>
                <a:off x="88777" y="5697712"/>
                <a:ext cx="1402672" cy="67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 = 1000</a:t>
                </a:r>
              </a:p>
              <a:p>
                <a:r>
                  <a:rPr lang="en-US" sz="1200" dirty="0"/>
                  <a:t>L = 2</a:t>
                </a:r>
              </a:p>
              <a:p>
                <a:r>
                  <a:rPr lang="en-US" sz="1200" dirty="0"/>
                  <a:t>f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BAE4-ABCC-455E-826D-3BB0FAFB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5697712"/>
                <a:ext cx="1402672" cy="672300"/>
              </a:xfrm>
              <a:prstGeom prst="rect">
                <a:avLst/>
              </a:prstGeom>
              <a:blipFill>
                <a:blip r:embed="rId2"/>
                <a:stretch>
                  <a:fillRect l="-435" t="-181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1D6A39C3-E1B4-4376-BFF9-9A737C50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7" y="2308019"/>
            <a:ext cx="3417057" cy="34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FF80571-5649-4E75-9D12-D684D18B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27" y="2300182"/>
            <a:ext cx="3417057" cy="34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4AF147-7F2A-47F0-B0C9-D1C0163716A0}"/>
              </a:ext>
            </a:extLst>
          </p:cNvPr>
          <p:cNvSpPr txBox="1"/>
          <p:nvPr/>
        </p:nvSpPr>
        <p:spPr>
          <a:xfrm>
            <a:off x="335279" y="1227476"/>
            <a:ext cx="8737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beam line consists of two FODO Lattices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2389C-3C77-4255-B2AF-584CB81345BC}"/>
              </a:ext>
            </a:extLst>
          </p:cNvPr>
          <p:cNvSpPr txBox="1"/>
          <p:nvPr/>
        </p:nvSpPr>
        <p:spPr>
          <a:xfrm>
            <a:off x="1985020" y="5831276"/>
            <a:ext cx="543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standard deviations did not change!</a:t>
            </a:r>
          </a:p>
        </p:txBody>
      </p:sp>
    </p:spTree>
    <p:extLst>
      <p:ext uri="{BB962C8B-B14F-4D97-AF65-F5344CB8AC3E}">
        <p14:creationId xmlns:p14="http://schemas.microsoft.com/office/powerpoint/2010/main" val="20961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Find with Double FODO Lattice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6B814-9A28-4ABC-A16D-50EA2CBE2BDC}"/>
              </a:ext>
            </a:extLst>
          </p:cNvPr>
          <p:cNvSpPr txBox="1"/>
          <p:nvPr/>
        </p:nvSpPr>
        <p:spPr>
          <a:xfrm>
            <a:off x="1299933" y="1768254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8D614-C330-47D4-A9FC-07B22C09F44F}"/>
              </a:ext>
            </a:extLst>
          </p:cNvPr>
          <p:cNvSpPr txBox="1"/>
          <p:nvPr/>
        </p:nvSpPr>
        <p:spPr>
          <a:xfrm>
            <a:off x="5068603" y="1766487"/>
            <a:ext cx="265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BAE4-ABCC-455E-826D-3BB0FAFB2396}"/>
                  </a:ext>
                </a:extLst>
              </p:cNvPr>
              <p:cNvSpPr txBox="1"/>
              <p:nvPr/>
            </p:nvSpPr>
            <p:spPr>
              <a:xfrm>
                <a:off x="88777" y="5697712"/>
                <a:ext cx="1402672" cy="67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 = 1000</a:t>
                </a:r>
              </a:p>
              <a:p>
                <a:r>
                  <a:rPr lang="en-US" sz="1200" dirty="0"/>
                  <a:t>L = 2</a:t>
                </a:r>
              </a:p>
              <a:p>
                <a:r>
                  <a:rPr lang="en-US" sz="1200" dirty="0"/>
                  <a:t>f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BAE4-ABCC-455E-826D-3BB0FAFB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5697712"/>
                <a:ext cx="1402672" cy="672300"/>
              </a:xfrm>
              <a:prstGeom prst="rect">
                <a:avLst/>
              </a:prstGeom>
              <a:blipFill>
                <a:blip r:embed="rId2"/>
                <a:stretch>
                  <a:fillRect l="-435" t="-181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14AF147-7F2A-47F0-B0C9-D1C0163716A0}"/>
              </a:ext>
            </a:extLst>
          </p:cNvPr>
          <p:cNvSpPr txBox="1"/>
          <p:nvPr/>
        </p:nvSpPr>
        <p:spPr>
          <a:xfrm>
            <a:off x="335279" y="1227476"/>
            <a:ext cx="8737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beam line consists of four FODO Lattices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C768E2C-9DFE-4BEF-ACFD-3632C827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6" y="2337188"/>
            <a:ext cx="3424626" cy="34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FB5B784-6B22-4B1F-AA79-19F3023D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86" y="2365525"/>
            <a:ext cx="3417057" cy="34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87AF95-BB66-4794-8DEB-404387DE246A}"/>
              </a:ext>
            </a:extLst>
          </p:cNvPr>
          <p:cNvSpPr txBox="1"/>
          <p:nvPr/>
        </p:nvSpPr>
        <p:spPr>
          <a:xfrm>
            <a:off x="1985020" y="5831276"/>
            <a:ext cx="543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change!</a:t>
            </a:r>
          </a:p>
        </p:txBody>
      </p:sp>
    </p:spTree>
    <p:extLst>
      <p:ext uri="{BB962C8B-B14F-4D97-AF65-F5344CB8AC3E}">
        <p14:creationId xmlns:p14="http://schemas.microsoft.com/office/powerpoint/2010/main" val="14500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Find with Double FODO Lattice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BAE4-ABCC-455E-826D-3BB0FAFB2396}"/>
                  </a:ext>
                </a:extLst>
              </p:cNvPr>
              <p:cNvSpPr txBox="1"/>
              <p:nvPr/>
            </p:nvSpPr>
            <p:spPr>
              <a:xfrm>
                <a:off x="88777" y="5697712"/>
                <a:ext cx="1402672" cy="67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 = 10</a:t>
                </a:r>
              </a:p>
              <a:p>
                <a:r>
                  <a:rPr lang="en-US" sz="1200" dirty="0"/>
                  <a:t>L = 2</a:t>
                </a:r>
              </a:p>
              <a:p>
                <a:r>
                  <a:rPr lang="en-US" sz="1200" dirty="0"/>
                  <a:t>f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BAE4-ABCC-455E-826D-3BB0FAFB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5697712"/>
                <a:ext cx="1402672" cy="672300"/>
              </a:xfrm>
              <a:prstGeom prst="rect">
                <a:avLst/>
              </a:prstGeom>
              <a:blipFill>
                <a:blip r:embed="rId2"/>
                <a:stretch>
                  <a:fillRect l="-435" t="-181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14AF147-7F2A-47F0-B0C9-D1C0163716A0}"/>
              </a:ext>
            </a:extLst>
          </p:cNvPr>
          <p:cNvSpPr txBox="1"/>
          <p:nvPr/>
        </p:nvSpPr>
        <p:spPr>
          <a:xfrm>
            <a:off x="335279" y="1227476"/>
            <a:ext cx="8737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Associated 3D Plot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C86219A-4A2C-48C3-B214-222B4841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" y="2187000"/>
            <a:ext cx="4400641" cy="29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BBFF7DF-B608-457C-8FE2-6FC809BF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83" y="2186999"/>
            <a:ext cx="4400639" cy="29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Peculiar Pattern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AF147-7F2A-47F0-B0C9-D1C0163716A0}"/>
              </a:ext>
            </a:extLst>
          </p:cNvPr>
          <p:cNvSpPr txBox="1"/>
          <p:nvPr/>
        </p:nvSpPr>
        <p:spPr>
          <a:xfrm>
            <a:off x="335279" y="1227476"/>
            <a:ext cx="8737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Associated Equivalent Matrix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1D6C-FB98-42B3-B1C3-3F2214F5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3" y="1987489"/>
            <a:ext cx="8808721" cy="1083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34D0AC-9901-42D9-9E62-00D3BA13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22" y="4321133"/>
            <a:ext cx="8808721" cy="96929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BED412-C8D3-4EC8-92E1-11FDCDF30E6D}"/>
              </a:ext>
            </a:extLst>
          </p:cNvPr>
          <p:cNvCxnSpPr/>
          <p:nvPr/>
        </p:nvCxnSpPr>
        <p:spPr>
          <a:xfrm>
            <a:off x="4483220" y="3311371"/>
            <a:ext cx="0" cy="7190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CEBF50-72CC-4ECA-808F-D939478BD9D5}"/>
                  </a:ext>
                </a:extLst>
              </p:cNvPr>
              <p:cNvSpPr txBox="1"/>
              <p:nvPr/>
            </p:nvSpPr>
            <p:spPr>
              <a:xfrm>
                <a:off x="4873841" y="3524435"/>
                <a:ext cx="1811042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CEBF50-72CC-4ECA-808F-D939478BD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41" y="3524435"/>
                <a:ext cx="1811042" cy="408253"/>
              </a:xfrm>
              <a:prstGeom prst="rect">
                <a:avLst/>
              </a:prstGeom>
              <a:blipFill>
                <a:blip r:embed="rId4"/>
                <a:stretch>
                  <a:fillRect l="-3030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06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Findings in the Works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AF147-7F2A-47F0-B0C9-D1C0163716A0}"/>
              </a:ext>
            </a:extLst>
          </p:cNvPr>
          <p:cNvSpPr txBox="1"/>
          <p:nvPr/>
        </p:nvSpPr>
        <p:spPr>
          <a:xfrm>
            <a:off x="335279" y="1227476"/>
            <a:ext cx="8737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Equivalent Lenses and their Locations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25ADC1A-B56E-4515-9116-DB249284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3" y="1677880"/>
            <a:ext cx="7247274" cy="46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0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AF147-7F2A-47F0-B0C9-D1C0163716A0}"/>
              </a:ext>
            </a:extLst>
          </p:cNvPr>
          <p:cNvSpPr txBox="1"/>
          <p:nvPr/>
        </p:nvSpPr>
        <p:spPr>
          <a:xfrm>
            <a:off x="335279" y="1227476"/>
            <a:ext cx="873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Triplet Equivalent Lens</a:t>
            </a:r>
            <a:endParaRPr lang="en-US" sz="1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941EB72-539A-4008-90EE-46EA38B6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9" y="1686483"/>
            <a:ext cx="7262442" cy="46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0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Astigmatism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837550F-64A3-46F1-86C6-DB0536CD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5" y="1297070"/>
            <a:ext cx="7658470" cy="49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0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DCD6-9A2D-E649-8FF0-121149B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96CFE-48C9-704E-B47E-33ABA3E9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7E88-6951-41AC-AB55-C5330D84E1ED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67FC5-93BE-4544-86AB-D820B16A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964FA-B016-374F-960E-16915FC7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2CE7-6EF5-4C86-8ABF-9CD2D727A803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E5 beam line?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5613-4DEB-4E88-89AF-11CA53E97AA7}"/>
              </a:ext>
            </a:extLst>
          </p:cNvPr>
          <p:cNvSpPr txBox="1"/>
          <p:nvPr/>
        </p:nvSpPr>
        <p:spPr>
          <a:xfrm>
            <a:off x="355600" y="1432560"/>
            <a:ext cx="45173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E5 is a particle beam line located at Paul Scherrer Institute in Switzerland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consists of </a:t>
            </a:r>
            <a:r>
              <a:rPr lang="en-US" dirty="0" err="1"/>
              <a:t>pions</a:t>
            </a:r>
            <a:r>
              <a:rPr lang="en-US" dirty="0"/>
              <a:t> and muons</a:t>
            </a:r>
          </a:p>
          <a:p>
            <a:endParaRPr lang="en-US" dirty="0"/>
          </a:p>
          <a:p>
            <a:r>
              <a:rPr lang="en-US" sz="2400" dirty="0"/>
              <a:t>PIONEER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Intends on using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E5 to more accurately measure Pion decay rates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6E9880-F89A-4256-B8AD-B999394E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75" y="1779926"/>
            <a:ext cx="3828741" cy="37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514-50B9-4DC5-958B-FD0803F0D94A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Particles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D8412-D07E-4BAB-AF19-17F373C7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09524"/>
            <a:ext cx="4296375" cy="3238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731B5-9C5F-4FA9-9592-083DB7DA2DAD}"/>
              </a:ext>
            </a:extLst>
          </p:cNvPr>
          <p:cNvSpPr txBox="1"/>
          <p:nvPr/>
        </p:nvSpPr>
        <p:spPr>
          <a:xfrm>
            <a:off x="335280" y="1422400"/>
            <a:ext cx="3901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direct particles using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Dipoles and Quadrupoles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/>
              <a:t>We can use the angle of deflection to create “lenses” and treat particles like light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we can use optics to track particle movement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7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F92C-8E77-4EDB-ADB1-EAA554E10BCA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731B5-9C5F-4FA9-9592-083DB7DA2DAD}"/>
              </a:ext>
            </a:extLst>
          </p:cNvPr>
          <p:cNvSpPr txBox="1"/>
          <p:nvPr/>
        </p:nvSpPr>
        <p:spPr>
          <a:xfrm>
            <a:off x="335280" y="1759922"/>
            <a:ext cx="390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Quadrupole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the angle of the particle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“Focuses” or “Defocuses” the particle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D9EDF-19F9-4955-A529-BDF2A5C8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19" y="3374256"/>
            <a:ext cx="5140322" cy="2897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39886D-A2AC-469F-B6F7-229BA7F0D433}"/>
              </a:ext>
            </a:extLst>
          </p:cNvPr>
          <p:cNvSpPr txBox="1"/>
          <p:nvPr/>
        </p:nvSpPr>
        <p:spPr>
          <a:xfrm>
            <a:off x="335280" y="1127760"/>
            <a:ext cx="837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Two Types of Beam Line Elements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140DC-AC71-4EE4-B3AC-629F54E51724}"/>
              </a:ext>
            </a:extLst>
          </p:cNvPr>
          <p:cNvSpPr txBox="1"/>
          <p:nvPr/>
        </p:nvSpPr>
        <p:spPr>
          <a:xfrm>
            <a:off x="4805680" y="1803443"/>
            <a:ext cx="3901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empty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6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731B5-9C5F-4FA9-9592-083DB7DA2DAD}"/>
              </a:ext>
            </a:extLst>
          </p:cNvPr>
          <p:cNvSpPr txBox="1"/>
          <p:nvPr/>
        </p:nvSpPr>
        <p:spPr>
          <a:xfrm>
            <a:off x="335279" y="1227476"/>
            <a:ext cx="83110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matrices to track particle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Ray Tracing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696D4-1246-4E49-A6F5-C0FAA7C5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1" y="2019084"/>
            <a:ext cx="7465178" cy="1428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3B2A9-8FAE-4DAF-AED3-9065A7CC7AA6}"/>
              </a:ext>
            </a:extLst>
          </p:cNvPr>
          <p:cNvSpPr txBox="1"/>
          <p:nvPr/>
        </p:nvSpPr>
        <p:spPr>
          <a:xfrm>
            <a:off x="335278" y="3712344"/>
            <a:ext cx="83110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create complex beam lines using matrix multiplication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C3372C-A69E-4CF5-9DC0-75A08501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92" y="4331121"/>
            <a:ext cx="3541815" cy="19703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CBE9B6-A0CA-4947-ACAC-56552CD5E3EB}"/>
              </a:ext>
            </a:extLst>
          </p:cNvPr>
          <p:cNvSpPr/>
          <p:nvPr/>
        </p:nvSpPr>
        <p:spPr>
          <a:xfrm>
            <a:off x="5577840" y="5427345"/>
            <a:ext cx="765067" cy="291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6CF-D845-4267-86A5-6D6D6CF1264A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 (</a:t>
            </a:r>
            <a:r>
              <a:rPr lang="en-US" dirty="0" err="1"/>
              <a:t>contin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731B5-9C5F-4FA9-9592-083DB7DA2DAD}"/>
              </a:ext>
            </a:extLst>
          </p:cNvPr>
          <p:cNvSpPr txBox="1"/>
          <p:nvPr/>
        </p:nvSpPr>
        <p:spPr>
          <a:xfrm>
            <a:off x="335279" y="1227476"/>
            <a:ext cx="831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construct a beam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FODO Lattice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5F3AB-88A2-4C68-B14E-D9D19691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15" y="2358345"/>
            <a:ext cx="1276528" cy="914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627A0-6535-44CC-8963-EC35004D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50" y="2365382"/>
            <a:ext cx="1438476" cy="9145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D0B2E7-1B11-4501-86D0-9E912A54B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633" y="2346330"/>
            <a:ext cx="743054" cy="952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8494EE-256F-4F6C-998E-D43746A4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295" y="2391932"/>
            <a:ext cx="1705213" cy="9240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5B8AE6-3F7D-4301-8245-CE44BA1F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60" y="2386682"/>
            <a:ext cx="1276528" cy="914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251B05-0220-414E-B13A-0087128E2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531" y="4186410"/>
            <a:ext cx="5010849" cy="1200318"/>
          </a:xfrm>
          <a:prstGeom prst="rect">
            <a:avLst/>
          </a:prstGeom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5A4CED76-4F68-4125-B602-84B7DEFD7706}"/>
              </a:ext>
            </a:extLst>
          </p:cNvPr>
          <p:cNvSpPr/>
          <p:nvPr/>
        </p:nvSpPr>
        <p:spPr>
          <a:xfrm rot="5400000">
            <a:off x="3985288" y="585608"/>
            <a:ext cx="418144" cy="6206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8A5E68-D648-447E-B225-5272DAD49794}"/>
              </a:ext>
            </a:extLst>
          </p:cNvPr>
          <p:cNvSpPr txBox="1"/>
          <p:nvPr/>
        </p:nvSpPr>
        <p:spPr>
          <a:xfrm>
            <a:off x="1802167" y="5592932"/>
            <a:ext cx="493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“Equivalent Matrix”</a:t>
            </a:r>
          </a:p>
        </p:txBody>
      </p:sp>
    </p:spTree>
    <p:extLst>
      <p:ext uri="{BB962C8B-B14F-4D97-AF65-F5344CB8AC3E}">
        <p14:creationId xmlns:p14="http://schemas.microsoft.com/office/powerpoint/2010/main" val="28791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Line Visualization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354E69-6416-4EFE-9A11-BC759B1B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9" y="1169165"/>
            <a:ext cx="3676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2E244-E37A-4D3F-BEEF-1A7C8FE7F406}"/>
              </a:ext>
            </a:extLst>
          </p:cNvPr>
          <p:cNvSpPr txBox="1"/>
          <p:nvPr/>
        </p:nvSpPr>
        <p:spPr>
          <a:xfrm>
            <a:off x="4687410" y="1955275"/>
            <a:ext cx="379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FODO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 = 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 = 3 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0DA76D-C1A1-446C-AAF2-3DF452A0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9" y="3700003"/>
            <a:ext cx="36576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353138-9428-40E2-8809-0E48E30E7CCC}"/>
              </a:ext>
            </a:extLst>
          </p:cNvPr>
          <p:cNvSpPr txBox="1"/>
          <p:nvPr/>
        </p:nvSpPr>
        <p:spPr>
          <a:xfrm>
            <a:off x="4687410" y="4624612"/>
            <a:ext cx="379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FODO Lattices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specs</a:t>
            </a:r>
          </a:p>
        </p:txBody>
      </p:sp>
    </p:spTree>
    <p:extLst>
      <p:ext uri="{BB962C8B-B14F-4D97-AF65-F5344CB8AC3E}">
        <p14:creationId xmlns:p14="http://schemas.microsoft.com/office/powerpoint/2010/main" val="38623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Ideas to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A321F-2000-4E7F-AC55-AC4D6E6ED4F5}"/>
              </a:ext>
            </a:extLst>
          </p:cNvPr>
          <p:cNvSpPr/>
          <p:nvPr/>
        </p:nvSpPr>
        <p:spPr>
          <a:xfrm>
            <a:off x="2190581" y="1369348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  <a:r>
              <a:rPr lang="en-US" sz="5400" b="1" cap="none" spc="0" baseline="30000" dirty="0">
                <a:ln/>
                <a:solidFill>
                  <a:schemeClr val="accent4"/>
                </a:solidFill>
                <a:effectLst/>
              </a:rPr>
              <a:t>rd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Dimension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D1635-8BB0-4512-86C3-CA62BCF8E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013" y="4095125"/>
            <a:ext cx="2219635" cy="1733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CDA405-0772-4B51-B5C7-97C7FD8E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526" y="4071309"/>
            <a:ext cx="2448267" cy="1781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D991AD-6DCB-4403-9849-3EEABB68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516" y="4047493"/>
            <a:ext cx="666843" cy="1781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D585CE-D9B2-45B2-BE3C-387D2808032C}"/>
              </a:ext>
            </a:extLst>
          </p:cNvPr>
          <p:cNvSpPr txBox="1"/>
          <p:nvPr/>
        </p:nvSpPr>
        <p:spPr>
          <a:xfrm>
            <a:off x="147709" y="3107185"/>
            <a:ext cx="261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Position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3D087-2EB8-4C65-BCDA-261A0BEB92DE}"/>
              </a:ext>
            </a:extLst>
          </p:cNvPr>
          <p:cNvSpPr txBox="1"/>
          <p:nvPr/>
        </p:nvSpPr>
        <p:spPr>
          <a:xfrm>
            <a:off x="2914602" y="3112281"/>
            <a:ext cx="261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Drift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AA42F-A042-48FC-B5C9-DE4D75DBB219}"/>
              </a:ext>
            </a:extLst>
          </p:cNvPr>
          <p:cNvSpPr txBox="1"/>
          <p:nvPr/>
        </p:nvSpPr>
        <p:spPr>
          <a:xfrm>
            <a:off x="5947554" y="3113756"/>
            <a:ext cx="261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Lens</a:t>
            </a:r>
          </a:p>
        </p:txBody>
      </p:sp>
    </p:spTree>
    <p:extLst>
      <p:ext uri="{BB962C8B-B14F-4D97-AF65-F5344CB8AC3E}">
        <p14:creationId xmlns:p14="http://schemas.microsoft.com/office/powerpoint/2010/main" val="9845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C2207-7EB2-8041-A484-DB349DA9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75E-7638-4A97-8E37-9C62B8B5F22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89C5D-8BFF-B64A-BAD8-FF365AC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4D440-CE80-9C44-83CC-C71D4F1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A0C2E-9649-0349-A4EA-90B0D54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Beam Line Visualization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2E244-E37A-4D3F-BEEF-1A7C8FE7F406}"/>
              </a:ext>
            </a:extLst>
          </p:cNvPr>
          <p:cNvSpPr txBox="1"/>
          <p:nvPr/>
        </p:nvSpPr>
        <p:spPr>
          <a:xfrm>
            <a:off x="4687410" y="1955275"/>
            <a:ext cx="379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FODO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 = 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 = 3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53138-9428-40E2-8809-0E48E30E7CCC}"/>
              </a:ext>
            </a:extLst>
          </p:cNvPr>
          <p:cNvSpPr txBox="1"/>
          <p:nvPr/>
        </p:nvSpPr>
        <p:spPr>
          <a:xfrm>
            <a:off x="4687410" y="4624612"/>
            <a:ext cx="379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FODO Lattices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specs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01011A-5CD8-4F40-978E-36E09A1D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9" y="3725937"/>
            <a:ext cx="3657600" cy="24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8102B50-A02C-4CE5-9574-F1AFA066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1" y="1213196"/>
            <a:ext cx="3591077" cy="23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UK Brand Color Set">
      <a:dk1>
        <a:srgbClr val="0033A0"/>
      </a:dk1>
      <a:lt1>
        <a:srgbClr val="FFFFFF"/>
      </a:lt1>
      <a:dk2>
        <a:srgbClr val="1B365D"/>
      </a:dk2>
      <a:lt2>
        <a:srgbClr val="DCDDDE"/>
      </a:lt2>
      <a:accent1>
        <a:srgbClr val="1E8AFF"/>
      </a:accent1>
      <a:accent2>
        <a:srgbClr val="FFA360"/>
      </a:accent2>
      <a:accent3>
        <a:srgbClr val="4CBCC0"/>
      </a:accent3>
      <a:accent4>
        <a:srgbClr val="FFC000"/>
      </a:accent4>
      <a:accent5>
        <a:srgbClr val="B1C9E8"/>
      </a:accent5>
      <a:accent6>
        <a:srgbClr val="D6D2C3"/>
      </a:accent6>
      <a:hlink>
        <a:srgbClr val="0C3AA7"/>
      </a:hlink>
      <a:folHlink>
        <a:srgbClr val="2247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 Traditional PowerPoint Template 4x3 v2" id="{9DB716F5-0A2F-9949-A8BA-ECA7427AE645}" vid="{8F88AE49-045E-C042-9B17-67A93859B8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 Traditional PowerPoint Template 4x3 v2</Template>
  <TotalTime>2119</TotalTime>
  <Words>475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Wingdings</vt:lpstr>
      <vt:lpstr>Office Theme</vt:lpstr>
      <vt:lpstr>Simulation of πE5 Beam Line at Paul Scherrer Institute</vt:lpstr>
      <vt:lpstr>What is the πE5 beam line?</vt:lpstr>
      <vt:lpstr>Moving Particles</vt:lpstr>
      <vt:lpstr>Optics Application</vt:lpstr>
      <vt:lpstr>Matrix Representation</vt:lpstr>
      <vt:lpstr>Matrix Representation (contin)</vt:lpstr>
      <vt:lpstr>Beam Line Visualization</vt:lpstr>
      <vt:lpstr>Expanding Ideas to 3D</vt:lpstr>
      <vt:lpstr>3D Beam Line Visualization</vt:lpstr>
      <vt:lpstr>Needs More Particles</vt:lpstr>
      <vt:lpstr>Interesting Find with Double FODO Lattice</vt:lpstr>
      <vt:lpstr>Interesting Find with Double FODO Lattice</vt:lpstr>
      <vt:lpstr>Interesting Find with Double FODO Lattice</vt:lpstr>
      <vt:lpstr>Peculiar Pattern</vt:lpstr>
      <vt:lpstr>Other Findings in the Works</vt:lpstr>
      <vt:lpstr>Triplets</vt:lpstr>
      <vt:lpstr>Optical Astigmatism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Sikes</dc:creator>
  <cp:lastModifiedBy>Jason Sikes</cp:lastModifiedBy>
  <cp:revision>24</cp:revision>
  <dcterms:created xsi:type="dcterms:W3CDTF">2022-07-04T19:09:39Z</dcterms:created>
  <dcterms:modified xsi:type="dcterms:W3CDTF">2022-07-06T06:29:02Z</dcterms:modified>
</cp:coreProperties>
</file>