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9" r:id="rId3"/>
    <p:sldId id="270" r:id="rId4"/>
    <p:sldId id="257" r:id="rId5"/>
    <p:sldId id="258" r:id="rId6"/>
    <p:sldId id="267" r:id="rId7"/>
    <p:sldId id="273" r:id="rId8"/>
    <p:sldId id="275" r:id="rId9"/>
    <p:sldId id="272" r:id="rId10"/>
    <p:sldId id="268" r:id="rId11"/>
    <p:sldId id="261" r:id="rId12"/>
    <p:sldId id="276" r:id="rId13"/>
    <p:sldId id="274" r:id="rId14"/>
    <p:sldId id="277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/>
    <p:restoredTop sz="87461"/>
  </p:normalViewPr>
  <p:slideViewPr>
    <p:cSldViewPr snapToGrid="0" snapToObjects="1">
      <p:cViewPr varScale="1">
        <p:scale>
          <a:sx n="85" d="100"/>
          <a:sy n="85" d="100"/>
        </p:scale>
        <p:origin x="19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0C3E1-1403-E840-B0FE-BF2AC6453CC4}" type="datetimeFigureOut">
              <a:rPr lang="en-US" smtClean="0"/>
              <a:t>7/7/22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D508F-99D1-C94E-9BEC-E6BA5C412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39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 film can hold a lot of information/storage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www.nature.com</a:t>
            </a:r>
            <a:r>
              <a:rPr lang="en-US" dirty="0"/>
              <a:t>/articles/s43246-020-0022-5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D508F-99D1-C94E-9BEC-E6BA5C412A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pictures of </a:t>
            </a:r>
            <a:r>
              <a:rPr lang="en-US"/>
              <a:t>the powders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D508F-99D1-C94E-9BEC-E6BA5C412A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20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XRD is a non-destructive technique that can find the crystallographic structure of a material and can find the purity of the samples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works by emissions of x-rays onto the sample.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diffracted x-rays then get collected and then </a:t>
            </a:r>
            <a:r>
              <a:rPr lang="en-US"/>
              <a:t>the sample’s structure </a:t>
            </a:r>
            <a:r>
              <a:rPr lang="en-US" dirty="0"/>
              <a:t>can be analyzed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D508F-99D1-C94E-9BEC-E6BA5C412A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72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X values shift difference from about 0.7 degrees to about 2.3 degrees. This does not sound like a lot, but for an </a:t>
            </a:r>
            <a:r>
              <a:rPr lang="en-US" dirty="0" err="1"/>
              <a:t>xrd</a:t>
            </a:r>
            <a:r>
              <a:rPr lang="en-US" dirty="0"/>
              <a:t> graph, it is a lot.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 is also another peak in the graph that should not be there it is the second peak starting from the left. This mean that peak is an impurity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D508F-99D1-C94E-9BEC-E6BA5C412A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3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Calcination is the heating of solids to a high temperature for the purpose of removing volatile substances and oxidizing a portion of mass. It is essentially a method of purification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D508F-99D1-C94E-9BEC-E6BA5C412A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14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This is it before and after calcination. As seen here, there was not much of a color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D508F-99D1-C94E-9BEC-E6BA5C412A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7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Sintering is a process of forming a solid mass of material and it increases the density. It allows the pellet to keep its properties as it gets tightly fused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D508F-99D1-C94E-9BEC-E6BA5C412A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14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4E69F-07F0-6D2C-28B6-8FC1F22A3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7FDE4-60F4-AC1E-7D7D-7C0971FCD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94C1B-89AB-5565-BA5E-FCBCCBDD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751F-9E72-3441-B2BE-DBBD0A84C546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0B187-6B01-27C4-DE4B-165CCA6F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FDF2E-9BF3-30A7-DFDB-4EDEDC34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0F0C0-9296-3B4C-99F6-E3829A94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5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86295-757D-9FB6-A5D0-13DBCDB55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BDFD6-1DE7-E820-84B2-969901075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852BC-A8F3-9023-4148-27B13F9A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751F-9E72-3441-B2BE-DBBD0A84C546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09AA5-2BFA-40CE-352E-D5814907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701C7-5158-48D5-5924-DDF1EDBC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0F0C0-9296-3B4C-99F6-E3829A94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21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BF688A-2568-0447-B4C1-887491E732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BF1D52-8CE6-68C4-0087-0049AF316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E1E30-67CF-0F5F-609A-A4F177C06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751F-9E72-3441-B2BE-DBBD0A84C546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84AA9-B7A8-0C2B-E30E-15AB8F5BC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B031E-D727-7697-D153-3CDAEDA6F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0F0C0-9296-3B4C-99F6-E3829A94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2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181B4-319C-52DF-CD17-4F565603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81F0C-8739-8D74-E335-E798C14BE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9D888-47C8-C6AC-8A01-1704B3FB0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751F-9E72-3441-B2BE-DBBD0A84C546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2ED0C-E569-E1E0-2C26-46A7A0BCA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8FEE-BA5F-F724-6866-DE107F977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0F0C0-9296-3B4C-99F6-E3829A94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2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71A0-AC15-18A3-7E2B-846D8074C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8397C-8F84-8509-5C77-EC04A440D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46863-5162-BE62-5AF9-2B1C8DD0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751F-9E72-3441-B2BE-DBBD0A84C546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B1A91-E5DA-F358-C1F9-AA66AF69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1F3CA-8E39-7F4F-D1F2-6EE472B59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0F0C0-9296-3B4C-99F6-E3829A94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1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7DDBE-C0D5-D2FB-4A2F-865A3AFB3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92108-0B26-C670-97BA-F6DD5E338E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87B45-ED80-7BC0-9D11-25E4854CC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32CBA0-4733-32E5-B3DE-1D0D69B6C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751F-9E72-3441-B2BE-DBBD0A84C546}" type="datetimeFigureOut">
              <a:rPr lang="en-US" smtClean="0"/>
              <a:t>7/7/22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04494-96D2-2876-3F7E-7272D9229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728DB-6BD8-C2DE-7425-D6DE033F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0F0C0-9296-3B4C-99F6-E3829A94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81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AAAF9-CE34-7B5F-F15B-1CD5995B8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00059-817E-77CE-75C4-F0888D285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656D80-DE2C-E5A0-03A6-1CE111A01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B03E3-B978-68D2-7702-1902B4CFF2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E9F65-3DA7-A3F1-72A4-C17BCC2937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EB6535-9F0D-A7DC-CC25-D4D7EFF02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751F-9E72-3441-B2BE-DBBD0A84C546}" type="datetimeFigureOut">
              <a:rPr lang="en-US" smtClean="0"/>
              <a:t>7/7/22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FDF43D-9E55-4120-E8F8-C98444C95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A713-60AE-F556-4137-43615824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0F0C0-9296-3B4C-99F6-E3829A94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4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BF871-BD34-C983-CF94-13E067160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1E92CF-9FC2-6AFE-AC73-04F54AE4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751F-9E72-3441-B2BE-DBBD0A84C546}" type="datetimeFigureOut">
              <a:rPr lang="en-US" smtClean="0"/>
              <a:t>7/7/22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C8232-364B-BE66-4F36-0661D100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7FC67-4730-15A8-00B2-01B76A650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0F0C0-9296-3B4C-99F6-E3829A94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78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319FB-65B5-4075-107B-3DE1CC88C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751F-9E72-3441-B2BE-DBBD0A84C546}" type="datetimeFigureOut">
              <a:rPr lang="en-US" smtClean="0"/>
              <a:t>7/7/22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2A244-3BFC-8446-E3C4-4A5130699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38FB5-3F6F-BC82-36C8-5DDF41AE9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0F0C0-9296-3B4C-99F6-E3829A94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2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35B96-02F1-8ED5-C707-374A35E3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B2CD3-9F9A-925D-E8E5-75D2C0146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47DE1-1FCE-BFA8-382A-7FA00BE25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79CCB-04FE-F208-215F-D5A1A91D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751F-9E72-3441-B2BE-DBBD0A84C546}" type="datetimeFigureOut">
              <a:rPr lang="en-US" smtClean="0"/>
              <a:t>7/7/22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3D8A6-11E0-A9C7-EFE9-F6952F0BD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DB3A4-0C3B-6C29-61B2-3C4A90E2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0F0C0-9296-3B4C-99F6-E3829A94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3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A1893-5838-1D6C-8A84-0314C768C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D186D1-CD2C-02A3-C5F3-D5303453FF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CC6C07-0D7C-303A-A9BA-9D33217BF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3BEF8-2070-12A9-EC64-D1936DEE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751F-9E72-3441-B2BE-DBBD0A84C546}" type="datetimeFigureOut">
              <a:rPr lang="en-US" smtClean="0"/>
              <a:t>7/7/22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4FB79-B59F-03F2-24FA-582AC3E2E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9C67D-9DE1-B03D-EA8B-6FBD117A6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0F0C0-9296-3B4C-99F6-E3829A94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94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A050C5-B645-B15F-E4E7-6E4F30DBF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B4E2F-28DD-5402-BBDB-DC058E3DB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B630B-915F-A524-4A05-4EA0EB1C9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E751F-9E72-3441-B2BE-DBBD0A84C546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6DE1B-89BA-3661-A90D-CA70DF4EE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419D4-3680-FE18-31A2-59150F72B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0F0C0-9296-3B4C-99F6-E3829A94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4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18A-E451-D79C-0E2C-F5150EB66E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Creating the Pellet: SrCoO</a:t>
            </a:r>
            <a:r>
              <a:rPr lang="en-US" baseline="-25000" dirty="0"/>
              <a:t>2.5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4EFC23-BF61-A943-03C0-78AF68CD8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3101" y="4079875"/>
            <a:ext cx="5771213" cy="1655762"/>
          </a:xfrm>
        </p:spPr>
        <p:txBody>
          <a:bodyPr>
            <a:normAutofit/>
          </a:bodyPr>
          <a:lstStyle/>
          <a:p>
            <a:r>
              <a:rPr lang="en-US" sz="2800" dirty="0"/>
              <a:t>By: Mackenzie Walker</a:t>
            </a:r>
          </a:p>
          <a:p>
            <a:r>
              <a:rPr lang="en-US" sz="2800" dirty="0"/>
              <a:t>Mentor: Dr. Ambrose Seo</a:t>
            </a:r>
          </a:p>
        </p:txBody>
      </p:sp>
    </p:spTree>
    <p:extLst>
      <p:ext uri="{BB962C8B-B14F-4D97-AF65-F5344CB8AC3E}">
        <p14:creationId xmlns:p14="http://schemas.microsoft.com/office/powerpoint/2010/main" val="4031989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F80F0-72DF-1366-7F87-94FE7CFCC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9" y="21125"/>
            <a:ext cx="4105276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SrCO3 + Co3O4 Before Calcination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001388-9D70-AA9C-3A7C-6CBFF18B4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531" t="39804" r="25644" b="23189"/>
          <a:stretch/>
        </p:blipFill>
        <p:spPr>
          <a:xfrm>
            <a:off x="933111" y="1812456"/>
            <a:ext cx="3719512" cy="43503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BA6A44-E35C-7997-C8AF-305AB35AC69D}"/>
              </a:ext>
            </a:extLst>
          </p:cNvPr>
          <p:cNvSpPr txBox="1"/>
          <p:nvPr/>
        </p:nvSpPr>
        <p:spPr>
          <a:xfrm>
            <a:off x="7732259" y="83741"/>
            <a:ext cx="3719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SrCO3 + Co3O4 After Calcination</a:t>
            </a:r>
          </a:p>
        </p:txBody>
      </p:sp>
      <p:pic>
        <p:nvPicPr>
          <p:cNvPr id="6" name="Picture 5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2541F242-9A31-A552-7D80-4A9376E75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52" t="44480" r="39110" b="27430"/>
          <a:stretch/>
        </p:blipFill>
        <p:spPr>
          <a:xfrm rot="5400000">
            <a:off x="7434886" y="2109829"/>
            <a:ext cx="4314257" cy="371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14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734A8-7448-5B9F-6FC6-4B1DF5521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Creating the Pellet</a:t>
            </a:r>
          </a:p>
        </p:txBody>
      </p:sp>
      <p:pic>
        <p:nvPicPr>
          <p:cNvPr id="7" name="Content Placeholder 6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5C92E32F-3DB1-812F-27B0-D413300B9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72" t="5048" r="28797" b="35023"/>
          <a:stretch/>
        </p:blipFill>
        <p:spPr>
          <a:xfrm>
            <a:off x="0" y="2947772"/>
            <a:ext cx="2462935" cy="3910228"/>
          </a:xfr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7CED6F90-2507-D9C5-218D-BD33A28F8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1" t="15555" r="24094" b="18074"/>
          <a:stretch/>
        </p:blipFill>
        <p:spPr>
          <a:xfrm rot="5400000">
            <a:off x="3986492" y="3477238"/>
            <a:ext cx="3878620" cy="2929467"/>
          </a:xfrm>
          <a:prstGeom prst="rect">
            <a:avLst/>
          </a:prstGeom>
        </p:spPr>
      </p:pic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618DC340-9C5B-6FB2-9125-4EB3B44DEA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45" t="24296" r="4443" b="17037"/>
          <a:stretch/>
        </p:blipFill>
        <p:spPr>
          <a:xfrm rot="5400000">
            <a:off x="8604866" y="3270868"/>
            <a:ext cx="3855333" cy="3318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BD9AB3-92E0-5FF9-A2EF-814147BEA34A}"/>
              </a:ext>
            </a:extLst>
          </p:cNvPr>
          <p:cNvSpPr txBox="1"/>
          <p:nvPr/>
        </p:nvSpPr>
        <p:spPr>
          <a:xfrm>
            <a:off x="626533" y="1325563"/>
            <a:ext cx="10727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Powder put into </a:t>
            </a:r>
            <a:r>
              <a:rPr lang="en-US" sz="2800" b="1" dirty="0"/>
              <a:t>Dry Pellet Pressing 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Hydraulic Press </a:t>
            </a:r>
            <a:r>
              <a:rPr lang="en-US" sz="2800" dirty="0"/>
              <a:t>puts about 36,000 lbs. of pressure for 60 mins. on the powder</a:t>
            </a:r>
          </a:p>
        </p:txBody>
      </p:sp>
    </p:spTree>
    <p:extLst>
      <p:ext uri="{BB962C8B-B14F-4D97-AF65-F5344CB8AC3E}">
        <p14:creationId xmlns:p14="http://schemas.microsoft.com/office/powerpoint/2010/main" val="2069595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EE2C-9051-95DF-FD18-2C640C1E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Oops</a:t>
            </a:r>
          </a:p>
        </p:txBody>
      </p:sp>
      <p:pic>
        <p:nvPicPr>
          <p:cNvPr id="5" name="Content Placeholder 4" descr="A picture containing indoor, container&#10;&#10;Description automatically generated">
            <a:extLst>
              <a:ext uri="{FF2B5EF4-FFF2-40B4-BE49-F238E27FC236}">
                <a16:creationId xmlns:a16="http://schemas.microsoft.com/office/drawing/2014/main" id="{6F37428C-4B4A-4BF1-2173-6662B3C2C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58" t="25067" r="37902" b="24977"/>
          <a:stretch/>
        </p:blipFill>
        <p:spPr>
          <a:xfrm rot="5400000">
            <a:off x="3438303" y="747640"/>
            <a:ext cx="5315393" cy="6905327"/>
          </a:xfrm>
        </p:spPr>
      </p:pic>
    </p:spTree>
    <p:extLst>
      <p:ext uri="{BB962C8B-B14F-4D97-AF65-F5344CB8AC3E}">
        <p14:creationId xmlns:p14="http://schemas.microsoft.com/office/powerpoint/2010/main" val="437869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D3137-A9DA-1DF1-8E2E-8CABFA94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Creating the Pellet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4451A-10BA-4FE3-3254-BE428F023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04" y="1325563"/>
            <a:ext cx="7134068" cy="132556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Powder in </a:t>
            </a:r>
            <a:r>
              <a:rPr lang="en-US" sz="3200" b="1" dirty="0"/>
              <a:t>Dry Pellet Pressing Die</a:t>
            </a:r>
          </a:p>
          <a:p>
            <a:r>
              <a:rPr lang="en-US" sz="3200" b="1" dirty="0"/>
              <a:t>Hydraulic Press </a:t>
            </a:r>
            <a:r>
              <a:rPr lang="en-US" sz="3200" dirty="0"/>
              <a:t>puts about 20,000lbs. of pressure for 60mins.</a:t>
            </a:r>
          </a:p>
        </p:txBody>
      </p:sp>
      <p:pic>
        <p:nvPicPr>
          <p:cNvPr id="5" name="Picture 4" descr="A picture containing indoor, appliance, equipment, cluttered&#10;&#10;Description automatically generated">
            <a:extLst>
              <a:ext uri="{FF2B5EF4-FFF2-40B4-BE49-F238E27FC236}">
                <a16:creationId xmlns:a16="http://schemas.microsoft.com/office/drawing/2014/main" id="{ADC75425-1F49-223E-A2BD-D0A5FC7D7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24246" y="1890248"/>
            <a:ext cx="5677433" cy="4258073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C669B1BA-8DA2-E5DB-657B-824920ECE4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04" t="53364" r="46793" b="36263"/>
          <a:stretch/>
        </p:blipFill>
        <p:spPr>
          <a:xfrm rot="5400000">
            <a:off x="235643" y="3911871"/>
            <a:ext cx="2414196" cy="2133474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78E219AF-44E6-F9C4-EE5A-0A9E2B492A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573"/>
          <a:stretch/>
        </p:blipFill>
        <p:spPr>
          <a:xfrm rot="5400000">
            <a:off x="1795832" y="3774476"/>
            <a:ext cx="3758784" cy="2408264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282D23BB-8119-7132-3112-9E047A1F8E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478" t="19328" r="9781" b="26777"/>
          <a:stretch/>
        </p:blipFill>
        <p:spPr>
          <a:xfrm rot="5400000">
            <a:off x="4527249" y="3451323"/>
            <a:ext cx="3758784" cy="305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73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46685-1582-3F3D-7C0D-15172096B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10" y="257064"/>
            <a:ext cx="7421380" cy="1009651"/>
          </a:xfrm>
        </p:spPr>
        <p:txBody>
          <a:bodyPr/>
          <a:lstStyle/>
          <a:p>
            <a:pPr algn="ctr"/>
            <a:r>
              <a:rPr lang="en-US" b="1" dirty="0"/>
              <a:t>Back to the Furnace: Sintering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8DE94-2E21-1CDA-8EBE-CA194C4AA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3793761" cy="1412250"/>
          </a:xfrm>
        </p:spPr>
        <p:txBody>
          <a:bodyPr>
            <a:normAutofit/>
          </a:bodyPr>
          <a:lstStyle/>
          <a:p>
            <a:r>
              <a:rPr lang="en-US" sz="3600" dirty="0"/>
              <a:t>1100ºC for 24 Hours</a:t>
            </a:r>
          </a:p>
        </p:txBody>
      </p:sp>
      <p:pic>
        <p:nvPicPr>
          <p:cNvPr id="4" name="Content Placeholder 4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059B1ACF-460A-0370-B09D-B43940313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42" t="19806" r="21957" b="21060"/>
          <a:stretch/>
        </p:blipFill>
        <p:spPr>
          <a:xfrm rot="5400000">
            <a:off x="7340209" y="2006208"/>
            <a:ext cx="5591282" cy="4112303"/>
          </a:xfrm>
          <a:prstGeom prst="rect">
            <a:avLst/>
          </a:prstGeom>
        </p:spPr>
      </p:pic>
      <p:pic>
        <p:nvPicPr>
          <p:cNvPr id="6" name="Picture 5" descr="A picture containing indoor, container, plastic, dirty&#10;&#10;Description automatically generated">
            <a:extLst>
              <a:ext uri="{FF2B5EF4-FFF2-40B4-BE49-F238E27FC236}">
                <a16:creationId xmlns:a16="http://schemas.microsoft.com/office/drawing/2014/main" id="{893F78B7-EFC8-EBD6-9C82-889C8C779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480" y="1265656"/>
            <a:ext cx="2713218" cy="559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67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E145-7CA6-4ED9-4AC5-F0F0A5480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F73D6-4096-58AA-549C-60DAA7EEF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964919"/>
          </a:xfrm>
        </p:spPr>
        <p:txBody>
          <a:bodyPr>
            <a:normAutofit/>
          </a:bodyPr>
          <a:lstStyle/>
          <a:p>
            <a:r>
              <a:rPr lang="en-US" sz="3200" dirty="0"/>
              <a:t>Balance equation with the reactants</a:t>
            </a:r>
          </a:p>
          <a:p>
            <a:r>
              <a:rPr lang="en-US" sz="3200" dirty="0"/>
              <a:t>Stoichiometry to figure out how much of each reactant is needed to create the target mass of product</a:t>
            </a:r>
          </a:p>
          <a:p>
            <a:r>
              <a:rPr lang="en-US" sz="3200" b="1" dirty="0"/>
              <a:t>X-Ray Diffraction (XRD)</a:t>
            </a:r>
            <a:r>
              <a:rPr lang="en-US" sz="3200" dirty="0"/>
              <a:t> to check powders for possible impurities</a:t>
            </a:r>
          </a:p>
          <a:p>
            <a:r>
              <a:rPr lang="en-US" sz="3200" b="1" dirty="0"/>
              <a:t>Calcinate</a:t>
            </a:r>
            <a:r>
              <a:rPr lang="en-US" sz="3200" dirty="0"/>
              <a:t> the powder mixture</a:t>
            </a:r>
          </a:p>
          <a:p>
            <a:r>
              <a:rPr lang="en-US" sz="3200" dirty="0"/>
              <a:t>Powder in </a:t>
            </a:r>
            <a:r>
              <a:rPr lang="en-US" sz="3200" b="1" dirty="0"/>
              <a:t>Dry Powder Hydraulic Press</a:t>
            </a:r>
            <a:r>
              <a:rPr lang="en-US" sz="3200" dirty="0"/>
              <a:t> to create a pellet</a:t>
            </a:r>
          </a:p>
          <a:p>
            <a:r>
              <a:rPr lang="en-US" sz="3200" b="1" dirty="0"/>
              <a:t>Sinter</a:t>
            </a:r>
            <a:r>
              <a:rPr lang="en-US" sz="3200" dirty="0"/>
              <a:t> the pellet</a:t>
            </a:r>
          </a:p>
          <a:p>
            <a:r>
              <a:rPr lang="en-US" sz="3200" dirty="0"/>
              <a:t>Questions?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89521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37C68-E512-3071-9976-605D9F6B3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Motivation Behind SrCoO</a:t>
            </a:r>
            <a:r>
              <a:rPr lang="en-US" b="1" baseline="-25000" dirty="0"/>
              <a:t>2.5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B813D-94FA-9958-693D-557483063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Antiferromagnetic insulator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Information is stored in the electrons and in the spin associated with the magnetic moment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Major interest in field to try and keep long-range spin information communication and storage</a:t>
            </a:r>
          </a:p>
        </p:txBody>
      </p:sp>
    </p:spTree>
    <p:extLst>
      <p:ext uri="{BB962C8B-B14F-4D97-AF65-F5344CB8AC3E}">
        <p14:creationId xmlns:p14="http://schemas.microsoft.com/office/powerpoint/2010/main" val="2820198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E145-7CA6-4ED9-4AC5-F0F0A5480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Step-By-Step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F73D6-4096-58AA-549C-60DAA7EEF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Balance equation with the reactants</a:t>
            </a:r>
          </a:p>
          <a:p>
            <a:r>
              <a:rPr lang="en-US" sz="3200" dirty="0"/>
              <a:t>Stoichiometry to figure out how much of each reactant is needed to create the target mass of product</a:t>
            </a:r>
          </a:p>
          <a:p>
            <a:r>
              <a:rPr lang="en-US" sz="3200" b="1" dirty="0"/>
              <a:t>X-Ray Diffraction (XRD)</a:t>
            </a:r>
            <a:r>
              <a:rPr lang="en-US" sz="3200" dirty="0"/>
              <a:t> to check powders for possible impurities</a:t>
            </a:r>
          </a:p>
          <a:p>
            <a:r>
              <a:rPr lang="en-US" sz="3200" b="1" dirty="0"/>
              <a:t>Calcinate</a:t>
            </a:r>
            <a:r>
              <a:rPr lang="en-US" sz="3200" dirty="0"/>
              <a:t> the powder mixture</a:t>
            </a:r>
          </a:p>
          <a:p>
            <a:r>
              <a:rPr lang="en-US" sz="3200" dirty="0"/>
              <a:t>Powder in </a:t>
            </a:r>
            <a:r>
              <a:rPr lang="en-US" sz="3200" b="1" dirty="0"/>
              <a:t>Dry Powder Hydraulic Press</a:t>
            </a:r>
            <a:r>
              <a:rPr lang="en-US" sz="3200" dirty="0"/>
              <a:t> to create a pellet</a:t>
            </a:r>
          </a:p>
          <a:p>
            <a:r>
              <a:rPr lang="en-US" sz="3200" b="1" dirty="0"/>
              <a:t>Sinter</a:t>
            </a:r>
            <a:r>
              <a:rPr lang="en-US" sz="3200" dirty="0"/>
              <a:t> the pellet</a:t>
            </a:r>
          </a:p>
        </p:txBody>
      </p:sp>
    </p:spTree>
    <p:extLst>
      <p:ext uri="{BB962C8B-B14F-4D97-AF65-F5344CB8AC3E}">
        <p14:creationId xmlns:p14="http://schemas.microsoft.com/office/powerpoint/2010/main" val="1726231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A2DCD-9E13-C279-2284-E7C1891D0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Background: Strontium Cobaltite (SrCoO</a:t>
            </a:r>
            <a:r>
              <a:rPr lang="en-US" sz="4000" b="1" baseline="-25000" dirty="0"/>
              <a:t>2.5</a:t>
            </a:r>
            <a:r>
              <a:rPr lang="en-US" sz="4000" b="1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C34070-D8F5-84FD-93D3-E5B81B5E34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6526" y="1124595"/>
                <a:ext cx="10624695" cy="3663950"/>
              </a:xfrm>
            </p:spPr>
            <p:txBody>
              <a:bodyPr anchor="ctr">
                <a:normAutofit/>
              </a:bodyPr>
              <a:lstStyle/>
              <a:p>
                <a:r>
                  <a:rPr lang="en-US" dirty="0"/>
                  <a:t>Made using Strontium Carbonate (SrCO</a:t>
                </a:r>
                <a:r>
                  <a:rPr lang="en-US" baseline="-25000" dirty="0"/>
                  <a:t>3</a:t>
                </a:r>
                <a:r>
                  <a:rPr lang="en-US" dirty="0"/>
                  <a:t>) and Cobalt (II, III) Oxide (Co</a:t>
                </a:r>
                <a:r>
                  <a:rPr lang="en-US" baseline="-25000" dirty="0"/>
                  <a:t>3</a:t>
                </a:r>
                <a:r>
                  <a:rPr lang="en-US" dirty="0"/>
                  <a:t>O</a:t>
                </a:r>
                <a:r>
                  <a:rPr lang="en-US" baseline="-25000" dirty="0"/>
                  <a:t>4</a:t>
                </a:r>
                <a:r>
                  <a:rPr lang="en-US" dirty="0"/>
                  <a:t>) powders</a:t>
                </a:r>
              </a:p>
              <a:p>
                <a:r>
                  <a:rPr lang="en-US" dirty="0"/>
                  <a:t>12 SrCO</a:t>
                </a:r>
                <a:r>
                  <a:rPr lang="en-US" baseline="-25000" dirty="0"/>
                  <a:t>3</a:t>
                </a:r>
                <a:r>
                  <a:rPr lang="en-US" dirty="0"/>
                  <a:t> + 4 Co</a:t>
                </a:r>
                <a:r>
                  <a:rPr lang="en-US" baseline="-25000" dirty="0"/>
                  <a:t>3</a:t>
                </a:r>
                <a:r>
                  <a:rPr lang="en-US" dirty="0"/>
                  <a:t>O</a:t>
                </a:r>
                <a:r>
                  <a:rPr lang="en-US" baseline="-25000" dirty="0"/>
                  <a:t>4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12 SrCoO</a:t>
                </a:r>
                <a:r>
                  <a:rPr lang="en-US" baseline="-25000" dirty="0"/>
                  <a:t>2.5</a:t>
                </a:r>
                <a:r>
                  <a:rPr lang="en-US" dirty="0"/>
                  <a:t> + 11 CO</a:t>
                </a:r>
                <a:r>
                  <a:rPr lang="en-US" baseline="-25000" dirty="0"/>
                  <a:t>2</a:t>
                </a:r>
                <a:r>
                  <a:rPr lang="en-US" dirty="0"/>
                  <a:t> + 1 C</a:t>
                </a:r>
              </a:p>
              <a:p>
                <a:r>
                  <a:rPr lang="en-US" dirty="0"/>
                  <a:t>3:1 Ratio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C34070-D8F5-84FD-93D3-E5B81B5E34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6526" y="1124595"/>
                <a:ext cx="10624695" cy="3663950"/>
              </a:xfrm>
              <a:blipFill>
                <a:blip r:embed="rId3"/>
                <a:stretch>
                  <a:fillRect l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70F10C5-F306-3312-8FF1-73C70F70CC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9" r="4673"/>
          <a:stretch/>
        </p:blipFill>
        <p:spPr>
          <a:xfrm>
            <a:off x="9048749" y="3423170"/>
            <a:ext cx="3143251" cy="3431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D7372C-8692-0535-6BB6-3F4D72DCA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6085"/>
            <a:ext cx="3429000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F678E-9902-C5B0-82C4-A902258F66DC}"/>
              </a:ext>
            </a:extLst>
          </p:cNvPr>
          <p:cNvSpPr txBox="1"/>
          <p:nvPr/>
        </p:nvSpPr>
        <p:spPr>
          <a:xfrm>
            <a:off x="2371725" y="3385465"/>
            <a:ext cx="171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SrCO</a:t>
            </a:r>
            <a:r>
              <a:rPr lang="en-US" sz="2800" baseline="-2500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F4A26-661B-56C5-9098-F02C445051F9}"/>
              </a:ext>
            </a:extLst>
          </p:cNvPr>
          <p:cNvSpPr txBox="1"/>
          <p:nvPr/>
        </p:nvSpPr>
        <p:spPr>
          <a:xfrm>
            <a:off x="9091612" y="3385465"/>
            <a:ext cx="1457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</a:t>
            </a:r>
            <a:r>
              <a:rPr lang="en-US" sz="2800" baseline="-25000" dirty="0"/>
              <a:t>3</a:t>
            </a:r>
            <a:r>
              <a:rPr lang="en-US" sz="2800" dirty="0"/>
              <a:t>O</a:t>
            </a:r>
            <a:r>
              <a:rPr lang="en-US" sz="2800" baseline="-25000" dirty="0"/>
              <a:t>4</a:t>
            </a:r>
          </a:p>
        </p:txBody>
      </p:sp>
      <p:pic>
        <p:nvPicPr>
          <p:cNvPr id="9" name="Picture 8" descr="A picture containing text, bottle, indoor, counter&#10;&#10;Description automatically generated">
            <a:extLst>
              <a:ext uri="{FF2B5EF4-FFF2-40B4-BE49-F238E27FC236}">
                <a16:creationId xmlns:a16="http://schemas.microsoft.com/office/drawing/2014/main" id="{BA647BC0-723B-EEDB-6C3D-DAB340400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984" y="3423170"/>
            <a:ext cx="4583780" cy="343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69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479BA-62CA-0C3E-8B7A-D5E288B3C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56" y="103187"/>
            <a:ext cx="6346033" cy="1325563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X-Ray Diffractor (XRD)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E3450-F8B6-A20F-97E8-744DD1606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278" y="1428750"/>
            <a:ext cx="3491722" cy="5460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E542CE-79F5-0920-9365-DB747C2AE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7" t="4789" r="4924"/>
          <a:stretch/>
        </p:blipFill>
        <p:spPr>
          <a:xfrm>
            <a:off x="4904509" y="1431940"/>
            <a:ext cx="3795769" cy="5457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A91E63-8E50-91BB-A834-94FF54CE2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25057"/>
            <a:ext cx="4904508" cy="49045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6998E7-92EB-AD3D-52A8-A54048FE52B1}"/>
              </a:ext>
            </a:extLst>
          </p:cNvPr>
          <p:cNvSpPr txBox="1"/>
          <p:nvPr/>
        </p:nvSpPr>
        <p:spPr>
          <a:xfrm>
            <a:off x="4904508" y="1428750"/>
            <a:ext cx="1528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Co</a:t>
            </a:r>
            <a:r>
              <a:rPr lang="en-US" sz="3600" b="1" baseline="-25000" dirty="0"/>
              <a:t>3</a:t>
            </a:r>
            <a:r>
              <a:rPr lang="en-US" sz="3600" b="1" dirty="0"/>
              <a:t>O</a:t>
            </a:r>
            <a:r>
              <a:rPr lang="en-US" sz="3600" b="1" baseline="-25000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2F852D-4C3F-A4D0-2C22-6B2DAEE4A448}"/>
              </a:ext>
            </a:extLst>
          </p:cNvPr>
          <p:cNvSpPr txBox="1"/>
          <p:nvPr/>
        </p:nvSpPr>
        <p:spPr>
          <a:xfrm>
            <a:off x="49187" y="5736141"/>
            <a:ext cx="4904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Determine The Three Dimensional Structure Of Matter</a:t>
            </a:r>
            <a:r>
              <a:rPr lang="en-US" dirty="0"/>
              <a:t>. Rigaku. https://</a:t>
            </a:r>
            <a:r>
              <a:rPr lang="en-US" dirty="0" err="1"/>
              <a:t>www.rigaku.com</a:t>
            </a:r>
            <a:r>
              <a:rPr lang="en-US" dirty="0"/>
              <a:t>/techniques/x-ray-diffraction-</a:t>
            </a:r>
            <a:r>
              <a:rPr lang="en-US" dirty="0" err="1"/>
              <a:t>xrd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047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ECE11F16-5A50-C473-EDD5-94785D9AD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53" r="35615"/>
          <a:stretch/>
        </p:blipFill>
        <p:spPr>
          <a:xfrm>
            <a:off x="6502400" y="1981200"/>
            <a:ext cx="5549899" cy="48768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45495A-6DCB-C71F-34CC-658238AE91B0}"/>
              </a:ext>
            </a:extLst>
          </p:cNvPr>
          <p:cNvSpPr txBox="1"/>
          <p:nvPr/>
        </p:nvSpPr>
        <p:spPr>
          <a:xfrm>
            <a:off x="3252787" y="442914"/>
            <a:ext cx="5686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Comparing XRD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8EF8F0-A446-50A1-9AE3-2A6D8B229555}"/>
              </a:ext>
            </a:extLst>
          </p:cNvPr>
          <p:cNvSpPr txBox="1"/>
          <p:nvPr/>
        </p:nvSpPr>
        <p:spPr>
          <a:xfrm>
            <a:off x="10352086" y="2304365"/>
            <a:ext cx="1700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</a:t>
            </a:r>
            <a:r>
              <a:rPr lang="en-US" sz="2800" baseline="-25000" dirty="0"/>
              <a:t>3</a:t>
            </a:r>
            <a:r>
              <a:rPr lang="en-US" sz="2800" dirty="0"/>
              <a:t>O</a:t>
            </a:r>
            <a:r>
              <a:rPr lang="en-US" sz="2800" baseline="-25000" dirty="0"/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2AB105-5215-DD5E-F810-59CB85DD2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6370345" cy="4876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CF838C-0552-8883-8EFD-875B93927947}"/>
              </a:ext>
            </a:extLst>
          </p:cNvPr>
          <p:cNvSpPr txBox="1"/>
          <p:nvPr/>
        </p:nvSpPr>
        <p:spPr>
          <a:xfrm>
            <a:off x="1991372" y="1396425"/>
            <a:ext cx="238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From XRD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CEA0A1-8038-96E4-2937-9C4E938F1ABA}"/>
              </a:ext>
            </a:extLst>
          </p:cNvPr>
          <p:cNvSpPr txBox="1"/>
          <p:nvPr/>
        </p:nvSpPr>
        <p:spPr>
          <a:xfrm>
            <a:off x="7540625" y="1396425"/>
            <a:ext cx="4252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Theoretical using VESTA</a:t>
            </a:r>
          </a:p>
        </p:txBody>
      </p:sp>
    </p:spTree>
    <p:extLst>
      <p:ext uri="{BB962C8B-B14F-4D97-AF65-F5344CB8AC3E}">
        <p14:creationId xmlns:p14="http://schemas.microsoft.com/office/powerpoint/2010/main" val="254716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AFD6487F-3FF9-7F04-C466-BDAA933F5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l="7368"/>
          <a:stretch/>
        </p:blipFill>
        <p:spPr>
          <a:xfrm>
            <a:off x="1678898" y="213413"/>
            <a:ext cx="7007902" cy="6555687"/>
          </a:xfrm>
          <a:prstGeom prst="rect">
            <a:avLst/>
          </a:prstGeom>
        </p:spPr>
      </p:pic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20AC1D4C-EA32-F448-26EF-BFFB7758A9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r="35544" b="8027"/>
          <a:stretch/>
        </p:blipFill>
        <p:spPr>
          <a:xfrm>
            <a:off x="0" y="213413"/>
            <a:ext cx="8957598" cy="61111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B40FA9-31F4-7C6A-4139-F92F7FE888E7}"/>
              </a:ext>
            </a:extLst>
          </p:cNvPr>
          <p:cNvSpPr txBox="1"/>
          <p:nvPr/>
        </p:nvSpPr>
        <p:spPr>
          <a:xfrm>
            <a:off x="8462188" y="1768839"/>
            <a:ext cx="3692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Y-Axis are arbitrary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As the X-Values increases, the shift increases </a:t>
            </a:r>
          </a:p>
        </p:txBody>
      </p:sp>
    </p:spTree>
    <p:extLst>
      <p:ext uri="{BB962C8B-B14F-4D97-AF65-F5344CB8AC3E}">
        <p14:creationId xmlns:p14="http://schemas.microsoft.com/office/powerpoint/2010/main" val="641729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4B1B9-6018-4D41-07D3-099CC32FC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53" y="153426"/>
            <a:ext cx="6390806" cy="90472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Mixing the SrCO</a:t>
            </a:r>
            <a:r>
              <a:rPr lang="en-US" b="1" baseline="-25000" dirty="0"/>
              <a:t>3</a:t>
            </a:r>
            <a:r>
              <a:rPr lang="en-US" b="1" dirty="0"/>
              <a:t> and Co</a:t>
            </a:r>
            <a:r>
              <a:rPr lang="en-US" b="1" baseline="-25000" dirty="0"/>
              <a:t>3</a:t>
            </a:r>
            <a:r>
              <a:rPr lang="en-US" b="1" dirty="0"/>
              <a:t>O</a:t>
            </a:r>
            <a:r>
              <a:rPr lang="en-US" b="1" baseline="-25000" dirty="0"/>
              <a:t>4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9769-52BA-4A8E-8800-A18B2374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7910"/>
            <a:ext cx="6722297" cy="544009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Target amount of SrCoO</a:t>
            </a:r>
            <a:r>
              <a:rPr lang="en-US" baseline="-25000" dirty="0"/>
              <a:t>2.5</a:t>
            </a:r>
            <a:r>
              <a:rPr lang="en-US" dirty="0"/>
              <a:t> is 2 grams</a:t>
            </a:r>
          </a:p>
          <a:p>
            <a:pPr>
              <a:lnSpc>
                <a:spcPct val="200000"/>
              </a:lnSpc>
            </a:pPr>
            <a:r>
              <a:rPr lang="en-US" dirty="0"/>
              <a:t>1.5827g SrCO</a:t>
            </a:r>
            <a:r>
              <a:rPr lang="en-US" baseline="-25000" dirty="0"/>
              <a:t>3</a:t>
            </a:r>
            <a:r>
              <a:rPr lang="en-US" dirty="0"/>
              <a:t> and 0.8605g of Co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-25000" dirty="0"/>
              <a:t>4</a:t>
            </a:r>
            <a:r>
              <a:rPr lang="en-US" dirty="0"/>
              <a:t> needed</a:t>
            </a:r>
            <a:endParaRPr lang="en-US" baseline="-25000" dirty="0"/>
          </a:p>
          <a:p>
            <a:pPr>
              <a:lnSpc>
                <a:spcPct val="200000"/>
              </a:lnSpc>
            </a:pPr>
            <a:r>
              <a:rPr lang="en-US" dirty="0"/>
              <a:t>1.583g SrCO</a:t>
            </a:r>
            <a:r>
              <a:rPr lang="en-US" baseline="-25000" dirty="0"/>
              <a:t>3</a:t>
            </a:r>
            <a:r>
              <a:rPr lang="en-US" dirty="0"/>
              <a:t> and 0.863g of Co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-25000" dirty="0"/>
              <a:t>4</a:t>
            </a:r>
            <a:r>
              <a:rPr lang="en-US" dirty="0"/>
              <a:t> used</a:t>
            </a:r>
          </a:p>
          <a:p>
            <a:pPr>
              <a:lnSpc>
                <a:spcPct val="200000"/>
              </a:lnSpc>
            </a:pPr>
            <a:r>
              <a:rPr lang="en-US" dirty="0"/>
              <a:t>Finely grounded using a mortar and pestle</a:t>
            </a:r>
          </a:p>
        </p:txBody>
      </p:sp>
      <p:pic>
        <p:nvPicPr>
          <p:cNvPr id="5" name="Picture 4" descr="A roll of toilet paper&#10;&#10;Description automatically generated with medium confidence">
            <a:extLst>
              <a:ext uri="{FF2B5EF4-FFF2-40B4-BE49-F238E27FC236}">
                <a16:creationId xmlns:a16="http://schemas.microsoft.com/office/drawing/2014/main" id="{94760820-E367-5F05-6817-634DFE013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98" t="28017" r="29165" b="26855"/>
          <a:stretch/>
        </p:blipFill>
        <p:spPr>
          <a:xfrm rot="5400000">
            <a:off x="6028149" y="694151"/>
            <a:ext cx="6858000" cy="546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02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EE69B-33BA-B2DF-8F53-68E0E5EA1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Calcination of the SrCO</a:t>
            </a:r>
            <a:r>
              <a:rPr lang="en-US" sz="4800" b="1" baseline="-25000" dirty="0"/>
              <a:t>3</a:t>
            </a:r>
            <a:r>
              <a:rPr lang="en-US" sz="4800" b="1" dirty="0"/>
              <a:t> + Co</a:t>
            </a:r>
            <a:r>
              <a:rPr lang="en-US" sz="4800" b="1" baseline="-25000" dirty="0"/>
              <a:t>3</a:t>
            </a:r>
            <a:r>
              <a:rPr lang="en-US" sz="4800" b="1" dirty="0"/>
              <a:t>O</a:t>
            </a:r>
            <a:r>
              <a:rPr lang="en-US" sz="4800" b="1" baseline="-25000" dirty="0"/>
              <a:t>4</a:t>
            </a:r>
          </a:p>
        </p:txBody>
      </p:sp>
      <p:pic>
        <p:nvPicPr>
          <p:cNvPr id="5" name="Content Placeholder 4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0350DF70-E102-1537-7CCC-56989C87F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742" t="19806" r="21957" b="21060"/>
          <a:stretch/>
        </p:blipFill>
        <p:spPr>
          <a:xfrm rot="5400000">
            <a:off x="3875698" y="3313272"/>
            <a:ext cx="4085001" cy="3004456"/>
          </a:xfrm>
        </p:spPr>
      </p:pic>
      <p:pic>
        <p:nvPicPr>
          <p:cNvPr id="7" name="Picture 6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242297E3-780B-B405-91FB-2B2705C73C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92" b="3362"/>
          <a:stretch/>
        </p:blipFill>
        <p:spPr>
          <a:xfrm rot="5400000">
            <a:off x="8593249" y="3259250"/>
            <a:ext cx="4082826" cy="3114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022A23-82AB-3219-0530-8B904C27AE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47" t="22405" r="33685" b="48209"/>
          <a:stretch/>
        </p:blipFill>
        <p:spPr>
          <a:xfrm rot="5400000">
            <a:off x="-34985" y="3750523"/>
            <a:ext cx="4085003" cy="21299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4399B5-D54C-18DB-6029-B4B27B335574}"/>
              </a:ext>
            </a:extLst>
          </p:cNvPr>
          <p:cNvSpPr txBox="1"/>
          <p:nvPr/>
        </p:nvSpPr>
        <p:spPr>
          <a:xfrm>
            <a:off x="660400" y="1354634"/>
            <a:ext cx="10515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Mixture placed in crucible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Calcinated in furnace at 900ºC for 6 hours</a:t>
            </a:r>
          </a:p>
        </p:txBody>
      </p:sp>
    </p:spTree>
    <p:extLst>
      <p:ext uri="{BB962C8B-B14F-4D97-AF65-F5344CB8AC3E}">
        <p14:creationId xmlns:p14="http://schemas.microsoft.com/office/powerpoint/2010/main" val="3501646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 copy" id="{2821DBE8-7468-1541-B2D0-9DA81417C226}" vid="{D0B19435-97E8-144E-B1D2-7539F0EBEF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1518</TotalTime>
  <Words>591</Words>
  <Application>Microsoft Macintosh PowerPoint</Application>
  <PresentationFormat>Widescreen</PresentationFormat>
  <Paragraphs>78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Office Theme</vt:lpstr>
      <vt:lpstr>Creating the Pellet: SrCoO2.5</vt:lpstr>
      <vt:lpstr>Motivation Behind SrCoO2.5</vt:lpstr>
      <vt:lpstr>Step-By-Step</vt:lpstr>
      <vt:lpstr>Background: Strontium Cobaltite (SrCoO2.5)</vt:lpstr>
      <vt:lpstr>X-Ray Diffractor (XRD)</vt:lpstr>
      <vt:lpstr>PowerPoint Presentation</vt:lpstr>
      <vt:lpstr>PowerPoint Presentation</vt:lpstr>
      <vt:lpstr>Mixing the SrCO3 and Co3O4 </vt:lpstr>
      <vt:lpstr>Calcination of the SrCO3 + Co3O4</vt:lpstr>
      <vt:lpstr>SrCO3 + Co3O4 Before Calcination</vt:lpstr>
      <vt:lpstr>Creating the Pellet</vt:lpstr>
      <vt:lpstr>Oops</vt:lpstr>
      <vt:lpstr>Creating the Pellet Again</vt:lpstr>
      <vt:lpstr>Back to the Furnace: Sintering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Walker, Mackenzie (Jefferson Student)</dc:creator>
  <cp:lastModifiedBy>Walker, Mackenzie (Jefferson Student)</cp:lastModifiedBy>
  <cp:revision>13</cp:revision>
  <dcterms:created xsi:type="dcterms:W3CDTF">2022-06-28T22:47:52Z</dcterms:created>
  <dcterms:modified xsi:type="dcterms:W3CDTF">2022-07-08T02:39:54Z</dcterms:modified>
</cp:coreProperties>
</file>