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19C"/>
    <a:srgbClr val="FF7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7412" autoAdjust="0"/>
  </p:normalViewPr>
  <p:slideViewPr>
    <p:cSldViewPr snapToGrid="0">
      <p:cViewPr varScale="1">
        <p:scale>
          <a:sx n="80" d="100"/>
          <a:sy n="80" d="100"/>
        </p:scale>
        <p:origin x="802" y="5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FE1EB-F5BE-46B7-A4F1-8CB9F897DBF6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CC8AC-9DF6-48DB-887B-E4B67CAA2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0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my talk?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9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future of this project will be performing the long-awaited tests, as soon as we can get the cryogenic liquids necessary for them</a:t>
            </a:r>
          </a:p>
          <a:p>
            <a:r>
              <a:rPr lang="en-US" dirty="0"/>
              <a:t>Tests will consist of dipping the cage into cryogenic liquids and observing the sensor readings while it is exposed to an outside B field</a:t>
            </a:r>
          </a:p>
          <a:p>
            <a:r>
              <a:rPr lang="en-US" dirty="0"/>
              <a:t>The first test is a liquid nitrogen stress test</a:t>
            </a:r>
          </a:p>
          <a:p>
            <a:pPr marL="171450" indent="-171450">
              <a:buFontTx/>
              <a:buChar char="-"/>
            </a:pPr>
            <a:r>
              <a:rPr lang="en-US" dirty="0"/>
              <a:t>Liquid nitrogen is 77K, so cage will not become superconducting; test is to see if components like plastic parts can hold up at cryogenic temperatures</a:t>
            </a:r>
          </a:p>
          <a:p>
            <a:pPr marL="0" indent="0">
              <a:buFontTx/>
              <a:buNone/>
            </a:pPr>
            <a:r>
              <a:rPr lang="en-US" dirty="0"/>
              <a:t>Second test is with liquid helium</a:t>
            </a:r>
          </a:p>
          <a:p>
            <a:pPr marL="171450" indent="-171450">
              <a:buFontTx/>
              <a:buChar char="-"/>
            </a:pPr>
            <a:r>
              <a:rPr lang="en-US" dirty="0"/>
              <a:t>Liquid helium is 4.2K, so cage will become superconducting, and we can test whether it can maintain the magnetic fields it was designed for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start, this project is based on the measurement of the </a:t>
            </a:r>
            <a:r>
              <a:rPr lang="en-US" dirty="0" err="1"/>
              <a:t>nEDM</a:t>
            </a:r>
            <a:endParaRPr lang="en-US" dirty="0"/>
          </a:p>
          <a:p>
            <a:r>
              <a:rPr lang="en-US" dirty="0"/>
              <a:t>Electric Dipole Moment is property of particles characterized by separation of positive &amp; negative charges (i.e. polarity), which causes it to experience a torque in electric fields</a:t>
            </a:r>
          </a:p>
          <a:p>
            <a:r>
              <a:rPr lang="en-US" dirty="0"/>
              <a:t>One question in particle physics: is neutron EDM non-zero?</a:t>
            </a:r>
          </a:p>
          <a:p>
            <a:r>
              <a:rPr lang="en-US" dirty="0"/>
              <a:t>A non-zero </a:t>
            </a:r>
            <a:r>
              <a:rPr lang="en-US" dirty="0" err="1"/>
              <a:t>nEDM</a:t>
            </a:r>
            <a:r>
              <a:rPr lang="en-US" dirty="0"/>
              <a:t> would imply CP violation in the Standard Model, i.e. differences in how physical laws treat a charge-parity reversed system</a:t>
            </a:r>
          </a:p>
          <a:p>
            <a:r>
              <a:rPr lang="en-US" dirty="0"/>
              <a:t>Greater CP violation necessary for explaining baryogenesis, assumed asymmetry in matter &amp; antimatter in early universe which, after annihilation, led to remaining matter that created the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ORNL’s SNS is being used to measure the </a:t>
            </a:r>
            <a:r>
              <a:rPr lang="en-US" dirty="0" err="1"/>
              <a:t>nEDM</a:t>
            </a:r>
            <a:r>
              <a:rPr lang="en-US" dirty="0"/>
              <a:t>, by inducing Larmor precession</a:t>
            </a:r>
          </a:p>
          <a:p>
            <a:r>
              <a:rPr lang="en-US" dirty="0"/>
              <a:t>Neutron’s spin causes precession after experiencing torque in magnetic field from magnetic moment</a:t>
            </a:r>
          </a:p>
          <a:p>
            <a:r>
              <a:rPr lang="en-US" dirty="0"/>
              <a:t>In a strong electric field </a:t>
            </a:r>
            <a:r>
              <a:rPr lang="en-US" dirty="0" err="1"/>
              <a:t>nEDM</a:t>
            </a:r>
            <a:r>
              <a:rPr lang="en-US" dirty="0"/>
              <a:t> slightly modifies precession frequency, and this can be used to detect the </a:t>
            </a:r>
            <a:r>
              <a:rPr lang="en-US" dirty="0" err="1"/>
              <a:t>nEDM</a:t>
            </a:r>
            <a:endParaRPr lang="en-US" dirty="0"/>
          </a:p>
          <a:p>
            <a:r>
              <a:rPr lang="en-US" dirty="0" err="1"/>
              <a:t>nEDM</a:t>
            </a:r>
            <a:r>
              <a:rPr lang="en-US" dirty="0"/>
              <a:t> experiment set-up will require constant magnetic fields, and within the small area of a cryostat (maintains low temperatures of a volume)</a:t>
            </a:r>
          </a:p>
          <a:p>
            <a:r>
              <a:rPr lang="en-US" dirty="0"/>
              <a:t>Superconducting cage design can temporarily stabilize the magnetic field and increase precision of </a:t>
            </a:r>
            <a:r>
              <a:rPr lang="en-US" dirty="0" err="1"/>
              <a:t>nEDM</a:t>
            </a:r>
            <a:r>
              <a:rPr lang="en-US" dirty="0"/>
              <a:t>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Superconductor cage design operates based off two principles</a:t>
            </a:r>
          </a:p>
          <a:p>
            <a:pPr marL="228600" indent="-228600">
              <a:buAutoNum type="arabicPeriod"/>
            </a:pPr>
            <a:r>
              <a:rPr lang="en-US" dirty="0"/>
              <a:t>Superconductors have zero resistance, so superconducting loops can maintain electric currents indefinitely</a:t>
            </a:r>
          </a:p>
          <a:p>
            <a:pPr marL="228600" indent="-228600">
              <a:buAutoNum type="arabicPeriod"/>
            </a:pPr>
            <a:r>
              <a:rPr lang="en-US" dirty="0"/>
              <a:t>Via Lenz’s Law, an external magnetic field induces a current in a conductive loop such that loop creates a magnetic field that opposes changes in the external field</a:t>
            </a:r>
          </a:p>
          <a:p>
            <a:pPr marL="0" indent="0">
              <a:buNone/>
            </a:pPr>
            <a:r>
              <a:rPr lang="en-US" dirty="0"/>
              <a:t>By both of these principles, a superconducting loop will be able to maintain the enclosed magnetic field indefinitely, even after the external field is removed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7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Cage design has additional effect – grid creates multiple loops in each side of the cage, and pairs of them “pin” the ends of field lines that pass through them</a:t>
            </a:r>
          </a:p>
          <a:p>
            <a:r>
              <a:rPr lang="en-US" dirty="0"/>
              <a:t>This forces the field to stay constant in strength over time within the cage’s volume, as the field lines have their parameters constrained</a:t>
            </a:r>
          </a:p>
          <a:p>
            <a:r>
              <a:rPr lang="en-US" dirty="0"/>
              <a:t>Thus, after an external magnet is used to induce the opposing field, the field will stay constant during the course of the experiment, allowing for precise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2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design of superconducting cage is shown here: Made up of leaded PCB pieces with grids of small holes, soldered together into a box shape</a:t>
            </a:r>
          </a:p>
          <a:p>
            <a:r>
              <a:rPr lang="en-US" dirty="0"/>
              <a:t>Lead has critical temperature of 7.2K, so liquid helium can be used to make the cage superconducting</a:t>
            </a:r>
          </a:p>
          <a:p>
            <a:r>
              <a:rPr lang="en-US" dirty="0"/>
              <a:t>Whole apparatus is attached to a long rod, so that it can be lowered into a </a:t>
            </a:r>
            <a:r>
              <a:rPr lang="en-US" dirty="0" err="1"/>
              <a:t>dewar</a:t>
            </a:r>
            <a:r>
              <a:rPr lang="en-US" dirty="0"/>
              <a:t> containing liquid helium during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sensors connected to cage: magnetometer inside cage (not show), two thermometers at top &amp; bottom</a:t>
            </a:r>
          </a:p>
          <a:p>
            <a:r>
              <a:rPr lang="en-US" dirty="0"/>
              <a:t>Two thermometers used because cage won’t cool evenly, so need to confirm that it is all under critical temperature before testing; bottom of cage will likely cool before top one, so when both are under critical temp, whole cage is superconducting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4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Sensors are connected to external equipment which converts the readings into voltage signals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Note that for thermometers, both connected to same convertor, but only one of them has the signal sent out; will manually change between them during testing</a:t>
            </a:r>
          </a:p>
          <a:p>
            <a:pPr marL="0" indent="0">
              <a:buFontTx/>
              <a:buNone/>
            </a:pPr>
            <a:r>
              <a:rPr lang="en-US" dirty="0"/>
              <a:t>Voltage signals are sent to an NI 9239, which converts 4 channels of data into 1 channel that is sent to an external computer</a:t>
            </a:r>
          </a:p>
          <a:p>
            <a:pPr marL="0" indent="0">
              <a:buFontTx/>
              <a:buNone/>
            </a:pPr>
            <a:r>
              <a:rPr lang="en-US" dirty="0"/>
              <a:t>Diagram shows lines from Magnetometer and Thermometer, two Unused Channels, the NI 9239, and the line To the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6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 dirty="0"/>
              <a:t>The part of the project I worked on</a:t>
            </a:r>
            <a:endParaRPr lang="en-US" b="0" strike="sngStrike" dirty="0"/>
          </a:p>
          <a:p>
            <a:r>
              <a:rPr lang="en-US" dirty="0"/>
              <a:t>The external computer runs Python code to read the data from the NI 9239’s buffer, taking a user-set number of samples at a user-set frequency of samples per second</a:t>
            </a:r>
          </a:p>
          <a:p>
            <a:r>
              <a:rPr lang="en-US" dirty="0"/>
              <a:t>Program uses the </a:t>
            </a:r>
            <a:r>
              <a:rPr lang="en-US" dirty="0" err="1"/>
              <a:t>nidaqmx</a:t>
            </a:r>
            <a:r>
              <a:rPr lang="en-US" dirty="0"/>
              <a:t> library to read the data signal</a:t>
            </a:r>
          </a:p>
          <a:p>
            <a:r>
              <a:rPr lang="en-US" dirty="0"/>
              <a:t>Additionally, multithreading was implemented to isolate the read function in a separate thread, so that multiple read operations could run simultaneously and optimize performance</a:t>
            </a:r>
          </a:p>
          <a:p>
            <a:r>
              <a:rPr lang="en-US" dirty="0"/>
              <a:t>The primary function of the program was to take the data that was read and store it in a text file for later analysis after tests</a:t>
            </a:r>
          </a:p>
          <a:p>
            <a:r>
              <a:rPr lang="en-US" dirty="0"/>
              <a:t>Secondary function was to notify us when the cage had gone below or back above the critical temperature, and thus when it was superconducting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BCC8AC-9DF6-48DB-887B-E4B67CAA2D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6228-A210-86E7-1268-77FF0A58D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B25B4-3D23-5DB9-9625-4F4171B8B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FE7B-E91B-0435-3023-009283DA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1E0C-26A7-39CE-F477-9638A579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204E7-3E0C-9DAD-C9FB-779BD0D0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1F67-1BCA-1BE9-CDEF-0E8660AA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EA5DE-05AE-573A-74D1-A668A11BF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7D511-446F-A06C-F42F-20D71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95964-CF51-8A80-1800-DE740D16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06A90-DEDB-0E5F-AB52-8D3D4DB4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7905C-CFAA-4B6F-FBB4-D38A6BFA6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29E1C-1D96-4848-580A-84EBD896E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F14E-C5F1-2736-22A0-BF5AF56B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73F16-CA47-73BB-B1FD-7F237DCB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924BA-EB4B-372B-172C-80CC8AC5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0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AF039-6BCD-8CED-47C5-E2BB5BCA4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1D67-71C0-C5BA-DD52-28AC7CA31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150FD-8BCB-A30B-5E37-5FA20942A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87CCC-F86E-0B99-7757-63F89DBD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D17D3-CEFD-7789-AD64-C1B57F76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7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67CA-C4C9-D678-4DA6-EE2ABBE6A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71EF-0AE7-BBF9-9725-E50E0E36A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C48A-2561-C4A9-6C09-0E7CDA2B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DA764-D930-BBEC-CC21-E97D0F5F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23A02-17C8-4D00-EFCD-10150539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81DE-30A1-5506-E955-15D7C95E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3CFA0-6926-F57C-5F51-EDAF8F3EF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C1F2B-DDCC-179A-ACA4-4EDBCB412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90B47-79C6-37D3-AA50-D02F234F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824C5-EBF8-68F6-E6D4-7BCCE310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0E548-BFDC-B783-0590-8EF893F1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4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00AA-325C-CFF4-7E32-9B9F3BDE9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591A-E644-569B-13D3-DA667896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4FA45-6148-1BE6-86A3-2A0EF8FE2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1516A-42AA-166C-7E81-63AA73266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3E0A3-4DD0-387C-DA44-644E4C70A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1032C1-BCB1-55F6-3250-8754DFA7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4EE79-129C-34CC-1AD3-DECE8611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8E318-49E5-5E08-BB88-E00AB78C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1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3606-74ED-A4DE-3A49-AB688D64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0E57F-82CE-3AAD-082B-C5553F6DE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1D8AB-C0FB-C612-ABB8-D3F0D2E5C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EAB09-587C-E691-5727-A0F55635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6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20C103-FEDF-C8AE-EFD1-347B2CCE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388DD-1889-18C8-13AE-EF80B830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B860B-6D75-5965-3A5D-D7A922B4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E3CB-D657-991D-FEC0-09DA9E59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6BB3-4660-B4E4-9B42-47375EA3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A9492-6927-B3C7-26CB-AD1C7CCCC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076F8-143C-D3C4-6324-9C7C9731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C8339-E011-7E98-A837-78EAB2D2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2D580-882E-050E-7D8F-132BAEC4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4109-66C7-1267-8FAF-1631E86D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3FDF4F-45BA-A6F9-B09C-5BDA99CE1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7A0C7-4A36-5F11-ADF2-350800B84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0047B-1DAC-A81F-FEF1-86772C40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E7ED0-8BD7-DA61-D9FA-E17E013F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68F03-9DF1-B49E-348A-3CB86592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B4B1E-ADA0-C673-6CBA-89C9AEAA9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4173-A2EB-C6EF-A383-E1E744A82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B8E80-F365-7A2E-F8BC-3315E939A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3C4-EA4E-4C08-A77F-592FECC56258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FED29-C66E-9DD2-4F9E-B807C5926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40211-968D-7D13-1BB5-37928DF07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9275C-197E-4F05-9AB3-9F86D3F46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2BD088-A932-475B-ADA4-58236E4549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BA0AB-649E-8FE5-106F-C8F10C6C2DE2}"/>
              </a:ext>
            </a:extLst>
          </p:cNvPr>
          <p:cNvSpPr/>
          <p:nvPr/>
        </p:nvSpPr>
        <p:spPr>
          <a:xfrm>
            <a:off x="778764" y="777240"/>
            <a:ext cx="10634472" cy="530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1D49-856F-8DEE-2CD3-870526815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652631"/>
            <a:ext cx="10058400" cy="2570397"/>
          </a:xfrm>
        </p:spPr>
        <p:txBody>
          <a:bodyPr>
            <a:normAutofit/>
          </a:bodyPr>
          <a:lstStyle/>
          <a:p>
            <a:r>
              <a:rPr lang="en-US" dirty="0"/>
              <a:t>Design of a Superconducting Cage for Use in the SNS </a:t>
            </a:r>
            <a:r>
              <a:rPr lang="en-US" dirty="0" err="1"/>
              <a:t>nEDM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367DF-82DE-C9FE-D52E-510FAFCDB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5103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b="1"/>
              <a:t>Rohan Rauch</a:t>
            </a:r>
            <a:endParaRPr lang="en-US" sz="28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EC9241-3395-4717-F791-5970AA16918E}"/>
              </a:ext>
            </a:extLst>
          </p:cNvPr>
          <p:cNvCxnSpPr>
            <a:cxnSpLocks/>
          </p:cNvCxnSpPr>
          <p:nvPr/>
        </p:nvCxnSpPr>
        <p:spPr>
          <a:xfrm>
            <a:off x="1066800" y="4223028"/>
            <a:ext cx="1005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1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9DB8-E23E-3C71-6285-A84AA5CC9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4C89D-330D-6393-82F6-D7CA7C87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will consist of dipping cage into cryogenic liquid and observing sensor readings when exposed to an outside B field</a:t>
            </a:r>
          </a:p>
          <a:p>
            <a:pPr lvl="2"/>
            <a:endParaRPr lang="en-US" dirty="0"/>
          </a:p>
          <a:p>
            <a:r>
              <a:rPr lang="en-US" dirty="0"/>
              <a:t>First test: Liquid nitrogen stress test (</a:t>
            </a:r>
            <a:r>
              <a:rPr lang="en-US" b="1" dirty="0"/>
              <a:t>77 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Cage will not become superconducting</a:t>
            </a:r>
          </a:p>
          <a:p>
            <a:pPr lvl="1"/>
            <a:r>
              <a:rPr lang="en-US" dirty="0"/>
              <a:t>Test how components hold up at cryogenic temperatures</a:t>
            </a:r>
          </a:p>
          <a:p>
            <a:r>
              <a:rPr lang="en-US" dirty="0"/>
              <a:t>Second test: Liquid helium (</a:t>
            </a:r>
            <a:r>
              <a:rPr lang="en-US" b="1" dirty="0"/>
              <a:t>4.2 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Cage </a:t>
            </a:r>
            <a:r>
              <a:rPr lang="en-US" i="1" dirty="0"/>
              <a:t>will</a:t>
            </a:r>
            <a:r>
              <a:rPr lang="en-US" dirty="0"/>
              <a:t> become superconducting</a:t>
            </a:r>
          </a:p>
          <a:p>
            <a:pPr lvl="1"/>
            <a:r>
              <a:rPr lang="en-US" dirty="0"/>
              <a:t>Test whether the design can maintain the requisite B-fields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5E71CF-63C5-27CC-9254-31F8064B9979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4EC426-42AB-E105-5E63-71EE1D3B3578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B3FC10-5B2A-FB0F-64F3-873BDAC4D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4441" r="1529"/>
          <a:stretch/>
        </p:blipFill>
        <p:spPr>
          <a:xfrm rot="5400000">
            <a:off x="8505833" y="2737786"/>
            <a:ext cx="3873484" cy="29803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7DD7EF-5556-8021-1CC0-93B07B68ABCC}"/>
              </a:ext>
            </a:extLst>
          </p:cNvPr>
          <p:cNvSpPr/>
          <p:nvPr/>
        </p:nvSpPr>
        <p:spPr>
          <a:xfrm>
            <a:off x="9568766" y="2806527"/>
            <a:ext cx="588529" cy="970661"/>
          </a:xfrm>
          <a:prstGeom prst="rect">
            <a:avLst/>
          </a:prstGeom>
          <a:blipFill dpi="0" rotWithShape="1"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90BE-7C41-7C82-6209-E3E21763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dirty="0" err="1"/>
              <a:t>nEDM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7A59C-9CD0-E3B7-D5BA-B4F96F098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b="1" dirty="0"/>
          </a:p>
          <a:p>
            <a:r>
              <a:rPr lang="en-US" b="1" dirty="0"/>
              <a:t>Electric dipole moment (EDM):</a:t>
            </a:r>
            <a:r>
              <a:rPr lang="en-US" dirty="0"/>
              <a:t> particle property characterized by the separation of the positive &amp; negative charge (poles), which causes a  torque in electric fields</a:t>
            </a:r>
          </a:p>
          <a:p>
            <a:endParaRPr lang="en-US" dirty="0"/>
          </a:p>
          <a:p>
            <a:r>
              <a:rPr lang="en-US" dirty="0"/>
              <a:t>Question: </a:t>
            </a:r>
            <a:r>
              <a:rPr lang="en-US" i="1" dirty="0"/>
              <a:t>Is the neutron’s electric dipole moment (</a:t>
            </a:r>
            <a:r>
              <a:rPr lang="en-US" i="1" dirty="0" err="1"/>
              <a:t>nEDM</a:t>
            </a:r>
            <a:r>
              <a:rPr lang="en-US" i="1" dirty="0"/>
              <a:t>) non-zero?</a:t>
            </a:r>
          </a:p>
          <a:p>
            <a:pPr lvl="1"/>
            <a:r>
              <a:rPr lang="en-US" dirty="0"/>
              <a:t>Non-zero </a:t>
            </a:r>
            <a:r>
              <a:rPr lang="en-US" dirty="0" err="1"/>
              <a:t>nEDM</a:t>
            </a:r>
            <a:r>
              <a:rPr lang="en-US" dirty="0"/>
              <a:t> implies charge-parity (CP) symmetry violation</a:t>
            </a:r>
          </a:p>
          <a:p>
            <a:pPr lvl="1"/>
            <a:r>
              <a:rPr lang="en-US" dirty="0"/>
              <a:t>It is essential for </a:t>
            </a:r>
            <a:r>
              <a:rPr lang="en-US" b="1" dirty="0"/>
              <a:t>baryogenesis</a:t>
            </a:r>
            <a:r>
              <a:rPr lang="en-US" dirty="0"/>
              <a:t>, the asymmetry in matter and antimatter in the early universe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C34FB5-9BDF-B7C1-F0C7-02E0EE860EA8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DFB9E7-7222-B054-35C8-549E87E59547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8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815021-6EDC-A43C-1BD6-F3882D5B8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4" t="13430" r="52150" b="72524"/>
          <a:stretch/>
        </p:blipFill>
        <p:spPr>
          <a:xfrm>
            <a:off x="10149587" y="2205474"/>
            <a:ext cx="1704057" cy="33392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3A4333-71F8-248A-CA8A-8CBD5769F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</a:t>
            </a:r>
            <a:r>
              <a:rPr lang="en-US" dirty="0" err="1"/>
              <a:t>nEDM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21AF6-6FF6-832E-3F8C-FEDF8378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71660" cy="4351338"/>
          </a:xfrm>
        </p:spPr>
        <p:txBody>
          <a:bodyPr>
            <a:normAutofit/>
          </a:bodyPr>
          <a:lstStyle/>
          <a:p>
            <a:r>
              <a:rPr lang="en-US" dirty="0"/>
              <a:t>Oakridge National Laboratory’s </a:t>
            </a:r>
            <a:r>
              <a:rPr lang="en-US" i="1" dirty="0"/>
              <a:t>(ORNL)</a:t>
            </a:r>
            <a:r>
              <a:rPr lang="en-US" dirty="0"/>
              <a:t> Spallation Neutron Source </a:t>
            </a:r>
            <a:r>
              <a:rPr lang="en-US" i="1" dirty="0"/>
              <a:t>(SNS)</a:t>
            </a:r>
            <a:r>
              <a:rPr lang="en-US" dirty="0"/>
              <a:t> is being used to measure the </a:t>
            </a:r>
            <a:r>
              <a:rPr lang="en-US" dirty="0" err="1"/>
              <a:t>nEDM</a:t>
            </a:r>
            <a:endParaRPr lang="en-US" dirty="0"/>
          </a:p>
          <a:p>
            <a:r>
              <a:rPr lang="en-US" dirty="0"/>
              <a:t>ORNL SNS experiment involves inducing Larmor precession of the neutron’s spin in a strong electric field</a:t>
            </a:r>
          </a:p>
          <a:p>
            <a:pPr lvl="1"/>
            <a:r>
              <a:rPr lang="en-US" dirty="0"/>
              <a:t>Spin causes neutrons to </a:t>
            </a:r>
            <a:r>
              <a:rPr lang="en-US" dirty="0" err="1"/>
              <a:t>precess</a:t>
            </a:r>
            <a:r>
              <a:rPr lang="en-US" dirty="0"/>
              <a:t> in magnetic fields</a:t>
            </a:r>
          </a:p>
          <a:p>
            <a:pPr lvl="1"/>
            <a:r>
              <a:rPr lang="en-US" dirty="0" err="1"/>
              <a:t>nEDM</a:t>
            </a:r>
            <a:r>
              <a:rPr lang="en-US" dirty="0"/>
              <a:t> will slightly modify precession frequency due to a strong electric field, which is used to detect the </a:t>
            </a:r>
            <a:r>
              <a:rPr lang="en-US" dirty="0" err="1"/>
              <a:t>nEDM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Setup requires constant B-fields within small area of a cryostat</a:t>
            </a:r>
          </a:p>
          <a:p>
            <a:pPr lvl="1"/>
            <a:r>
              <a:rPr lang="en-US" dirty="0"/>
              <a:t>A superconducting cage can temporarily stabilize the B-fields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FF536D-64FC-F980-ED24-33F9E2868F4B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3C37C4-5805-DAE8-DEF8-8646BDDECDF3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2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75190D-562B-E83A-B2A9-CBE88CE51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31931" r="70392" b="57442"/>
          <a:stretch/>
        </p:blipFill>
        <p:spPr>
          <a:xfrm>
            <a:off x="8674217" y="2323749"/>
            <a:ext cx="3356295" cy="2768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D4C93-348A-81E3-C9E6-9F231DDD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Cage for Constant B-Field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02EC-35A7-F108-EDE8-E535C0B5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1851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Superconductor loops able to maintain current indefinitely</a:t>
            </a:r>
          </a:p>
          <a:p>
            <a:r>
              <a:rPr lang="en-US" dirty="0"/>
              <a:t>Lenz’s Law: external B-fields induce current within loops that opposes changes in said B-field</a:t>
            </a:r>
          </a:p>
          <a:p>
            <a:r>
              <a:rPr lang="en-US" i="1" dirty="0"/>
              <a:t>∴ A superconducting loop will maintain the enclosed B-field, even after the external field is removed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6AC6E9-787D-CD7A-83F7-7EC4968C26E3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5A5294-955C-E74A-ADCA-09CE5AC89FFC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4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4C93-348A-81E3-C9E6-9F231DDD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Cage for Constant B-Field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602EC-35A7-F108-EDE8-E535C0B5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Cage design creates multiple loops, which “pin”/constrain the ends of field lines that pass through them</a:t>
            </a:r>
          </a:p>
          <a:p>
            <a:pPr lvl="1"/>
            <a:r>
              <a:rPr lang="en-US" dirty="0"/>
              <a:t>Forces field to stay constant in strength over time within the cage</a:t>
            </a:r>
          </a:p>
          <a:p>
            <a:pPr lvl="1"/>
            <a:r>
              <a:rPr lang="en-US" dirty="0"/>
              <a:t>An external magnet can be used to induce the opposing field, initializing the setup before the experiment begins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6AC6E9-787D-CD7A-83F7-7EC4968C26E3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5A5294-955C-E74A-ADCA-09CE5AC89FFC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9988EDD-5E70-1389-7B2B-CDA2B84CE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4" t="57359" r="59976" b="33573"/>
          <a:stretch/>
        </p:blipFill>
        <p:spPr>
          <a:xfrm>
            <a:off x="3981974" y="4258095"/>
            <a:ext cx="4228053" cy="1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9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1014-2D81-3E56-3172-153C7363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 of Superconducting Cage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98D2-128A-1AAB-133D-5F2F1270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endParaRPr lang="en-US" dirty="0"/>
          </a:p>
          <a:p>
            <a:r>
              <a:rPr lang="en-US" dirty="0"/>
              <a:t>Cage made of soldered, leaded PCB pieces with grids of small holes</a:t>
            </a:r>
          </a:p>
          <a:p>
            <a:pPr lvl="1"/>
            <a:r>
              <a:rPr lang="en-US" dirty="0"/>
              <a:t>Lead goes superconducting at the critical temperature of </a:t>
            </a:r>
            <a:r>
              <a:rPr lang="en-US" b="1" dirty="0"/>
              <a:t>7.2 K</a:t>
            </a:r>
          </a:p>
          <a:p>
            <a:r>
              <a:rPr lang="en-US" dirty="0"/>
              <a:t>Apparatus attached to long metal rod to lower into dewar containing cryogenic helium during testing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647B15-4BCC-B698-905A-669B40FD4848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D1ECA-EE52-1DBC-7676-6E0A69461576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A516858-653C-46E9-00C2-B33D6DBC1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 r="1644" b="41305"/>
          <a:stretch/>
        </p:blipFill>
        <p:spPr>
          <a:xfrm>
            <a:off x="5843464" y="3673351"/>
            <a:ext cx="5372617" cy="23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1014-2D81-3E56-3172-153C7363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Design of Superconducting Cage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98D2-128A-1AAB-133D-5F2F1270B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/>
              <a:t>Sensors: </a:t>
            </a:r>
            <a:r>
              <a:rPr lang="en-US" dirty="0"/>
              <a:t>Magnetometer and two thermometers attached to the top and bottom of the cage</a:t>
            </a:r>
          </a:p>
          <a:p>
            <a:pPr lvl="1"/>
            <a:r>
              <a:rPr lang="en-US" dirty="0"/>
              <a:t>When both thermometers measure below the critical temperature, then the entire cage has reached the critical temperature and is fully superconducting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647B15-4BCC-B698-905A-669B40FD4848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AD1ECA-EE52-1DBC-7676-6E0A69461576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350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A4C3-5CF0-329C-4CDB-83A7C1A0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7104-083A-1E56-CA2C-6CC683FA0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002" y="1825625"/>
            <a:ext cx="8660798" cy="4351338"/>
          </a:xfrm>
        </p:spPr>
        <p:txBody>
          <a:bodyPr/>
          <a:lstStyle/>
          <a:p>
            <a:pPr lvl="5"/>
            <a:endParaRPr lang="en-US" dirty="0"/>
          </a:p>
          <a:p>
            <a:r>
              <a:rPr lang="en-US" dirty="0"/>
              <a:t>The thermometers and magnetometer are connected to external equipment to convert sensor readings into voltage signals</a:t>
            </a:r>
          </a:p>
          <a:p>
            <a:r>
              <a:rPr lang="en-US" dirty="0"/>
              <a:t>Voltage signals are then sent to an NI 9239 to be packaged and transmitted to an external computer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58631-FFDB-FC85-2AA1-FF59794B3B92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A059AC-C234-D540-B5FE-C730F2FFE3B1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CA7B1-668E-FEBC-B7A9-E0073333B5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40255" r="4974" b="11631"/>
          <a:stretch/>
        </p:blipFill>
        <p:spPr>
          <a:xfrm rot="5400000">
            <a:off x="-517565" y="3046453"/>
            <a:ext cx="4420724" cy="17091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65C550-33DF-9758-78C4-EE6AE4BCA466}"/>
              </a:ext>
            </a:extLst>
          </p:cNvPr>
          <p:cNvSpPr/>
          <p:nvPr/>
        </p:nvSpPr>
        <p:spPr>
          <a:xfrm>
            <a:off x="1497472" y="3833606"/>
            <a:ext cx="349041" cy="497572"/>
          </a:xfrm>
          <a:prstGeom prst="rect">
            <a:avLst/>
          </a:prstGeom>
          <a:blipFill dpi="0" rotWithShape="1"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A3CDA-36BC-925F-080A-C525412E7FBE}"/>
              </a:ext>
            </a:extLst>
          </p:cNvPr>
          <p:cNvSpPr txBox="1"/>
          <p:nvPr/>
        </p:nvSpPr>
        <p:spPr>
          <a:xfrm>
            <a:off x="3683043" y="5455605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Thermometers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8D944-4B81-E7E9-E920-0362A287AFCE}"/>
              </a:ext>
            </a:extLst>
          </p:cNvPr>
          <p:cNvSpPr txBox="1"/>
          <p:nvPr/>
        </p:nvSpPr>
        <p:spPr>
          <a:xfrm>
            <a:off x="2640723" y="5736492"/>
            <a:ext cx="1789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Magnetometer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B824BB-A76D-28AA-75A4-A6FB115F0861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312950" y="5631259"/>
            <a:ext cx="137009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7BE4F0-AF8C-B14C-3B20-2DDC7D5069F0}"/>
              </a:ext>
            </a:extLst>
          </p:cNvPr>
          <p:cNvCxnSpPr>
            <a:cxnSpLocks/>
          </p:cNvCxnSpPr>
          <p:nvPr/>
        </p:nvCxnSpPr>
        <p:spPr>
          <a:xfrm flipH="1" flipV="1">
            <a:off x="1364548" y="5942744"/>
            <a:ext cx="1235126" cy="1779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ED5DE50-3146-F570-2B0F-D1B13F0F2662}"/>
              </a:ext>
            </a:extLst>
          </p:cNvPr>
          <p:cNvSpPr txBox="1"/>
          <p:nvPr/>
        </p:nvSpPr>
        <p:spPr>
          <a:xfrm>
            <a:off x="2977183" y="5119310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NI 9239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02D158BB-B76C-0B26-B93B-93AC3BD86A05}"/>
              </a:ext>
            </a:extLst>
          </p:cNvPr>
          <p:cNvCxnSpPr>
            <a:cxnSpLocks/>
          </p:cNvCxnSpPr>
          <p:nvPr/>
        </p:nvCxnSpPr>
        <p:spPr>
          <a:xfrm rot="10800000">
            <a:off x="1780714" y="3478126"/>
            <a:ext cx="1188720" cy="1828800"/>
          </a:xfrm>
          <a:prstGeom prst="bentConnector3">
            <a:avLst>
              <a:gd name="adj1" fmla="val 68146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790CEDB-5DA0-57A0-F832-3B2D3EE50DA6}"/>
              </a:ext>
            </a:extLst>
          </p:cNvPr>
          <p:cNvSpPr txBox="1"/>
          <p:nvPr/>
        </p:nvSpPr>
        <p:spPr>
          <a:xfrm>
            <a:off x="3252676" y="4523696"/>
            <a:ext cx="1737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 computer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7ABB4DE8-323C-6069-E00B-E9428AEC5918}"/>
              </a:ext>
            </a:extLst>
          </p:cNvPr>
          <p:cNvCxnSpPr>
            <a:cxnSpLocks/>
          </p:cNvCxnSpPr>
          <p:nvPr/>
        </p:nvCxnSpPr>
        <p:spPr>
          <a:xfrm rot="10800000">
            <a:off x="1506394" y="2217841"/>
            <a:ext cx="1737360" cy="248297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A4C3-5CF0-329C-4CDB-83A7C1A0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77104-083A-1E56-CA2C-6CC683FA0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Python code written to read sensor data from the NI 9239 for a given number of samples at a given frequency of samples per second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nidaqmx</a:t>
            </a:r>
            <a:r>
              <a:rPr lang="en-US" dirty="0"/>
              <a:t> library to read </a:t>
            </a:r>
            <a:r>
              <a:rPr lang="en-US"/>
              <a:t>NI 9239’s </a:t>
            </a:r>
            <a:r>
              <a:rPr lang="en-US" dirty="0"/>
              <a:t>data signal, as well as threading to improve performance</a:t>
            </a:r>
          </a:p>
          <a:p>
            <a:pPr lvl="1"/>
            <a:r>
              <a:rPr lang="en-US" i="1" dirty="0"/>
              <a:t>Primary function:</a:t>
            </a:r>
            <a:r>
              <a:rPr lang="en-US" dirty="0"/>
              <a:t> Write the data to a text file for later analysis</a:t>
            </a:r>
          </a:p>
          <a:p>
            <a:pPr lvl="1"/>
            <a:r>
              <a:rPr lang="en-US" i="1" dirty="0"/>
              <a:t>Secondary function:</a:t>
            </a:r>
            <a:r>
              <a:rPr lang="en-US" dirty="0"/>
              <a:t> Notify when the cage has gone below the critical temperature, as well as when it goes back above this temperature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58631-FFDB-FC85-2AA1-FF59794B3B92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A059AC-C234-D540-B5FE-C730F2FFE3B1}"/>
              </a:ext>
            </a:extLst>
          </p:cNvPr>
          <p:cNvCxnSpPr>
            <a:cxnSpLocks/>
          </p:cNvCxnSpPr>
          <p:nvPr/>
        </p:nvCxnSpPr>
        <p:spPr>
          <a:xfrm>
            <a:off x="838200" y="1573242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5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1387</Words>
  <Application>Microsoft Office PowerPoint</Application>
  <PresentationFormat>Widescreen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Design of a Superconducting Cage for Use in the SNS nEDM Experiment</vt:lpstr>
      <vt:lpstr>What is the nEDM?</vt:lpstr>
      <vt:lpstr>Measuring the nEDM</vt:lpstr>
      <vt:lpstr>Superconducting Cage for Constant B-Field</vt:lpstr>
      <vt:lpstr>Superconducting Cage for Constant B-Field</vt:lpstr>
      <vt:lpstr>Current Design of Superconducting Cage</vt:lpstr>
      <vt:lpstr>Current Design of Superconducting Cage</vt:lpstr>
      <vt:lpstr>Data Acquisition Software</vt:lpstr>
      <vt:lpstr>Data Acquisition Software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 Mid-Session Presentation Rough Draft</dc:title>
  <dc:creator>Rohan Rauch</dc:creator>
  <cp:lastModifiedBy>Rohan Rauch</cp:lastModifiedBy>
  <cp:revision>78</cp:revision>
  <dcterms:created xsi:type="dcterms:W3CDTF">2022-06-28T18:03:45Z</dcterms:created>
  <dcterms:modified xsi:type="dcterms:W3CDTF">2022-07-06T12:31:30Z</dcterms:modified>
</cp:coreProperties>
</file>