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9" r:id="rId1"/>
  </p:sldMasterIdLst>
  <p:notesMasterIdLst>
    <p:notesMasterId r:id="rId12"/>
  </p:notesMasterIdLst>
  <p:sldIdLst>
    <p:sldId id="256" r:id="rId2"/>
    <p:sldId id="260" r:id="rId3"/>
    <p:sldId id="264" r:id="rId4"/>
    <p:sldId id="265" r:id="rId5"/>
    <p:sldId id="268" r:id="rId6"/>
    <p:sldId id="266" r:id="rId7"/>
    <p:sldId id="340" r:id="rId8"/>
    <p:sldId id="341" r:id="rId9"/>
    <p:sldId id="342" r:id="rId10"/>
    <p:sldId id="343" r:id="rId11"/>
  </p:sldIdLst>
  <p:sldSz cx="9144000" cy="5143500" type="screen16x9"/>
  <p:notesSz cx="6858000" cy="9144000"/>
  <p:embeddedFontLst>
    <p:embeddedFont>
      <p:font typeface="Kulim Park" pitchFamily="2" charset="77"/>
      <p:regular r:id="rId13"/>
      <p:bold r:id="rId14"/>
      <p:italic r:id="rId15"/>
      <p:boldItalic r:id="rId16"/>
    </p:embeddedFont>
    <p:embeddedFont>
      <p:font typeface="Kulim Park SemiBold" pitchFamily="2" charset="77"/>
      <p:regular r:id="rId17"/>
      <p:bold r:id="rId18"/>
      <p:italic r:id="rId19"/>
      <p:boldItalic r:id="rId20"/>
    </p:embeddedFont>
    <p:embeddedFont>
      <p:font typeface="Manrope" pitchFamily="2" charset="0"/>
      <p:regular r:id="rId21"/>
      <p:bold r:id="rId22"/>
    </p:embeddedFont>
    <p:embeddedFont>
      <p:font typeface="Nunito Light" panose="020F0302020204030204" pitchFamily="34" charset="0"/>
      <p:regular r:id="rId23"/>
      <p: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772E"/>
    <a:srgbClr val="AE5A21"/>
    <a:srgbClr val="F3B29A"/>
    <a:srgbClr val="F09164"/>
    <a:srgbClr val="CB6A27"/>
    <a:srgbClr val="F6CC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27EE3CC-AECA-4CF6-9BB7-000006FDE922}">
  <a:tblStyle styleId="{D27EE3CC-AECA-4CF6-9BB7-000006FDE922}"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4988DF1B-0655-464D-AD14-498E566231EE}"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89"/>
    <p:restoredTop sz="94375"/>
  </p:normalViewPr>
  <p:slideViewPr>
    <p:cSldViewPr snapToGrid="0" snapToObjects="1">
      <p:cViewPr varScale="1">
        <p:scale>
          <a:sx n="139" d="100"/>
          <a:sy n="139" d="100"/>
        </p:scale>
        <p:origin x="632"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2.fntdata"/><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font" Target="fonts/font11.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Users/swilson/Documents/Papers/In%20Progress/HMS%20Mental%20Health/Data%20Summary.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Users/sara.lamer/Library/Containers/com.microsoft.Excel/Data/Library/Application%20Support/Microsoft/T-Test%20v02%20(1)%20(version%201).xlsb"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sara.lamer/Library/CloudStorage/Box-Box/REU22/Data/tables/Sara_graph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sara.lamer/Library/CloudStorage/Box-Box/REU22/Data/tables/Sara_graph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sara.lamer/Library/CloudStorage/Box-Box/REU22/Data/tables/Sara_graph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Users/sara.lamer/Library/CloudStorage/Box-Box/REU22/Data/tables/Sara_graph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Users/sara.lamer/Library/CloudStorage/Box-Box/REU22/Data/tables/Sara_graphs.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548381452318461"/>
          <c:y val="5.0925925925925923E-2"/>
          <c:w val="0.84733092738407711"/>
          <c:h val="0.58481696478572043"/>
        </c:manualLayout>
      </c:layout>
      <c:barChart>
        <c:barDir val="col"/>
        <c:grouping val="clustered"/>
        <c:varyColors val="0"/>
        <c:ser>
          <c:idx val="0"/>
          <c:order val="0"/>
          <c:tx>
            <c:v>Engineers</c:v>
          </c:tx>
          <c:spPr>
            <a:solidFill>
              <a:schemeClr val="accent3">
                <a:lumMod val="60000"/>
                <a:lumOff val="40000"/>
              </a:schemeClr>
            </a:solidFill>
            <a:ln>
              <a:noFill/>
            </a:ln>
            <a:effectLst/>
          </c:spPr>
          <c:invertIfNegative val="0"/>
          <c:cat>
            <c:strRef>
              <c:f>'Help seeking_PHQ and GAD'!$H$3:$H$8</c:f>
              <c:strCache>
                <c:ptCount val="6"/>
                <c:pt idx="0">
                  <c:v>All students</c:v>
                </c:pt>
                <c:pt idx="1">
                  <c:v>Female-identified</c:v>
                </c:pt>
                <c:pt idx="2">
                  <c:v>Male-identified</c:v>
                </c:pt>
                <c:pt idx="3">
                  <c:v>First generation</c:v>
                </c:pt>
                <c:pt idx="4">
                  <c:v>Black</c:v>
                </c:pt>
                <c:pt idx="5">
                  <c:v>Asian-American</c:v>
                </c:pt>
              </c:strCache>
            </c:strRef>
          </c:cat>
          <c:val>
            <c:numRef>
              <c:f>'Help seeking_PHQ and GAD'!$K$3:$K$8</c:f>
              <c:numCache>
                <c:formatCode>General</c:formatCode>
                <c:ptCount val="6"/>
                <c:pt idx="0">
                  <c:v>46.153846153846153</c:v>
                </c:pt>
                <c:pt idx="1">
                  <c:v>50</c:v>
                </c:pt>
                <c:pt idx="2">
                  <c:v>42.567567567567565</c:v>
                </c:pt>
                <c:pt idx="3">
                  <c:v>41.791044776119399</c:v>
                </c:pt>
                <c:pt idx="4">
                  <c:v>40.425531914893618</c:v>
                </c:pt>
                <c:pt idx="5">
                  <c:v>36.756756756756758</c:v>
                </c:pt>
              </c:numCache>
            </c:numRef>
          </c:val>
          <c:extLst>
            <c:ext xmlns:c16="http://schemas.microsoft.com/office/drawing/2014/chart" uri="{C3380CC4-5D6E-409C-BE32-E72D297353CC}">
              <c16:uniqueId val="{00000000-CFEB-0040-BA4A-EB041AE4C8D1}"/>
            </c:ext>
          </c:extLst>
        </c:ser>
        <c:ser>
          <c:idx val="1"/>
          <c:order val="1"/>
          <c:tx>
            <c:v>Non-engineers</c:v>
          </c:tx>
          <c:spPr>
            <a:solidFill>
              <a:schemeClr val="accent3">
                <a:lumMod val="75000"/>
              </a:schemeClr>
            </a:solidFill>
            <a:ln>
              <a:noFill/>
            </a:ln>
            <a:effectLst/>
          </c:spPr>
          <c:invertIfNegative val="0"/>
          <c:cat>
            <c:strRef>
              <c:f>'Help seeking_PHQ and GAD'!$H$3:$H$8</c:f>
              <c:strCache>
                <c:ptCount val="6"/>
                <c:pt idx="0">
                  <c:v>All students</c:v>
                </c:pt>
                <c:pt idx="1">
                  <c:v>Female-identified</c:v>
                </c:pt>
                <c:pt idx="2">
                  <c:v>Male-identified</c:v>
                </c:pt>
                <c:pt idx="3">
                  <c:v>First generation</c:v>
                </c:pt>
                <c:pt idx="4">
                  <c:v>Black</c:v>
                </c:pt>
                <c:pt idx="5">
                  <c:v>Asian-American</c:v>
                </c:pt>
              </c:strCache>
            </c:strRef>
          </c:cat>
          <c:val>
            <c:numRef>
              <c:f>'Help seeking_PHQ and GAD'!$L$3:$L$8</c:f>
              <c:numCache>
                <c:formatCode>General</c:formatCode>
                <c:ptCount val="6"/>
                <c:pt idx="0">
                  <c:v>61.826577732170342</c:v>
                </c:pt>
                <c:pt idx="1">
                  <c:v>63.019215280174897</c:v>
                </c:pt>
                <c:pt idx="2">
                  <c:v>53.120063191153235</c:v>
                </c:pt>
                <c:pt idx="3">
                  <c:v>56.254796623177285</c:v>
                </c:pt>
                <c:pt idx="4">
                  <c:v>49.777282850779514</c:v>
                </c:pt>
                <c:pt idx="5">
                  <c:v>48.990342405618961</c:v>
                </c:pt>
              </c:numCache>
            </c:numRef>
          </c:val>
          <c:extLst>
            <c:ext xmlns:c16="http://schemas.microsoft.com/office/drawing/2014/chart" uri="{C3380CC4-5D6E-409C-BE32-E72D297353CC}">
              <c16:uniqueId val="{00000001-CFEB-0040-BA4A-EB041AE4C8D1}"/>
            </c:ext>
          </c:extLst>
        </c:ser>
        <c:dLbls>
          <c:showLegendKey val="0"/>
          <c:showVal val="0"/>
          <c:showCatName val="0"/>
          <c:showSerName val="0"/>
          <c:showPercent val="0"/>
          <c:showBubbleSize val="0"/>
        </c:dLbls>
        <c:gapWidth val="150"/>
        <c:axId val="267136944"/>
        <c:axId val="307415760"/>
      </c:barChart>
      <c:catAx>
        <c:axId val="267136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88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7415760"/>
        <c:crosses val="autoZero"/>
        <c:auto val="1"/>
        <c:lblAlgn val="ctr"/>
        <c:lblOffset val="100"/>
        <c:noMultiLvlLbl val="0"/>
      </c:catAx>
      <c:valAx>
        <c:axId val="307415760"/>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Percent of respondents who have received therapy or counseling</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67136944"/>
        <c:crosses val="autoZero"/>
        <c:crossBetween val="between"/>
      </c:valAx>
      <c:spPr>
        <a:noFill/>
        <a:ln>
          <a:noFill/>
        </a:ln>
        <a:effectLst/>
      </c:spPr>
    </c:plotArea>
    <c:legend>
      <c:legendPos val="r"/>
      <c:layout>
        <c:manualLayout>
          <c:xMode val="edge"/>
          <c:yMode val="edge"/>
          <c:x val="0.80232121968349324"/>
          <c:y val="1.8030481785847583E-3"/>
          <c:w val="0.19385192475940505"/>
          <c:h val="0.1099547973170020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r>
              <a:rPr lang="en-US" sz="1800" dirty="0">
                <a:solidFill>
                  <a:schemeClr val="bg1"/>
                </a:solidFill>
              </a:rPr>
              <a:t>Gender</a:t>
            </a:r>
          </a:p>
        </c:rich>
      </c:tx>
      <c:layout>
        <c:manualLayout>
          <c:xMode val="edge"/>
          <c:yMode val="edge"/>
          <c:x val="0.31228618107250566"/>
          <c:y val="0.13597077549507117"/>
        </c:manualLayout>
      </c:layout>
      <c:overlay val="0"/>
      <c:spPr>
        <a:solidFill>
          <a:srgbClr val="F6CCBE"/>
        </a:solid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en-US"/>
        </a:p>
      </c:txPr>
    </c:title>
    <c:autoTitleDeleted val="0"/>
    <c:plotArea>
      <c:layout>
        <c:manualLayout>
          <c:layoutTarget val="inner"/>
          <c:xMode val="edge"/>
          <c:yMode val="edge"/>
          <c:x val="0.22723350493893865"/>
          <c:y val="0.34000477806164747"/>
          <c:w val="0.43772736673844065"/>
          <c:h val="0.44552487529389651"/>
        </c:manualLayout>
      </c:layout>
      <c:doughnutChart>
        <c:varyColors val="1"/>
        <c:dLbls>
          <c:showLegendKey val="0"/>
          <c:showVal val="0"/>
          <c:showCatName val="0"/>
          <c:showSerName val="0"/>
          <c:showPercent val="1"/>
          <c:showBubbleSize val="0"/>
          <c:showLeaderLines val="0"/>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800" b="1" i="0" u="none" strike="noStrike" kern="1200" baseline="0">
                <a:solidFill>
                  <a:schemeClr val="bg1"/>
                </a:solidFill>
                <a:latin typeface="+mn-lt"/>
                <a:ea typeface="+mn-ea"/>
                <a:cs typeface="+mn-cs"/>
              </a:defRPr>
            </a:pPr>
            <a:r>
              <a:rPr lang="en-US">
                <a:solidFill>
                  <a:schemeClr val="bg1"/>
                </a:solidFill>
              </a:rPr>
              <a:t>Gender</a:t>
            </a:r>
          </a:p>
        </c:rich>
      </c:tx>
      <c:layout>
        <c:manualLayout>
          <c:xMode val="edge"/>
          <c:yMode val="edge"/>
          <c:x val="0.31414816646218868"/>
          <c:y val="0.11506356179607878"/>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bg1"/>
              </a:solidFill>
              <a:latin typeface="+mn-lt"/>
              <a:ea typeface="+mn-ea"/>
              <a:cs typeface="+mn-cs"/>
            </a:defRPr>
          </a:pPr>
          <a:endParaRPr lang="en-US"/>
        </a:p>
      </c:txPr>
    </c:title>
    <c:autoTitleDeleted val="0"/>
    <c:plotArea>
      <c:layout>
        <c:manualLayout>
          <c:layoutTarget val="inner"/>
          <c:xMode val="edge"/>
          <c:yMode val="edge"/>
          <c:x val="0.24589308819157624"/>
          <c:y val="0.39370764392508689"/>
          <c:w val="0.38770596050867734"/>
          <c:h val="0.30677744177025407"/>
        </c:manualLayout>
      </c:layout>
      <c:pieChart>
        <c:varyColors val="1"/>
        <c:ser>
          <c:idx val="0"/>
          <c:order val="0"/>
          <c:dPt>
            <c:idx val="0"/>
            <c:bubble3D val="0"/>
            <c:spPr>
              <a:solidFill>
                <a:srgbClr val="E3772E"/>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391A-674A-9C29-EA2D2543F2D9}"/>
              </c:ext>
            </c:extLst>
          </c:dPt>
          <c:dPt>
            <c:idx val="1"/>
            <c:bubble3D val="0"/>
            <c:spPr>
              <a:solidFill>
                <a:srgbClr val="F3B29A"/>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391A-674A-9C29-EA2D2543F2D9}"/>
              </c:ext>
            </c:extLst>
          </c:dPt>
          <c:dLbls>
            <c:dLbl>
              <c:idx val="0"/>
              <c:dLblPos val="outEnd"/>
              <c:showLegendKey val="0"/>
              <c:showVal val="0"/>
              <c:showCatName val="1"/>
              <c:showSerName val="0"/>
              <c:showPercent val="1"/>
              <c:showBubbleSize val="0"/>
              <c:extLst>
                <c:ext xmlns:c15="http://schemas.microsoft.com/office/drawing/2012/chart" uri="{CE6537A1-D6FC-4f65-9D91-7224C49458BB}">
                  <c15:layout>
                    <c:manualLayout>
                      <c:w val="0.23821551570225574"/>
                      <c:h val="0.11071671612822691"/>
                    </c:manualLayout>
                  </c15:layout>
                </c:ext>
                <c:ext xmlns:c16="http://schemas.microsoft.com/office/drawing/2014/chart" uri="{C3380CC4-5D6E-409C-BE32-E72D297353CC}">
                  <c16:uniqueId val="{00000001-391A-674A-9C29-EA2D2543F2D9}"/>
                </c:ext>
              </c:extLst>
            </c:dLbl>
            <c:dLbl>
              <c:idx val="1"/>
              <c:dLblPos val="outEnd"/>
              <c:showLegendKey val="0"/>
              <c:showVal val="0"/>
              <c:showCatName val="1"/>
              <c:showSerName val="0"/>
              <c:showPercent val="1"/>
              <c:showBubbleSize val="0"/>
              <c:extLst>
                <c:ext xmlns:c15="http://schemas.microsoft.com/office/drawing/2012/chart" uri="{CE6537A1-D6FC-4f65-9D91-7224C49458BB}">
                  <c15:layout>
                    <c:manualLayout>
                      <c:w val="0.25798153294456361"/>
                      <c:h val="0.15968265409255822"/>
                    </c:manualLayout>
                  </c15:layout>
                </c:ext>
                <c:ext xmlns:c16="http://schemas.microsoft.com/office/drawing/2014/chart" uri="{C3380CC4-5D6E-409C-BE32-E72D297353CC}">
                  <c16:uniqueId val="{00000003-391A-674A-9C29-EA2D2543F2D9}"/>
                </c:ext>
              </c:extLst>
            </c:dLbl>
            <c:spPr>
              <a:solidFill>
                <a:schemeClr val="tx2"/>
              </a:soli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Dec_Demographics!$I$7:$J$7</c:f>
              <c:strCache>
                <c:ptCount val="2"/>
                <c:pt idx="0">
                  <c:v>Male</c:v>
                </c:pt>
                <c:pt idx="1">
                  <c:v>Female</c:v>
                </c:pt>
              </c:strCache>
            </c:strRef>
          </c:cat>
          <c:val>
            <c:numRef>
              <c:f>Dec_Demographics!$I$8:$J$8</c:f>
              <c:numCache>
                <c:formatCode>0%</c:formatCode>
                <c:ptCount val="2"/>
                <c:pt idx="0">
                  <c:v>0.77</c:v>
                </c:pt>
                <c:pt idx="1">
                  <c:v>0.23</c:v>
                </c:pt>
              </c:numCache>
            </c:numRef>
          </c:val>
          <c:extLst>
            <c:ext xmlns:c16="http://schemas.microsoft.com/office/drawing/2014/chart" uri="{C3380CC4-5D6E-409C-BE32-E72D297353CC}">
              <c16:uniqueId val="{00000004-391A-674A-9C29-EA2D2543F2D9}"/>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800" b="1" i="0" u="none" strike="noStrike" kern="1200" baseline="0">
                <a:solidFill>
                  <a:schemeClr val="bg1"/>
                </a:solidFill>
                <a:latin typeface="+mn-lt"/>
                <a:ea typeface="+mn-ea"/>
                <a:cs typeface="+mn-cs"/>
              </a:defRPr>
            </a:pPr>
            <a:r>
              <a:rPr lang="en-US">
                <a:solidFill>
                  <a:schemeClr val="bg1"/>
                </a:solidFill>
              </a:rPr>
              <a:t>Sexual Identity</a:t>
            </a:r>
          </a:p>
        </c:rich>
      </c:tx>
      <c:layout>
        <c:manualLayout>
          <c:xMode val="edge"/>
          <c:yMode val="edge"/>
          <c:x val="0.15253280588896609"/>
          <c:y val="0.10253198153482437"/>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bg1"/>
              </a:solidFill>
              <a:latin typeface="+mn-lt"/>
              <a:ea typeface="+mn-ea"/>
              <a:cs typeface="+mn-cs"/>
            </a:defRPr>
          </a:pPr>
          <a:endParaRPr lang="en-US"/>
        </a:p>
      </c:txPr>
    </c:title>
    <c:autoTitleDeleted val="0"/>
    <c:plotArea>
      <c:layout>
        <c:manualLayout>
          <c:layoutTarget val="inner"/>
          <c:xMode val="edge"/>
          <c:yMode val="edge"/>
          <c:x val="0.33179165551685574"/>
          <c:y val="0.3958057422619134"/>
          <c:w val="0.38488921081391009"/>
          <c:h val="0.3053027670515765"/>
        </c:manualLayout>
      </c:layout>
      <c:pieChart>
        <c:varyColors val="1"/>
        <c:ser>
          <c:idx val="0"/>
          <c:order val="0"/>
          <c:tx>
            <c:strRef>
              <c:f>Dec_Demographics!$H$25</c:f>
              <c:strCache>
                <c:ptCount val="1"/>
                <c:pt idx="0">
                  <c:v>Percent</c:v>
                </c:pt>
              </c:strCache>
            </c:strRef>
          </c:tx>
          <c:spPr>
            <a:solidFill>
              <a:srgbClr val="F6CCBE"/>
            </a:solidFill>
          </c:spPr>
          <c:dPt>
            <c:idx val="0"/>
            <c:bubble3D val="0"/>
            <c:spPr>
              <a:solidFill>
                <a:srgbClr val="CB6A27"/>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5403-4246-B8FC-0CFA1B8AD287}"/>
              </c:ext>
            </c:extLst>
          </c:dPt>
          <c:dPt>
            <c:idx val="1"/>
            <c:bubble3D val="0"/>
            <c:spPr>
              <a:solidFill>
                <a:srgbClr val="F6CCBE"/>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5403-4246-B8FC-0CFA1B8AD287}"/>
              </c:ext>
            </c:extLst>
          </c:dPt>
          <c:dLbls>
            <c:dLbl>
              <c:idx val="0"/>
              <c:spPr>
                <a:solidFill>
                  <a:schemeClr val="tx2"/>
                </a:soli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lt1"/>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layout>
                    <c:manualLayout>
                      <c:w val="0.38185575544404088"/>
                      <c:h val="0.11517759259078605"/>
                    </c:manualLayout>
                  </c15:layout>
                </c:ext>
                <c:ext xmlns:c16="http://schemas.microsoft.com/office/drawing/2014/chart" uri="{C3380CC4-5D6E-409C-BE32-E72D297353CC}">
                  <c16:uniqueId val="{00000001-5403-4246-B8FC-0CFA1B8AD287}"/>
                </c:ext>
              </c:extLst>
            </c:dLbl>
            <c:dLbl>
              <c:idx val="1"/>
              <c:spPr>
                <a:solidFill>
                  <a:schemeClr val="tx2"/>
                </a:soli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lt1"/>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layout>
                    <c:manualLayout>
                      <c:w val="0.26509083614888146"/>
                      <c:h val="0.11308423130111669"/>
                    </c:manualLayout>
                  </c15:layout>
                </c:ext>
                <c:ext xmlns:c16="http://schemas.microsoft.com/office/drawing/2014/chart" uri="{C3380CC4-5D6E-409C-BE32-E72D297353CC}">
                  <c16:uniqueId val="{00000003-5403-4246-B8FC-0CFA1B8AD287}"/>
                </c:ext>
              </c:extLst>
            </c:dLbl>
            <c:spPr>
              <a:solidFill>
                <a:schemeClr val="tx2"/>
              </a:soli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Dec_Demographics!$I$24:$J$24</c:f>
              <c:strCache>
                <c:ptCount val="2"/>
                <c:pt idx="0">
                  <c:v>Heterosexual</c:v>
                </c:pt>
                <c:pt idx="1">
                  <c:v>LGBTQ+</c:v>
                </c:pt>
              </c:strCache>
            </c:strRef>
          </c:cat>
          <c:val>
            <c:numRef>
              <c:f>Dec_Demographics!$I$25:$J$25</c:f>
              <c:numCache>
                <c:formatCode>General</c:formatCode>
                <c:ptCount val="2"/>
                <c:pt idx="0">
                  <c:v>88.764044943820224</c:v>
                </c:pt>
                <c:pt idx="1">
                  <c:v>11.235955056179774</c:v>
                </c:pt>
              </c:numCache>
            </c:numRef>
          </c:val>
          <c:extLst>
            <c:ext xmlns:c16="http://schemas.microsoft.com/office/drawing/2014/chart" uri="{C3380CC4-5D6E-409C-BE32-E72D297353CC}">
              <c16:uniqueId val="{00000004-5403-4246-B8FC-0CFA1B8AD287}"/>
            </c:ext>
          </c:extLst>
        </c:ser>
        <c:ser>
          <c:idx val="1"/>
          <c:order val="1"/>
          <c:tx>
            <c:strRef>
              <c:f>Dec_Demographics!$H$26</c:f>
              <c:strCache>
                <c:ptCount val="1"/>
              </c:strCache>
            </c:strRef>
          </c:tx>
          <c:dPt>
            <c:idx val="0"/>
            <c:bubble3D val="0"/>
            <c:spPr>
              <a:solidFill>
                <a:schemeClr val="accent2">
                  <a:shade val="76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6-5403-4246-B8FC-0CFA1B8AD287}"/>
              </c:ext>
            </c:extLst>
          </c:dPt>
          <c:dPt>
            <c:idx val="1"/>
            <c:bubble3D val="0"/>
            <c:spPr>
              <a:solidFill>
                <a:schemeClr val="accent2">
                  <a:tint val="77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8-5403-4246-B8FC-0CFA1B8AD287}"/>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Dec_Demographics!$I$24:$J$24</c:f>
              <c:strCache>
                <c:ptCount val="2"/>
                <c:pt idx="0">
                  <c:v>Heterosexual</c:v>
                </c:pt>
                <c:pt idx="1">
                  <c:v>LGBTQ+</c:v>
                </c:pt>
              </c:strCache>
            </c:strRef>
          </c:cat>
          <c:val>
            <c:numRef>
              <c:f>Dec_Demographics!$I$26:$J$26</c:f>
              <c:numCache>
                <c:formatCode>General</c:formatCode>
                <c:ptCount val="2"/>
              </c:numCache>
            </c:numRef>
          </c:val>
          <c:extLst>
            <c:ext xmlns:c16="http://schemas.microsoft.com/office/drawing/2014/chart" uri="{C3380CC4-5D6E-409C-BE32-E72D297353CC}">
              <c16:uniqueId val="{00000009-5403-4246-B8FC-0CFA1B8AD287}"/>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800" b="1" i="0" u="none" strike="noStrike" kern="1200" baseline="0">
                <a:solidFill>
                  <a:schemeClr val="bg1"/>
                </a:solidFill>
                <a:latin typeface="+mn-lt"/>
                <a:ea typeface="+mn-ea"/>
                <a:cs typeface="+mn-cs"/>
              </a:defRPr>
            </a:pPr>
            <a:r>
              <a:rPr lang="en-US">
                <a:solidFill>
                  <a:schemeClr val="bg1"/>
                </a:solidFill>
              </a:rPr>
              <a:t>Race/Ethnicity</a:t>
            </a:r>
          </a:p>
        </c:rich>
      </c:tx>
      <c:layout>
        <c:manualLayout>
          <c:xMode val="edge"/>
          <c:yMode val="edge"/>
          <c:x val="0.16598382468129214"/>
          <c:y val="0.11506356179607878"/>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bg1"/>
              </a:solidFill>
              <a:latin typeface="+mn-lt"/>
              <a:ea typeface="+mn-ea"/>
              <a:cs typeface="+mn-cs"/>
            </a:defRPr>
          </a:pPr>
          <a:endParaRPr lang="en-US"/>
        </a:p>
      </c:txPr>
    </c:title>
    <c:autoTitleDeleted val="0"/>
    <c:plotArea>
      <c:layout>
        <c:manualLayout>
          <c:layoutTarget val="inner"/>
          <c:xMode val="edge"/>
          <c:yMode val="edge"/>
          <c:x val="0.36944712911629463"/>
          <c:y val="0.39192749754034445"/>
          <c:w val="0.38979880298740011"/>
          <c:h val="0.30843343091421338"/>
        </c:manualLayout>
      </c:layout>
      <c:pieChart>
        <c:varyColors val="1"/>
        <c:ser>
          <c:idx val="0"/>
          <c:order val="0"/>
          <c:tx>
            <c:strRef>
              <c:f>Dec_Demographics!$G$45</c:f>
              <c:strCache>
                <c:ptCount val="1"/>
                <c:pt idx="0">
                  <c:v>percent</c:v>
                </c:pt>
              </c:strCache>
            </c:strRef>
          </c:tx>
          <c:dPt>
            <c:idx val="0"/>
            <c:bubble3D val="0"/>
            <c:spPr>
              <a:solidFill>
                <a:srgbClr val="F3B29A"/>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9507-5C47-BEBD-C66CBE7A23F3}"/>
              </c:ext>
            </c:extLst>
          </c:dPt>
          <c:dPt>
            <c:idx val="1"/>
            <c:bubble3D val="0"/>
            <c:spPr>
              <a:solidFill>
                <a:srgbClr val="F6CCBE"/>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9507-5C47-BEBD-C66CBE7A23F3}"/>
              </c:ext>
            </c:extLst>
          </c:dPt>
          <c:dPt>
            <c:idx val="2"/>
            <c:bubble3D val="0"/>
            <c:spPr>
              <a:solidFill>
                <a:srgbClr val="AE5A2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9507-5C47-BEBD-C66CBE7A23F3}"/>
              </c:ext>
            </c:extLst>
          </c:dPt>
          <c:dPt>
            <c:idx val="3"/>
            <c:bubble3D val="0"/>
            <c:spPr>
              <a:solidFill>
                <a:srgbClr val="CB6A27"/>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9507-5C47-BEBD-C66CBE7A23F3}"/>
              </c:ext>
            </c:extLst>
          </c:dPt>
          <c:dPt>
            <c:idx val="4"/>
            <c:bubble3D val="0"/>
            <c:spPr>
              <a:solidFill>
                <a:srgbClr val="E3772E"/>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9507-5C47-BEBD-C66CBE7A23F3}"/>
              </c:ext>
            </c:extLst>
          </c:dPt>
          <c:dLbls>
            <c:dLbl>
              <c:idx val="3"/>
              <c:spPr>
                <a:solidFill>
                  <a:schemeClr val="tx2"/>
                </a:soli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l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18177195692858084"/>
                      <c:h val="0.11293275509615139"/>
                    </c:manualLayout>
                  </c15:layout>
                </c:ext>
                <c:ext xmlns:c16="http://schemas.microsoft.com/office/drawing/2014/chart" uri="{C3380CC4-5D6E-409C-BE32-E72D297353CC}">
                  <c16:uniqueId val="{00000007-9507-5C47-BEBD-C66CBE7A23F3}"/>
                </c:ext>
              </c:extLst>
            </c:dLbl>
            <c:dLbl>
              <c:idx val="4"/>
              <c:spPr>
                <a:solidFill>
                  <a:schemeClr val="tx2"/>
                </a:soli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l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38778017478097249"/>
                      <c:h val="0.11293275509615139"/>
                    </c:manualLayout>
                  </c15:layout>
                </c:ext>
                <c:ext xmlns:c16="http://schemas.microsoft.com/office/drawing/2014/chart" uri="{C3380CC4-5D6E-409C-BE32-E72D297353CC}">
                  <c16:uniqueId val="{00000009-9507-5C47-BEBD-C66CBE7A23F3}"/>
                </c:ext>
              </c:extLst>
            </c:dLbl>
            <c:spPr>
              <a:solidFill>
                <a:schemeClr val="tx2"/>
              </a:soli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bestFit"/>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Dec_Demographics!$H$44:$L$44</c:f>
              <c:strCache>
                <c:ptCount val="5"/>
                <c:pt idx="0">
                  <c:v>White</c:v>
                </c:pt>
                <c:pt idx="1">
                  <c:v>Black</c:v>
                </c:pt>
                <c:pt idx="2">
                  <c:v>Latinx</c:v>
                </c:pt>
                <c:pt idx="3">
                  <c:v>Asian</c:v>
                </c:pt>
                <c:pt idx="4">
                  <c:v>Multiracial</c:v>
                </c:pt>
              </c:strCache>
            </c:strRef>
          </c:cat>
          <c:val>
            <c:numRef>
              <c:f>Dec_Demographics!$H$45:$L$45</c:f>
              <c:numCache>
                <c:formatCode>General</c:formatCode>
                <c:ptCount val="5"/>
                <c:pt idx="0">
                  <c:v>82</c:v>
                </c:pt>
                <c:pt idx="1">
                  <c:v>3.1</c:v>
                </c:pt>
                <c:pt idx="2">
                  <c:v>5.6</c:v>
                </c:pt>
                <c:pt idx="3">
                  <c:v>4.5</c:v>
                </c:pt>
                <c:pt idx="4">
                  <c:v>4.8</c:v>
                </c:pt>
              </c:numCache>
            </c:numRef>
          </c:val>
          <c:extLst>
            <c:ext xmlns:c16="http://schemas.microsoft.com/office/drawing/2014/chart" uri="{C3380CC4-5D6E-409C-BE32-E72D297353CC}">
              <c16:uniqueId val="{0000000A-9507-5C47-BEBD-C66CBE7A23F3}"/>
            </c:ext>
          </c:extLst>
        </c:ser>
        <c:dLbls>
          <c:showLegendKey val="0"/>
          <c:showVal val="0"/>
          <c:showCatName val="0"/>
          <c:showSerName val="0"/>
          <c:showPercent val="1"/>
          <c:showBubbleSize val="0"/>
          <c:showLeaderLines val="1"/>
        </c:dLbls>
        <c:firstSliceAng val="174"/>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Anxiety Levels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'Dec_Anxiety&amp;depression levels'!$G$17</c:f>
              <c:strCache>
                <c:ptCount val="1"/>
                <c:pt idx="0">
                  <c:v>Male</c:v>
                </c:pt>
              </c:strCache>
            </c:strRef>
          </c:tx>
          <c:spPr>
            <a:solidFill>
              <a:srgbClr val="F09164"/>
            </a:solidFill>
            <a:ln>
              <a:noFill/>
            </a:ln>
            <a:effectLst/>
          </c:spPr>
          <c:invertIfNegative val="0"/>
          <c:cat>
            <c:strRef>
              <c:f>'Dec_Anxiety&amp;depression levels'!$H$16:$K$16</c:f>
              <c:strCache>
                <c:ptCount val="4"/>
                <c:pt idx="0">
                  <c:v>Minimal anxiety</c:v>
                </c:pt>
                <c:pt idx="1">
                  <c:v>Mild anxiety</c:v>
                </c:pt>
                <c:pt idx="2">
                  <c:v>Moderate anxiety</c:v>
                </c:pt>
                <c:pt idx="3">
                  <c:v>Severe anxiety</c:v>
                </c:pt>
              </c:strCache>
            </c:strRef>
          </c:cat>
          <c:val>
            <c:numRef>
              <c:f>'Dec_Anxiety&amp;depression levels'!$H$17:$K$17</c:f>
              <c:numCache>
                <c:formatCode>General</c:formatCode>
                <c:ptCount val="4"/>
                <c:pt idx="0">
                  <c:v>80</c:v>
                </c:pt>
                <c:pt idx="1">
                  <c:v>77.777777777777786</c:v>
                </c:pt>
                <c:pt idx="2">
                  <c:v>66.666666666666657</c:v>
                </c:pt>
                <c:pt idx="3">
                  <c:v>61.904761904761905</c:v>
                </c:pt>
              </c:numCache>
            </c:numRef>
          </c:val>
          <c:extLst>
            <c:ext xmlns:c16="http://schemas.microsoft.com/office/drawing/2014/chart" uri="{C3380CC4-5D6E-409C-BE32-E72D297353CC}">
              <c16:uniqueId val="{00000000-5240-CB45-A301-98A28472F652}"/>
            </c:ext>
          </c:extLst>
        </c:ser>
        <c:ser>
          <c:idx val="1"/>
          <c:order val="1"/>
          <c:tx>
            <c:strRef>
              <c:f>'Dec_Anxiety&amp;depression levels'!$G$18</c:f>
              <c:strCache>
                <c:ptCount val="1"/>
                <c:pt idx="0">
                  <c:v>Female</c:v>
                </c:pt>
              </c:strCache>
            </c:strRef>
          </c:tx>
          <c:spPr>
            <a:solidFill>
              <a:srgbClr val="F3B29A"/>
            </a:solidFill>
            <a:ln>
              <a:noFill/>
            </a:ln>
            <a:effectLst/>
          </c:spPr>
          <c:invertIfNegative val="0"/>
          <c:cat>
            <c:strRef>
              <c:f>'Dec_Anxiety&amp;depression levels'!$H$16:$K$16</c:f>
              <c:strCache>
                <c:ptCount val="4"/>
                <c:pt idx="0">
                  <c:v>Minimal anxiety</c:v>
                </c:pt>
                <c:pt idx="1">
                  <c:v>Mild anxiety</c:v>
                </c:pt>
                <c:pt idx="2">
                  <c:v>Moderate anxiety</c:v>
                </c:pt>
                <c:pt idx="3">
                  <c:v>Severe anxiety</c:v>
                </c:pt>
              </c:strCache>
            </c:strRef>
          </c:cat>
          <c:val>
            <c:numRef>
              <c:f>'Dec_Anxiety&amp;depression levels'!$H$18:$K$18</c:f>
              <c:numCache>
                <c:formatCode>General</c:formatCode>
                <c:ptCount val="4"/>
                <c:pt idx="0">
                  <c:v>20</c:v>
                </c:pt>
                <c:pt idx="1">
                  <c:v>22.222222222222221</c:v>
                </c:pt>
                <c:pt idx="2">
                  <c:v>33.333333333333329</c:v>
                </c:pt>
                <c:pt idx="3">
                  <c:v>38.095238095238095</c:v>
                </c:pt>
              </c:numCache>
            </c:numRef>
          </c:val>
          <c:extLst>
            <c:ext xmlns:c16="http://schemas.microsoft.com/office/drawing/2014/chart" uri="{C3380CC4-5D6E-409C-BE32-E72D297353CC}">
              <c16:uniqueId val="{00000001-5240-CB45-A301-98A28472F652}"/>
            </c:ext>
          </c:extLst>
        </c:ser>
        <c:dLbls>
          <c:showLegendKey val="0"/>
          <c:showVal val="0"/>
          <c:showCatName val="0"/>
          <c:showSerName val="0"/>
          <c:showPercent val="0"/>
          <c:showBubbleSize val="0"/>
        </c:dLbls>
        <c:gapWidth val="219"/>
        <c:overlap val="-27"/>
        <c:axId val="1936127216"/>
        <c:axId val="1936129712"/>
      </c:barChart>
      <c:catAx>
        <c:axId val="1936127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36129712"/>
        <c:crosses val="autoZero"/>
        <c:auto val="1"/>
        <c:lblAlgn val="ctr"/>
        <c:lblOffset val="100"/>
        <c:noMultiLvlLbl val="0"/>
      </c:catAx>
      <c:valAx>
        <c:axId val="1936129712"/>
        <c:scaling>
          <c:orientation val="minMax"/>
          <c:max val="100"/>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361272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Depression</a:t>
            </a:r>
            <a:r>
              <a:rPr lang="en-US" baseline="0"/>
              <a:t> Levels</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'Dec_Anxiety&amp;depression levels'!$H$30</c:f>
              <c:strCache>
                <c:ptCount val="1"/>
                <c:pt idx="0">
                  <c:v>Male</c:v>
                </c:pt>
              </c:strCache>
            </c:strRef>
          </c:tx>
          <c:spPr>
            <a:solidFill>
              <a:srgbClr val="F09164"/>
            </a:solidFill>
            <a:ln>
              <a:noFill/>
            </a:ln>
            <a:effectLst/>
          </c:spPr>
          <c:invertIfNegative val="0"/>
          <c:cat>
            <c:strRef>
              <c:f>'Dec_Anxiety&amp;depression levels'!$G$31:$G$35</c:f>
              <c:strCache>
                <c:ptCount val="5"/>
                <c:pt idx="0">
                  <c:v>None-minimal</c:v>
                </c:pt>
                <c:pt idx="1">
                  <c:v>Mild</c:v>
                </c:pt>
                <c:pt idx="2">
                  <c:v>Moderate</c:v>
                </c:pt>
                <c:pt idx="3">
                  <c:v>Moderately severe</c:v>
                </c:pt>
                <c:pt idx="4">
                  <c:v>Severe</c:v>
                </c:pt>
              </c:strCache>
            </c:strRef>
          </c:cat>
          <c:val>
            <c:numRef>
              <c:f>'Dec_Anxiety&amp;depression levels'!$H$31:$H$35</c:f>
              <c:numCache>
                <c:formatCode>General</c:formatCode>
                <c:ptCount val="5"/>
                <c:pt idx="0">
                  <c:v>76.666666666666671</c:v>
                </c:pt>
                <c:pt idx="1">
                  <c:v>83.606557377049185</c:v>
                </c:pt>
                <c:pt idx="2">
                  <c:v>60.975609756097562</c:v>
                </c:pt>
                <c:pt idx="3">
                  <c:v>75</c:v>
                </c:pt>
                <c:pt idx="4">
                  <c:v>33.333333333333329</c:v>
                </c:pt>
              </c:numCache>
            </c:numRef>
          </c:val>
          <c:extLst>
            <c:ext xmlns:c16="http://schemas.microsoft.com/office/drawing/2014/chart" uri="{C3380CC4-5D6E-409C-BE32-E72D297353CC}">
              <c16:uniqueId val="{00000000-BD7F-F240-B15D-86B806BDE582}"/>
            </c:ext>
          </c:extLst>
        </c:ser>
        <c:ser>
          <c:idx val="1"/>
          <c:order val="1"/>
          <c:tx>
            <c:strRef>
              <c:f>'Dec_Anxiety&amp;depression levels'!$I$30</c:f>
              <c:strCache>
                <c:ptCount val="1"/>
                <c:pt idx="0">
                  <c:v>Female</c:v>
                </c:pt>
              </c:strCache>
            </c:strRef>
          </c:tx>
          <c:spPr>
            <a:solidFill>
              <a:srgbClr val="F3B29A"/>
            </a:solidFill>
            <a:ln>
              <a:noFill/>
            </a:ln>
            <a:effectLst/>
          </c:spPr>
          <c:invertIfNegative val="0"/>
          <c:cat>
            <c:strRef>
              <c:f>'Dec_Anxiety&amp;depression levels'!$G$31:$G$35</c:f>
              <c:strCache>
                <c:ptCount val="5"/>
                <c:pt idx="0">
                  <c:v>None-minimal</c:v>
                </c:pt>
                <c:pt idx="1">
                  <c:v>Mild</c:v>
                </c:pt>
                <c:pt idx="2">
                  <c:v>Moderate</c:v>
                </c:pt>
                <c:pt idx="3">
                  <c:v>Moderately severe</c:v>
                </c:pt>
                <c:pt idx="4">
                  <c:v>Severe</c:v>
                </c:pt>
              </c:strCache>
            </c:strRef>
          </c:cat>
          <c:val>
            <c:numRef>
              <c:f>'Dec_Anxiety&amp;depression levels'!$I$31:$I$35</c:f>
              <c:numCache>
                <c:formatCode>General</c:formatCode>
                <c:ptCount val="5"/>
                <c:pt idx="0">
                  <c:v>23.333333333333332</c:v>
                </c:pt>
                <c:pt idx="1">
                  <c:v>16.393442622950818</c:v>
                </c:pt>
                <c:pt idx="2">
                  <c:v>39.024390243902438</c:v>
                </c:pt>
                <c:pt idx="3">
                  <c:v>25</c:v>
                </c:pt>
                <c:pt idx="4">
                  <c:v>66.666666666666657</c:v>
                </c:pt>
              </c:numCache>
            </c:numRef>
          </c:val>
          <c:extLst>
            <c:ext xmlns:c16="http://schemas.microsoft.com/office/drawing/2014/chart" uri="{C3380CC4-5D6E-409C-BE32-E72D297353CC}">
              <c16:uniqueId val="{00000001-BD7F-F240-B15D-86B806BDE582}"/>
            </c:ext>
          </c:extLst>
        </c:ser>
        <c:dLbls>
          <c:showLegendKey val="0"/>
          <c:showVal val="0"/>
          <c:showCatName val="0"/>
          <c:showSerName val="0"/>
          <c:showPercent val="0"/>
          <c:showBubbleSize val="0"/>
        </c:dLbls>
        <c:gapWidth val="219"/>
        <c:overlap val="-27"/>
        <c:axId val="1935928384"/>
        <c:axId val="1954475008"/>
      </c:barChart>
      <c:catAx>
        <c:axId val="1935928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54475008"/>
        <c:crosses val="autoZero"/>
        <c:auto val="1"/>
        <c:lblAlgn val="ctr"/>
        <c:lblOffset val="100"/>
        <c:noMultiLvlLbl val="0"/>
      </c:catAx>
      <c:valAx>
        <c:axId val="1954475008"/>
        <c:scaling>
          <c:orientation val="minMax"/>
          <c:max val="100"/>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35928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5">
  <a:schemeClr val="accent2"/>
</cs:colorStyle>
</file>

<file path=ppt/charts/colors3.xml><?xml version="1.0" encoding="utf-8"?>
<cs:colorStyle xmlns:cs="http://schemas.microsoft.com/office/drawing/2012/chartStyle" xmlns:a="http://schemas.openxmlformats.org/drawingml/2006/main" meth="withinLinear" id="15">
  <a:schemeClr val="accent2"/>
</cs:colorStyle>
</file>

<file path=ppt/charts/colors4.xml><?xml version="1.0" encoding="utf-8"?>
<cs:colorStyle xmlns:cs="http://schemas.microsoft.com/office/drawing/2012/chartStyle" xmlns:a="http://schemas.openxmlformats.org/drawingml/2006/main" meth="withinLinear" id="15">
  <a:schemeClr val="accent2"/>
</cs:colorStyle>
</file>

<file path=ppt/charts/colors5.xml><?xml version="1.0" encoding="utf-8"?>
<cs:colorStyle xmlns:cs="http://schemas.microsoft.com/office/drawing/2012/chartStyle" xmlns:a="http://schemas.openxmlformats.org/drawingml/2006/main" meth="withinLinear" id="15">
  <a:schemeClr val="accent2"/>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0.24364</cdr:x>
      <cdr:y>0.10942</cdr:y>
    </cdr:from>
    <cdr:to>
      <cdr:x>1</cdr:x>
      <cdr:y>0.8371</cdr:y>
    </cdr:to>
    <cdr:sp macro="" textlink="">
      <cdr:nvSpPr>
        <cdr:cNvPr id="2" name="Rectangle 1">
          <a:extLst xmlns:a="http://schemas.openxmlformats.org/drawingml/2006/main">
            <a:ext uri="{FF2B5EF4-FFF2-40B4-BE49-F238E27FC236}">
              <a16:creationId xmlns:a16="http://schemas.microsoft.com/office/drawing/2014/main" id="{0BE73D1F-BC1D-E7C4-F2DF-1557CBF52190}"/>
            </a:ext>
          </a:extLst>
        </cdr:cNvPr>
        <cdr:cNvSpPr/>
      </cdr:nvSpPr>
      <cdr:spPr>
        <a:xfrm xmlns:a="http://schemas.openxmlformats.org/drawingml/2006/main">
          <a:off x="1782251" y="450242"/>
          <a:ext cx="5532949" cy="2994243"/>
        </a:xfrm>
        <a:prstGeom xmlns:a="http://schemas.openxmlformats.org/drawingml/2006/main" prst="rect">
          <a:avLst/>
        </a:prstGeom>
        <a:solidFill xmlns:a="http://schemas.openxmlformats.org/drawingml/2006/main">
          <a:schemeClr val="accent4">
            <a:lumMod val="95000"/>
          </a:schemeClr>
        </a:solidFill>
        <a:ln xmlns:a="http://schemas.openxmlformats.org/drawingml/2006/main">
          <a:noFill/>
        </a:ln>
        <a:effectLst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0.81932</cdr:x>
      <cdr:y>0.19846</cdr:y>
    </cdr:from>
    <cdr:to>
      <cdr:x>0.87524</cdr:x>
      <cdr:y>0.31492</cdr:y>
    </cdr:to>
    <cdr:sp macro="" textlink="">
      <cdr:nvSpPr>
        <cdr:cNvPr id="2" name="TextBox 1">
          <a:extLst xmlns:a="http://schemas.openxmlformats.org/drawingml/2006/main">
            <a:ext uri="{FF2B5EF4-FFF2-40B4-BE49-F238E27FC236}">
              <a16:creationId xmlns:a16="http://schemas.microsoft.com/office/drawing/2014/main" id="{6397D944-2D58-9370-5FD7-4C04EA10289B}"/>
            </a:ext>
          </a:extLst>
        </cdr:cNvPr>
        <cdr:cNvSpPr txBox="1"/>
      </cdr:nvSpPr>
      <cdr:spPr>
        <a:xfrm xmlns:a="http://schemas.openxmlformats.org/drawingml/2006/main">
          <a:off x="3745941" y="569656"/>
          <a:ext cx="255639" cy="33429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dirty="0">
              <a:solidFill>
                <a:schemeClr val="bg1"/>
              </a:solidFill>
            </a:rPr>
            <a:t>*</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4dfce81f19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3" name="Google Shape;323;g4dfce81f19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gead6129809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2" name="Google Shape;362;gead6129809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6"/>
        <p:cNvGrpSpPr/>
        <p:nvPr/>
      </p:nvGrpSpPr>
      <p:grpSpPr>
        <a:xfrm>
          <a:off x="0" y="0"/>
          <a:ext cx="0" cy="0"/>
          <a:chOff x="0" y="0"/>
          <a:chExt cx="0" cy="0"/>
        </a:xfrm>
      </p:grpSpPr>
      <p:sp>
        <p:nvSpPr>
          <p:cNvPr id="397" name="Google Shape;397;gead6129809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8" name="Google Shape;398;gead6129809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gead6129809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4" name="Google Shape;404;gead6129809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1"/>
        <p:cNvGrpSpPr/>
        <p:nvPr/>
      </p:nvGrpSpPr>
      <p:grpSpPr>
        <a:xfrm>
          <a:off x="0" y="0"/>
          <a:ext cx="0" cy="0"/>
          <a:chOff x="0" y="0"/>
          <a:chExt cx="0" cy="0"/>
        </a:xfrm>
      </p:grpSpPr>
      <p:sp>
        <p:nvSpPr>
          <p:cNvPr id="422" name="Google Shape;422;gead6129809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3" name="Google Shape;423;gead6129809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8"/>
        <p:cNvGrpSpPr/>
        <p:nvPr/>
      </p:nvGrpSpPr>
      <p:grpSpPr>
        <a:xfrm>
          <a:off x="0" y="0"/>
          <a:ext cx="0" cy="0"/>
          <a:chOff x="0" y="0"/>
          <a:chExt cx="0" cy="0"/>
        </a:xfrm>
      </p:grpSpPr>
      <p:sp>
        <p:nvSpPr>
          <p:cNvPr id="409" name="Google Shape;409;gead612980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0" name="Google Shape;410;gead612980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8"/>
        <p:cNvGrpSpPr/>
        <p:nvPr/>
      </p:nvGrpSpPr>
      <p:grpSpPr>
        <a:xfrm>
          <a:off x="0" y="0"/>
          <a:ext cx="0" cy="0"/>
          <a:chOff x="0" y="0"/>
          <a:chExt cx="0" cy="0"/>
        </a:xfrm>
      </p:grpSpPr>
      <p:sp>
        <p:nvSpPr>
          <p:cNvPr id="409" name="Google Shape;409;gead612980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0" name="Google Shape;410;gead612980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6549247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8"/>
        <p:cNvGrpSpPr/>
        <p:nvPr/>
      </p:nvGrpSpPr>
      <p:grpSpPr>
        <a:xfrm>
          <a:off x="0" y="0"/>
          <a:ext cx="0" cy="0"/>
          <a:chOff x="0" y="0"/>
          <a:chExt cx="0" cy="0"/>
        </a:xfrm>
      </p:grpSpPr>
      <p:sp>
        <p:nvSpPr>
          <p:cNvPr id="409" name="Google Shape;409;gead612980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0" name="Google Shape;410;gead612980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259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rot="813319">
            <a:off x="-1616877" y="-3424273"/>
            <a:ext cx="6402109" cy="5689153"/>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chemeClr val="dk2">
              <a:alpha val="67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rot="-649785" flipH="1">
            <a:off x="6475477" y="-738425"/>
            <a:ext cx="4558897" cy="1365861"/>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chemeClr val="accent1">
              <a:alpha val="46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1125387" y="2238100"/>
            <a:ext cx="7471673" cy="4771807"/>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accent1">
              <a:alpha val="46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8823147">
            <a:off x="-2265377" y="2808773"/>
            <a:ext cx="5990392" cy="5613180"/>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chemeClr val="accent3">
              <a:alpha val="335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6536238" y="-142500"/>
            <a:ext cx="4935815" cy="3769836"/>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chemeClr val="accent3">
              <a:alpha val="258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649785">
            <a:off x="716152" y="4401125"/>
            <a:ext cx="4558897" cy="1365861"/>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AC9078">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244193">
            <a:off x="4086917" y="-777268"/>
            <a:ext cx="7826096" cy="2877857"/>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rot="-9555807">
            <a:off x="-6119383" y="2297294"/>
            <a:ext cx="7826096" cy="2877857"/>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txBox="1">
            <a:spLocks noGrp="1"/>
          </p:cNvSpPr>
          <p:nvPr>
            <p:ph type="ctrTitle"/>
          </p:nvPr>
        </p:nvSpPr>
        <p:spPr>
          <a:xfrm>
            <a:off x="723150" y="1494200"/>
            <a:ext cx="7697700" cy="1598100"/>
          </a:xfrm>
          <a:prstGeom prst="rect">
            <a:avLst/>
          </a:prstGeom>
        </p:spPr>
        <p:txBody>
          <a:bodyPr spcFirstLastPara="1" wrap="square" lIns="91425" tIns="91425" rIns="91425" bIns="91425" anchor="ctr" anchorCtr="0">
            <a:noAutofit/>
          </a:bodyPr>
          <a:lstStyle>
            <a:lvl1pPr lvl="0" rtl="0">
              <a:lnSpc>
                <a:spcPct val="90000"/>
              </a:lnSpc>
              <a:spcBef>
                <a:spcPts val="0"/>
              </a:spcBef>
              <a:spcAft>
                <a:spcPts val="0"/>
              </a:spcAft>
              <a:buSzPts val="5200"/>
              <a:buNone/>
              <a:defRPr sz="6600">
                <a:latin typeface="Kulim Park SemiBold"/>
                <a:ea typeface="Kulim Park SemiBold"/>
                <a:cs typeface="Kulim Park SemiBold"/>
                <a:sym typeface="Kulim Park SemiBold"/>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8" name="Google Shape;18;p2"/>
          <p:cNvSpPr txBox="1">
            <a:spLocks noGrp="1"/>
          </p:cNvSpPr>
          <p:nvPr>
            <p:ph type="subTitle" idx="1"/>
          </p:nvPr>
        </p:nvSpPr>
        <p:spPr>
          <a:xfrm>
            <a:off x="1962550" y="3100575"/>
            <a:ext cx="5218500" cy="548700"/>
          </a:xfrm>
          <a:prstGeom prst="rect">
            <a:avLst/>
          </a:prstGeom>
          <a:noFill/>
          <a:ln>
            <a:noFill/>
          </a:ln>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a:latin typeface="Manrope"/>
                <a:ea typeface="Manrope"/>
                <a:cs typeface="Manrope"/>
                <a:sym typeface="Manrope"/>
              </a:defRPr>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302"/>
        <p:cNvGrpSpPr/>
        <p:nvPr/>
      </p:nvGrpSpPr>
      <p:grpSpPr>
        <a:xfrm>
          <a:off x="0" y="0"/>
          <a:ext cx="0" cy="0"/>
          <a:chOff x="0" y="0"/>
          <a:chExt cx="0" cy="0"/>
        </a:xfrm>
      </p:grpSpPr>
      <p:sp>
        <p:nvSpPr>
          <p:cNvPr id="303" name="Google Shape;303;p29"/>
          <p:cNvSpPr/>
          <p:nvPr/>
        </p:nvSpPr>
        <p:spPr>
          <a:xfrm rot="-10285629">
            <a:off x="4140874" y="-2015123"/>
            <a:ext cx="9471588" cy="6049060"/>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accent1">
              <a:alpha val="46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29"/>
          <p:cNvSpPr/>
          <p:nvPr/>
        </p:nvSpPr>
        <p:spPr>
          <a:xfrm flipH="1">
            <a:off x="6818628" y="2586663"/>
            <a:ext cx="5766771" cy="3682967"/>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dk2">
              <a:alpha val="128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29"/>
          <p:cNvSpPr/>
          <p:nvPr/>
        </p:nvSpPr>
        <p:spPr>
          <a:xfrm rot="9748587" flipH="1">
            <a:off x="5601527" y="2021265"/>
            <a:ext cx="8200944" cy="301569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29"/>
          <p:cNvSpPr/>
          <p:nvPr/>
        </p:nvSpPr>
        <p:spPr>
          <a:xfrm rot="4102346" flipH="1">
            <a:off x="-2270967" y="3805847"/>
            <a:ext cx="9416338" cy="6013774"/>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accent1">
              <a:alpha val="46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29"/>
          <p:cNvSpPr/>
          <p:nvPr/>
        </p:nvSpPr>
        <p:spPr>
          <a:xfrm rot="813319">
            <a:off x="-3580677" y="-1425723"/>
            <a:ext cx="6402109" cy="5689153"/>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chemeClr val="dk2">
              <a:alpha val="67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29"/>
          <p:cNvSpPr/>
          <p:nvPr/>
        </p:nvSpPr>
        <p:spPr>
          <a:xfrm>
            <a:off x="3065327" y="-4200997"/>
            <a:ext cx="7065492" cy="5396392"/>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chemeClr val="accent3">
              <a:alpha val="2549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1">
  <p:cSld name="CUSTOM_9_1">
    <p:spTree>
      <p:nvGrpSpPr>
        <p:cNvPr id="1" name="Shape 309"/>
        <p:cNvGrpSpPr/>
        <p:nvPr/>
      </p:nvGrpSpPr>
      <p:grpSpPr>
        <a:xfrm>
          <a:off x="0" y="0"/>
          <a:ext cx="0" cy="0"/>
          <a:chOff x="0" y="0"/>
          <a:chExt cx="0" cy="0"/>
        </a:xfrm>
      </p:grpSpPr>
      <p:sp>
        <p:nvSpPr>
          <p:cNvPr id="310" name="Google Shape;310;p30"/>
          <p:cNvSpPr/>
          <p:nvPr/>
        </p:nvSpPr>
        <p:spPr>
          <a:xfrm rot="4102360" flipH="1">
            <a:off x="-2512533" y="4030635"/>
            <a:ext cx="7471578" cy="4771747"/>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accent1">
              <a:alpha val="46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30"/>
          <p:cNvSpPr/>
          <p:nvPr/>
        </p:nvSpPr>
        <p:spPr>
          <a:xfrm rot="813319">
            <a:off x="-4129602" y="-1737023"/>
            <a:ext cx="6402109" cy="5689153"/>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chemeClr val="dk2">
              <a:alpha val="666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30"/>
          <p:cNvSpPr/>
          <p:nvPr/>
        </p:nvSpPr>
        <p:spPr>
          <a:xfrm rot="3394465" flipH="1">
            <a:off x="5593334" y="2171418"/>
            <a:ext cx="8703343"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accent1">
              <a:alpha val="46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30"/>
          <p:cNvSpPr/>
          <p:nvPr/>
        </p:nvSpPr>
        <p:spPr>
          <a:xfrm rot="-10285603">
            <a:off x="6336471" y="-2917283"/>
            <a:ext cx="7471761" cy="4771864"/>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accent3">
              <a:alpha val="2549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30"/>
          <p:cNvSpPr/>
          <p:nvPr/>
        </p:nvSpPr>
        <p:spPr>
          <a:xfrm rot="-2238616">
            <a:off x="-4635728" y="470344"/>
            <a:ext cx="7826078" cy="2877850"/>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sp>
        <p:nvSpPr>
          <p:cNvPr id="20" name="Google Shape;20;p3"/>
          <p:cNvSpPr/>
          <p:nvPr/>
        </p:nvSpPr>
        <p:spPr>
          <a:xfrm rot="-10285629">
            <a:off x="4140874" y="-2015123"/>
            <a:ext cx="9471588" cy="6049060"/>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accent1">
              <a:alpha val="46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3"/>
          <p:cNvSpPr/>
          <p:nvPr/>
        </p:nvSpPr>
        <p:spPr>
          <a:xfrm flipH="1">
            <a:off x="6818628" y="2586663"/>
            <a:ext cx="5766771" cy="3682967"/>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dk2">
              <a:alpha val="128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rot="9748587" flipH="1">
            <a:off x="5601527" y="2021265"/>
            <a:ext cx="8200944" cy="301569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4102346" flipH="1">
            <a:off x="-2270967" y="3805847"/>
            <a:ext cx="9416338" cy="6013774"/>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accent1">
              <a:alpha val="46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813319">
            <a:off x="-3580677" y="-1425723"/>
            <a:ext cx="6402109" cy="5689153"/>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chemeClr val="dk2">
              <a:alpha val="67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txBox="1">
            <a:spLocks noGrp="1"/>
          </p:cNvSpPr>
          <p:nvPr>
            <p:ph type="title"/>
          </p:nvPr>
        </p:nvSpPr>
        <p:spPr>
          <a:xfrm>
            <a:off x="716550" y="1929275"/>
            <a:ext cx="3855600" cy="1610100"/>
          </a:xfrm>
          <a:prstGeom prst="rect">
            <a:avLst/>
          </a:prstGeom>
          <a:noFill/>
          <a:ln>
            <a:noFill/>
          </a:ln>
        </p:spPr>
        <p:txBody>
          <a:bodyPr spcFirstLastPara="1" wrap="square" lIns="91425" tIns="91425" rIns="91425" bIns="91425" anchor="b" anchorCtr="0">
            <a:noAutofit/>
          </a:bodyPr>
          <a:lstStyle>
            <a:lvl1pPr lvl="0" algn="l">
              <a:spcBef>
                <a:spcPts val="0"/>
              </a:spcBef>
              <a:spcAft>
                <a:spcPts val="0"/>
              </a:spcAft>
              <a:buSzPts val="3600"/>
              <a:buNone/>
              <a:defRPr sz="5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26" name="Google Shape;26;p3"/>
          <p:cNvSpPr txBox="1">
            <a:spLocks noGrp="1"/>
          </p:cNvSpPr>
          <p:nvPr>
            <p:ph type="title" idx="2" hasCustomPrompt="1"/>
          </p:nvPr>
        </p:nvSpPr>
        <p:spPr>
          <a:xfrm>
            <a:off x="723300" y="845239"/>
            <a:ext cx="1498200" cy="1123500"/>
          </a:xfrm>
          <a:prstGeom prst="rect">
            <a:avLst/>
          </a:prstGeom>
          <a:noFill/>
          <a:ln>
            <a:noFill/>
          </a:ln>
        </p:spPr>
        <p:txBody>
          <a:bodyPr spcFirstLastPara="1" wrap="square" lIns="91425" tIns="91425" rIns="91425" bIns="91425" anchor="b" anchorCtr="0">
            <a:noAutofit/>
          </a:bodyPr>
          <a:lstStyle>
            <a:lvl1pPr lvl="0" algn="l" rtl="0">
              <a:spcBef>
                <a:spcPts val="0"/>
              </a:spcBef>
              <a:spcAft>
                <a:spcPts val="0"/>
              </a:spcAft>
              <a:buSzPts val="6000"/>
              <a:buNone/>
              <a:defRPr sz="7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27" name="Google Shape;27;p3"/>
          <p:cNvSpPr txBox="1">
            <a:spLocks noGrp="1"/>
          </p:cNvSpPr>
          <p:nvPr>
            <p:ph type="subTitle" idx="1"/>
          </p:nvPr>
        </p:nvSpPr>
        <p:spPr>
          <a:xfrm>
            <a:off x="716550" y="3578839"/>
            <a:ext cx="2752500" cy="719400"/>
          </a:xfrm>
          <a:prstGeom prst="rect">
            <a:avLst/>
          </a:prstGeom>
          <a:noFill/>
          <a:ln>
            <a:noFill/>
          </a:ln>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28" name="Google Shape;28;p3"/>
          <p:cNvSpPr/>
          <p:nvPr/>
        </p:nvSpPr>
        <p:spPr>
          <a:xfrm>
            <a:off x="3065327" y="-4200997"/>
            <a:ext cx="7065492" cy="5396392"/>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chemeClr val="accent3">
              <a:alpha val="2549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8"/>
        <p:cNvGrpSpPr/>
        <p:nvPr/>
      </p:nvGrpSpPr>
      <p:grpSpPr>
        <a:xfrm>
          <a:off x="0" y="0"/>
          <a:ext cx="0" cy="0"/>
          <a:chOff x="0" y="0"/>
          <a:chExt cx="0" cy="0"/>
        </a:xfrm>
      </p:grpSpPr>
      <p:sp>
        <p:nvSpPr>
          <p:cNvPr id="49" name="Google Shape;49;p6"/>
          <p:cNvSpPr/>
          <p:nvPr/>
        </p:nvSpPr>
        <p:spPr>
          <a:xfrm rot="3394465" flipH="1">
            <a:off x="3077084" y="3433218"/>
            <a:ext cx="8703343"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accent1">
              <a:alpha val="46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6"/>
          <p:cNvSpPr/>
          <p:nvPr/>
        </p:nvSpPr>
        <p:spPr>
          <a:xfrm>
            <a:off x="5867027" y="-1243497"/>
            <a:ext cx="7065492" cy="5396392"/>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chemeClr val="accent3">
              <a:alpha val="258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6"/>
          <p:cNvSpPr/>
          <p:nvPr/>
        </p:nvSpPr>
        <p:spPr>
          <a:xfrm rot="3952094">
            <a:off x="4978836" y="-32116"/>
            <a:ext cx="7826127" cy="287786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6"/>
          <p:cNvSpPr/>
          <p:nvPr/>
        </p:nvSpPr>
        <p:spPr>
          <a:xfrm rot="-649760" flipH="1">
            <a:off x="7075142" y="-713258"/>
            <a:ext cx="4974484" cy="1490372"/>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chemeClr val="accent3">
              <a:alpha val="346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6"/>
          <p:cNvSpPr/>
          <p:nvPr/>
        </p:nvSpPr>
        <p:spPr>
          <a:xfrm rot="813319">
            <a:off x="-2477752" y="-3074323"/>
            <a:ext cx="6402109" cy="5689153"/>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chemeClr val="dk2">
              <a:alpha val="67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6"/>
          <p:cNvSpPr/>
          <p:nvPr/>
        </p:nvSpPr>
        <p:spPr>
          <a:xfrm rot="-10285603">
            <a:off x="-4701904" y="3752842"/>
            <a:ext cx="7471761" cy="4771864"/>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accent1">
              <a:alpha val="46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6"/>
          <p:cNvSpPr/>
          <p:nvPr/>
        </p:nvSpPr>
        <p:spPr>
          <a:xfrm rot="-7426355">
            <a:off x="-5557542" y="1132830"/>
            <a:ext cx="7826046" cy="287783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6"/>
          <p:cNvSpPr txBox="1">
            <a:spLocks noGrp="1"/>
          </p:cNvSpPr>
          <p:nvPr>
            <p:ph type="title"/>
          </p:nvPr>
        </p:nvSpPr>
        <p:spPr>
          <a:xfrm flipH="1">
            <a:off x="719925" y="437700"/>
            <a:ext cx="7704000" cy="6579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57"/>
        <p:cNvGrpSpPr/>
        <p:nvPr/>
      </p:nvGrpSpPr>
      <p:grpSpPr>
        <a:xfrm>
          <a:off x="0" y="0"/>
          <a:ext cx="0" cy="0"/>
          <a:chOff x="0" y="0"/>
          <a:chExt cx="0" cy="0"/>
        </a:xfrm>
      </p:grpSpPr>
      <p:sp>
        <p:nvSpPr>
          <p:cNvPr id="58" name="Google Shape;58;p7"/>
          <p:cNvSpPr/>
          <p:nvPr/>
        </p:nvSpPr>
        <p:spPr>
          <a:xfrm rot="3394465" flipH="1">
            <a:off x="5041484" y="2286018"/>
            <a:ext cx="8703343"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accent1">
              <a:alpha val="46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7"/>
          <p:cNvSpPr/>
          <p:nvPr/>
        </p:nvSpPr>
        <p:spPr>
          <a:xfrm rot="-10285603">
            <a:off x="7150321" y="-2266383"/>
            <a:ext cx="7471761" cy="4771864"/>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accent3">
              <a:alpha val="2549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7"/>
          <p:cNvSpPr/>
          <p:nvPr/>
        </p:nvSpPr>
        <p:spPr>
          <a:xfrm rot="955394" flipH="1">
            <a:off x="1460861" y="-2197712"/>
            <a:ext cx="7826028" cy="2877832"/>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7"/>
          <p:cNvSpPr txBox="1">
            <a:spLocks noGrp="1"/>
          </p:cNvSpPr>
          <p:nvPr>
            <p:ph type="body" idx="1"/>
          </p:nvPr>
        </p:nvSpPr>
        <p:spPr>
          <a:xfrm>
            <a:off x="4572000" y="1369325"/>
            <a:ext cx="3850500" cy="3332700"/>
          </a:xfrm>
          <a:prstGeom prst="rect">
            <a:avLst/>
          </a:prstGeom>
        </p:spPr>
        <p:txBody>
          <a:bodyPr spcFirstLastPara="1" wrap="square" lIns="91425" tIns="91425" rIns="91425" bIns="91425" anchor="ctr" anchorCtr="0">
            <a:noAutofit/>
          </a:bodyPr>
          <a:lstStyle>
            <a:lvl1pPr marL="457200" lvl="0" indent="-330200" rtl="0">
              <a:lnSpc>
                <a:spcPct val="100000"/>
              </a:lnSpc>
              <a:spcBef>
                <a:spcPts val="0"/>
              </a:spcBef>
              <a:spcAft>
                <a:spcPts val="0"/>
              </a:spcAft>
              <a:buSzPts val="1600"/>
              <a:buFont typeface="Nunito Light"/>
              <a:buChar char="●"/>
              <a:defRPr sz="1400"/>
            </a:lvl1pPr>
            <a:lvl2pPr marL="914400" lvl="1" indent="-330200" rtl="0">
              <a:lnSpc>
                <a:spcPct val="100000"/>
              </a:lnSpc>
              <a:spcBef>
                <a:spcPts val="0"/>
              </a:spcBef>
              <a:spcAft>
                <a:spcPts val="0"/>
              </a:spcAft>
              <a:buSzPts val="1600"/>
              <a:buFont typeface="Nunito Light"/>
              <a:buChar char="○"/>
              <a:defRPr/>
            </a:lvl2pPr>
            <a:lvl3pPr marL="1371600" lvl="2" indent="-323850" rtl="0">
              <a:lnSpc>
                <a:spcPct val="100000"/>
              </a:lnSpc>
              <a:spcBef>
                <a:spcPts val="1600"/>
              </a:spcBef>
              <a:spcAft>
                <a:spcPts val="0"/>
              </a:spcAft>
              <a:buSzPts val="1500"/>
              <a:buFont typeface="Nunito Light"/>
              <a:buChar char="■"/>
              <a:defRPr/>
            </a:lvl3pPr>
            <a:lvl4pPr marL="1828800" lvl="3" indent="-323850" rtl="0">
              <a:lnSpc>
                <a:spcPct val="100000"/>
              </a:lnSpc>
              <a:spcBef>
                <a:spcPts val="1600"/>
              </a:spcBef>
              <a:spcAft>
                <a:spcPts val="0"/>
              </a:spcAft>
              <a:buSzPts val="1500"/>
              <a:buFont typeface="Nunito Light"/>
              <a:buChar char="●"/>
              <a:defRPr/>
            </a:lvl4pPr>
            <a:lvl5pPr marL="2286000" lvl="4" indent="-330200" rtl="0">
              <a:lnSpc>
                <a:spcPct val="100000"/>
              </a:lnSpc>
              <a:spcBef>
                <a:spcPts val="1600"/>
              </a:spcBef>
              <a:spcAft>
                <a:spcPts val="0"/>
              </a:spcAft>
              <a:buSzPts val="1600"/>
              <a:buFont typeface="Nunito Light"/>
              <a:buChar char="○"/>
              <a:defRPr/>
            </a:lvl5pPr>
            <a:lvl6pPr marL="2743200" lvl="5" indent="-330200" rtl="0">
              <a:lnSpc>
                <a:spcPct val="100000"/>
              </a:lnSpc>
              <a:spcBef>
                <a:spcPts val="1600"/>
              </a:spcBef>
              <a:spcAft>
                <a:spcPts val="0"/>
              </a:spcAft>
              <a:buSzPts val="1600"/>
              <a:buFont typeface="Nunito Light"/>
              <a:buChar char="■"/>
              <a:defRPr/>
            </a:lvl6pPr>
            <a:lvl7pPr marL="3200400" lvl="6" indent="-311150" rtl="0">
              <a:lnSpc>
                <a:spcPct val="100000"/>
              </a:lnSpc>
              <a:spcBef>
                <a:spcPts val="1600"/>
              </a:spcBef>
              <a:spcAft>
                <a:spcPts val="0"/>
              </a:spcAft>
              <a:buSzPts val="1300"/>
              <a:buFont typeface="Nunito Light"/>
              <a:buChar char="●"/>
              <a:defRPr/>
            </a:lvl7pPr>
            <a:lvl8pPr marL="3657600" lvl="7" indent="-311150" rtl="0">
              <a:lnSpc>
                <a:spcPct val="100000"/>
              </a:lnSpc>
              <a:spcBef>
                <a:spcPts val="1600"/>
              </a:spcBef>
              <a:spcAft>
                <a:spcPts val="0"/>
              </a:spcAft>
              <a:buSzPts val="1300"/>
              <a:buFont typeface="Nunito Light"/>
              <a:buChar char="○"/>
              <a:defRPr/>
            </a:lvl8pPr>
            <a:lvl9pPr marL="4114800" lvl="8" indent="-330200" rtl="0">
              <a:lnSpc>
                <a:spcPct val="100000"/>
              </a:lnSpc>
              <a:spcBef>
                <a:spcPts val="1600"/>
              </a:spcBef>
              <a:spcAft>
                <a:spcPts val="1600"/>
              </a:spcAft>
              <a:buSzPts val="1600"/>
              <a:buFont typeface="Nunito Light"/>
              <a:buChar char="■"/>
              <a:defRPr/>
            </a:lvl9pPr>
          </a:lstStyle>
          <a:p>
            <a:endParaRPr/>
          </a:p>
        </p:txBody>
      </p:sp>
      <p:sp>
        <p:nvSpPr>
          <p:cNvPr id="62" name="Google Shape;62;p7"/>
          <p:cNvSpPr txBox="1">
            <a:spLocks noGrp="1"/>
          </p:cNvSpPr>
          <p:nvPr>
            <p:ph type="title"/>
          </p:nvPr>
        </p:nvSpPr>
        <p:spPr>
          <a:xfrm>
            <a:off x="719925" y="437700"/>
            <a:ext cx="7704000" cy="6579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73"/>
        <p:cNvGrpSpPr/>
        <p:nvPr/>
      </p:nvGrpSpPr>
      <p:grpSpPr>
        <a:xfrm>
          <a:off x="0" y="0"/>
          <a:ext cx="0" cy="0"/>
          <a:chOff x="0" y="0"/>
          <a:chExt cx="0" cy="0"/>
        </a:xfrm>
      </p:grpSpPr>
      <p:sp>
        <p:nvSpPr>
          <p:cNvPr id="74" name="Google Shape;74;p9"/>
          <p:cNvSpPr/>
          <p:nvPr/>
        </p:nvSpPr>
        <p:spPr>
          <a:xfrm rot="813319">
            <a:off x="-2477752" y="-3074323"/>
            <a:ext cx="6402109" cy="5689153"/>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chemeClr val="dk2">
              <a:alpha val="67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9"/>
          <p:cNvSpPr/>
          <p:nvPr/>
        </p:nvSpPr>
        <p:spPr>
          <a:xfrm rot="3394465" flipH="1">
            <a:off x="3077084" y="3433218"/>
            <a:ext cx="8703343"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accent1">
              <a:alpha val="46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9"/>
          <p:cNvSpPr/>
          <p:nvPr/>
        </p:nvSpPr>
        <p:spPr>
          <a:xfrm>
            <a:off x="5867027" y="-1243497"/>
            <a:ext cx="7065492" cy="5396392"/>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chemeClr val="accent3">
              <a:alpha val="2549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9"/>
          <p:cNvSpPr/>
          <p:nvPr/>
        </p:nvSpPr>
        <p:spPr>
          <a:xfrm rot="3406877">
            <a:off x="3098060" y="-32126"/>
            <a:ext cx="7826090" cy="2877855"/>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9"/>
          <p:cNvSpPr/>
          <p:nvPr/>
        </p:nvSpPr>
        <p:spPr>
          <a:xfrm rot="-649760" flipH="1">
            <a:off x="7075142" y="-713258"/>
            <a:ext cx="4974484" cy="1490372"/>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chemeClr val="accent3">
              <a:alpha val="346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9"/>
          <p:cNvSpPr/>
          <p:nvPr/>
        </p:nvSpPr>
        <p:spPr>
          <a:xfrm rot="-10285603">
            <a:off x="-4701904" y="3752842"/>
            <a:ext cx="7471761" cy="4771864"/>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accent1">
              <a:alpha val="46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9"/>
          <p:cNvSpPr/>
          <p:nvPr/>
        </p:nvSpPr>
        <p:spPr>
          <a:xfrm rot="-7426355">
            <a:off x="-5557542" y="1132830"/>
            <a:ext cx="7826046" cy="287783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9"/>
          <p:cNvSpPr txBox="1">
            <a:spLocks noGrp="1"/>
          </p:cNvSpPr>
          <p:nvPr>
            <p:ph type="title"/>
          </p:nvPr>
        </p:nvSpPr>
        <p:spPr>
          <a:xfrm>
            <a:off x="723300" y="1383125"/>
            <a:ext cx="4510500" cy="9219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800"/>
              <a:buNone/>
              <a:defRPr sz="5000">
                <a:solidFill>
                  <a:schemeClr val="lt1"/>
                </a:solidFill>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82" name="Google Shape;82;p9"/>
          <p:cNvSpPr txBox="1">
            <a:spLocks noGrp="1"/>
          </p:cNvSpPr>
          <p:nvPr>
            <p:ph type="subTitle" idx="1"/>
          </p:nvPr>
        </p:nvSpPr>
        <p:spPr>
          <a:xfrm>
            <a:off x="723300" y="2328475"/>
            <a:ext cx="4359900" cy="1431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ext">
  <p:cSld name="CUSTOM_15">
    <p:spTree>
      <p:nvGrpSpPr>
        <p:cNvPr id="1" name="Shape 140"/>
        <p:cNvGrpSpPr/>
        <p:nvPr/>
      </p:nvGrpSpPr>
      <p:grpSpPr>
        <a:xfrm>
          <a:off x="0" y="0"/>
          <a:ext cx="0" cy="0"/>
          <a:chOff x="0" y="0"/>
          <a:chExt cx="0" cy="0"/>
        </a:xfrm>
      </p:grpSpPr>
      <p:sp>
        <p:nvSpPr>
          <p:cNvPr id="141" name="Google Shape;141;p16"/>
          <p:cNvSpPr/>
          <p:nvPr/>
        </p:nvSpPr>
        <p:spPr>
          <a:xfrm rot="-10285629">
            <a:off x="5066449" y="-2124373"/>
            <a:ext cx="9471588" cy="6049060"/>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accent1">
              <a:alpha val="46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16"/>
          <p:cNvSpPr/>
          <p:nvPr/>
        </p:nvSpPr>
        <p:spPr>
          <a:xfrm flipH="1">
            <a:off x="7942003" y="1004988"/>
            <a:ext cx="5766771" cy="3682967"/>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dk2">
              <a:alpha val="128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16"/>
          <p:cNvSpPr/>
          <p:nvPr/>
        </p:nvSpPr>
        <p:spPr>
          <a:xfrm rot="2839443">
            <a:off x="-308418" y="2442034"/>
            <a:ext cx="6402141" cy="5689181"/>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chemeClr val="dk2">
              <a:alpha val="67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16"/>
          <p:cNvSpPr/>
          <p:nvPr/>
        </p:nvSpPr>
        <p:spPr>
          <a:xfrm rot="9405665">
            <a:off x="-4305365" y="1281181"/>
            <a:ext cx="7310152" cy="6849835"/>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chemeClr val="accent3">
              <a:alpha val="335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6"/>
          <p:cNvSpPr/>
          <p:nvPr/>
        </p:nvSpPr>
        <p:spPr>
          <a:xfrm rot="-1478505">
            <a:off x="-2334601" y="-1000036"/>
            <a:ext cx="7826136" cy="287787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6"/>
          <p:cNvSpPr/>
          <p:nvPr/>
        </p:nvSpPr>
        <p:spPr>
          <a:xfrm rot="9555841" flipH="1">
            <a:off x="7023452" y="1808506"/>
            <a:ext cx="8200942" cy="3015697"/>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6"/>
          <p:cNvSpPr txBox="1">
            <a:spLocks noGrp="1"/>
          </p:cNvSpPr>
          <p:nvPr>
            <p:ph type="title"/>
          </p:nvPr>
        </p:nvSpPr>
        <p:spPr>
          <a:xfrm>
            <a:off x="1749775" y="1339400"/>
            <a:ext cx="5644500" cy="1535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800"/>
              <a:buNone/>
              <a:defRPr sz="11200"/>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endParaRPr/>
          </a:p>
        </p:txBody>
      </p:sp>
      <p:sp>
        <p:nvSpPr>
          <p:cNvPr id="148" name="Google Shape;148;p16"/>
          <p:cNvSpPr txBox="1">
            <a:spLocks noGrp="1"/>
          </p:cNvSpPr>
          <p:nvPr>
            <p:ph type="subTitle" idx="1"/>
          </p:nvPr>
        </p:nvSpPr>
        <p:spPr>
          <a:xfrm>
            <a:off x="2153800" y="2874400"/>
            <a:ext cx="4836900" cy="929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wo columns 1">
  <p:cSld name="TITLE_AND_TWO_COLUMNS_1">
    <p:spTree>
      <p:nvGrpSpPr>
        <p:cNvPr id="1" name="Shape 162"/>
        <p:cNvGrpSpPr/>
        <p:nvPr/>
      </p:nvGrpSpPr>
      <p:grpSpPr>
        <a:xfrm>
          <a:off x="0" y="0"/>
          <a:ext cx="0" cy="0"/>
          <a:chOff x="0" y="0"/>
          <a:chExt cx="0" cy="0"/>
        </a:xfrm>
      </p:grpSpPr>
      <p:sp>
        <p:nvSpPr>
          <p:cNvPr id="163" name="Google Shape;163;p19"/>
          <p:cNvSpPr/>
          <p:nvPr/>
        </p:nvSpPr>
        <p:spPr>
          <a:xfrm rot="-859945" flipH="1">
            <a:off x="5665328" y="3096461"/>
            <a:ext cx="4772748" cy="4241345"/>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chemeClr val="dk2">
              <a:alpha val="67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19"/>
          <p:cNvSpPr/>
          <p:nvPr/>
        </p:nvSpPr>
        <p:spPr>
          <a:xfrm>
            <a:off x="-4528356" y="1004988"/>
            <a:ext cx="5766771" cy="3682967"/>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dk2">
              <a:alpha val="128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9"/>
          <p:cNvSpPr/>
          <p:nvPr/>
        </p:nvSpPr>
        <p:spPr>
          <a:xfrm rot="-9405665" flipH="1">
            <a:off x="6846081" y="1281156"/>
            <a:ext cx="7310152" cy="6849835"/>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chemeClr val="accent3">
              <a:alpha val="335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9"/>
          <p:cNvSpPr/>
          <p:nvPr/>
        </p:nvSpPr>
        <p:spPr>
          <a:xfrm rot="1478505" flipH="1">
            <a:off x="1794833" y="-2111786"/>
            <a:ext cx="7826136" cy="287787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9"/>
          <p:cNvSpPr/>
          <p:nvPr/>
        </p:nvSpPr>
        <p:spPr>
          <a:xfrm rot="9524149" flipH="1">
            <a:off x="-6659422" y="-2925302"/>
            <a:ext cx="9471569" cy="6049047"/>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accent1">
              <a:alpha val="46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9"/>
          <p:cNvSpPr/>
          <p:nvPr/>
        </p:nvSpPr>
        <p:spPr>
          <a:xfrm rot="-9555841">
            <a:off x="-6785773" y="1808506"/>
            <a:ext cx="8200942" cy="3015697"/>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19"/>
          <p:cNvSpPr txBox="1">
            <a:spLocks noGrp="1"/>
          </p:cNvSpPr>
          <p:nvPr>
            <p:ph type="title"/>
          </p:nvPr>
        </p:nvSpPr>
        <p:spPr>
          <a:xfrm>
            <a:off x="1699900" y="2520537"/>
            <a:ext cx="2736900" cy="4875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70" name="Google Shape;170;p19"/>
          <p:cNvSpPr txBox="1">
            <a:spLocks noGrp="1"/>
          </p:cNvSpPr>
          <p:nvPr>
            <p:ph type="subTitle" idx="1"/>
          </p:nvPr>
        </p:nvSpPr>
        <p:spPr>
          <a:xfrm>
            <a:off x="1699975" y="3065348"/>
            <a:ext cx="2736900" cy="1038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71" name="Google Shape;171;p19"/>
          <p:cNvSpPr txBox="1">
            <a:spLocks noGrp="1"/>
          </p:cNvSpPr>
          <p:nvPr>
            <p:ph type="title" idx="2"/>
          </p:nvPr>
        </p:nvSpPr>
        <p:spPr>
          <a:xfrm>
            <a:off x="4707338" y="2520537"/>
            <a:ext cx="2736600" cy="4875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72" name="Google Shape;172;p19"/>
          <p:cNvSpPr txBox="1">
            <a:spLocks noGrp="1"/>
          </p:cNvSpPr>
          <p:nvPr>
            <p:ph type="subTitle" idx="3"/>
          </p:nvPr>
        </p:nvSpPr>
        <p:spPr>
          <a:xfrm>
            <a:off x="4707501" y="3065348"/>
            <a:ext cx="2736600" cy="1038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73" name="Google Shape;173;p19"/>
          <p:cNvSpPr txBox="1">
            <a:spLocks noGrp="1"/>
          </p:cNvSpPr>
          <p:nvPr>
            <p:ph type="title" idx="4"/>
          </p:nvPr>
        </p:nvSpPr>
        <p:spPr>
          <a:xfrm>
            <a:off x="719925" y="437700"/>
            <a:ext cx="7704000" cy="6579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wo columns 2">
  <p:cSld name="CUSTOM_14">
    <p:spTree>
      <p:nvGrpSpPr>
        <p:cNvPr id="1" name="Shape 174"/>
        <p:cNvGrpSpPr/>
        <p:nvPr/>
      </p:nvGrpSpPr>
      <p:grpSpPr>
        <a:xfrm>
          <a:off x="0" y="0"/>
          <a:ext cx="0" cy="0"/>
          <a:chOff x="0" y="0"/>
          <a:chExt cx="0" cy="0"/>
        </a:xfrm>
      </p:grpSpPr>
      <p:sp>
        <p:nvSpPr>
          <p:cNvPr id="175" name="Google Shape;175;p20"/>
          <p:cNvSpPr/>
          <p:nvPr/>
        </p:nvSpPr>
        <p:spPr>
          <a:xfrm rot="3394465" flipH="1">
            <a:off x="3077084" y="3433218"/>
            <a:ext cx="8703343"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accent1">
              <a:alpha val="46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0"/>
          <p:cNvSpPr/>
          <p:nvPr/>
        </p:nvSpPr>
        <p:spPr>
          <a:xfrm>
            <a:off x="5867027" y="-1243497"/>
            <a:ext cx="7065492" cy="5396392"/>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chemeClr val="accent3">
              <a:alpha val="258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0"/>
          <p:cNvSpPr/>
          <p:nvPr/>
        </p:nvSpPr>
        <p:spPr>
          <a:xfrm rot="3952094">
            <a:off x="4681686" y="-32116"/>
            <a:ext cx="7826127" cy="287786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0"/>
          <p:cNvSpPr/>
          <p:nvPr/>
        </p:nvSpPr>
        <p:spPr>
          <a:xfrm rot="-649760" flipH="1">
            <a:off x="7075142" y="-713258"/>
            <a:ext cx="4974484" cy="1490372"/>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chemeClr val="accent3">
              <a:alpha val="346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20"/>
          <p:cNvSpPr/>
          <p:nvPr/>
        </p:nvSpPr>
        <p:spPr>
          <a:xfrm rot="813319">
            <a:off x="-2477752" y="-3074323"/>
            <a:ext cx="6402109" cy="5689153"/>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chemeClr val="dk2">
              <a:alpha val="67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0"/>
          <p:cNvSpPr/>
          <p:nvPr/>
        </p:nvSpPr>
        <p:spPr>
          <a:xfrm rot="-10285603">
            <a:off x="-4701904" y="3752842"/>
            <a:ext cx="7471761" cy="4771864"/>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accent1">
              <a:alpha val="46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20"/>
          <p:cNvSpPr/>
          <p:nvPr/>
        </p:nvSpPr>
        <p:spPr>
          <a:xfrm rot="-7426355">
            <a:off x="-4666092" y="1132830"/>
            <a:ext cx="7826046" cy="287783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20"/>
          <p:cNvSpPr txBox="1">
            <a:spLocks noGrp="1"/>
          </p:cNvSpPr>
          <p:nvPr>
            <p:ph type="title"/>
          </p:nvPr>
        </p:nvSpPr>
        <p:spPr>
          <a:xfrm flipH="1">
            <a:off x="719925" y="437700"/>
            <a:ext cx="7704000" cy="6579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83" name="Google Shape;183;p20"/>
          <p:cNvSpPr txBox="1">
            <a:spLocks noGrp="1"/>
          </p:cNvSpPr>
          <p:nvPr>
            <p:ph type="body" idx="1"/>
          </p:nvPr>
        </p:nvSpPr>
        <p:spPr>
          <a:xfrm>
            <a:off x="1545450" y="1330100"/>
            <a:ext cx="6053100" cy="3375900"/>
          </a:xfrm>
          <a:prstGeom prst="rect">
            <a:avLst/>
          </a:prstGeom>
        </p:spPr>
        <p:txBody>
          <a:bodyPr spcFirstLastPara="1" wrap="square" lIns="91425" tIns="91425" rIns="91425" bIns="91425" anchor="t" anchorCtr="0">
            <a:noAutofit/>
          </a:bodyPr>
          <a:lstStyle>
            <a:lvl1pPr marL="457200" lvl="0" indent="-330200" algn="ctr" rtl="0">
              <a:lnSpc>
                <a:spcPct val="100000"/>
              </a:lnSpc>
              <a:spcBef>
                <a:spcPts val="300"/>
              </a:spcBef>
              <a:spcAft>
                <a:spcPts val="0"/>
              </a:spcAft>
              <a:buSzPts val="1600"/>
              <a:buChar char="●"/>
              <a:defRPr/>
            </a:lvl1pPr>
            <a:lvl2pPr marL="914400" lvl="1" indent="-330200" algn="ctr" rtl="0">
              <a:lnSpc>
                <a:spcPct val="100000"/>
              </a:lnSpc>
              <a:spcBef>
                <a:spcPts val="0"/>
              </a:spcBef>
              <a:spcAft>
                <a:spcPts val="0"/>
              </a:spcAft>
              <a:buSzPts val="1600"/>
              <a:buFont typeface="Nunito Light"/>
              <a:buChar char="○"/>
              <a:defRPr/>
            </a:lvl2pPr>
            <a:lvl3pPr marL="1371600" lvl="2" indent="-330200" algn="ctr" rtl="0">
              <a:lnSpc>
                <a:spcPct val="100000"/>
              </a:lnSpc>
              <a:spcBef>
                <a:spcPts val="1600"/>
              </a:spcBef>
              <a:spcAft>
                <a:spcPts val="0"/>
              </a:spcAft>
              <a:buSzPts val="1600"/>
              <a:buFont typeface="Nunito Light"/>
              <a:buChar char="■"/>
              <a:defRPr/>
            </a:lvl3pPr>
            <a:lvl4pPr marL="1828800" lvl="3" indent="-330200" algn="ctr" rtl="0">
              <a:lnSpc>
                <a:spcPct val="100000"/>
              </a:lnSpc>
              <a:spcBef>
                <a:spcPts val="1600"/>
              </a:spcBef>
              <a:spcAft>
                <a:spcPts val="0"/>
              </a:spcAft>
              <a:buSzPts val="1600"/>
              <a:buFont typeface="Nunito Light"/>
              <a:buChar char="●"/>
              <a:defRPr/>
            </a:lvl4pPr>
            <a:lvl5pPr marL="2286000" lvl="4" indent="-330200" algn="ctr" rtl="0">
              <a:lnSpc>
                <a:spcPct val="100000"/>
              </a:lnSpc>
              <a:spcBef>
                <a:spcPts val="1600"/>
              </a:spcBef>
              <a:spcAft>
                <a:spcPts val="0"/>
              </a:spcAft>
              <a:buSzPts val="1600"/>
              <a:buFont typeface="Nunito Light"/>
              <a:buChar char="○"/>
              <a:defRPr/>
            </a:lvl5pPr>
            <a:lvl6pPr marL="2743200" lvl="5" indent="-330200" algn="ctr" rtl="0">
              <a:lnSpc>
                <a:spcPct val="100000"/>
              </a:lnSpc>
              <a:spcBef>
                <a:spcPts val="1600"/>
              </a:spcBef>
              <a:spcAft>
                <a:spcPts val="0"/>
              </a:spcAft>
              <a:buSzPts val="1600"/>
              <a:buFont typeface="Nunito Light"/>
              <a:buChar char="■"/>
              <a:defRPr/>
            </a:lvl6pPr>
            <a:lvl7pPr marL="3200400" lvl="6" indent="-330200" algn="ctr" rtl="0">
              <a:lnSpc>
                <a:spcPct val="100000"/>
              </a:lnSpc>
              <a:spcBef>
                <a:spcPts val="1600"/>
              </a:spcBef>
              <a:spcAft>
                <a:spcPts val="0"/>
              </a:spcAft>
              <a:buSzPts val="1600"/>
              <a:buFont typeface="Nunito Light"/>
              <a:buChar char="●"/>
              <a:defRPr/>
            </a:lvl7pPr>
            <a:lvl8pPr marL="3657600" lvl="7" indent="-330200" algn="ctr" rtl="0">
              <a:lnSpc>
                <a:spcPct val="100000"/>
              </a:lnSpc>
              <a:spcBef>
                <a:spcPts val="1600"/>
              </a:spcBef>
              <a:spcAft>
                <a:spcPts val="0"/>
              </a:spcAft>
              <a:buSzPts val="1600"/>
              <a:buFont typeface="Nunito Light"/>
              <a:buChar char="○"/>
              <a:defRPr/>
            </a:lvl8pPr>
            <a:lvl9pPr marL="4114800" lvl="8" indent="-330200" algn="ctr" rtl="0">
              <a:lnSpc>
                <a:spcPct val="100000"/>
              </a:lnSpc>
              <a:spcBef>
                <a:spcPts val="1600"/>
              </a:spcBef>
              <a:spcAft>
                <a:spcPts val="1600"/>
              </a:spcAft>
              <a:buSzPts val="1600"/>
              <a:buFont typeface="Nunito Light"/>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three columns">
  <p:cSld name="CUSTOM_6">
    <p:spTree>
      <p:nvGrpSpPr>
        <p:cNvPr id="1" name="Shape 184"/>
        <p:cNvGrpSpPr/>
        <p:nvPr/>
      </p:nvGrpSpPr>
      <p:grpSpPr>
        <a:xfrm>
          <a:off x="0" y="0"/>
          <a:ext cx="0" cy="0"/>
          <a:chOff x="0" y="0"/>
          <a:chExt cx="0" cy="0"/>
        </a:xfrm>
      </p:grpSpPr>
      <p:sp>
        <p:nvSpPr>
          <p:cNvPr id="185" name="Google Shape;185;p21"/>
          <p:cNvSpPr/>
          <p:nvPr/>
        </p:nvSpPr>
        <p:spPr>
          <a:xfrm rot="-10285629">
            <a:off x="6057524" y="-2124373"/>
            <a:ext cx="9471588" cy="6049060"/>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accent1">
              <a:alpha val="46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1"/>
          <p:cNvSpPr/>
          <p:nvPr/>
        </p:nvSpPr>
        <p:spPr>
          <a:xfrm flipH="1">
            <a:off x="7942003" y="1004988"/>
            <a:ext cx="5766771" cy="3682967"/>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dk2">
              <a:alpha val="128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1"/>
          <p:cNvSpPr/>
          <p:nvPr/>
        </p:nvSpPr>
        <p:spPr>
          <a:xfrm rot="2839443">
            <a:off x="-308418" y="2442034"/>
            <a:ext cx="6402141" cy="5689181"/>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chemeClr val="dk2">
              <a:alpha val="67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1"/>
          <p:cNvSpPr/>
          <p:nvPr/>
        </p:nvSpPr>
        <p:spPr>
          <a:xfrm rot="9405665">
            <a:off x="-4880740" y="1281181"/>
            <a:ext cx="7310152" cy="6849835"/>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chemeClr val="accent3">
              <a:alpha val="335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1"/>
          <p:cNvSpPr/>
          <p:nvPr/>
        </p:nvSpPr>
        <p:spPr>
          <a:xfrm rot="-1478505">
            <a:off x="-2334601" y="-1000036"/>
            <a:ext cx="7826136" cy="287787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1"/>
          <p:cNvSpPr/>
          <p:nvPr/>
        </p:nvSpPr>
        <p:spPr>
          <a:xfrm rot="9555841" flipH="1">
            <a:off x="7801702" y="1808506"/>
            <a:ext cx="8200942" cy="3015697"/>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1"/>
          <p:cNvSpPr txBox="1">
            <a:spLocks noGrp="1"/>
          </p:cNvSpPr>
          <p:nvPr>
            <p:ph type="title"/>
          </p:nvPr>
        </p:nvSpPr>
        <p:spPr>
          <a:xfrm>
            <a:off x="719925" y="437700"/>
            <a:ext cx="7704000" cy="6579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92" name="Google Shape;192;p21"/>
          <p:cNvSpPr txBox="1">
            <a:spLocks noGrp="1"/>
          </p:cNvSpPr>
          <p:nvPr>
            <p:ph type="title" idx="2"/>
          </p:nvPr>
        </p:nvSpPr>
        <p:spPr>
          <a:xfrm>
            <a:off x="1164025" y="1617575"/>
            <a:ext cx="2045700" cy="4875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93" name="Google Shape;193;p21"/>
          <p:cNvSpPr txBox="1">
            <a:spLocks noGrp="1"/>
          </p:cNvSpPr>
          <p:nvPr>
            <p:ph type="subTitle" idx="1"/>
          </p:nvPr>
        </p:nvSpPr>
        <p:spPr>
          <a:xfrm>
            <a:off x="1164075" y="2151959"/>
            <a:ext cx="2045700" cy="99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94" name="Google Shape;194;p21"/>
          <p:cNvSpPr txBox="1">
            <a:spLocks noGrp="1"/>
          </p:cNvSpPr>
          <p:nvPr>
            <p:ph type="title" idx="3"/>
          </p:nvPr>
        </p:nvSpPr>
        <p:spPr>
          <a:xfrm>
            <a:off x="3549063" y="1617575"/>
            <a:ext cx="2045700" cy="4875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95" name="Google Shape;195;p21"/>
          <p:cNvSpPr txBox="1">
            <a:spLocks noGrp="1"/>
          </p:cNvSpPr>
          <p:nvPr>
            <p:ph type="subTitle" idx="4"/>
          </p:nvPr>
        </p:nvSpPr>
        <p:spPr>
          <a:xfrm>
            <a:off x="3549150" y="2151959"/>
            <a:ext cx="2045700" cy="99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96" name="Google Shape;196;p21"/>
          <p:cNvSpPr txBox="1">
            <a:spLocks noGrp="1"/>
          </p:cNvSpPr>
          <p:nvPr>
            <p:ph type="title" idx="5"/>
          </p:nvPr>
        </p:nvSpPr>
        <p:spPr>
          <a:xfrm>
            <a:off x="5934100" y="1617575"/>
            <a:ext cx="2045700" cy="4875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97" name="Google Shape;197;p21"/>
          <p:cNvSpPr txBox="1">
            <a:spLocks noGrp="1"/>
          </p:cNvSpPr>
          <p:nvPr>
            <p:ph type="subTitle" idx="6"/>
          </p:nvPr>
        </p:nvSpPr>
        <p:spPr>
          <a:xfrm>
            <a:off x="5934225" y="2151959"/>
            <a:ext cx="2045700" cy="99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4">
            <a:lumMod val="95000"/>
          </a:schemeClr>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1075" y="438900"/>
            <a:ext cx="7698600" cy="5727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Clr>
                <a:schemeClr val="dk1"/>
              </a:buClr>
              <a:buSzPts val="2800"/>
              <a:buFont typeface="Kulim Park"/>
              <a:buNone/>
              <a:defRPr sz="2800">
                <a:solidFill>
                  <a:schemeClr val="dk1"/>
                </a:solidFill>
                <a:latin typeface="Kulim Park"/>
                <a:ea typeface="Kulim Park"/>
                <a:cs typeface="Kulim Park"/>
                <a:sym typeface="Kulim Park"/>
              </a:defRPr>
            </a:lvl1pPr>
            <a:lvl2pPr lvl="1"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2pPr>
            <a:lvl3pPr lvl="2"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3pPr>
            <a:lvl4pPr lvl="3"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4pPr>
            <a:lvl5pPr lvl="4"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5pPr>
            <a:lvl6pPr lvl="5"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6pPr>
            <a:lvl7pPr lvl="6"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7pPr>
            <a:lvl8pPr lvl="7"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8pPr>
            <a:lvl9pPr lvl="8"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9pPr>
          </a:lstStyle>
          <a:p>
            <a:endParaRPr/>
          </a:p>
        </p:txBody>
      </p:sp>
      <p:sp>
        <p:nvSpPr>
          <p:cNvPr id="7" name="Google Shape;7;p1"/>
          <p:cNvSpPr txBox="1">
            <a:spLocks noGrp="1"/>
          </p:cNvSpPr>
          <p:nvPr>
            <p:ph type="body" idx="1"/>
          </p:nvPr>
        </p:nvSpPr>
        <p:spPr>
          <a:xfrm>
            <a:off x="721075" y="1351868"/>
            <a:ext cx="7701900" cy="3247500"/>
          </a:xfrm>
          <a:prstGeom prst="rect">
            <a:avLst/>
          </a:prstGeom>
          <a:noFill/>
          <a:ln>
            <a:noFill/>
          </a:ln>
        </p:spPr>
        <p:txBody>
          <a:bodyPr spcFirstLastPara="1" wrap="square" lIns="91425" tIns="91425" rIns="91425" bIns="91425" anchor="t" anchorCtr="0">
            <a:noAutofit/>
          </a:bodyPr>
          <a:lstStyle>
            <a:lvl1pPr marL="457200" lvl="0"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1pPr>
            <a:lvl2pPr marL="914400" lvl="1"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2pPr>
            <a:lvl3pPr marL="1371600" lvl="2"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3pPr>
            <a:lvl4pPr marL="1828800" lvl="3"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4pPr>
            <a:lvl5pPr marL="2286000" lvl="4"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5pPr>
            <a:lvl6pPr marL="2743200" lvl="5"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6pPr>
            <a:lvl7pPr marL="3200400" lvl="6"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7pPr>
            <a:lvl8pPr marL="3657600" lvl="7"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8pPr>
            <a:lvl9pPr marL="4114800" lvl="8"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2" r:id="rId3"/>
    <p:sldLayoutId id="2147483653" r:id="rId4"/>
    <p:sldLayoutId id="2147483655" r:id="rId5"/>
    <p:sldLayoutId id="2147483662" r:id="rId6"/>
    <p:sldLayoutId id="2147483665" r:id="rId7"/>
    <p:sldLayoutId id="2147483666" r:id="rId8"/>
    <p:sldLayoutId id="2147483667" r:id="rId9"/>
    <p:sldLayoutId id="2147483675" r:id="rId10"/>
    <p:sldLayoutId id="2147483676"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chart" Target="../charts/char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34"/>
          <p:cNvSpPr txBox="1">
            <a:spLocks noGrp="1"/>
          </p:cNvSpPr>
          <p:nvPr>
            <p:ph type="ctrTitle"/>
          </p:nvPr>
        </p:nvSpPr>
        <p:spPr>
          <a:xfrm>
            <a:off x="723150" y="1494200"/>
            <a:ext cx="7697700" cy="1598100"/>
          </a:xfrm>
          <a:prstGeom prst="rect">
            <a:avLst/>
          </a:prstGeom>
          <a:solidFill>
            <a:schemeClr val="accent4">
              <a:lumMod val="95000"/>
            </a:schemeClr>
          </a:solidFill>
        </p:spPr>
        <p:txBody>
          <a:bodyPr spcFirstLastPara="1" wrap="square" lIns="91425" tIns="91425" rIns="91425" bIns="91425" anchor="ctr" anchorCtr="0">
            <a:noAutofit/>
          </a:bodyPr>
          <a:lstStyle/>
          <a:p>
            <a:pPr marL="0" lvl="0" indent="0" algn="ctr" rtl="0">
              <a:spcBef>
                <a:spcPts val="0"/>
              </a:spcBef>
              <a:spcAft>
                <a:spcPts val="0"/>
              </a:spcAft>
              <a:buNone/>
            </a:pPr>
            <a:r>
              <a:rPr lang="en" sz="3200" b="1" dirty="0">
                <a:solidFill>
                  <a:schemeClr val="bg1">
                    <a:lumMod val="75000"/>
                  </a:schemeClr>
                </a:solidFill>
                <a:latin typeface="+mj-lt"/>
                <a:ea typeface="Kulim Park"/>
                <a:cs typeface="Kulim Park"/>
                <a:sym typeface="Kulim Park"/>
              </a:rPr>
              <a:t>Investigating mental health distress and help-seeking perceptions in first-year engineering students</a:t>
            </a:r>
            <a:endParaRPr sz="3200" b="1" dirty="0">
              <a:solidFill>
                <a:schemeClr val="bg1">
                  <a:lumMod val="75000"/>
                </a:schemeClr>
              </a:solidFill>
              <a:latin typeface="+mj-lt"/>
              <a:ea typeface="Kulim Park"/>
              <a:cs typeface="Kulim Park"/>
              <a:sym typeface="Kulim Park"/>
            </a:endParaRPr>
          </a:p>
        </p:txBody>
      </p:sp>
      <p:sp>
        <p:nvSpPr>
          <p:cNvPr id="326" name="Google Shape;326;p34"/>
          <p:cNvSpPr txBox="1">
            <a:spLocks noGrp="1"/>
          </p:cNvSpPr>
          <p:nvPr>
            <p:ph type="subTitle" idx="1"/>
          </p:nvPr>
        </p:nvSpPr>
        <p:spPr>
          <a:xfrm>
            <a:off x="1962550" y="3100575"/>
            <a:ext cx="5218500" cy="548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b="1" dirty="0">
                <a:solidFill>
                  <a:schemeClr val="accent3">
                    <a:lumMod val="50000"/>
                  </a:schemeClr>
                </a:solidFill>
              </a:rPr>
              <a:t>Sara Lamer</a:t>
            </a:r>
            <a:endParaRPr b="1" dirty="0">
              <a:solidFill>
                <a:schemeClr val="accent3">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D5895-D7E6-B216-844B-A3CECB4D78A1}"/>
              </a:ext>
            </a:extLst>
          </p:cNvPr>
          <p:cNvSpPr>
            <a:spLocks noGrp="1"/>
          </p:cNvSpPr>
          <p:nvPr>
            <p:ph type="title"/>
          </p:nvPr>
        </p:nvSpPr>
        <p:spPr/>
        <p:txBody>
          <a:bodyPr/>
          <a:lstStyle/>
          <a:p>
            <a:r>
              <a:rPr lang="en-US" b="1" dirty="0">
                <a:solidFill>
                  <a:schemeClr val="bg1"/>
                </a:solidFill>
                <a:latin typeface="+mj-lt"/>
              </a:rPr>
              <a:t>Conclusions</a:t>
            </a:r>
          </a:p>
        </p:txBody>
      </p:sp>
      <p:sp>
        <p:nvSpPr>
          <p:cNvPr id="3" name="Text Placeholder 2">
            <a:extLst>
              <a:ext uri="{FF2B5EF4-FFF2-40B4-BE49-F238E27FC236}">
                <a16:creationId xmlns:a16="http://schemas.microsoft.com/office/drawing/2014/main" id="{579EC2C0-E17D-1703-E72F-1F3837650D58}"/>
              </a:ext>
            </a:extLst>
          </p:cNvPr>
          <p:cNvSpPr>
            <a:spLocks noGrp="1"/>
          </p:cNvSpPr>
          <p:nvPr>
            <p:ph type="body" idx="1"/>
          </p:nvPr>
        </p:nvSpPr>
        <p:spPr>
          <a:xfrm>
            <a:off x="0" y="1330100"/>
            <a:ext cx="9144000" cy="3375900"/>
          </a:xfrm>
        </p:spPr>
        <p:txBody>
          <a:bodyPr/>
          <a:lstStyle/>
          <a:p>
            <a:pPr algn="l"/>
            <a:r>
              <a:rPr lang="en-US" sz="2200" dirty="0">
                <a:solidFill>
                  <a:schemeClr val="bg1"/>
                </a:solidFill>
              </a:rPr>
              <a:t>Men may be experiencing more symptoms of anxiety and depression, but the difference between population sizes may be showing that change.</a:t>
            </a:r>
          </a:p>
          <a:p>
            <a:pPr algn="l"/>
            <a:r>
              <a:rPr lang="en-US" sz="2200" dirty="0">
                <a:solidFill>
                  <a:schemeClr val="bg1"/>
                </a:solidFill>
              </a:rPr>
              <a:t>Women are self-reporting higher levels of depression compared to men, even with the population difference.</a:t>
            </a:r>
          </a:p>
          <a:p>
            <a:pPr algn="l"/>
            <a:r>
              <a:rPr lang="en-US" sz="2200" dirty="0">
                <a:solidFill>
                  <a:schemeClr val="bg1"/>
                </a:solidFill>
              </a:rPr>
              <a:t>Women had more positive beliefs about seeking help compared to men.</a:t>
            </a:r>
          </a:p>
          <a:p>
            <a:pPr algn="l"/>
            <a:r>
              <a:rPr lang="en-US" sz="2200" dirty="0">
                <a:solidFill>
                  <a:schemeClr val="bg1"/>
                </a:solidFill>
              </a:rPr>
              <a:t>Non-distressed students had more positive beliefs about seeking help compared to distressed students.</a:t>
            </a:r>
          </a:p>
          <a:p>
            <a:pPr marL="127000" indent="0">
              <a:buNone/>
            </a:pPr>
            <a:endParaRPr lang="en-US" dirty="0">
              <a:solidFill>
                <a:schemeClr val="bg1"/>
              </a:solidFill>
            </a:endParaRPr>
          </a:p>
        </p:txBody>
      </p:sp>
    </p:spTree>
    <p:extLst>
      <p:ext uri="{BB962C8B-B14F-4D97-AF65-F5344CB8AC3E}">
        <p14:creationId xmlns:p14="http://schemas.microsoft.com/office/powerpoint/2010/main" val="140656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63"/>
        <p:cNvGrpSpPr/>
        <p:nvPr/>
      </p:nvGrpSpPr>
      <p:grpSpPr>
        <a:xfrm>
          <a:off x="0" y="0"/>
          <a:ext cx="0" cy="0"/>
          <a:chOff x="0" y="0"/>
          <a:chExt cx="0" cy="0"/>
        </a:xfrm>
      </p:grpSpPr>
      <p:sp>
        <p:nvSpPr>
          <p:cNvPr id="365" name="Google Shape;365;p38"/>
          <p:cNvSpPr/>
          <p:nvPr/>
        </p:nvSpPr>
        <p:spPr>
          <a:xfrm>
            <a:off x="348650" y="804585"/>
            <a:ext cx="4180934" cy="4180628"/>
          </a:xfrm>
          <a:custGeom>
            <a:avLst/>
            <a:gdLst/>
            <a:ahLst/>
            <a:cxnLst/>
            <a:rect l="l" t="t" r="r" b="b"/>
            <a:pathLst>
              <a:path w="122671" h="122671" extrusionOk="0">
                <a:moveTo>
                  <a:pt x="61288" y="15890"/>
                </a:moveTo>
                <a:cubicBezTo>
                  <a:pt x="74134" y="15890"/>
                  <a:pt x="87890" y="17837"/>
                  <a:pt x="98492" y="25582"/>
                </a:cubicBezTo>
                <a:cubicBezTo>
                  <a:pt x="106392" y="31355"/>
                  <a:pt x="107052" y="41356"/>
                  <a:pt x="105729" y="50292"/>
                </a:cubicBezTo>
                <a:cubicBezTo>
                  <a:pt x="104207" y="60560"/>
                  <a:pt x="103318" y="70931"/>
                  <a:pt x="101429" y="81148"/>
                </a:cubicBezTo>
                <a:cubicBezTo>
                  <a:pt x="99916" y="89314"/>
                  <a:pt x="96431" y="97128"/>
                  <a:pt x="88124" y="99955"/>
                </a:cubicBezTo>
                <a:cubicBezTo>
                  <a:pt x="84437" y="101209"/>
                  <a:pt x="80540" y="101601"/>
                  <a:pt x="76602" y="101601"/>
                </a:cubicBezTo>
                <a:cubicBezTo>
                  <a:pt x="71796" y="101601"/>
                  <a:pt x="66926" y="101018"/>
                  <a:pt x="62297" y="100710"/>
                </a:cubicBezTo>
                <a:cubicBezTo>
                  <a:pt x="51217" y="99976"/>
                  <a:pt x="40203" y="98506"/>
                  <a:pt x="29211" y="96964"/>
                </a:cubicBezTo>
                <a:cubicBezTo>
                  <a:pt x="16647" y="95202"/>
                  <a:pt x="10610" y="89119"/>
                  <a:pt x="11276" y="76081"/>
                </a:cubicBezTo>
                <a:cubicBezTo>
                  <a:pt x="11770" y="66433"/>
                  <a:pt x="13452" y="56900"/>
                  <a:pt x="15516" y="47476"/>
                </a:cubicBezTo>
                <a:cubicBezTo>
                  <a:pt x="17086" y="40308"/>
                  <a:pt x="17867" y="30029"/>
                  <a:pt x="23464" y="24632"/>
                </a:cubicBezTo>
                <a:cubicBezTo>
                  <a:pt x="31878" y="16520"/>
                  <a:pt x="46079" y="16024"/>
                  <a:pt x="57526" y="15914"/>
                </a:cubicBezTo>
                <a:cubicBezTo>
                  <a:pt x="58439" y="15906"/>
                  <a:pt x="59335" y="15900"/>
                  <a:pt x="60210" y="15894"/>
                </a:cubicBezTo>
                <a:cubicBezTo>
                  <a:pt x="60569" y="15891"/>
                  <a:pt x="60928" y="15890"/>
                  <a:pt x="61288" y="15890"/>
                </a:cubicBezTo>
                <a:close/>
                <a:moveTo>
                  <a:pt x="0" y="0"/>
                </a:moveTo>
                <a:lnTo>
                  <a:pt x="0" y="122670"/>
                </a:lnTo>
                <a:lnTo>
                  <a:pt x="122671" y="122670"/>
                </a:lnTo>
                <a:lnTo>
                  <a:pt x="12267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8"/>
          <p:cNvSpPr/>
          <p:nvPr/>
        </p:nvSpPr>
        <p:spPr>
          <a:xfrm rot="4102360" flipH="1">
            <a:off x="-7330590" y="4680940"/>
            <a:ext cx="7471578" cy="4771747"/>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chemeClr val="accent1">
              <a:alpha val="46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8"/>
          <p:cNvSpPr txBox="1">
            <a:spLocks noGrp="1"/>
          </p:cNvSpPr>
          <p:nvPr>
            <p:ph type="title"/>
          </p:nvPr>
        </p:nvSpPr>
        <p:spPr>
          <a:xfrm>
            <a:off x="719925" y="215707"/>
            <a:ext cx="7704000" cy="657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b="1" dirty="0">
                <a:solidFill>
                  <a:schemeClr val="bg1"/>
                </a:solidFill>
                <a:latin typeface="+mj-lt"/>
              </a:rPr>
              <a:t>Help-seeking in distressed engineers</a:t>
            </a:r>
            <a:endParaRPr b="1" dirty="0">
              <a:solidFill>
                <a:schemeClr val="bg1"/>
              </a:solidFill>
              <a:latin typeface="+mj-lt"/>
            </a:endParaRPr>
          </a:p>
        </p:txBody>
      </p:sp>
      <p:sp>
        <p:nvSpPr>
          <p:cNvPr id="369" name="Google Shape;369;p38"/>
          <p:cNvSpPr/>
          <p:nvPr/>
        </p:nvSpPr>
        <p:spPr>
          <a:xfrm rot="813319">
            <a:off x="-4410118" y="-1658695"/>
            <a:ext cx="6402109" cy="5689153"/>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chemeClr val="dk2">
              <a:alpha val="67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TextBox 2">
            <a:extLst>
              <a:ext uri="{FF2B5EF4-FFF2-40B4-BE49-F238E27FC236}">
                <a16:creationId xmlns:a16="http://schemas.microsoft.com/office/drawing/2014/main" id="{31599195-BA00-6082-8D10-A9D543CDFBCD}"/>
              </a:ext>
            </a:extLst>
          </p:cNvPr>
          <p:cNvSpPr txBox="1"/>
          <p:nvPr/>
        </p:nvSpPr>
        <p:spPr>
          <a:xfrm>
            <a:off x="977122" y="790530"/>
            <a:ext cx="7189606" cy="307777"/>
          </a:xfrm>
          <a:prstGeom prst="rect">
            <a:avLst/>
          </a:prstGeom>
          <a:noFill/>
        </p:spPr>
        <p:txBody>
          <a:bodyPr wrap="square" rtlCol="0">
            <a:spAutoFit/>
          </a:bodyPr>
          <a:lstStyle/>
          <a:p>
            <a:pPr algn="ctr"/>
            <a:r>
              <a:rPr lang="en-US" b="1" dirty="0">
                <a:solidFill>
                  <a:schemeClr val="bg2">
                    <a:lumMod val="50000"/>
                  </a:schemeClr>
                </a:solidFill>
              </a:rPr>
              <a:t>Have you ever received counseling or therapy for a mental health concern?</a:t>
            </a:r>
          </a:p>
        </p:txBody>
      </p:sp>
      <p:graphicFrame>
        <p:nvGraphicFramePr>
          <p:cNvPr id="11" name="Chart 10">
            <a:extLst>
              <a:ext uri="{FF2B5EF4-FFF2-40B4-BE49-F238E27FC236}">
                <a16:creationId xmlns:a16="http://schemas.microsoft.com/office/drawing/2014/main" id="{3C97EB87-2117-F598-67A6-32092AEC55CD}"/>
              </a:ext>
            </a:extLst>
          </p:cNvPr>
          <p:cNvGraphicFramePr>
            <a:graphicFrameLocks/>
          </p:cNvGraphicFramePr>
          <p:nvPr>
            <p:extLst>
              <p:ext uri="{D42A27DB-BD31-4B8C-83A1-F6EECF244321}">
                <p14:modId xmlns:p14="http://schemas.microsoft.com/office/powerpoint/2010/main" val="2956254586"/>
              </p:ext>
            </p:extLst>
          </p:nvPr>
        </p:nvGraphicFramePr>
        <p:xfrm>
          <a:off x="871984" y="1050134"/>
          <a:ext cx="73152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a:extLst>
              <a:ext uri="{FF2B5EF4-FFF2-40B4-BE49-F238E27FC236}">
                <a16:creationId xmlns:a16="http://schemas.microsoft.com/office/drawing/2014/main" id="{C774D7CA-D900-4AF3-56BD-DE2D776FC0F6}"/>
              </a:ext>
            </a:extLst>
          </p:cNvPr>
          <p:cNvSpPr/>
          <p:nvPr/>
        </p:nvSpPr>
        <p:spPr>
          <a:xfrm>
            <a:off x="0" y="7217987"/>
            <a:ext cx="5338163" cy="3206999"/>
          </a:xfrm>
          <a:prstGeom prst="rect">
            <a:avLst/>
          </a:prstGeom>
          <a:solidFill>
            <a:schemeClr val="accent4">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73A8BC8F-FF8C-2F7E-9583-E5FB4BD3F97B}"/>
              </a:ext>
            </a:extLst>
          </p:cNvPr>
          <p:cNvSpPr txBox="1"/>
          <p:nvPr/>
        </p:nvSpPr>
        <p:spPr>
          <a:xfrm>
            <a:off x="1022053" y="4425405"/>
            <a:ext cx="7099744" cy="307777"/>
          </a:xfrm>
          <a:prstGeom prst="rect">
            <a:avLst/>
          </a:prstGeom>
          <a:noFill/>
        </p:spPr>
        <p:txBody>
          <a:bodyPr wrap="square" rtlCol="0">
            <a:spAutoFit/>
          </a:bodyPr>
          <a:lstStyle/>
          <a:p>
            <a:pPr algn="ctr"/>
            <a:r>
              <a:rPr lang="en-US" b="1" dirty="0">
                <a:solidFill>
                  <a:schemeClr val="accent3">
                    <a:lumMod val="75000"/>
                  </a:schemeClr>
                </a:solidFill>
              </a:rPr>
              <a:t>Distressed engineers are </a:t>
            </a:r>
            <a:r>
              <a:rPr lang="en-US" b="1" dirty="0">
                <a:solidFill>
                  <a:schemeClr val="bg1">
                    <a:lumMod val="75000"/>
                  </a:schemeClr>
                </a:solidFill>
              </a:rPr>
              <a:t>less likely </a:t>
            </a:r>
            <a:r>
              <a:rPr lang="en-US" b="1" dirty="0">
                <a:solidFill>
                  <a:schemeClr val="accent3">
                    <a:lumMod val="75000"/>
                  </a:schemeClr>
                </a:solidFill>
              </a:rPr>
              <a:t>to have received help than non-engineers </a:t>
            </a:r>
          </a:p>
        </p:txBody>
      </p:sp>
      <p:sp>
        <p:nvSpPr>
          <p:cNvPr id="19" name="Rectangle 18">
            <a:extLst>
              <a:ext uri="{FF2B5EF4-FFF2-40B4-BE49-F238E27FC236}">
                <a16:creationId xmlns:a16="http://schemas.microsoft.com/office/drawing/2014/main" id="{58A89FE1-1700-FFFB-6EDA-32C7EC52C120}"/>
              </a:ext>
            </a:extLst>
          </p:cNvPr>
          <p:cNvSpPr/>
          <p:nvPr/>
        </p:nvSpPr>
        <p:spPr>
          <a:xfrm>
            <a:off x="0" y="4795602"/>
            <a:ext cx="9144000" cy="369332"/>
          </a:xfrm>
          <a:prstGeom prst="rect">
            <a:avLst/>
          </a:prstGeom>
        </p:spPr>
        <p:txBody>
          <a:bodyPr wrap="square">
            <a:spAutoFit/>
          </a:bodyPr>
          <a:lstStyle/>
          <a:p>
            <a:r>
              <a:rPr lang="en-US" sz="900" baseline="30000" dirty="0">
                <a:latin typeface="Times New Roman" panose="02020603050405020304" pitchFamily="18" charset="0"/>
                <a:cs typeface="Times New Roman" panose="02020603050405020304" pitchFamily="18" charset="0"/>
              </a:rPr>
              <a:t>1</a:t>
            </a:r>
            <a:r>
              <a:rPr lang="en-US" sz="900" dirty="0">
                <a:latin typeface="Times New Roman" panose="02020603050405020304" pitchFamily="18" charset="0"/>
                <a:cs typeface="Times New Roman" panose="02020603050405020304" pitchFamily="18" charset="0"/>
              </a:rPr>
              <a:t>Mitchell, Caroline, Brian McMillan, and Teresa Hagan. 2017. "Mental health help-seeking </a:t>
            </a:r>
            <a:r>
              <a:rPr lang="en-US" sz="900" dirty="0" err="1">
                <a:latin typeface="Times New Roman" panose="02020603050405020304" pitchFamily="18" charset="0"/>
                <a:cs typeface="Times New Roman" panose="02020603050405020304" pitchFamily="18" charset="0"/>
              </a:rPr>
              <a:t>behaviours</a:t>
            </a:r>
            <a:r>
              <a:rPr lang="en-US" sz="900" dirty="0">
                <a:latin typeface="Times New Roman" panose="02020603050405020304" pitchFamily="18" charset="0"/>
                <a:cs typeface="Times New Roman" panose="02020603050405020304" pitchFamily="18" charset="0"/>
              </a:rPr>
              <a:t> in young adults." The British journal of general practice : the journal of the Royal College of General Practitioners 67 (654):8-9.ç</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9"/>
        <p:cNvGrpSpPr/>
        <p:nvPr/>
      </p:nvGrpSpPr>
      <p:grpSpPr>
        <a:xfrm>
          <a:off x="0" y="0"/>
          <a:ext cx="0" cy="0"/>
          <a:chOff x="0" y="0"/>
          <a:chExt cx="0" cy="0"/>
        </a:xfrm>
      </p:grpSpPr>
      <p:sp>
        <p:nvSpPr>
          <p:cNvPr id="5" name="Title 4">
            <a:extLst>
              <a:ext uri="{FF2B5EF4-FFF2-40B4-BE49-F238E27FC236}">
                <a16:creationId xmlns:a16="http://schemas.microsoft.com/office/drawing/2014/main" id="{DB09F221-778A-D917-C7A9-E81A4E7172C2}"/>
              </a:ext>
            </a:extLst>
          </p:cNvPr>
          <p:cNvSpPr>
            <a:spLocks noGrp="1"/>
          </p:cNvSpPr>
          <p:nvPr>
            <p:ph type="title"/>
          </p:nvPr>
        </p:nvSpPr>
        <p:spPr>
          <a:xfrm>
            <a:off x="0" y="1122744"/>
            <a:ext cx="9143999" cy="2984106"/>
          </a:xfrm>
        </p:spPr>
        <p:txBody>
          <a:bodyPr>
            <a:noAutofit/>
          </a:bodyPr>
          <a:lstStyle/>
          <a:p>
            <a:r>
              <a:rPr lang="en-US" sz="3600" dirty="0">
                <a:solidFill>
                  <a:schemeClr val="bg1">
                    <a:lumMod val="75000"/>
                  </a:schemeClr>
                </a:solidFill>
                <a:latin typeface="+mj-lt"/>
              </a:rPr>
              <a:t>Increasing help seeking can </a:t>
            </a:r>
            <a:r>
              <a:rPr lang="en-US" sz="3600" b="1" dirty="0">
                <a:solidFill>
                  <a:schemeClr val="bg1">
                    <a:lumMod val="75000"/>
                  </a:schemeClr>
                </a:solidFill>
                <a:latin typeface="+mj-lt"/>
              </a:rPr>
              <a:t>improve the prognosis of disorders</a:t>
            </a:r>
            <a:r>
              <a:rPr lang="en-US" sz="3600" dirty="0">
                <a:solidFill>
                  <a:schemeClr val="bg1">
                    <a:lumMod val="75000"/>
                  </a:schemeClr>
                </a:solidFill>
                <a:latin typeface="+mj-lt"/>
              </a:rPr>
              <a:t> and reduce the potential for </a:t>
            </a:r>
            <a:r>
              <a:rPr lang="en-US" sz="3600" b="1" dirty="0">
                <a:solidFill>
                  <a:schemeClr val="bg1">
                    <a:lumMod val="75000"/>
                  </a:schemeClr>
                </a:solidFill>
                <a:latin typeface="+mj-lt"/>
              </a:rPr>
              <a:t>progression to more chronic or severe disorders</a:t>
            </a:r>
            <a:r>
              <a:rPr lang="en-US" sz="3600" baseline="30000" dirty="0">
                <a:solidFill>
                  <a:schemeClr val="bg1">
                    <a:lumMod val="75000"/>
                  </a:schemeClr>
                </a:solidFill>
                <a:latin typeface="+mj-lt"/>
              </a:rPr>
              <a:t>1</a:t>
            </a:r>
            <a:br>
              <a:rPr lang="en-US" sz="9600" baseline="30000" dirty="0">
                <a:solidFill>
                  <a:schemeClr val="bg1">
                    <a:lumMod val="75000"/>
                  </a:schemeClr>
                </a:solidFill>
                <a:latin typeface="+mj-lt"/>
              </a:rPr>
            </a:br>
            <a:r>
              <a:rPr lang="en-US" sz="1000" baseline="30000" dirty="0">
                <a:solidFill>
                  <a:schemeClr val="bg2">
                    <a:lumMod val="75000"/>
                  </a:schemeClr>
                </a:solidFill>
                <a:latin typeface="Times New Roman" panose="02020603050405020304" pitchFamily="18" charset="0"/>
                <a:cs typeface="Times New Roman" panose="02020603050405020304" pitchFamily="18" charset="0"/>
              </a:rPr>
              <a:t>1</a:t>
            </a:r>
            <a:r>
              <a:rPr lang="en-US" sz="1000" dirty="0">
                <a:solidFill>
                  <a:schemeClr val="bg2">
                    <a:lumMod val="75000"/>
                  </a:schemeClr>
                </a:solidFill>
                <a:latin typeface="Times New Roman" panose="02020603050405020304" pitchFamily="18" charset="0"/>
                <a:cs typeface="Times New Roman" panose="02020603050405020304" pitchFamily="18" charset="0"/>
              </a:rPr>
              <a:t>Mitchell, Caroline, Brian McMillan, and Teresa Hagan. 2017. "Mental health help-seeking </a:t>
            </a:r>
            <a:r>
              <a:rPr lang="en-US" sz="1000" dirty="0" err="1">
                <a:solidFill>
                  <a:schemeClr val="bg2">
                    <a:lumMod val="75000"/>
                  </a:schemeClr>
                </a:solidFill>
                <a:latin typeface="Times New Roman" panose="02020603050405020304" pitchFamily="18" charset="0"/>
                <a:cs typeface="Times New Roman" panose="02020603050405020304" pitchFamily="18" charset="0"/>
              </a:rPr>
              <a:t>behaviours</a:t>
            </a:r>
            <a:r>
              <a:rPr lang="en-US" sz="1000" dirty="0">
                <a:solidFill>
                  <a:schemeClr val="bg2">
                    <a:lumMod val="75000"/>
                  </a:schemeClr>
                </a:solidFill>
                <a:latin typeface="Times New Roman" panose="02020603050405020304" pitchFamily="18" charset="0"/>
                <a:cs typeface="Times New Roman" panose="02020603050405020304" pitchFamily="18" charset="0"/>
              </a:rPr>
              <a:t> in young adults." The British journal of general practice : the journal of the Royal College of General Practitioners 67 (654):8-9.</a:t>
            </a:r>
            <a:br>
              <a:rPr lang="en-US" sz="1000" dirty="0">
                <a:solidFill>
                  <a:schemeClr val="bg2">
                    <a:lumMod val="75000"/>
                  </a:schemeClr>
                </a:solidFill>
                <a:latin typeface="Times New Roman" panose="02020603050405020304" pitchFamily="18" charset="0"/>
                <a:cs typeface="Times New Roman" panose="02020603050405020304" pitchFamily="18" charset="0"/>
              </a:rPr>
            </a:br>
            <a:endParaRPr lang="en-US" sz="1000" dirty="0">
              <a:solidFill>
                <a:schemeClr val="bg2">
                  <a:lumMod val="75000"/>
                </a:schemeClr>
              </a:solidFill>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7" name="TextBox 6">
            <a:extLst>
              <a:ext uri="{FF2B5EF4-FFF2-40B4-BE49-F238E27FC236}">
                <a16:creationId xmlns:a16="http://schemas.microsoft.com/office/drawing/2014/main" id="{E7F50231-2234-C1C4-4973-D36CDD5D1FD8}"/>
              </a:ext>
            </a:extLst>
          </p:cNvPr>
          <p:cNvSpPr txBox="1"/>
          <p:nvPr/>
        </p:nvSpPr>
        <p:spPr>
          <a:xfrm>
            <a:off x="0" y="0"/>
            <a:ext cx="9144001" cy="1077218"/>
          </a:xfrm>
          <a:prstGeom prst="rect">
            <a:avLst/>
          </a:prstGeom>
          <a:noFill/>
        </p:spPr>
        <p:txBody>
          <a:bodyPr wrap="square" rtlCol="0">
            <a:spAutoFit/>
          </a:bodyPr>
          <a:lstStyle/>
          <a:p>
            <a:pPr algn="ctr"/>
            <a:r>
              <a:rPr lang="en-US" sz="3200" b="1" dirty="0">
                <a:solidFill>
                  <a:schemeClr val="bg1"/>
                </a:solidFill>
              </a:rPr>
              <a:t>Theoretical framework: The integrated behavioral model</a:t>
            </a:r>
          </a:p>
        </p:txBody>
      </p:sp>
      <p:sp>
        <p:nvSpPr>
          <p:cNvPr id="11" name="Rectangle 10">
            <a:extLst>
              <a:ext uri="{FF2B5EF4-FFF2-40B4-BE49-F238E27FC236}">
                <a16:creationId xmlns:a16="http://schemas.microsoft.com/office/drawing/2014/main" id="{12494884-AD9E-82EB-E8BA-6F8F84B1B485}"/>
              </a:ext>
            </a:extLst>
          </p:cNvPr>
          <p:cNvSpPr/>
          <p:nvPr/>
        </p:nvSpPr>
        <p:spPr>
          <a:xfrm>
            <a:off x="0" y="1153820"/>
            <a:ext cx="9180575" cy="835727"/>
          </a:xfrm>
          <a:prstGeom prst="rect">
            <a:avLst/>
          </a:prstGeom>
          <a:solidFill>
            <a:schemeClr val="accent3">
              <a:lumMod val="60000"/>
              <a:lumOff val="40000"/>
              <a:alpha val="76471"/>
            </a:schemeClr>
          </a:solid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D6DB3AE-5C01-67A6-C531-D10BF740E0E7}"/>
              </a:ext>
            </a:extLst>
          </p:cNvPr>
          <p:cNvSpPr/>
          <p:nvPr/>
        </p:nvSpPr>
        <p:spPr>
          <a:xfrm>
            <a:off x="-18290" y="2039331"/>
            <a:ext cx="9180575" cy="835727"/>
          </a:xfrm>
          <a:prstGeom prst="rect">
            <a:avLst/>
          </a:prstGeom>
          <a:solidFill>
            <a:schemeClr val="accent3">
              <a:lumMod val="60000"/>
              <a:lumOff val="40000"/>
              <a:alpha val="76471"/>
            </a:schemeClr>
          </a:solid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950F0D18-AF74-F10A-49FB-4B263AC3F74A}"/>
              </a:ext>
            </a:extLst>
          </p:cNvPr>
          <p:cNvSpPr txBox="1"/>
          <p:nvPr/>
        </p:nvSpPr>
        <p:spPr>
          <a:xfrm>
            <a:off x="7580671" y="1417794"/>
            <a:ext cx="1599904" cy="307777"/>
          </a:xfrm>
          <a:prstGeom prst="rect">
            <a:avLst/>
          </a:prstGeom>
          <a:noFill/>
        </p:spPr>
        <p:txBody>
          <a:bodyPr wrap="square" rtlCol="0">
            <a:spAutoFit/>
          </a:bodyPr>
          <a:lstStyle/>
          <a:p>
            <a:pPr algn="ctr"/>
            <a:r>
              <a:rPr lang="en-US" dirty="0"/>
              <a:t>Direct mediators</a:t>
            </a:r>
          </a:p>
        </p:txBody>
      </p:sp>
      <p:sp>
        <p:nvSpPr>
          <p:cNvPr id="10" name="TextBox 9">
            <a:extLst>
              <a:ext uri="{FF2B5EF4-FFF2-40B4-BE49-F238E27FC236}">
                <a16:creationId xmlns:a16="http://schemas.microsoft.com/office/drawing/2014/main" id="{75825122-C7B6-6E90-A086-DF06A42B9B77}"/>
              </a:ext>
            </a:extLst>
          </p:cNvPr>
          <p:cNvSpPr txBox="1"/>
          <p:nvPr/>
        </p:nvSpPr>
        <p:spPr>
          <a:xfrm>
            <a:off x="7544096" y="2253521"/>
            <a:ext cx="1599904" cy="307777"/>
          </a:xfrm>
          <a:prstGeom prst="rect">
            <a:avLst/>
          </a:prstGeom>
          <a:noFill/>
        </p:spPr>
        <p:txBody>
          <a:bodyPr wrap="square" rtlCol="0">
            <a:spAutoFit/>
          </a:bodyPr>
          <a:lstStyle/>
          <a:p>
            <a:pPr algn="ctr"/>
            <a:r>
              <a:rPr lang="en-US" dirty="0"/>
              <a:t>Driver</a:t>
            </a:r>
          </a:p>
        </p:txBody>
      </p:sp>
      <p:sp>
        <p:nvSpPr>
          <p:cNvPr id="13" name="TextBox 12">
            <a:extLst>
              <a:ext uri="{FF2B5EF4-FFF2-40B4-BE49-F238E27FC236}">
                <a16:creationId xmlns:a16="http://schemas.microsoft.com/office/drawing/2014/main" id="{BA472BBD-6B7E-9DDD-91E2-641806E063E1}"/>
              </a:ext>
            </a:extLst>
          </p:cNvPr>
          <p:cNvSpPr txBox="1"/>
          <p:nvPr/>
        </p:nvSpPr>
        <p:spPr>
          <a:xfrm>
            <a:off x="2049452" y="1350019"/>
            <a:ext cx="1257152" cy="375552"/>
          </a:xfrm>
          <a:prstGeom prst="rect">
            <a:avLst/>
          </a:prstGeom>
          <a:solidFill>
            <a:schemeClr val="bg1">
              <a:lumMod val="60000"/>
              <a:lumOff val="40000"/>
            </a:schemeClr>
          </a:solidFill>
        </p:spPr>
        <p:txBody>
          <a:bodyPr wrap="square" rtlCol="0">
            <a:spAutoFit/>
          </a:bodyPr>
          <a:lstStyle/>
          <a:p>
            <a:pPr algn="ctr">
              <a:lnSpc>
                <a:spcPct val="150000"/>
              </a:lnSpc>
            </a:pPr>
            <a:r>
              <a:rPr lang="en-US" b="1" dirty="0">
                <a:solidFill>
                  <a:schemeClr val="accent2"/>
                </a:solidFill>
              </a:rPr>
              <a:t>Attitude</a:t>
            </a:r>
          </a:p>
        </p:txBody>
      </p:sp>
      <p:sp>
        <p:nvSpPr>
          <p:cNvPr id="14" name="TextBox 13">
            <a:extLst>
              <a:ext uri="{FF2B5EF4-FFF2-40B4-BE49-F238E27FC236}">
                <a16:creationId xmlns:a16="http://schemas.microsoft.com/office/drawing/2014/main" id="{E12A97A0-5B81-A6A2-E87F-8CB69641998A}"/>
              </a:ext>
            </a:extLst>
          </p:cNvPr>
          <p:cNvSpPr txBox="1"/>
          <p:nvPr/>
        </p:nvSpPr>
        <p:spPr>
          <a:xfrm>
            <a:off x="4049512" y="1310072"/>
            <a:ext cx="1081549" cy="523220"/>
          </a:xfrm>
          <a:prstGeom prst="rect">
            <a:avLst/>
          </a:prstGeom>
          <a:solidFill>
            <a:schemeClr val="bg1">
              <a:lumMod val="60000"/>
              <a:lumOff val="40000"/>
            </a:schemeClr>
          </a:solidFill>
        </p:spPr>
        <p:txBody>
          <a:bodyPr wrap="square" rtlCol="0">
            <a:spAutoFit/>
          </a:bodyPr>
          <a:lstStyle/>
          <a:p>
            <a:pPr algn="ctr"/>
            <a:r>
              <a:rPr lang="en-US" b="1" dirty="0">
                <a:solidFill>
                  <a:schemeClr val="accent2"/>
                </a:solidFill>
              </a:rPr>
              <a:t>Perceived norm</a:t>
            </a:r>
          </a:p>
        </p:txBody>
      </p:sp>
      <p:sp>
        <p:nvSpPr>
          <p:cNvPr id="15" name="TextBox 14">
            <a:extLst>
              <a:ext uri="{FF2B5EF4-FFF2-40B4-BE49-F238E27FC236}">
                <a16:creationId xmlns:a16="http://schemas.microsoft.com/office/drawing/2014/main" id="{FF492B6A-CE8C-F4FA-8146-93CD0566601D}"/>
              </a:ext>
            </a:extLst>
          </p:cNvPr>
          <p:cNvSpPr txBox="1"/>
          <p:nvPr/>
        </p:nvSpPr>
        <p:spPr>
          <a:xfrm>
            <a:off x="5789822" y="1310072"/>
            <a:ext cx="1081550" cy="523220"/>
          </a:xfrm>
          <a:prstGeom prst="rect">
            <a:avLst/>
          </a:prstGeom>
          <a:solidFill>
            <a:schemeClr val="bg1">
              <a:lumMod val="60000"/>
              <a:lumOff val="40000"/>
            </a:schemeClr>
          </a:solidFill>
        </p:spPr>
        <p:txBody>
          <a:bodyPr wrap="square" rtlCol="0">
            <a:spAutoFit/>
          </a:bodyPr>
          <a:lstStyle/>
          <a:p>
            <a:pPr algn="ctr"/>
            <a:r>
              <a:rPr lang="en-US" b="1" dirty="0">
                <a:solidFill>
                  <a:schemeClr val="accent2"/>
                </a:solidFill>
              </a:rPr>
              <a:t>Personal agency</a:t>
            </a:r>
          </a:p>
        </p:txBody>
      </p:sp>
      <p:sp>
        <p:nvSpPr>
          <p:cNvPr id="16" name="TextBox 15">
            <a:extLst>
              <a:ext uri="{FF2B5EF4-FFF2-40B4-BE49-F238E27FC236}">
                <a16:creationId xmlns:a16="http://schemas.microsoft.com/office/drawing/2014/main" id="{BB6BCBD3-EAAF-D7DF-F0D7-E6D9326E3172}"/>
              </a:ext>
            </a:extLst>
          </p:cNvPr>
          <p:cNvSpPr txBox="1"/>
          <p:nvPr/>
        </p:nvSpPr>
        <p:spPr>
          <a:xfrm>
            <a:off x="4031225" y="2324918"/>
            <a:ext cx="1081549" cy="307777"/>
          </a:xfrm>
          <a:prstGeom prst="rect">
            <a:avLst/>
          </a:prstGeom>
          <a:solidFill>
            <a:schemeClr val="bg1">
              <a:lumMod val="40000"/>
              <a:lumOff val="60000"/>
            </a:schemeClr>
          </a:solidFill>
        </p:spPr>
        <p:txBody>
          <a:bodyPr wrap="square" rtlCol="0">
            <a:spAutoFit/>
          </a:bodyPr>
          <a:lstStyle/>
          <a:p>
            <a:pPr algn="ctr"/>
            <a:r>
              <a:rPr lang="en-US" b="1" dirty="0">
                <a:solidFill>
                  <a:schemeClr val="accent2"/>
                </a:solidFill>
              </a:rPr>
              <a:t>Intention</a:t>
            </a:r>
          </a:p>
        </p:txBody>
      </p:sp>
      <p:sp>
        <p:nvSpPr>
          <p:cNvPr id="17" name="TextBox 16">
            <a:extLst>
              <a:ext uri="{FF2B5EF4-FFF2-40B4-BE49-F238E27FC236}">
                <a16:creationId xmlns:a16="http://schemas.microsoft.com/office/drawing/2014/main" id="{C18DC814-FAE3-682E-5EA3-1211ABE37CDA}"/>
              </a:ext>
            </a:extLst>
          </p:cNvPr>
          <p:cNvSpPr txBox="1"/>
          <p:nvPr/>
        </p:nvSpPr>
        <p:spPr>
          <a:xfrm>
            <a:off x="4031224" y="2981529"/>
            <a:ext cx="1081549" cy="523220"/>
          </a:xfrm>
          <a:prstGeom prst="rect">
            <a:avLst/>
          </a:prstGeom>
          <a:solidFill>
            <a:schemeClr val="accent3">
              <a:lumMod val="75000"/>
            </a:schemeClr>
          </a:solidFill>
        </p:spPr>
        <p:txBody>
          <a:bodyPr wrap="square" rtlCol="0">
            <a:spAutoFit/>
          </a:bodyPr>
          <a:lstStyle/>
          <a:p>
            <a:pPr algn="ctr"/>
            <a:r>
              <a:rPr lang="en-US" b="1" dirty="0">
                <a:solidFill>
                  <a:schemeClr val="accent2"/>
                </a:solidFill>
              </a:rPr>
              <a:t>Seeking help</a:t>
            </a:r>
          </a:p>
        </p:txBody>
      </p:sp>
      <p:cxnSp>
        <p:nvCxnSpPr>
          <p:cNvPr id="19" name="Straight Arrow Connector 18">
            <a:extLst>
              <a:ext uri="{FF2B5EF4-FFF2-40B4-BE49-F238E27FC236}">
                <a16:creationId xmlns:a16="http://schemas.microsoft.com/office/drawing/2014/main" id="{72B3A7B3-4569-3D34-DDEB-CA9C8DA60066}"/>
              </a:ext>
            </a:extLst>
          </p:cNvPr>
          <p:cNvCxnSpPr>
            <a:cxnSpLocks/>
          </p:cNvCxnSpPr>
          <p:nvPr/>
        </p:nvCxnSpPr>
        <p:spPr>
          <a:xfrm>
            <a:off x="3333824" y="1757531"/>
            <a:ext cx="1257152" cy="49890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06D2BC1C-BAFF-C58A-48A6-6627F434B150}"/>
              </a:ext>
            </a:extLst>
          </p:cNvPr>
          <p:cNvCxnSpPr>
            <a:cxnSpLocks/>
            <a:stCxn id="14" idx="2"/>
          </p:cNvCxnSpPr>
          <p:nvPr/>
        </p:nvCxnSpPr>
        <p:spPr>
          <a:xfrm>
            <a:off x="4590287" y="1833292"/>
            <a:ext cx="0" cy="41733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F271A588-6000-40BB-E763-456A4F07AB39}"/>
              </a:ext>
            </a:extLst>
          </p:cNvPr>
          <p:cNvCxnSpPr>
            <a:cxnSpLocks/>
          </p:cNvCxnSpPr>
          <p:nvPr/>
        </p:nvCxnSpPr>
        <p:spPr>
          <a:xfrm flipH="1">
            <a:off x="4609263" y="1833292"/>
            <a:ext cx="1180559" cy="41733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7DED5477-0C16-885C-171B-093737260E42}"/>
              </a:ext>
            </a:extLst>
          </p:cNvPr>
          <p:cNvCxnSpPr>
            <a:cxnSpLocks/>
            <a:stCxn id="16" idx="2"/>
            <a:endCxn id="17" idx="0"/>
          </p:cNvCxnSpPr>
          <p:nvPr/>
        </p:nvCxnSpPr>
        <p:spPr>
          <a:xfrm flipH="1">
            <a:off x="4571999" y="2632695"/>
            <a:ext cx="1" cy="34883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6" name="TextBox 35">
            <a:extLst>
              <a:ext uri="{FF2B5EF4-FFF2-40B4-BE49-F238E27FC236}">
                <a16:creationId xmlns:a16="http://schemas.microsoft.com/office/drawing/2014/main" id="{CA1701CB-A939-9A6C-5CFA-6766B2A573E1}"/>
              </a:ext>
            </a:extLst>
          </p:cNvPr>
          <p:cNvSpPr txBox="1"/>
          <p:nvPr/>
        </p:nvSpPr>
        <p:spPr>
          <a:xfrm>
            <a:off x="706544" y="3837171"/>
            <a:ext cx="7767484" cy="369332"/>
          </a:xfrm>
          <a:prstGeom prst="rect">
            <a:avLst/>
          </a:prstGeom>
          <a:noFill/>
        </p:spPr>
        <p:txBody>
          <a:bodyPr wrap="square" rtlCol="0">
            <a:spAutoFit/>
          </a:bodyPr>
          <a:lstStyle/>
          <a:p>
            <a:pPr algn="ctr"/>
            <a:r>
              <a:rPr lang="en-US" sz="1800" dirty="0">
                <a:solidFill>
                  <a:schemeClr val="bg2">
                    <a:lumMod val="50000"/>
                  </a:schemeClr>
                </a:solidFill>
              </a:rPr>
              <a:t>IBM allows for determination of beliefs that are </a:t>
            </a:r>
            <a:r>
              <a:rPr lang="en-US" sz="1800" b="1" dirty="0">
                <a:solidFill>
                  <a:schemeClr val="bg2">
                    <a:lumMod val="50000"/>
                  </a:schemeClr>
                </a:solidFill>
              </a:rPr>
              <a:t>predictive </a:t>
            </a:r>
            <a:r>
              <a:rPr lang="en-US" sz="1800" dirty="0">
                <a:solidFill>
                  <a:schemeClr val="bg2">
                    <a:lumMod val="50000"/>
                  </a:schemeClr>
                </a:solidFill>
              </a:rPr>
              <a:t>of behavior.</a:t>
            </a:r>
          </a:p>
        </p:txBody>
      </p:sp>
      <p:sp>
        <p:nvSpPr>
          <p:cNvPr id="37" name="TextBox 36">
            <a:extLst>
              <a:ext uri="{FF2B5EF4-FFF2-40B4-BE49-F238E27FC236}">
                <a16:creationId xmlns:a16="http://schemas.microsoft.com/office/drawing/2014/main" id="{211C92B8-9F88-0D34-C00E-C93E43A07EFD}"/>
              </a:ext>
            </a:extLst>
          </p:cNvPr>
          <p:cNvSpPr txBox="1"/>
          <p:nvPr/>
        </p:nvSpPr>
        <p:spPr>
          <a:xfrm>
            <a:off x="706544" y="4282196"/>
            <a:ext cx="7680372" cy="369332"/>
          </a:xfrm>
          <a:prstGeom prst="rect">
            <a:avLst/>
          </a:prstGeom>
          <a:noFill/>
        </p:spPr>
        <p:txBody>
          <a:bodyPr wrap="square" rtlCol="0">
            <a:spAutoFit/>
          </a:bodyPr>
          <a:lstStyle/>
          <a:p>
            <a:pPr algn="ctr"/>
            <a:r>
              <a:rPr lang="en-US" sz="1800" dirty="0">
                <a:solidFill>
                  <a:schemeClr val="bg2">
                    <a:lumMod val="50000"/>
                  </a:schemeClr>
                </a:solidFill>
              </a:rPr>
              <a:t>IBM focuses on beliefs that can be </a:t>
            </a:r>
            <a:r>
              <a:rPr lang="en-US" sz="1800" b="1" dirty="0">
                <a:solidFill>
                  <a:schemeClr val="bg2">
                    <a:lumMod val="50000"/>
                  </a:schemeClr>
                </a:solidFill>
              </a:rPr>
              <a:t>targeted by interventions.</a:t>
            </a:r>
            <a:endParaRPr lang="en-US" sz="1800" dirty="0">
              <a:solidFill>
                <a:schemeClr val="bg2">
                  <a:lumMod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24"/>
        <p:cNvGrpSpPr/>
        <p:nvPr/>
      </p:nvGrpSpPr>
      <p:grpSpPr>
        <a:xfrm>
          <a:off x="0" y="0"/>
          <a:ext cx="0" cy="0"/>
          <a:chOff x="0" y="0"/>
          <a:chExt cx="0" cy="0"/>
        </a:xfrm>
      </p:grpSpPr>
      <p:sp>
        <p:nvSpPr>
          <p:cNvPr id="425" name="Google Shape;425;p46"/>
          <p:cNvSpPr txBox="1">
            <a:spLocks noGrp="1"/>
          </p:cNvSpPr>
          <p:nvPr>
            <p:ph type="title"/>
          </p:nvPr>
        </p:nvSpPr>
        <p:spPr>
          <a:xfrm>
            <a:off x="719925" y="437700"/>
            <a:ext cx="7704000" cy="657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b="1" dirty="0">
                <a:solidFill>
                  <a:schemeClr val="bg1"/>
                </a:solidFill>
                <a:latin typeface="+mj-lt"/>
              </a:rPr>
              <a:t>Direct</a:t>
            </a:r>
            <a:r>
              <a:rPr lang="en" b="1" dirty="0">
                <a:solidFill>
                  <a:schemeClr val="lt1"/>
                </a:solidFill>
                <a:latin typeface="+mj-lt"/>
              </a:rPr>
              <a:t> Mediators</a:t>
            </a:r>
            <a:endParaRPr b="1" dirty="0">
              <a:solidFill>
                <a:schemeClr val="lt1"/>
              </a:solidFill>
              <a:latin typeface="+mj-lt"/>
            </a:endParaRPr>
          </a:p>
        </p:txBody>
      </p:sp>
      <p:sp>
        <p:nvSpPr>
          <p:cNvPr id="426" name="Google Shape;426;p46"/>
          <p:cNvSpPr txBox="1">
            <a:spLocks noGrp="1"/>
          </p:cNvSpPr>
          <p:nvPr>
            <p:ph type="title" idx="2"/>
          </p:nvPr>
        </p:nvSpPr>
        <p:spPr>
          <a:xfrm>
            <a:off x="1164025" y="1617575"/>
            <a:ext cx="2045700" cy="487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Attitude</a:t>
            </a:r>
            <a:endParaRPr dirty="0"/>
          </a:p>
        </p:txBody>
      </p:sp>
      <p:sp>
        <p:nvSpPr>
          <p:cNvPr id="427" name="Google Shape;427;p46"/>
          <p:cNvSpPr txBox="1">
            <a:spLocks noGrp="1"/>
          </p:cNvSpPr>
          <p:nvPr>
            <p:ph type="subTitle" idx="1"/>
          </p:nvPr>
        </p:nvSpPr>
        <p:spPr>
          <a:xfrm>
            <a:off x="1164075" y="2151959"/>
            <a:ext cx="2045700" cy="999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A student’s beliefs about outcomes or attributes of seeking help.</a:t>
            </a:r>
            <a:endParaRPr dirty="0"/>
          </a:p>
        </p:txBody>
      </p:sp>
      <p:sp>
        <p:nvSpPr>
          <p:cNvPr id="428" name="Google Shape;428;p46"/>
          <p:cNvSpPr txBox="1">
            <a:spLocks noGrp="1"/>
          </p:cNvSpPr>
          <p:nvPr>
            <p:ph type="title" idx="3"/>
          </p:nvPr>
        </p:nvSpPr>
        <p:spPr>
          <a:xfrm>
            <a:off x="3549063" y="1617575"/>
            <a:ext cx="2045700" cy="487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Perceived norm</a:t>
            </a:r>
            <a:endParaRPr dirty="0"/>
          </a:p>
        </p:txBody>
      </p:sp>
      <p:sp>
        <p:nvSpPr>
          <p:cNvPr id="429" name="Google Shape;429;p46"/>
          <p:cNvSpPr txBox="1">
            <a:spLocks noGrp="1"/>
          </p:cNvSpPr>
          <p:nvPr>
            <p:ph type="subTitle" idx="4"/>
          </p:nvPr>
        </p:nvSpPr>
        <p:spPr>
          <a:xfrm>
            <a:off x="3583342" y="2105075"/>
            <a:ext cx="2045700" cy="999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Whether important referent individuals approve or disapprove of seeking help.</a:t>
            </a:r>
            <a:endParaRPr dirty="0"/>
          </a:p>
        </p:txBody>
      </p:sp>
      <p:sp>
        <p:nvSpPr>
          <p:cNvPr id="430" name="Google Shape;430;p46"/>
          <p:cNvSpPr txBox="1">
            <a:spLocks noGrp="1"/>
          </p:cNvSpPr>
          <p:nvPr>
            <p:ph type="title" idx="5"/>
          </p:nvPr>
        </p:nvSpPr>
        <p:spPr>
          <a:xfrm>
            <a:off x="5934100" y="1617575"/>
            <a:ext cx="2045700" cy="487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Personal agency</a:t>
            </a:r>
            <a:endParaRPr dirty="0"/>
          </a:p>
        </p:txBody>
      </p:sp>
      <p:sp>
        <p:nvSpPr>
          <p:cNvPr id="431" name="Google Shape;431;p46"/>
          <p:cNvSpPr txBox="1">
            <a:spLocks noGrp="1"/>
          </p:cNvSpPr>
          <p:nvPr>
            <p:ph type="subTitle" idx="6"/>
          </p:nvPr>
        </p:nvSpPr>
        <p:spPr>
          <a:xfrm>
            <a:off x="5934100" y="2071950"/>
            <a:ext cx="2045700" cy="999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The presence or absence</a:t>
            </a:r>
            <a:r>
              <a:rPr lang="en-US" dirty="0"/>
              <a:t>c</a:t>
            </a:r>
            <a:r>
              <a:rPr lang="en" dirty="0"/>
              <a:t>e of facilitators and barrie</a:t>
            </a:r>
            <a:r>
              <a:rPr lang="en-US" dirty="0"/>
              <a:t>r</a:t>
            </a:r>
            <a:r>
              <a:rPr lang="en" dirty="0"/>
              <a:t>s to seeking help.</a:t>
            </a:r>
            <a:endParaRPr dirty="0"/>
          </a:p>
        </p:txBody>
      </p:sp>
      <p:grpSp>
        <p:nvGrpSpPr>
          <p:cNvPr id="19" name="Google Shape;9621;p110">
            <a:extLst>
              <a:ext uri="{FF2B5EF4-FFF2-40B4-BE49-F238E27FC236}">
                <a16:creationId xmlns:a16="http://schemas.microsoft.com/office/drawing/2014/main" id="{D9052AC2-BA54-2957-2B4F-BC482F12F041}"/>
              </a:ext>
            </a:extLst>
          </p:cNvPr>
          <p:cNvGrpSpPr/>
          <p:nvPr/>
        </p:nvGrpSpPr>
        <p:grpSpPr>
          <a:xfrm>
            <a:off x="1890727" y="3381047"/>
            <a:ext cx="592295" cy="638975"/>
            <a:chOff x="3299850" y="238575"/>
            <a:chExt cx="427725" cy="482225"/>
          </a:xfrm>
          <a:solidFill>
            <a:schemeClr val="accent3">
              <a:lumMod val="75000"/>
            </a:schemeClr>
          </a:solidFill>
        </p:grpSpPr>
        <p:sp>
          <p:nvSpPr>
            <p:cNvPr id="20" name="Google Shape;9622;p110">
              <a:extLst>
                <a:ext uri="{FF2B5EF4-FFF2-40B4-BE49-F238E27FC236}">
                  <a16:creationId xmlns:a16="http://schemas.microsoft.com/office/drawing/2014/main" id="{27412CBD-DD35-7B63-8A21-0AF6D9472660}"/>
                </a:ext>
              </a:extLst>
            </p:cNvPr>
            <p:cNvSpPr/>
            <p:nvPr/>
          </p:nvSpPr>
          <p:spPr>
            <a:xfrm>
              <a:off x="3299850" y="323500"/>
              <a:ext cx="427725" cy="397300"/>
            </a:xfrm>
            <a:custGeom>
              <a:avLst/>
              <a:gdLst/>
              <a:ahLst/>
              <a:cxnLst/>
              <a:rect l="l" t="t" r="r" b="b"/>
              <a:pathLst>
                <a:path w="17109" h="15892" extrusionOk="0">
                  <a:moveTo>
                    <a:pt x="3397" y="6794"/>
                  </a:moveTo>
                  <a:lnTo>
                    <a:pt x="3397" y="14759"/>
                  </a:lnTo>
                  <a:lnTo>
                    <a:pt x="1132" y="14759"/>
                  </a:lnTo>
                  <a:lnTo>
                    <a:pt x="1132" y="6794"/>
                  </a:lnTo>
                  <a:close/>
                  <a:moveTo>
                    <a:pt x="9034" y="1132"/>
                  </a:moveTo>
                  <a:cubicBezTo>
                    <a:pt x="9683" y="1175"/>
                    <a:pt x="10191" y="1712"/>
                    <a:pt x="10191" y="2364"/>
                  </a:cubicBezTo>
                  <a:cubicBezTo>
                    <a:pt x="10191" y="3346"/>
                    <a:pt x="9774" y="5275"/>
                    <a:pt x="9221" y="5828"/>
                  </a:cubicBezTo>
                  <a:cubicBezTo>
                    <a:pt x="8865" y="6184"/>
                    <a:pt x="9119" y="6794"/>
                    <a:pt x="9623" y="6794"/>
                  </a:cubicBezTo>
                  <a:lnTo>
                    <a:pt x="15285" y="6794"/>
                  </a:lnTo>
                  <a:cubicBezTo>
                    <a:pt x="15599" y="6794"/>
                    <a:pt x="15849" y="7047"/>
                    <a:pt x="15849" y="7361"/>
                  </a:cubicBezTo>
                  <a:cubicBezTo>
                    <a:pt x="15849" y="7672"/>
                    <a:pt x="15599" y="7926"/>
                    <a:pt x="15285" y="7926"/>
                  </a:cubicBezTo>
                  <a:lnTo>
                    <a:pt x="11888" y="7926"/>
                  </a:lnTo>
                  <a:cubicBezTo>
                    <a:pt x="11574" y="7926"/>
                    <a:pt x="11323" y="8180"/>
                    <a:pt x="11323" y="8494"/>
                  </a:cubicBezTo>
                  <a:cubicBezTo>
                    <a:pt x="11323" y="8805"/>
                    <a:pt x="11574" y="9058"/>
                    <a:pt x="11888" y="9058"/>
                  </a:cubicBezTo>
                  <a:lnTo>
                    <a:pt x="15285" y="9058"/>
                  </a:lnTo>
                  <a:cubicBezTo>
                    <a:pt x="15586" y="9058"/>
                    <a:pt x="15852" y="9342"/>
                    <a:pt x="15852" y="9662"/>
                  </a:cubicBezTo>
                  <a:cubicBezTo>
                    <a:pt x="15852" y="9976"/>
                    <a:pt x="15599" y="10230"/>
                    <a:pt x="15285" y="10230"/>
                  </a:cubicBezTo>
                  <a:lnTo>
                    <a:pt x="11888" y="10230"/>
                  </a:lnTo>
                  <a:cubicBezTo>
                    <a:pt x="11574" y="10230"/>
                    <a:pt x="11323" y="10484"/>
                    <a:pt x="11323" y="10795"/>
                  </a:cubicBezTo>
                  <a:cubicBezTo>
                    <a:pt x="11323" y="11109"/>
                    <a:pt x="11574" y="11362"/>
                    <a:pt x="11888" y="11362"/>
                  </a:cubicBezTo>
                  <a:lnTo>
                    <a:pt x="14152" y="11362"/>
                  </a:lnTo>
                  <a:cubicBezTo>
                    <a:pt x="14466" y="11362"/>
                    <a:pt x="14717" y="11616"/>
                    <a:pt x="14717" y="11927"/>
                  </a:cubicBezTo>
                  <a:cubicBezTo>
                    <a:pt x="14717" y="12241"/>
                    <a:pt x="14466" y="12494"/>
                    <a:pt x="14152" y="12494"/>
                  </a:cubicBezTo>
                  <a:lnTo>
                    <a:pt x="11888" y="12494"/>
                  </a:lnTo>
                  <a:cubicBezTo>
                    <a:pt x="11574" y="12494"/>
                    <a:pt x="11323" y="12748"/>
                    <a:pt x="11323" y="13059"/>
                  </a:cubicBezTo>
                  <a:cubicBezTo>
                    <a:pt x="11323" y="13373"/>
                    <a:pt x="11574" y="13627"/>
                    <a:pt x="11888" y="13627"/>
                  </a:cubicBezTo>
                  <a:lnTo>
                    <a:pt x="13020" y="13627"/>
                  </a:lnTo>
                  <a:cubicBezTo>
                    <a:pt x="13334" y="13627"/>
                    <a:pt x="13585" y="13880"/>
                    <a:pt x="13585" y="14191"/>
                  </a:cubicBezTo>
                  <a:cubicBezTo>
                    <a:pt x="13585" y="14505"/>
                    <a:pt x="13334" y="14759"/>
                    <a:pt x="13020" y="14759"/>
                  </a:cubicBezTo>
                  <a:lnTo>
                    <a:pt x="9197" y="14759"/>
                  </a:lnTo>
                  <a:cubicBezTo>
                    <a:pt x="8041" y="14759"/>
                    <a:pt x="6890" y="14572"/>
                    <a:pt x="5794" y="14207"/>
                  </a:cubicBezTo>
                  <a:lnTo>
                    <a:pt x="4529" y="13784"/>
                  </a:lnTo>
                  <a:lnTo>
                    <a:pt x="4529" y="7712"/>
                  </a:lnTo>
                  <a:lnTo>
                    <a:pt x="5686" y="7132"/>
                  </a:lnTo>
                  <a:cubicBezTo>
                    <a:pt x="6265" y="6842"/>
                    <a:pt x="6797" y="6459"/>
                    <a:pt x="7253" y="6003"/>
                  </a:cubicBezTo>
                  <a:lnTo>
                    <a:pt x="7289" y="5963"/>
                  </a:lnTo>
                  <a:cubicBezTo>
                    <a:pt x="8352" y="4901"/>
                    <a:pt x="8917" y="2654"/>
                    <a:pt x="9034" y="1132"/>
                  </a:cubicBezTo>
                  <a:close/>
                  <a:moveTo>
                    <a:pt x="8491" y="0"/>
                  </a:moveTo>
                  <a:cubicBezTo>
                    <a:pt x="8177" y="0"/>
                    <a:pt x="7926" y="254"/>
                    <a:pt x="7926" y="568"/>
                  </a:cubicBezTo>
                  <a:cubicBezTo>
                    <a:pt x="7926" y="1887"/>
                    <a:pt x="7380" y="4276"/>
                    <a:pt x="6492" y="5166"/>
                  </a:cubicBezTo>
                  <a:lnTo>
                    <a:pt x="6456" y="5203"/>
                  </a:lnTo>
                  <a:cubicBezTo>
                    <a:pt x="6081" y="5574"/>
                    <a:pt x="5652" y="5885"/>
                    <a:pt x="5181" y="6120"/>
                  </a:cubicBezTo>
                  <a:lnTo>
                    <a:pt x="4529" y="6444"/>
                  </a:lnTo>
                  <a:lnTo>
                    <a:pt x="4529" y="6229"/>
                  </a:lnTo>
                  <a:cubicBezTo>
                    <a:pt x="4529" y="5915"/>
                    <a:pt x="4276" y="5661"/>
                    <a:pt x="3962" y="5661"/>
                  </a:cubicBezTo>
                  <a:lnTo>
                    <a:pt x="565" y="5661"/>
                  </a:lnTo>
                  <a:cubicBezTo>
                    <a:pt x="251" y="5661"/>
                    <a:pt x="0" y="5915"/>
                    <a:pt x="0" y="6229"/>
                  </a:cubicBezTo>
                  <a:lnTo>
                    <a:pt x="0" y="15324"/>
                  </a:lnTo>
                  <a:cubicBezTo>
                    <a:pt x="0" y="15638"/>
                    <a:pt x="251" y="15891"/>
                    <a:pt x="565" y="15891"/>
                  </a:cubicBezTo>
                  <a:lnTo>
                    <a:pt x="3962" y="15891"/>
                  </a:lnTo>
                  <a:cubicBezTo>
                    <a:pt x="4276" y="15891"/>
                    <a:pt x="4529" y="15638"/>
                    <a:pt x="4529" y="15324"/>
                  </a:cubicBezTo>
                  <a:lnTo>
                    <a:pt x="4529" y="14976"/>
                  </a:lnTo>
                  <a:lnTo>
                    <a:pt x="5435" y="15278"/>
                  </a:lnTo>
                  <a:cubicBezTo>
                    <a:pt x="6649" y="15683"/>
                    <a:pt x="7917" y="15888"/>
                    <a:pt x="9197" y="15888"/>
                  </a:cubicBezTo>
                  <a:lnTo>
                    <a:pt x="13020" y="15888"/>
                  </a:lnTo>
                  <a:cubicBezTo>
                    <a:pt x="14219" y="15888"/>
                    <a:pt x="15040" y="14681"/>
                    <a:pt x="14599" y="13566"/>
                  </a:cubicBezTo>
                  <a:cubicBezTo>
                    <a:pt x="15577" y="13298"/>
                    <a:pt x="16106" y="12241"/>
                    <a:pt x="15731" y="11302"/>
                  </a:cubicBezTo>
                  <a:cubicBezTo>
                    <a:pt x="16468" y="11100"/>
                    <a:pt x="16981" y="10429"/>
                    <a:pt x="16984" y="9662"/>
                  </a:cubicBezTo>
                  <a:cubicBezTo>
                    <a:pt x="16981" y="9233"/>
                    <a:pt x="16824" y="8823"/>
                    <a:pt x="16541" y="8503"/>
                  </a:cubicBezTo>
                  <a:cubicBezTo>
                    <a:pt x="16994" y="8005"/>
                    <a:pt x="17108" y="7289"/>
                    <a:pt x="16837" y="6673"/>
                  </a:cubicBezTo>
                  <a:cubicBezTo>
                    <a:pt x="16565" y="6060"/>
                    <a:pt x="15958" y="5661"/>
                    <a:pt x="15285" y="5661"/>
                  </a:cubicBezTo>
                  <a:lnTo>
                    <a:pt x="10635" y="5661"/>
                  </a:lnTo>
                  <a:cubicBezTo>
                    <a:pt x="11109" y="4577"/>
                    <a:pt x="11323" y="3104"/>
                    <a:pt x="11323" y="2364"/>
                  </a:cubicBezTo>
                  <a:cubicBezTo>
                    <a:pt x="11320" y="1060"/>
                    <a:pt x="10263" y="3"/>
                    <a:pt x="895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chemeClr val="bg2">
                    <a:lumMod val="50000"/>
                  </a:schemeClr>
                </a:solidFill>
              </a:endParaRPr>
            </a:p>
          </p:txBody>
        </p:sp>
        <p:sp>
          <p:nvSpPr>
            <p:cNvPr id="21" name="Google Shape;9623;p110">
              <a:extLst>
                <a:ext uri="{FF2B5EF4-FFF2-40B4-BE49-F238E27FC236}">
                  <a16:creationId xmlns:a16="http://schemas.microsoft.com/office/drawing/2014/main" id="{8E7889D3-FB9E-EE5E-7886-A06E006544F3}"/>
                </a:ext>
              </a:extLst>
            </p:cNvPr>
            <p:cNvSpPr/>
            <p:nvPr/>
          </p:nvSpPr>
          <p:spPr>
            <a:xfrm>
              <a:off x="3467650" y="238575"/>
              <a:ext cx="46525" cy="56650"/>
            </a:xfrm>
            <a:custGeom>
              <a:avLst/>
              <a:gdLst/>
              <a:ahLst/>
              <a:cxnLst/>
              <a:rect l="l" t="t" r="r" b="b"/>
              <a:pathLst>
                <a:path w="1861" h="2266" extrusionOk="0">
                  <a:moveTo>
                    <a:pt x="646" y="1"/>
                  </a:moveTo>
                  <a:cubicBezTo>
                    <a:pt x="561" y="1"/>
                    <a:pt x="475" y="20"/>
                    <a:pt x="393" y="61"/>
                  </a:cubicBezTo>
                  <a:cubicBezTo>
                    <a:pt x="112" y="199"/>
                    <a:pt x="0" y="541"/>
                    <a:pt x="139" y="821"/>
                  </a:cubicBezTo>
                  <a:lnTo>
                    <a:pt x="707" y="1954"/>
                  </a:lnTo>
                  <a:cubicBezTo>
                    <a:pt x="805" y="2150"/>
                    <a:pt x="1005" y="2265"/>
                    <a:pt x="1212" y="2265"/>
                  </a:cubicBezTo>
                  <a:cubicBezTo>
                    <a:pt x="1297" y="2265"/>
                    <a:pt x="1384" y="2246"/>
                    <a:pt x="1465" y="2204"/>
                  </a:cubicBezTo>
                  <a:cubicBezTo>
                    <a:pt x="1746" y="2065"/>
                    <a:pt x="1860" y="1727"/>
                    <a:pt x="1718" y="1446"/>
                  </a:cubicBezTo>
                  <a:lnTo>
                    <a:pt x="1154" y="314"/>
                  </a:lnTo>
                  <a:cubicBezTo>
                    <a:pt x="1053" y="115"/>
                    <a:pt x="854" y="1"/>
                    <a:pt x="646"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2">
                    <a:lumMod val="50000"/>
                  </a:schemeClr>
                </a:solidFill>
              </a:endParaRPr>
            </a:p>
          </p:txBody>
        </p:sp>
        <p:sp>
          <p:nvSpPr>
            <p:cNvPr id="22" name="Google Shape;9624;p110">
              <a:extLst>
                <a:ext uri="{FF2B5EF4-FFF2-40B4-BE49-F238E27FC236}">
                  <a16:creationId xmlns:a16="http://schemas.microsoft.com/office/drawing/2014/main" id="{32108846-0BE7-C859-82A5-6117028562F6}"/>
                </a:ext>
              </a:extLst>
            </p:cNvPr>
            <p:cNvSpPr/>
            <p:nvPr/>
          </p:nvSpPr>
          <p:spPr>
            <a:xfrm>
              <a:off x="3566675" y="238575"/>
              <a:ext cx="46525" cy="56675"/>
            </a:xfrm>
            <a:custGeom>
              <a:avLst/>
              <a:gdLst/>
              <a:ahLst/>
              <a:cxnLst/>
              <a:rect l="l" t="t" r="r" b="b"/>
              <a:pathLst>
                <a:path w="1861" h="2267" extrusionOk="0">
                  <a:moveTo>
                    <a:pt x="1215" y="1"/>
                  </a:moveTo>
                  <a:cubicBezTo>
                    <a:pt x="1007" y="1"/>
                    <a:pt x="808" y="115"/>
                    <a:pt x="707" y="314"/>
                  </a:cubicBezTo>
                  <a:lnTo>
                    <a:pt x="143" y="1446"/>
                  </a:lnTo>
                  <a:cubicBezTo>
                    <a:pt x="1" y="1727"/>
                    <a:pt x="116" y="2065"/>
                    <a:pt x="396" y="2207"/>
                  </a:cubicBezTo>
                  <a:cubicBezTo>
                    <a:pt x="477" y="2247"/>
                    <a:pt x="562" y="2266"/>
                    <a:pt x="646" y="2266"/>
                  </a:cubicBezTo>
                  <a:cubicBezTo>
                    <a:pt x="854" y="2266"/>
                    <a:pt x="1055" y="2151"/>
                    <a:pt x="1154" y="1954"/>
                  </a:cubicBezTo>
                  <a:lnTo>
                    <a:pt x="1722" y="821"/>
                  </a:lnTo>
                  <a:cubicBezTo>
                    <a:pt x="1861" y="541"/>
                    <a:pt x="1749" y="199"/>
                    <a:pt x="1468" y="61"/>
                  </a:cubicBezTo>
                  <a:cubicBezTo>
                    <a:pt x="1387" y="20"/>
                    <a:pt x="1300" y="1"/>
                    <a:pt x="1215"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2">
                    <a:lumMod val="50000"/>
                  </a:schemeClr>
                </a:solidFill>
              </a:endParaRPr>
            </a:p>
          </p:txBody>
        </p:sp>
        <p:sp>
          <p:nvSpPr>
            <p:cNvPr id="23" name="Google Shape;9625;p110">
              <a:extLst>
                <a:ext uri="{FF2B5EF4-FFF2-40B4-BE49-F238E27FC236}">
                  <a16:creationId xmlns:a16="http://schemas.microsoft.com/office/drawing/2014/main" id="{EE0857DC-CCCC-BC81-034B-9F14C7F5812F}"/>
                </a:ext>
              </a:extLst>
            </p:cNvPr>
            <p:cNvSpPr/>
            <p:nvPr/>
          </p:nvSpPr>
          <p:spPr>
            <a:xfrm>
              <a:off x="3611225" y="323500"/>
              <a:ext cx="56550" cy="28325"/>
            </a:xfrm>
            <a:custGeom>
              <a:avLst/>
              <a:gdLst/>
              <a:ahLst/>
              <a:cxnLst/>
              <a:rect l="l" t="t" r="r" b="b"/>
              <a:pathLst>
                <a:path w="2262" h="1133" extrusionOk="0">
                  <a:moveTo>
                    <a:pt x="565" y="0"/>
                  </a:moveTo>
                  <a:cubicBezTo>
                    <a:pt x="251" y="0"/>
                    <a:pt x="0" y="254"/>
                    <a:pt x="0" y="568"/>
                  </a:cubicBezTo>
                  <a:cubicBezTo>
                    <a:pt x="0" y="879"/>
                    <a:pt x="251" y="1132"/>
                    <a:pt x="565" y="1132"/>
                  </a:cubicBezTo>
                  <a:lnTo>
                    <a:pt x="1697" y="1132"/>
                  </a:lnTo>
                  <a:cubicBezTo>
                    <a:pt x="2011" y="1132"/>
                    <a:pt x="2262" y="879"/>
                    <a:pt x="2262" y="568"/>
                  </a:cubicBezTo>
                  <a:cubicBezTo>
                    <a:pt x="2262" y="254"/>
                    <a:pt x="2011" y="0"/>
                    <a:pt x="169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2">
                    <a:lumMod val="50000"/>
                  </a:schemeClr>
                </a:solidFill>
              </a:endParaRPr>
            </a:p>
          </p:txBody>
        </p:sp>
        <p:sp>
          <p:nvSpPr>
            <p:cNvPr id="24" name="Google Shape;9626;p110">
              <a:extLst>
                <a:ext uri="{FF2B5EF4-FFF2-40B4-BE49-F238E27FC236}">
                  <a16:creationId xmlns:a16="http://schemas.microsoft.com/office/drawing/2014/main" id="{CB27A4AE-B786-8359-06E7-02F22A11EAFD}"/>
                </a:ext>
              </a:extLst>
            </p:cNvPr>
            <p:cNvSpPr/>
            <p:nvPr/>
          </p:nvSpPr>
          <p:spPr>
            <a:xfrm>
              <a:off x="3413075" y="323500"/>
              <a:ext cx="56550" cy="28325"/>
            </a:xfrm>
            <a:custGeom>
              <a:avLst/>
              <a:gdLst/>
              <a:ahLst/>
              <a:cxnLst/>
              <a:rect l="l" t="t" r="r" b="b"/>
              <a:pathLst>
                <a:path w="2262" h="1133" extrusionOk="0">
                  <a:moveTo>
                    <a:pt x="565" y="0"/>
                  </a:moveTo>
                  <a:cubicBezTo>
                    <a:pt x="251" y="0"/>
                    <a:pt x="0" y="254"/>
                    <a:pt x="0" y="568"/>
                  </a:cubicBezTo>
                  <a:cubicBezTo>
                    <a:pt x="0" y="879"/>
                    <a:pt x="251" y="1132"/>
                    <a:pt x="565" y="1132"/>
                  </a:cubicBezTo>
                  <a:lnTo>
                    <a:pt x="1697" y="1132"/>
                  </a:lnTo>
                  <a:cubicBezTo>
                    <a:pt x="2011" y="1132"/>
                    <a:pt x="2262" y="879"/>
                    <a:pt x="2262" y="568"/>
                  </a:cubicBezTo>
                  <a:cubicBezTo>
                    <a:pt x="2262" y="254"/>
                    <a:pt x="2011" y="0"/>
                    <a:pt x="169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2">
                    <a:lumMod val="50000"/>
                  </a:schemeClr>
                </a:solidFill>
              </a:endParaRPr>
            </a:p>
          </p:txBody>
        </p:sp>
      </p:grpSp>
      <p:sp>
        <p:nvSpPr>
          <p:cNvPr id="25" name="Google Shape;10620;p113">
            <a:extLst>
              <a:ext uri="{FF2B5EF4-FFF2-40B4-BE49-F238E27FC236}">
                <a16:creationId xmlns:a16="http://schemas.microsoft.com/office/drawing/2014/main" id="{FFA3F300-D361-9C4E-E7CF-DDE79AEC2D20}"/>
              </a:ext>
            </a:extLst>
          </p:cNvPr>
          <p:cNvSpPr/>
          <p:nvPr/>
        </p:nvSpPr>
        <p:spPr>
          <a:xfrm>
            <a:off x="6660802" y="3448612"/>
            <a:ext cx="592295" cy="623712"/>
          </a:xfrm>
          <a:custGeom>
            <a:avLst/>
            <a:gdLst/>
            <a:ahLst/>
            <a:cxnLst/>
            <a:rect l="l" t="t" r="r" b="b"/>
            <a:pathLst>
              <a:path w="11752" h="11690" extrusionOk="0">
                <a:moveTo>
                  <a:pt x="5923" y="694"/>
                </a:moveTo>
                <a:cubicBezTo>
                  <a:pt x="6490" y="694"/>
                  <a:pt x="6963" y="1166"/>
                  <a:pt x="6963" y="1765"/>
                </a:cubicBezTo>
                <a:cubicBezTo>
                  <a:pt x="6963" y="2332"/>
                  <a:pt x="6490" y="2805"/>
                  <a:pt x="5923" y="2805"/>
                </a:cubicBezTo>
                <a:cubicBezTo>
                  <a:pt x="5325" y="2805"/>
                  <a:pt x="4852" y="2332"/>
                  <a:pt x="4852" y="1765"/>
                </a:cubicBezTo>
                <a:cubicBezTo>
                  <a:pt x="4852" y="1229"/>
                  <a:pt x="5325" y="694"/>
                  <a:pt x="5923" y="694"/>
                </a:cubicBezTo>
                <a:close/>
                <a:moveTo>
                  <a:pt x="2489" y="3466"/>
                </a:moveTo>
                <a:cubicBezTo>
                  <a:pt x="2678" y="3466"/>
                  <a:pt x="2836" y="3624"/>
                  <a:pt x="2836" y="3813"/>
                </a:cubicBezTo>
                <a:lnTo>
                  <a:pt x="2836" y="4916"/>
                </a:lnTo>
                <a:cubicBezTo>
                  <a:pt x="2678" y="4947"/>
                  <a:pt x="2584" y="5042"/>
                  <a:pt x="2458" y="5168"/>
                </a:cubicBezTo>
                <a:cubicBezTo>
                  <a:pt x="2363" y="5231"/>
                  <a:pt x="2300" y="5357"/>
                  <a:pt x="2237" y="5420"/>
                </a:cubicBezTo>
                <a:cubicBezTo>
                  <a:pt x="2174" y="5357"/>
                  <a:pt x="2143" y="5262"/>
                  <a:pt x="2143" y="5199"/>
                </a:cubicBezTo>
                <a:lnTo>
                  <a:pt x="2143" y="3813"/>
                </a:lnTo>
                <a:cubicBezTo>
                  <a:pt x="2143" y="3624"/>
                  <a:pt x="2300" y="3466"/>
                  <a:pt x="2489" y="3466"/>
                </a:cubicBezTo>
                <a:close/>
                <a:moveTo>
                  <a:pt x="9326" y="3466"/>
                </a:moveTo>
                <a:cubicBezTo>
                  <a:pt x="9546" y="3466"/>
                  <a:pt x="9704" y="3624"/>
                  <a:pt x="9704" y="3813"/>
                </a:cubicBezTo>
                <a:lnTo>
                  <a:pt x="9704" y="5199"/>
                </a:lnTo>
                <a:cubicBezTo>
                  <a:pt x="9704" y="5262"/>
                  <a:pt x="9641" y="5357"/>
                  <a:pt x="9578" y="5420"/>
                </a:cubicBezTo>
                <a:cubicBezTo>
                  <a:pt x="9546" y="5294"/>
                  <a:pt x="9452" y="5231"/>
                  <a:pt x="9389" y="5168"/>
                </a:cubicBezTo>
                <a:cubicBezTo>
                  <a:pt x="9263" y="5042"/>
                  <a:pt x="9137" y="4947"/>
                  <a:pt x="8979" y="4916"/>
                </a:cubicBezTo>
                <a:lnTo>
                  <a:pt x="8979" y="3813"/>
                </a:lnTo>
                <a:cubicBezTo>
                  <a:pt x="9011" y="3624"/>
                  <a:pt x="9168" y="3466"/>
                  <a:pt x="9326" y="3466"/>
                </a:cubicBezTo>
                <a:close/>
                <a:moveTo>
                  <a:pt x="5923" y="3466"/>
                </a:moveTo>
                <a:cubicBezTo>
                  <a:pt x="6900" y="3466"/>
                  <a:pt x="7814" y="4096"/>
                  <a:pt x="8160" y="4947"/>
                </a:cubicBezTo>
                <a:cubicBezTo>
                  <a:pt x="8066" y="5010"/>
                  <a:pt x="8003" y="5042"/>
                  <a:pt x="7971" y="5105"/>
                </a:cubicBezTo>
                <a:lnTo>
                  <a:pt x="6081" y="6963"/>
                </a:lnTo>
                <a:cubicBezTo>
                  <a:pt x="6018" y="6995"/>
                  <a:pt x="5955" y="7089"/>
                  <a:pt x="5923" y="7152"/>
                </a:cubicBezTo>
                <a:cubicBezTo>
                  <a:pt x="5860" y="7089"/>
                  <a:pt x="5797" y="7026"/>
                  <a:pt x="5766" y="6963"/>
                </a:cubicBezTo>
                <a:lnTo>
                  <a:pt x="3876" y="5105"/>
                </a:lnTo>
                <a:cubicBezTo>
                  <a:pt x="3781" y="5042"/>
                  <a:pt x="3750" y="5010"/>
                  <a:pt x="3655" y="4947"/>
                </a:cubicBezTo>
                <a:cubicBezTo>
                  <a:pt x="4033" y="4096"/>
                  <a:pt x="4915" y="3466"/>
                  <a:pt x="5923" y="3466"/>
                </a:cubicBezTo>
                <a:close/>
                <a:moveTo>
                  <a:pt x="10744" y="2049"/>
                </a:moveTo>
                <a:cubicBezTo>
                  <a:pt x="10964" y="2049"/>
                  <a:pt x="11122" y="2206"/>
                  <a:pt x="11122" y="2395"/>
                </a:cubicBezTo>
                <a:lnTo>
                  <a:pt x="11122" y="6144"/>
                </a:lnTo>
                <a:lnTo>
                  <a:pt x="11059" y="6144"/>
                </a:lnTo>
                <a:cubicBezTo>
                  <a:pt x="11059" y="6333"/>
                  <a:pt x="11027" y="6491"/>
                  <a:pt x="10901" y="6648"/>
                </a:cubicBezTo>
                <a:lnTo>
                  <a:pt x="9263" y="9421"/>
                </a:lnTo>
                <a:cubicBezTo>
                  <a:pt x="9105" y="9673"/>
                  <a:pt x="9011" y="9956"/>
                  <a:pt x="9011" y="10271"/>
                </a:cubicBezTo>
                <a:lnTo>
                  <a:pt x="9011" y="10933"/>
                </a:lnTo>
                <a:lnTo>
                  <a:pt x="6270" y="10933"/>
                </a:lnTo>
                <a:lnTo>
                  <a:pt x="6270" y="8097"/>
                </a:lnTo>
                <a:cubicBezTo>
                  <a:pt x="6270" y="7845"/>
                  <a:pt x="6396" y="7593"/>
                  <a:pt x="6585" y="7404"/>
                </a:cubicBezTo>
                <a:lnTo>
                  <a:pt x="8475" y="5546"/>
                </a:lnTo>
                <a:cubicBezTo>
                  <a:pt x="8538" y="5483"/>
                  <a:pt x="8625" y="5451"/>
                  <a:pt x="8712" y="5451"/>
                </a:cubicBezTo>
                <a:cubicBezTo>
                  <a:pt x="8798" y="5451"/>
                  <a:pt x="8885" y="5483"/>
                  <a:pt x="8948" y="5546"/>
                </a:cubicBezTo>
                <a:cubicBezTo>
                  <a:pt x="9074" y="5672"/>
                  <a:pt x="9074" y="5892"/>
                  <a:pt x="8948" y="6018"/>
                </a:cubicBezTo>
                <a:lnTo>
                  <a:pt x="7751" y="7215"/>
                </a:lnTo>
                <a:cubicBezTo>
                  <a:pt x="7656" y="7310"/>
                  <a:pt x="7656" y="7562"/>
                  <a:pt x="7751" y="7656"/>
                </a:cubicBezTo>
                <a:cubicBezTo>
                  <a:pt x="7814" y="7719"/>
                  <a:pt x="7908" y="7751"/>
                  <a:pt x="7999" y="7751"/>
                </a:cubicBezTo>
                <a:cubicBezTo>
                  <a:pt x="8089" y="7751"/>
                  <a:pt x="8176" y="7719"/>
                  <a:pt x="8223" y="7656"/>
                </a:cubicBezTo>
                <a:lnTo>
                  <a:pt x="10082" y="5829"/>
                </a:lnTo>
                <a:cubicBezTo>
                  <a:pt x="10271" y="5609"/>
                  <a:pt x="10397" y="5388"/>
                  <a:pt x="10397" y="5105"/>
                </a:cubicBezTo>
                <a:lnTo>
                  <a:pt x="10397" y="2395"/>
                </a:lnTo>
                <a:cubicBezTo>
                  <a:pt x="10397" y="2206"/>
                  <a:pt x="10555" y="2049"/>
                  <a:pt x="10744" y="2049"/>
                </a:cubicBezTo>
                <a:close/>
                <a:moveTo>
                  <a:pt x="1103" y="2080"/>
                </a:moveTo>
                <a:cubicBezTo>
                  <a:pt x="1292" y="2080"/>
                  <a:pt x="1450" y="2238"/>
                  <a:pt x="1450" y="2427"/>
                </a:cubicBezTo>
                <a:lnTo>
                  <a:pt x="1450" y="5168"/>
                </a:lnTo>
                <a:cubicBezTo>
                  <a:pt x="1450" y="5420"/>
                  <a:pt x="1576" y="5672"/>
                  <a:pt x="1796" y="5861"/>
                </a:cubicBezTo>
                <a:lnTo>
                  <a:pt x="3624" y="7719"/>
                </a:lnTo>
                <a:cubicBezTo>
                  <a:pt x="3687" y="7782"/>
                  <a:pt x="3781" y="7814"/>
                  <a:pt x="3872" y="7814"/>
                </a:cubicBezTo>
                <a:cubicBezTo>
                  <a:pt x="3962" y="7814"/>
                  <a:pt x="4049" y="7782"/>
                  <a:pt x="4096" y="7719"/>
                </a:cubicBezTo>
                <a:cubicBezTo>
                  <a:pt x="4222" y="7593"/>
                  <a:pt x="4222" y="7373"/>
                  <a:pt x="4096" y="7247"/>
                </a:cubicBezTo>
                <a:lnTo>
                  <a:pt x="2930" y="6050"/>
                </a:lnTo>
                <a:cubicBezTo>
                  <a:pt x="2804" y="5955"/>
                  <a:pt x="2804" y="5703"/>
                  <a:pt x="2930" y="5577"/>
                </a:cubicBezTo>
                <a:cubicBezTo>
                  <a:pt x="2978" y="5530"/>
                  <a:pt x="3064" y="5506"/>
                  <a:pt x="3155" y="5506"/>
                </a:cubicBezTo>
                <a:cubicBezTo>
                  <a:pt x="3245" y="5506"/>
                  <a:pt x="3340" y="5530"/>
                  <a:pt x="3403" y="5577"/>
                </a:cubicBezTo>
                <a:lnTo>
                  <a:pt x="5293" y="7436"/>
                </a:lnTo>
                <a:cubicBezTo>
                  <a:pt x="5482" y="7625"/>
                  <a:pt x="5608" y="7877"/>
                  <a:pt x="5608" y="8161"/>
                </a:cubicBezTo>
                <a:lnTo>
                  <a:pt x="5608" y="10996"/>
                </a:lnTo>
                <a:lnTo>
                  <a:pt x="2836" y="10996"/>
                </a:lnTo>
                <a:lnTo>
                  <a:pt x="2836" y="10303"/>
                </a:lnTo>
                <a:cubicBezTo>
                  <a:pt x="2804" y="10051"/>
                  <a:pt x="2710" y="9736"/>
                  <a:pt x="2552" y="9452"/>
                </a:cubicBezTo>
                <a:lnTo>
                  <a:pt x="914" y="6680"/>
                </a:lnTo>
                <a:cubicBezTo>
                  <a:pt x="851" y="6522"/>
                  <a:pt x="757" y="6333"/>
                  <a:pt x="757" y="6176"/>
                </a:cubicBezTo>
                <a:lnTo>
                  <a:pt x="757" y="2427"/>
                </a:lnTo>
                <a:cubicBezTo>
                  <a:pt x="757" y="2238"/>
                  <a:pt x="914" y="2080"/>
                  <a:pt x="1103" y="2080"/>
                </a:cubicBezTo>
                <a:close/>
                <a:moveTo>
                  <a:pt x="5860" y="1"/>
                </a:moveTo>
                <a:cubicBezTo>
                  <a:pt x="4915" y="1"/>
                  <a:pt x="4128" y="788"/>
                  <a:pt x="4128" y="1734"/>
                </a:cubicBezTo>
                <a:cubicBezTo>
                  <a:pt x="4128" y="2206"/>
                  <a:pt x="4348" y="2647"/>
                  <a:pt x="4695" y="2994"/>
                </a:cubicBezTo>
                <a:cubicBezTo>
                  <a:pt x="4411" y="3120"/>
                  <a:pt x="4191" y="3214"/>
                  <a:pt x="3939" y="3435"/>
                </a:cubicBezTo>
                <a:cubicBezTo>
                  <a:pt x="3750" y="3592"/>
                  <a:pt x="3592" y="3750"/>
                  <a:pt x="3435" y="3939"/>
                </a:cubicBezTo>
                <a:lnTo>
                  <a:pt x="3435" y="3813"/>
                </a:lnTo>
                <a:cubicBezTo>
                  <a:pt x="3435" y="3246"/>
                  <a:pt x="2962" y="2805"/>
                  <a:pt x="2395" y="2805"/>
                </a:cubicBezTo>
                <a:cubicBezTo>
                  <a:pt x="2300" y="2805"/>
                  <a:pt x="2174" y="2836"/>
                  <a:pt x="2048" y="2836"/>
                </a:cubicBezTo>
                <a:lnTo>
                  <a:pt x="2048" y="2427"/>
                </a:lnTo>
                <a:cubicBezTo>
                  <a:pt x="2048" y="1891"/>
                  <a:pt x="1576" y="1418"/>
                  <a:pt x="1040" y="1418"/>
                </a:cubicBezTo>
                <a:cubicBezTo>
                  <a:pt x="473" y="1418"/>
                  <a:pt x="0" y="1891"/>
                  <a:pt x="0" y="2427"/>
                </a:cubicBezTo>
                <a:lnTo>
                  <a:pt x="0" y="6176"/>
                </a:lnTo>
                <a:cubicBezTo>
                  <a:pt x="0" y="6491"/>
                  <a:pt x="95" y="6806"/>
                  <a:pt x="253" y="7026"/>
                </a:cubicBezTo>
                <a:lnTo>
                  <a:pt x="1891" y="9799"/>
                </a:lnTo>
                <a:cubicBezTo>
                  <a:pt x="1985" y="9956"/>
                  <a:pt x="2048" y="10145"/>
                  <a:pt x="2048" y="10303"/>
                </a:cubicBezTo>
                <a:lnTo>
                  <a:pt x="2048" y="11342"/>
                </a:lnTo>
                <a:cubicBezTo>
                  <a:pt x="2048" y="11532"/>
                  <a:pt x="2206" y="11689"/>
                  <a:pt x="2395" y="11689"/>
                </a:cubicBezTo>
                <a:lnTo>
                  <a:pt x="9294" y="11689"/>
                </a:lnTo>
                <a:cubicBezTo>
                  <a:pt x="9483" y="11689"/>
                  <a:pt x="9641" y="11532"/>
                  <a:pt x="9641" y="11342"/>
                </a:cubicBezTo>
                <a:lnTo>
                  <a:pt x="9641" y="10303"/>
                </a:lnTo>
                <a:cubicBezTo>
                  <a:pt x="9641" y="10114"/>
                  <a:pt x="9704" y="9956"/>
                  <a:pt x="9799" y="9799"/>
                </a:cubicBezTo>
                <a:lnTo>
                  <a:pt x="11468" y="7026"/>
                </a:lnTo>
                <a:cubicBezTo>
                  <a:pt x="11626" y="6774"/>
                  <a:pt x="11689" y="6491"/>
                  <a:pt x="11689" y="6176"/>
                </a:cubicBezTo>
                <a:lnTo>
                  <a:pt x="11689" y="2427"/>
                </a:lnTo>
                <a:cubicBezTo>
                  <a:pt x="11752" y="1891"/>
                  <a:pt x="11279" y="1418"/>
                  <a:pt x="10712" y="1418"/>
                </a:cubicBezTo>
                <a:cubicBezTo>
                  <a:pt x="10177" y="1418"/>
                  <a:pt x="9704" y="1891"/>
                  <a:pt x="9704" y="2427"/>
                </a:cubicBezTo>
                <a:lnTo>
                  <a:pt x="9704" y="2836"/>
                </a:lnTo>
                <a:cubicBezTo>
                  <a:pt x="9578" y="2805"/>
                  <a:pt x="9452" y="2805"/>
                  <a:pt x="9326" y="2805"/>
                </a:cubicBezTo>
                <a:cubicBezTo>
                  <a:pt x="8790" y="2805"/>
                  <a:pt x="8318" y="3246"/>
                  <a:pt x="8318" y="3813"/>
                </a:cubicBezTo>
                <a:lnTo>
                  <a:pt x="8318" y="3939"/>
                </a:lnTo>
                <a:cubicBezTo>
                  <a:pt x="8160" y="3750"/>
                  <a:pt x="8003" y="3592"/>
                  <a:pt x="7814" y="3435"/>
                </a:cubicBezTo>
                <a:cubicBezTo>
                  <a:pt x="7562" y="3246"/>
                  <a:pt x="7341" y="3088"/>
                  <a:pt x="7058" y="2994"/>
                </a:cubicBezTo>
                <a:cubicBezTo>
                  <a:pt x="7404" y="2647"/>
                  <a:pt x="7593" y="2206"/>
                  <a:pt x="7593" y="1734"/>
                </a:cubicBezTo>
                <a:cubicBezTo>
                  <a:pt x="7593" y="788"/>
                  <a:pt x="6806" y="1"/>
                  <a:pt x="5860" y="1"/>
                </a:cubicBezTo>
                <a:close/>
              </a:path>
            </a:pathLst>
          </a:custGeom>
          <a:solidFill>
            <a:schemeClr val="accent3">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 name="Google Shape;10731;p113">
            <a:extLst>
              <a:ext uri="{FF2B5EF4-FFF2-40B4-BE49-F238E27FC236}">
                <a16:creationId xmlns:a16="http://schemas.microsoft.com/office/drawing/2014/main" id="{B0CEDAF4-5EEB-2E49-3FD6-B8B9FE07F66A}"/>
              </a:ext>
            </a:extLst>
          </p:cNvPr>
          <p:cNvGrpSpPr/>
          <p:nvPr/>
        </p:nvGrpSpPr>
        <p:grpSpPr>
          <a:xfrm>
            <a:off x="4310044" y="3473120"/>
            <a:ext cx="592295" cy="552874"/>
            <a:chOff x="2821450" y="2957850"/>
            <a:chExt cx="259275" cy="258550"/>
          </a:xfrm>
          <a:solidFill>
            <a:schemeClr val="accent3">
              <a:lumMod val="75000"/>
            </a:schemeClr>
          </a:solidFill>
        </p:grpSpPr>
        <p:sp>
          <p:nvSpPr>
            <p:cNvPr id="27" name="Google Shape;10732;p113">
              <a:extLst>
                <a:ext uri="{FF2B5EF4-FFF2-40B4-BE49-F238E27FC236}">
                  <a16:creationId xmlns:a16="http://schemas.microsoft.com/office/drawing/2014/main" id="{CA81BDF2-BE2C-5815-F9D3-B6948C320743}"/>
                </a:ext>
              </a:extLst>
            </p:cNvPr>
            <p:cNvSpPr/>
            <p:nvPr/>
          </p:nvSpPr>
          <p:spPr>
            <a:xfrm>
              <a:off x="2821450" y="3080500"/>
              <a:ext cx="259275" cy="135900"/>
            </a:xfrm>
            <a:custGeom>
              <a:avLst/>
              <a:gdLst/>
              <a:ahLst/>
              <a:cxnLst/>
              <a:rect l="l" t="t" r="r" b="b"/>
              <a:pathLst>
                <a:path w="10371" h="5436" extrusionOk="0">
                  <a:moveTo>
                    <a:pt x="2677" y="585"/>
                  </a:moveTo>
                  <a:cubicBezTo>
                    <a:pt x="3151" y="585"/>
                    <a:pt x="3569" y="1004"/>
                    <a:pt x="3569" y="1505"/>
                  </a:cubicBezTo>
                  <a:cubicBezTo>
                    <a:pt x="3569" y="1979"/>
                    <a:pt x="3151" y="2397"/>
                    <a:pt x="2677" y="2397"/>
                  </a:cubicBezTo>
                  <a:cubicBezTo>
                    <a:pt x="2147" y="2397"/>
                    <a:pt x="1757" y="1979"/>
                    <a:pt x="1757" y="1505"/>
                  </a:cubicBezTo>
                  <a:cubicBezTo>
                    <a:pt x="1757" y="1004"/>
                    <a:pt x="2175" y="585"/>
                    <a:pt x="2677" y="585"/>
                  </a:cubicBezTo>
                  <a:close/>
                  <a:moveTo>
                    <a:pt x="7555" y="585"/>
                  </a:moveTo>
                  <a:cubicBezTo>
                    <a:pt x="8029" y="585"/>
                    <a:pt x="8447" y="1004"/>
                    <a:pt x="8447" y="1505"/>
                  </a:cubicBezTo>
                  <a:cubicBezTo>
                    <a:pt x="8447" y="1979"/>
                    <a:pt x="8029" y="2397"/>
                    <a:pt x="7555" y="2397"/>
                  </a:cubicBezTo>
                  <a:cubicBezTo>
                    <a:pt x="7025" y="2397"/>
                    <a:pt x="6635" y="1979"/>
                    <a:pt x="6635" y="1505"/>
                  </a:cubicBezTo>
                  <a:cubicBezTo>
                    <a:pt x="6635" y="1004"/>
                    <a:pt x="7053" y="585"/>
                    <a:pt x="7555" y="585"/>
                  </a:cubicBezTo>
                  <a:close/>
                  <a:moveTo>
                    <a:pt x="2677" y="2983"/>
                  </a:moveTo>
                  <a:cubicBezTo>
                    <a:pt x="3736" y="2983"/>
                    <a:pt x="4628" y="3791"/>
                    <a:pt x="4795" y="4795"/>
                  </a:cubicBezTo>
                  <a:lnTo>
                    <a:pt x="586" y="4795"/>
                  </a:lnTo>
                  <a:cubicBezTo>
                    <a:pt x="698" y="3791"/>
                    <a:pt x="1618" y="2983"/>
                    <a:pt x="2677" y="2983"/>
                  </a:cubicBezTo>
                  <a:close/>
                  <a:moveTo>
                    <a:pt x="7555" y="2983"/>
                  </a:moveTo>
                  <a:cubicBezTo>
                    <a:pt x="8614" y="2983"/>
                    <a:pt x="9506" y="3791"/>
                    <a:pt x="9646" y="4795"/>
                  </a:cubicBezTo>
                  <a:lnTo>
                    <a:pt x="5409" y="4795"/>
                  </a:lnTo>
                  <a:cubicBezTo>
                    <a:pt x="5548" y="3791"/>
                    <a:pt x="6468" y="2983"/>
                    <a:pt x="7555" y="2983"/>
                  </a:cubicBezTo>
                  <a:close/>
                  <a:moveTo>
                    <a:pt x="2733" y="0"/>
                  </a:moveTo>
                  <a:cubicBezTo>
                    <a:pt x="1896" y="0"/>
                    <a:pt x="1227" y="669"/>
                    <a:pt x="1227" y="1505"/>
                  </a:cubicBezTo>
                  <a:cubicBezTo>
                    <a:pt x="1227" y="1951"/>
                    <a:pt x="1395" y="2342"/>
                    <a:pt x="1729" y="2620"/>
                  </a:cubicBezTo>
                  <a:cubicBezTo>
                    <a:pt x="698" y="3039"/>
                    <a:pt x="1" y="4014"/>
                    <a:pt x="1" y="5129"/>
                  </a:cubicBezTo>
                  <a:cubicBezTo>
                    <a:pt x="1" y="5296"/>
                    <a:pt x="140" y="5436"/>
                    <a:pt x="335" y="5436"/>
                  </a:cubicBezTo>
                  <a:lnTo>
                    <a:pt x="10036" y="5436"/>
                  </a:lnTo>
                  <a:cubicBezTo>
                    <a:pt x="10231" y="5436"/>
                    <a:pt x="10370" y="5296"/>
                    <a:pt x="10370" y="5129"/>
                  </a:cubicBezTo>
                  <a:cubicBezTo>
                    <a:pt x="10259" y="3958"/>
                    <a:pt x="9562" y="2983"/>
                    <a:pt x="8559" y="2620"/>
                  </a:cubicBezTo>
                  <a:cubicBezTo>
                    <a:pt x="8865" y="2342"/>
                    <a:pt x="9032" y="1951"/>
                    <a:pt x="9032" y="1505"/>
                  </a:cubicBezTo>
                  <a:cubicBezTo>
                    <a:pt x="9032" y="669"/>
                    <a:pt x="8391" y="0"/>
                    <a:pt x="7555" y="0"/>
                  </a:cubicBezTo>
                  <a:cubicBezTo>
                    <a:pt x="6719" y="0"/>
                    <a:pt x="6050" y="669"/>
                    <a:pt x="6050" y="1505"/>
                  </a:cubicBezTo>
                  <a:cubicBezTo>
                    <a:pt x="6050" y="1951"/>
                    <a:pt x="6217" y="2342"/>
                    <a:pt x="6524" y="2620"/>
                  </a:cubicBezTo>
                  <a:cubicBezTo>
                    <a:pt x="5910" y="2843"/>
                    <a:pt x="5409" y="3317"/>
                    <a:pt x="5130" y="3903"/>
                  </a:cubicBezTo>
                  <a:cubicBezTo>
                    <a:pt x="4823" y="3317"/>
                    <a:pt x="4322" y="2843"/>
                    <a:pt x="3736" y="2620"/>
                  </a:cubicBezTo>
                  <a:cubicBezTo>
                    <a:pt x="4043" y="2342"/>
                    <a:pt x="4238" y="1951"/>
                    <a:pt x="4238" y="1505"/>
                  </a:cubicBezTo>
                  <a:cubicBezTo>
                    <a:pt x="4238" y="669"/>
                    <a:pt x="3569" y="0"/>
                    <a:pt x="2733"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0733;p113">
              <a:extLst>
                <a:ext uri="{FF2B5EF4-FFF2-40B4-BE49-F238E27FC236}">
                  <a16:creationId xmlns:a16="http://schemas.microsoft.com/office/drawing/2014/main" id="{2E4BB1D4-7755-2ADA-B42F-D54B0850F4F2}"/>
                </a:ext>
              </a:extLst>
            </p:cNvPr>
            <p:cNvSpPr/>
            <p:nvPr/>
          </p:nvSpPr>
          <p:spPr>
            <a:xfrm>
              <a:off x="2831900" y="2957850"/>
              <a:ext cx="228625" cy="106350"/>
            </a:xfrm>
            <a:custGeom>
              <a:avLst/>
              <a:gdLst/>
              <a:ahLst/>
              <a:cxnLst/>
              <a:rect l="l" t="t" r="r" b="b"/>
              <a:pathLst>
                <a:path w="9145" h="4254" extrusionOk="0">
                  <a:moveTo>
                    <a:pt x="8336" y="585"/>
                  </a:moveTo>
                  <a:cubicBezTo>
                    <a:pt x="8531" y="585"/>
                    <a:pt x="8642" y="725"/>
                    <a:pt x="8642" y="892"/>
                  </a:cubicBezTo>
                  <a:lnTo>
                    <a:pt x="8642" y="2119"/>
                  </a:lnTo>
                  <a:cubicBezTo>
                    <a:pt x="8642" y="2286"/>
                    <a:pt x="8531" y="2425"/>
                    <a:pt x="8336" y="2425"/>
                  </a:cubicBezTo>
                  <a:lnTo>
                    <a:pt x="7137" y="2425"/>
                  </a:lnTo>
                  <a:cubicBezTo>
                    <a:pt x="6942" y="2425"/>
                    <a:pt x="6803" y="2565"/>
                    <a:pt x="6803" y="2732"/>
                  </a:cubicBezTo>
                  <a:lnTo>
                    <a:pt x="6803" y="3234"/>
                  </a:lnTo>
                  <a:lnTo>
                    <a:pt x="6106" y="2537"/>
                  </a:lnTo>
                  <a:cubicBezTo>
                    <a:pt x="6050" y="2453"/>
                    <a:pt x="5966" y="2425"/>
                    <a:pt x="5911" y="2425"/>
                  </a:cubicBezTo>
                  <a:lnTo>
                    <a:pt x="3430" y="2425"/>
                  </a:lnTo>
                  <a:cubicBezTo>
                    <a:pt x="3346" y="2425"/>
                    <a:pt x="3262" y="2453"/>
                    <a:pt x="3207" y="2537"/>
                  </a:cubicBezTo>
                  <a:lnTo>
                    <a:pt x="2510" y="3234"/>
                  </a:lnTo>
                  <a:lnTo>
                    <a:pt x="2510" y="2732"/>
                  </a:lnTo>
                  <a:cubicBezTo>
                    <a:pt x="2510" y="2565"/>
                    <a:pt x="2370" y="2425"/>
                    <a:pt x="2203" y="2425"/>
                  </a:cubicBezTo>
                  <a:lnTo>
                    <a:pt x="1032" y="2425"/>
                  </a:lnTo>
                  <a:cubicBezTo>
                    <a:pt x="865" y="2425"/>
                    <a:pt x="726" y="2286"/>
                    <a:pt x="726" y="2119"/>
                  </a:cubicBezTo>
                  <a:lnTo>
                    <a:pt x="726" y="892"/>
                  </a:lnTo>
                  <a:cubicBezTo>
                    <a:pt x="726" y="725"/>
                    <a:pt x="865" y="585"/>
                    <a:pt x="1032" y="585"/>
                  </a:cubicBezTo>
                  <a:close/>
                  <a:moveTo>
                    <a:pt x="921" y="0"/>
                  </a:moveTo>
                  <a:cubicBezTo>
                    <a:pt x="447" y="0"/>
                    <a:pt x="1" y="418"/>
                    <a:pt x="1" y="892"/>
                  </a:cubicBezTo>
                  <a:lnTo>
                    <a:pt x="1" y="2119"/>
                  </a:lnTo>
                  <a:cubicBezTo>
                    <a:pt x="1" y="2592"/>
                    <a:pt x="419" y="3011"/>
                    <a:pt x="921" y="3011"/>
                  </a:cubicBezTo>
                  <a:lnTo>
                    <a:pt x="1841" y="3011"/>
                  </a:lnTo>
                  <a:lnTo>
                    <a:pt x="1841" y="3958"/>
                  </a:lnTo>
                  <a:cubicBezTo>
                    <a:pt x="1924" y="4098"/>
                    <a:pt x="2008" y="4209"/>
                    <a:pt x="2120" y="4237"/>
                  </a:cubicBezTo>
                  <a:cubicBezTo>
                    <a:pt x="2150" y="4247"/>
                    <a:pt x="2188" y="4254"/>
                    <a:pt x="2228" y="4254"/>
                  </a:cubicBezTo>
                  <a:cubicBezTo>
                    <a:pt x="2298" y="4254"/>
                    <a:pt x="2373" y="4234"/>
                    <a:pt x="2426" y="4181"/>
                  </a:cubicBezTo>
                  <a:lnTo>
                    <a:pt x="3541" y="3011"/>
                  </a:lnTo>
                  <a:lnTo>
                    <a:pt x="5743" y="3011"/>
                  </a:lnTo>
                  <a:lnTo>
                    <a:pt x="6830" y="4181"/>
                  </a:lnTo>
                  <a:cubicBezTo>
                    <a:pt x="6883" y="4234"/>
                    <a:pt x="6959" y="4254"/>
                    <a:pt x="7035" y="4254"/>
                  </a:cubicBezTo>
                  <a:cubicBezTo>
                    <a:pt x="7080" y="4254"/>
                    <a:pt x="7124" y="4247"/>
                    <a:pt x="7165" y="4237"/>
                  </a:cubicBezTo>
                  <a:cubicBezTo>
                    <a:pt x="7249" y="4209"/>
                    <a:pt x="7332" y="4070"/>
                    <a:pt x="7332" y="3958"/>
                  </a:cubicBezTo>
                  <a:lnTo>
                    <a:pt x="7332" y="3011"/>
                  </a:lnTo>
                  <a:lnTo>
                    <a:pt x="8224" y="3011"/>
                  </a:lnTo>
                  <a:cubicBezTo>
                    <a:pt x="8726" y="3011"/>
                    <a:pt x="9144" y="2592"/>
                    <a:pt x="9144" y="2119"/>
                  </a:cubicBezTo>
                  <a:lnTo>
                    <a:pt x="9144" y="892"/>
                  </a:lnTo>
                  <a:cubicBezTo>
                    <a:pt x="9144" y="418"/>
                    <a:pt x="8726" y="0"/>
                    <a:pt x="8224"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0734;p113">
              <a:extLst>
                <a:ext uri="{FF2B5EF4-FFF2-40B4-BE49-F238E27FC236}">
                  <a16:creationId xmlns:a16="http://schemas.microsoft.com/office/drawing/2014/main" id="{2114CF71-DC45-FC78-2B5D-ACD447129023}"/>
                </a:ext>
              </a:extLst>
            </p:cNvPr>
            <p:cNvSpPr/>
            <p:nvPr/>
          </p:nvSpPr>
          <p:spPr>
            <a:xfrm>
              <a:off x="3024600" y="2966925"/>
              <a:ext cx="29875" cy="58497"/>
            </a:xfrm>
            <a:custGeom>
              <a:avLst/>
              <a:gdLst/>
              <a:ahLst/>
              <a:cxnLst/>
              <a:rect l="l" t="t" r="r" b="b"/>
              <a:pathLst>
                <a:path w="1195" h="2376" extrusionOk="0">
                  <a:moveTo>
                    <a:pt x="159" y="2269"/>
                  </a:moveTo>
                  <a:cubicBezTo>
                    <a:pt x="131" y="2225"/>
                    <a:pt x="349" y="2178"/>
                    <a:pt x="444" y="2102"/>
                  </a:cubicBezTo>
                  <a:cubicBezTo>
                    <a:pt x="539" y="2027"/>
                    <a:pt x="682" y="2090"/>
                    <a:pt x="730" y="1816"/>
                  </a:cubicBezTo>
                  <a:cubicBezTo>
                    <a:pt x="778" y="1542"/>
                    <a:pt x="774" y="725"/>
                    <a:pt x="730" y="459"/>
                  </a:cubicBezTo>
                  <a:cubicBezTo>
                    <a:pt x="686" y="193"/>
                    <a:pt x="587" y="273"/>
                    <a:pt x="468" y="221"/>
                  </a:cubicBezTo>
                  <a:cubicBezTo>
                    <a:pt x="349" y="169"/>
                    <a:pt x="-16" y="185"/>
                    <a:pt x="16" y="149"/>
                  </a:cubicBezTo>
                  <a:cubicBezTo>
                    <a:pt x="48" y="113"/>
                    <a:pt x="473" y="-21"/>
                    <a:pt x="659" y="7"/>
                  </a:cubicBezTo>
                  <a:cubicBezTo>
                    <a:pt x="846" y="35"/>
                    <a:pt x="1048" y="54"/>
                    <a:pt x="1135" y="316"/>
                  </a:cubicBezTo>
                  <a:cubicBezTo>
                    <a:pt x="1222" y="578"/>
                    <a:pt x="1183" y="1276"/>
                    <a:pt x="1183" y="1578"/>
                  </a:cubicBezTo>
                  <a:cubicBezTo>
                    <a:pt x="1183" y="1880"/>
                    <a:pt x="1230" y="1995"/>
                    <a:pt x="1135" y="2126"/>
                  </a:cubicBezTo>
                  <a:cubicBezTo>
                    <a:pt x="1040" y="2257"/>
                    <a:pt x="774" y="2340"/>
                    <a:pt x="611" y="2364"/>
                  </a:cubicBezTo>
                  <a:cubicBezTo>
                    <a:pt x="448" y="2388"/>
                    <a:pt x="187" y="2313"/>
                    <a:pt x="159" y="2269"/>
                  </a:cubicBezTo>
                  <a:close/>
                </a:path>
              </a:pathLst>
            </a:custGeom>
            <a:grpFill/>
            <a:ln>
              <a:noFill/>
            </a:ln>
          </p:spPr>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Google Shape;412;p44"/>
          <p:cNvSpPr txBox="1">
            <a:spLocks noGrp="1"/>
          </p:cNvSpPr>
          <p:nvPr>
            <p:ph type="title"/>
          </p:nvPr>
        </p:nvSpPr>
        <p:spPr>
          <a:xfrm flipH="1">
            <a:off x="719925" y="240850"/>
            <a:ext cx="7704000" cy="657900"/>
          </a:xfrm>
        </p:spPr>
        <p:txBody>
          <a:bodyPr/>
          <a:lstStyle/>
          <a:p>
            <a:pPr lvl="0"/>
            <a:r>
              <a:rPr lang="en-US" sz="3600" b="1" dirty="0">
                <a:solidFill>
                  <a:schemeClr val="bg1"/>
                </a:solidFill>
                <a:latin typeface="+mj-lt"/>
              </a:rPr>
              <a:t>Research questions</a:t>
            </a:r>
          </a:p>
        </p:txBody>
      </p:sp>
      <p:sp>
        <p:nvSpPr>
          <p:cNvPr id="12" name="TextBox 11">
            <a:extLst>
              <a:ext uri="{FF2B5EF4-FFF2-40B4-BE49-F238E27FC236}">
                <a16:creationId xmlns:a16="http://schemas.microsoft.com/office/drawing/2014/main" id="{F3D1752A-EA55-F278-A01F-CADA93AECDDC}"/>
              </a:ext>
            </a:extLst>
          </p:cNvPr>
          <p:cNvSpPr txBox="1"/>
          <p:nvPr/>
        </p:nvSpPr>
        <p:spPr>
          <a:xfrm>
            <a:off x="-75" y="1095600"/>
            <a:ext cx="9144000" cy="3076548"/>
          </a:xfrm>
          <a:prstGeom prst="rect">
            <a:avLst/>
          </a:prstGeom>
          <a:noFill/>
        </p:spPr>
        <p:txBody>
          <a:bodyPr wrap="square" rtlCol="0">
            <a:spAutoFit/>
          </a:bodyPr>
          <a:lstStyle/>
          <a:p>
            <a:pPr marL="514350" indent="-514350">
              <a:lnSpc>
                <a:spcPct val="150000"/>
              </a:lnSpc>
              <a:buFont typeface="+mj-lt"/>
              <a:buAutoNum type="arabicParenR"/>
            </a:pPr>
            <a:r>
              <a:rPr lang="en-US" sz="2200" dirty="0">
                <a:solidFill>
                  <a:schemeClr val="bg1"/>
                </a:solidFill>
              </a:rPr>
              <a:t>How do we measure help-seeking perceptions and intention in first-year engineering students?</a:t>
            </a:r>
          </a:p>
          <a:p>
            <a:pPr marL="514350" indent="-514350">
              <a:lnSpc>
                <a:spcPct val="150000"/>
              </a:lnSpc>
              <a:buFont typeface="+mj-lt"/>
              <a:buAutoNum type="arabicParenR"/>
            </a:pPr>
            <a:r>
              <a:rPr lang="en-US" sz="2200" dirty="0">
                <a:solidFill>
                  <a:schemeClr val="bg1"/>
                </a:solidFill>
              </a:rPr>
              <a:t>How does mental health status vary across gender in first-year engineering students?</a:t>
            </a:r>
          </a:p>
          <a:p>
            <a:pPr marL="514350" indent="-514350">
              <a:lnSpc>
                <a:spcPct val="150000"/>
              </a:lnSpc>
              <a:buFont typeface="+mj-lt"/>
              <a:buAutoNum type="arabicParenR"/>
            </a:pPr>
            <a:r>
              <a:rPr lang="en-US" sz="2200" dirty="0">
                <a:solidFill>
                  <a:schemeClr val="bg1"/>
                </a:solidFill>
              </a:rPr>
              <a:t>Do help-seeking perceptions and intention vary across gender and mental health distress level in first-year engineering students?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Google Shape;412;p44"/>
          <p:cNvSpPr txBox="1">
            <a:spLocks noGrp="1"/>
          </p:cNvSpPr>
          <p:nvPr>
            <p:ph type="title"/>
          </p:nvPr>
        </p:nvSpPr>
        <p:spPr>
          <a:xfrm>
            <a:off x="720000" y="177710"/>
            <a:ext cx="7704000" cy="657900"/>
          </a:xfrm>
          <a:prstGeom prst="rect">
            <a:avLst/>
          </a:prstGeom>
          <a:noFill/>
        </p:spPr>
        <p:txBody>
          <a:bodyPr spcFirstLastPara="1" wrap="square" lIns="91425" tIns="91425" rIns="91425" bIns="91425" anchor="b" anchorCtr="0">
            <a:noAutofit/>
          </a:bodyPr>
          <a:lstStyle/>
          <a:p>
            <a:pPr marL="0" lvl="0" indent="0" rtl="0">
              <a:spcBef>
                <a:spcPts val="0"/>
              </a:spcBef>
              <a:spcAft>
                <a:spcPts val="0"/>
              </a:spcAft>
              <a:buNone/>
            </a:pPr>
            <a:r>
              <a:rPr lang="en" b="1" dirty="0">
                <a:solidFill>
                  <a:schemeClr val="lt1"/>
                </a:solidFill>
                <a:latin typeface="+mj-lt"/>
              </a:rPr>
              <a:t>Study population</a:t>
            </a:r>
            <a:endParaRPr b="1" dirty="0">
              <a:latin typeface="+mj-lt"/>
            </a:endParaRPr>
          </a:p>
        </p:txBody>
      </p:sp>
      <p:graphicFrame>
        <p:nvGraphicFramePr>
          <p:cNvPr id="7" name="Chart 6">
            <a:extLst>
              <a:ext uri="{FF2B5EF4-FFF2-40B4-BE49-F238E27FC236}">
                <a16:creationId xmlns:a16="http://schemas.microsoft.com/office/drawing/2014/main" id="{9D4AFE27-3DBB-D976-0AB1-8C172F9282AD}"/>
              </a:ext>
            </a:extLst>
          </p:cNvPr>
          <p:cNvGraphicFramePr>
            <a:graphicFrameLocks/>
          </p:cNvGraphicFramePr>
          <p:nvPr>
            <p:extLst>
              <p:ext uri="{D42A27DB-BD31-4B8C-83A1-F6EECF244321}">
                <p14:modId xmlns:p14="http://schemas.microsoft.com/office/powerpoint/2010/main" val="1467960904"/>
              </p:ext>
            </p:extLst>
          </p:nvPr>
        </p:nvGraphicFramePr>
        <p:xfrm>
          <a:off x="0" y="1039748"/>
          <a:ext cx="3118585" cy="3064004"/>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a:extLst>
              <a:ext uri="{FF2B5EF4-FFF2-40B4-BE49-F238E27FC236}">
                <a16:creationId xmlns:a16="http://schemas.microsoft.com/office/drawing/2014/main" id="{3D05F899-3A16-C17B-B127-4734531569BC}"/>
              </a:ext>
            </a:extLst>
          </p:cNvPr>
          <p:cNvSpPr txBox="1"/>
          <p:nvPr/>
        </p:nvSpPr>
        <p:spPr>
          <a:xfrm>
            <a:off x="880710" y="4514248"/>
            <a:ext cx="7613583" cy="338554"/>
          </a:xfrm>
          <a:prstGeom prst="rect">
            <a:avLst/>
          </a:prstGeom>
          <a:noFill/>
        </p:spPr>
        <p:txBody>
          <a:bodyPr wrap="square" rtlCol="0">
            <a:spAutoFit/>
          </a:bodyPr>
          <a:lstStyle/>
          <a:p>
            <a:pPr algn="ctr"/>
            <a:r>
              <a:rPr lang="en-US" sz="1600" dirty="0">
                <a:solidFill>
                  <a:schemeClr val="bg1"/>
                </a:solidFill>
              </a:rPr>
              <a:t>356 students participated in this study.</a:t>
            </a:r>
          </a:p>
        </p:txBody>
      </p:sp>
      <p:graphicFrame>
        <p:nvGraphicFramePr>
          <p:cNvPr id="10" name="Chart 9">
            <a:extLst>
              <a:ext uri="{FF2B5EF4-FFF2-40B4-BE49-F238E27FC236}">
                <a16:creationId xmlns:a16="http://schemas.microsoft.com/office/drawing/2014/main" id="{8A6958EE-9777-458A-9B2B-5FCB5186982C}"/>
              </a:ext>
            </a:extLst>
          </p:cNvPr>
          <p:cNvGraphicFramePr>
            <a:graphicFrameLocks/>
          </p:cNvGraphicFramePr>
          <p:nvPr>
            <p:extLst>
              <p:ext uri="{D42A27DB-BD31-4B8C-83A1-F6EECF244321}">
                <p14:modId xmlns:p14="http://schemas.microsoft.com/office/powerpoint/2010/main" val="2346012175"/>
              </p:ext>
            </p:extLst>
          </p:nvPr>
        </p:nvGraphicFramePr>
        <p:xfrm>
          <a:off x="986636" y="933146"/>
          <a:ext cx="2358037" cy="298009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a:extLst>
              <a:ext uri="{FF2B5EF4-FFF2-40B4-BE49-F238E27FC236}">
                <a16:creationId xmlns:a16="http://schemas.microsoft.com/office/drawing/2014/main" id="{BAC7A603-639D-4C21-022F-0A43B3CE5BE6}"/>
              </a:ext>
            </a:extLst>
          </p:cNvPr>
          <p:cNvGraphicFramePr>
            <a:graphicFrameLocks/>
          </p:cNvGraphicFramePr>
          <p:nvPr>
            <p:extLst>
              <p:ext uri="{D42A27DB-BD31-4B8C-83A1-F6EECF244321}">
                <p14:modId xmlns:p14="http://schemas.microsoft.com/office/powerpoint/2010/main" val="3731589347"/>
              </p:ext>
            </p:extLst>
          </p:nvPr>
        </p:nvGraphicFramePr>
        <p:xfrm>
          <a:off x="5702710" y="940506"/>
          <a:ext cx="2358037" cy="2972731"/>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Chart 12">
            <a:extLst>
              <a:ext uri="{FF2B5EF4-FFF2-40B4-BE49-F238E27FC236}">
                <a16:creationId xmlns:a16="http://schemas.microsoft.com/office/drawing/2014/main" id="{06D06EB1-2D1C-7E25-7EA1-22E16710004B}"/>
              </a:ext>
            </a:extLst>
          </p:cNvPr>
          <p:cNvGraphicFramePr>
            <a:graphicFrameLocks/>
          </p:cNvGraphicFramePr>
          <p:nvPr>
            <p:extLst>
              <p:ext uri="{D42A27DB-BD31-4B8C-83A1-F6EECF244321}">
                <p14:modId xmlns:p14="http://schemas.microsoft.com/office/powerpoint/2010/main" val="188699907"/>
              </p:ext>
            </p:extLst>
          </p:nvPr>
        </p:nvGraphicFramePr>
        <p:xfrm>
          <a:off x="3344673" y="933147"/>
          <a:ext cx="2358037" cy="2980092"/>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015535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Google Shape;412;p44"/>
          <p:cNvSpPr txBox="1">
            <a:spLocks noGrp="1"/>
          </p:cNvSpPr>
          <p:nvPr>
            <p:ph type="title"/>
          </p:nvPr>
        </p:nvSpPr>
        <p:spPr>
          <a:xfrm>
            <a:off x="1162956" y="657900"/>
            <a:ext cx="2736900" cy="4875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b="1" dirty="0">
                <a:solidFill>
                  <a:schemeClr val="lt1"/>
                </a:solidFill>
              </a:rPr>
              <a:t>Anxiety</a:t>
            </a:r>
            <a:endParaRPr b="1" dirty="0"/>
          </a:p>
        </p:txBody>
      </p:sp>
      <p:sp>
        <p:nvSpPr>
          <p:cNvPr id="3" name="Title 2">
            <a:extLst>
              <a:ext uri="{FF2B5EF4-FFF2-40B4-BE49-F238E27FC236}">
                <a16:creationId xmlns:a16="http://schemas.microsoft.com/office/drawing/2014/main" id="{624A46B1-2BFF-A2CE-DE66-9E952BA6421F}"/>
              </a:ext>
            </a:extLst>
          </p:cNvPr>
          <p:cNvSpPr>
            <a:spLocks noGrp="1"/>
          </p:cNvSpPr>
          <p:nvPr>
            <p:ph type="title" idx="2"/>
          </p:nvPr>
        </p:nvSpPr>
        <p:spPr>
          <a:xfrm>
            <a:off x="5489849" y="657900"/>
            <a:ext cx="2736600" cy="487500"/>
          </a:xfrm>
        </p:spPr>
        <p:txBody>
          <a:bodyPr/>
          <a:lstStyle/>
          <a:p>
            <a:r>
              <a:rPr lang="en-US" b="1" dirty="0">
                <a:solidFill>
                  <a:schemeClr val="bg1"/>
                </a:solidFill>
                <a:latin typeface="+mj-lt"/>
              </a:rPr>
              <a:t>Depression</a:t>
            </a:r>
          </a:p>
        </p:txBody>
      </p:sp>
      <p:sp>
        <p:nvSpPr>
          <p:cNvPr id="6" name="Title 5">
            <a:extLst>
              <a:ext uri="{FF2B5EF4-FFF2-40B4-BE49-F238E27FC236}">
                <a16:creationId xmlns:a16="http://schemas.microsoft.com/office/drawing/2014/main" id="{0E9589EC-812B-DCA5-2198-ED35E7F6FF65}"/>
              </a:ext>
            </a:extLst>
          </p:cNvPr>
          <p:cNvSpPr>
            <a:spLocks noGrp="1"/>
          </p:cNvSpPr>
          <p:nvPr>
            <p:ph type="title" idx="4"/>
          </p:nvPr>
        </p:nvSpPr>
        <p:spPr>
          <a:xfrm>
            <a:off x="719925" y="0"/>
            <a:ext cx="7704000" cy="657900"/>
          </a:xfrm>
        </p:spPr>
        <p:txBody>
          <a:bodyPr/>
          <a:lstStyle/>
          <a:p>
            <a:r>
              <a:rPr lang="en-US" b="1" dirty="0">
                <a:solidFill>
                  <a:schemeClr val="bg1"/>
                </a:solidFill>
                <a:latin typeface="+mj-lt"/>
              </a:rPr>
              <a:t>Prevalence of anxiety and depression</a:t>
            </a:r>
          </a:p>
        </p:txBody>
      </p:sp>
      <p:graphicFrame>
        <p:nvGraphicFramePr>
          <p:cNvPr id="9" name="Chart 8">
            <a:extLst>
              <a:ext uri="{FF2B5EF4-FFF2-40B4-BE49-F238E27FC236}">
                <a16:creationId xmlns:a16="http://schemas.microsoft.com/office/drawing/2014/main" id="{2D443B58-A6AD-6113-5A2E-58C574679DEA}"/>
              </a:ext>
            </a:extLst>
          </p:cNvPr>
          <p:cNvGraphicFramePr>
            <a:graphicFrameLocks/>
          </p:cNvGraphicFramePr>
          <p:nvPr>
            <p:extLst>
              <p:ext uri="{D42A27DB-BD31-4B8C-83A1-F6EECF244321}">
                <p14:modId xmlns:p14="http://schemas.microsoft.com/office/powerpoint/2010/main" val="3650584656"/>
              </p:ext>
            </p:extLst>
          </p:nvPr>
        </p:nvGraphicFramePr>
        <p:xfrm>
          <a:off x="245406" y="120015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a:extLst>
              <a:ext uri="{FF2B5EF4-FFF2-40B4-BE49-F238E27FC236}">
                <a16:creationId xmlns:a16="http://schemas.microsoft.com/office/drawing/2014/main" id="{190C0E68-4CC7-C142-3652-3F07AB792FA5}"/>
              </a:ext>
            </a:extLst>
          </p:cNvPr>
          <p:cNvGraphicFramePr>
            <a:graphicFrameLocks/>
          </p:cNvGraphicFramePr>
          <p:nvPr>
            <p:extLst>
              <p:ext uri="{D42A27DB-BD31-4B8C-83A1-F6EECF244321}">
                <p14:modId xmlns:p14="http://schemas.microsoft.com/office/powerpoint/2010/main" val="967036645"/>
              </p:ext>
            </p:extLst>
          </p:nvPr>
        </p:nvGraphicFramePr>
        <p:xfrm>
          <a:off x="4572149" y="1200150"/>
          <a:ext cx="4572000" cy="2870405"/>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a:extLst>
              <a:ext uri="{FF2B5EF4-FFF2-40B4-BE49-F238E27FC236}">
                <a16:creationId xmlns:a16="http://schemas.microsoft.com/office/drawing/2014/main" id="{23BD60AA-1F72-77C4-F2F6-CAB036FAFE80}"/>
              </a:ext>
            </a:extLst>
          </p:cNvPr>
          <p:cNvSpPr txBox="1"/>
          <p:nvPr/>
        </p:nvSpPr>
        <p:spPr>
          <a:xfrm>
            <a:off x="719925" y="4070101"/>
            <a:ext cx="7703999" cy="830997"/>
          </a:xfrm>
          <a:prstGeom prst="rect">
            <a:avLst/>
          </a:prstGeom>
          <a:solidFill>
            <a:srgbClr val="F6CCBE"/>
          </a:solidFill>
        </p:spPr>
        <p:txBody>
          <a:bodyPr wrap="square" rtlCol="0">
            <a:spAutoFit/>
          </a:bodyPr>
          <a:lstStyle/>
          <a:p>
            <a:pPr algn="ctr"/>
            <a:r>
              <a:rPr lang="en-US" sz="1600" dirty="0">
                <a:solidFill>
                  <a:schemeClr val="bg1"/>
                </a:solidFill>
              </a:rPr>
              <a:t>There is a significant difference in the amount of male and female participants.</a:t>
            </a:r>
          </a:p>
          <a:p>
            <a:pPr algn="ctr"/>
            <a:r>
              <a:rPr lang="en-US" sz="1600" dirty="0">
                <a:solidFill>
                  <a:schemeClr val="bg1"/>
                </a:solidFill>
              </a:rPr>
              <a:t>Women were more likely to self-report severe depression symptoms compared to men.</a:t>
            </a:r>
          </a:p>
        </p:txBody>
      </p:sp>
    </p:spTree>
    <p:extLst>
      <p:ext uri="{BB962C8B-B14F-4D97-AF65-F5344CB8AC3E}">
        <p14:creationId xmlns:p14="http://schemas.microsoft.com/office/powerpoint/2010/main" val="4270955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B37FB99-1EB9-47C0-875B-A60DE8EE2112}"/>
              </a:ext>
            </a:extLst>
          </p:cNvPr>
          <p:cNvSpPr>
            <a:spLocks noGrp="1"/>
          </p:cNvSpPr>
          <p:nvPr>
            <p:ph type="title"/>
          </p:nvPr>
        </p:nvSpPr>
        <p:spPr/>
        <p:txBody>
          <a:bodyPr/>
          <a:lstStyle/>
          <a:p>
            <a:r>
              <a:rPr lang="en-US" b="1" dirty="0">
                <a:solidFill>
                  <a:schemeClr val="bg1"/>
                </a:solidFill>
                <a:latin typeface="+mj-lt"/>
              </a:rPr>
              <a:t>Beliefs about help seeking</a:t>
            </a:r>
          </a:p>
        </p:txBody>
      </p:sp>
      <p:pic>
        <p:nvPicPr>
          <p:cNvPr id="3" name="Picture 2" descr="Chart, bar chart&#10;&#10;Description automatically generated">
            <a:extLst>
              <a:ext uri="{FF2B5EF4-FFF2-40B4-BE49-F238E27FC236}">
                <a16:creationId xmlns:a16="http://schemas.microsoft.com/office/drawing/2014/main" id="{A46C2734-058A-5AC8-B1BB-112ECD4ED2F7}"/>
              </a:ext>
            </a:extLst>
          </p:cNvPr>
          <p:cNvPicPr>
            <a:picLocks noChangeAspect="1"/>
          </p:cNvPicPr>
          <p:nvPr/>
        </p:nvPicPr>
        <p:blipFill>
          <a:blip r:embed="rId2"/>
          <a:stretch>
            <a:fillRect/>
          </a:stretch>
        </p:blipFill>
        <p:spPr>
          <a:xfrm>
            <a:off x="371856" y="1095600"/>
            <a:ext cx="4008120" cy="2868556"/>
          </a:xfrm>
          <a:prstGeom prst="rect">
            <a:avLst/>
          </a:prstGeom>
        </p:spPr>
      </p:pic>
      <p:pic>
        <p:nvPicPr>
          <p:cNvPr id="5" name="Picture 4" descr="Chart, bar chart&#10;&#10;Description automatically generated">
            <a:extLst>
              <a:ext uri="{FF2B5EF4-FFF2-40B4-BE49-F238E27FC236}">
                <a16:creationId xmlns:a16="http://schemas.microsoft.com/office/drawing/2014/main" id="{E7846A01-DE85-5654-12E1-B8C818D5E1F1}"/>
              </a:ext>
            </a:extLst>
          </p:cNvPr>
          <p:cNvPicPr>
            <a:picLocks noChangeAspect="1"/>
          </p:cNvPicPr>
          <p:nvPr/>
        </p:nvPicPr>
        <p:blipFill>
          <a:blip r:embed="rId3"/>
          <a:stretch>
            <a:fillRect/>
          </a:stretch>
        </p:blipFill>
        <p:spPr>
          <a:xfrm>
            <a:off x="4764026" y="1137472"/>
            <a:ext cx="4008120" cy="2868556"/>
          </a:xfrm>
          <a:prstGeom prst="rect">
            <a:avLst/>
          </a:prstGeom>
        </p:spPr>
      </p:pic>
      <p:sp>
        <p:nvSpPr>
          <p:cNvPr id="6" name="TextBox 5">
            <a:extLst>
              <a:ext uri="{FF2B5EF4-FFF2-40B4-BE49-F238E27FC236}">
                <a16:creationId xmlns:a16="http://schemas.microsoft.com/office/drawing/2014/main" id="{8006486F-2AF4-CEB6-2642-EA6291E567FC}"/>
              </a:ext>
            </a:extLst>
          </p:cNvPr>
          <p:cNvSpPr txBox="1"/>
          <p:nvPr/>
        </p:nvSpPr>
        <p:spPr>
          <a:xfrm>
            <a:off x="5358384" y="1508760"/>
            <a:ext cx="201168" cy="307777"/>
          </a:xfrm>
          <a:prstGeom prst="rect">
            <a:avLst/>
          </a:prstGeom>
          <a:noFill/>
        </p:spPr>
        <p:txBody>
          <a:bodyPr wrap="square" rtlCol="0">
            <a:spAutoFit/>
          </a:bodyPr>
          <a:lstStyle/>
          <a:p>
            <a:r>
              <a:rPr lang="en-US" dirty="0"/>
              <a:t>*</a:t>
            </a:r>
          </a:p>
        </p:txBody>
      </p:sp>
      <p:sp>
        <p:nvSpPr>
          <p:cNvPr id="8" name="TextBox 7">
            <a:extLst>
              <a:ext uri="{FF2B5EF4-FFF2-40B4-BE49-F238E27FC236}">
                <a16:creationId xmlns:a16="http://schemas.microsoft.com/office/drawing/2014/main" id="{30CA96E6-B319-DFC9-7C6C-F17089FF1978}"/>
              </a:ext>
            </a:extLst>
          </p:cNvPr>
          <p:cNvSpPr txBox="1"/>
          <p:nvPr/>
        </p:nvSpPr>
        <p:spPr>
          <a:xfrm>
            <a:off x="7479792" y="1508760"/>
            <a:ext cx="320040" cy="307777"/>
          </a:xfrm>
          <a:prstGeom prst="rect">
            <a:avLst/>
          </a:prstGeom>
          <a:noFill/>
        </p:spPr>
        <p:txBody>
          <a:bodyPr wrap="square" rtlCol="0">
            <a:spAutoFit/>
          </a:bodyPr>
          <a:lstStyle/>
          <a:p>
            <a:r>
              <a:rPr lang="en-US" dirty="0"/>
              <a:t>*</a:t>
            </a:r>
          </a:p>
        </p:txBody>
      </p:sp>
      <p:sp>
        <p:nvSpPr>
          <p:cNvPr id="10" name="TextBox 9">
            <a:extLst>
              <a:ext uri="{FF2B5EF4-FFF2-40B4-BE49-F238E27FC236}">
                <a16:creationId xmlns:a16="http://schemas.microsoft.com/office/drawing/2014/main" id="{3DAC8154-A7D0-5D20-1662-DA937349386B}"/>
              </a:ext>
            </a:extLst>
          </p:cNvPr>
          <p:cNvSpPr txBox="1"/>
          <p:nvPr/>
        </p:nvSpPr>
        <p:spPr>
          <a:xfrm>
            <a:off x="1527048" y="1662648"/>
            <a:ext cx="137160" cy="307777"/>
          </a:xfrm>
          <a:prstGeom prst="rect">
            <a:avLst/>
          </a:prstGeom>
          <a:noFill/>
        </p:spPr>
        <p:txBody>
          <a:bodyPr wrap="square" rtlCol="0">
            <a:spAutoFit/>
          </a:bodyPr>
          <a:lstStyle/>
          <a:p>
            <a:r>
              <a:rPr lang="en-US" dirty="0"/>
              <a:t>*</a:t>
            </a:r>
          </a:p>
        </p:txBody>
      </p:sp>
      <p:sp>
        <p:nvSpPr>
          <p:cNvPr id="11" name="TextBox 10">
            <a:extLst>
              <a:ext uri="{FF2B5EF4-FFF2-40B4-BE49-F238E27FC236}">
                <a16:creationId xmlns:a16="http://schemas.microsoft.com/office/drawing/2014/main" id="{9748B2CB-9758-A65C-6F44-A90DE043341D}"/>
              </a:ext>
            </a:extLst>
          </p:cNvPr>
          <p:cNvSpPr txBox="1"/>
          <p:nvPr/>
        </p:nvSpPr>
        <p:spPr>
          <a:xfrm>
            <a:off x="3026664" y="1445723"/>
            <a:ext cx="219456" cy="307777"/>
          </a:xfrm>
          <a:prstGeom prst="rect">
            <a:avLst/>
          </a:prstGeom>
          <a:noFill/>
        </p:spPr>
        <p:txBody>
          <a:bodyPr wrap="square" rtlCol="0">
            <a:spAutoFit/>
          </a:bodyPr>
          <a:lstStyle/>
          <a:p>
            <a:r>
              <a:rPr lang="en-US" dirty="0"/>
              <a:t>*</a:t>
            </a:r>
          </a:p>
        </p:txBody>
      </p:sp>
      <p:sp>
        <p:nvSpPr>
          <p:cNvPr id="12" name="TextBox 11">
            <a:extLst>
              <a:ext uri="{FF2B5EF4-FFF2-40B4-BE49-F238E27FC236}">
                <a16:creationId xmlns:a16="http://schemas.microsoft.com/office/drawing/2014/main" id="{0CC21F31-8F60-644D-6A26-E5BDFFA581A8}"/>
              </a:ext>
            </a:extLst>
          </p:cNvPr>
          <p:cNvSpPr txBox="1"/>
          <p:nvPr/>
        </p:nvSpPr>
        <p:spPr>
          <a:xfrm>
            <a:off x="3694178" y="1572768"/>
            <a:ext cx="45719" cy="307777"/>
          </a:xfrm>
          <a:prstGeom prst="rect">
            <a:avLst/>
          </a:prstGeom>
          <a:noFill/>
        </p:spPr>
        <p:txBody>
          <a:bodyPr wrap="square" rtlCol="0">
            <a:spAutoFit/>
          </a:bodyPr>
          <a:lstStyle/>
          <a:p>
            <a:r>
              <a:rPr lang="en-US" dirty="0"/>
              <a:t>*</a:t>
            </a:r>
          </a:p>
        </p:txBody>
      </p:sp>
      <p:sp>
        <p:nvSpPr>
          <p:cNvPr id="13" name="TextBox 12">
            <a:extLst>
              <a:ext uri="{FF2B5EF4-FFF2-40B4-BE49-F238E27FC236}">
                <a16:creationId xmlns:a16="http://schemas.microsoft.com/office/drawing/2014/main" id="{9B054F5A-03B2-526C-9A19-629CA6EFB6E0}"/>
              </a:ext>
            </a:extLst>
          </p:cNvPr>
          <p:cNvSpPr txBox="1"/>
          <p:nvPr/>
        </p:nvSpPr>
        <p:spPr>
          <a:xfrm>
            <a:off x="621792" y="4114800"/>
            <a:ext cx="3401568" cy="738664"/>
          </a:xfrm>
          <a:prstGeom prst="rect">
            <a:avLst/>
          </a:prstGeom>
          <a:solidFill>
            <a:schemeClr val="accent4">
              <a:lumMod val="95000"/>
            </a:schemeClr>
          </a:solidFill>
        </p:spPr>
        <p:txBody>
          <a:bodyPr wrap="square" rtlCol="0">
            <a:spAutoFit/>
          </a:bodyPr>
          <a:lstStyle/>
          <a:p>
            <a:pPr marL="285750" indent="-285750">
              <a:buFont typeface="Arial" panose="020B0604020202020204" pitchFamily="34" charset="0"/>
              <a:buChar char="•"/>
            </a:pPr>
            <a:r>
              <a:rPr lang="en-US" dirty="0">
                <a:solidFill>
                  <a:schemeClr val="bg1"/>
                </a:solidFill>
              </a:rPr>
              <a:t>Women are showing a greater intention to seek help for mental health concerns.</a:t>
            </a:r>
          </a:p>
        </p:txBody>
      </p:sp>
      <p:sp>
        <p:nvSpPr>
          <p:cNvPr id="14" name="Rectangle 13">
            <a:extLst>
              <a:ext uri="{FF2B5EF4-FFF2-40B4-BE49-F238E27FC236}">
                <a16:creationId xmlns:a16="http://schemas.microsoft.com/office/drawing/2014/main" id="{421C2D85-7011-BBC6-6537-B6507715C92B}"/>
              </a:ext>
            </a:extLst>
          </p:cNvPr>
          <p:cNvSpPr/>
          <p:nvPr/>
        </p:nvSpPr>
        <p:spPr>
          <a:xfrm>
            <a:off x="1958340" y="1508760"/>
            <a:ext cx="2165603" cy="2455396"/>
          </a:xfrm>
          <a:prstGeom prst="rect">
            <a:avLst/>
          </a:prstGeom>
          <a:solidFill>
            <a:schemeClr val="accent4">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A9A612-6FDA-BE4D-7551-C069F57B3EBB}"/>
              </a:ext>
            </a:extLst>
          </p:cNvPr>
          <p:cNvSpPr/>
          <p:nvPr/>
        </p:nvSpPr>
        <p:spPr>
          <a:xfrm>
            <a:off x="1124712" y="3465576"/>
            <a:ext cx="1307592" cy="498580"/>
          </a:xfrm>
          <a:prstGeom prst="rect">
            <a:avLst/>
          </a:prstGeom>
          <a:solidFill>
            <a:schemeClr val="accent4">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B670203-5AAC-FCAC-7818-3B6815C6E5C7}"/>
              </a:ext>
            </a:extLst>
          </p:cNvPr>
          <p:cNvSpPr/>
          <p:nvPr/>
        </p:nvSpPr>
        <p:spPr>
          <a:xfrm>
            <a:off x="1595628" y="3052416"/>
            <a:ext cx="609600" cy="662450"/>
          </a:xfrm>
          <a:prstGeom prst="rect">
            <a:avLst/>
          </a:prstGeom>
          <a:solidFill>
            <a:schemeClr val="accent4">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3F0BB4E-D032-BE7E-72F5-64C9B6590C19}"/>
              </a:ext>
            </a:extLst>
          </p:cNvPr>
          <p:cNvSpPr/>
          <p:nvPr/>
        </p:nvSpPr>
        <p:spPr>
          <a:xfrm>
            <a:off x="6272784" y="1508760"/>
            <a:ext cx="2359152" cy="2455396"/>
          </a:xfrm>
          <a:prstGeom prst="rect">
            <a:avLst/>
          </a:prstGeom>
          <a:solidFill>
            <a:schemeClr val="accent4">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5367ECC-1FAA-E81E-E913-4E149BF4B3FC}"/>
              </a:ext>
            </a:extLst>
          </p:cNvPr>
          <p:cNvSpPr/>
          <p:nvPr/>
        </p:nvSpPr>
        <p:spPr>
          <a:xfrm>
            <a:off x="5358384" y="3465576"/>
            <a:ext cx="1307592" cy="498580"/>
          </a:xfrm>
          <a:prstGeom prst="rect">
            <a:avLst/>
          </a:prstGeom>
          <a:solidFill>
            <a:schemeClr val="accent4">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715F5EF-0DDC-1B0E-F6C1-0E64CC1097B3}"/>
              </a:ext>
            </a:extLst>
          </p:cNvPr>
          <p:cNvSpPr/>
          <p:nvPr/>
        </p:nvSpPr>
        <p:spPr>
          <a:xfrm>
            <a:off x="6016752" y="3218688"/>
            <a:ext cx="429768" cy="338328"/>
          </a:xfrm>
          <a:prstGeom prst="rect">
            <a:avLst/>
          </a:prstGeom>
          <a:solidFill>
            <a:schemeClr val="accent4">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8709B7F5-D375-EB2F-BDDE-C4A9C628DDA8}"/>
              </a:ext>
            </a:extLst>
          </p:cNvPr>
          <p:cNvSpPr txBox="1"/>
          <p:nvPr/>
        </p:nvSpPr>
        <p:spPr>
          <a:xfrm>
            <a:off x="5001768" y="4114800"/>
            <a:ext cx="3630168" cy="738664"/>
          </a:xfrm>
          <a:prstGeom prst="rect">
            <a:avLst/>
          </a:prstGeom>
          <a:solidFill>
            <a:schemeClr val="accent4">
              <a:lumMod val="95000"/>
            </a:schemeClr>
          </a:solidFill>
        </p:spPr>
        <p:txBody>
          <a:bodyPr wrap="square" rtlCol="0">
            <a:spAutoFit/>
          </a:bodyPr>
          <a:lstStyle/>
          <a:p>
            <a:pPr marL="285750" indent="-285750">
              <a:buFont typeface="Arial" panose="020B0604020202020204" pitchFamily="34" charset="0"/>
              <a:buChar char="•"/>
            </a:pPr>
            <a:r>
              <a:rPr lang="en-US" dirty="0">
                <a:solidFill>
                  <a:schemeClr val="bg1"/>
                </a:solidFill>
              </a:rPr>
              <a:t>Non-distressed students showed a more positive attitude towards seeking help than distressed students.</a:t>
            </a:r>
          </a:p>
        </p:txBody>
      </p:sp>
    </p:spTree>
    <p:extLst>
      <p:ext uri="{BB962C8B-B14F-4D97-AF65-F5344CB8AC3E}">
        <p14:creationId xmlns:p14="http://schemas.microsoft.com/office/powerpoint/2010/main" val="1665113339"/>
      </p:ext>
    </p:extLst>
  </p:cSld>
  <p:clrMapOvr>
    <a:masterClrMapping/>
  </p:clrMapOvr>
</p:sld>
</file>

<file path=ppt/theme/theme1.xml><?xml version="1.0" encoding="utf-8"?>
<a:theme xmlns:a="http://schemas.openxmlformats.org/drawingml/2006/main" name="Minimalist Korean Aesthetic Pitch Deck by Slidesgo">
  <a:themeElements>
    <a:clrScheme name="Simple Light">
      <a:dk1>
        <a:srgbClr val="1E1E1E"/>
      </a:dk1>
      <a:lt1>
        <a:srgbClr val="664B34"/>
      </a:lt1>
      <a:dk2>
        <a:srgbClr val="887C62"/>
      </a:dk2>
      <a:lt2>
        <a:srgbClr val="D4CBBB"/>
      </a:lt2>
      <a:accent1>
        <a:srgbClr val="E7E2D6"/>
      </a:accent1>
      <a:accent2>
        <a:srgbClr val="F3F3F3"/>
      </a:accent2>
      <a:accent3>
        <a:srgbClr val="E2B0A6"/>
      </a:accent3>
      <a:accent4>
        <a:srgbClr val="FFFFFF"/>
      </a:accent4>
      <a:accent5>
        <a:srgbClr val="FFFFFF"/>
      </a:accent5>
      <a:accent6>
        <a:srgbClr val="FFFFFF"/>
      </a:accent6>
      <a:hlink>
        <a:srgbClr val="1E1E1E"/>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638</TotalTime>
  <Words>471</Words>
  <Application>Microsoft Macintosh PowerPoint</Application>
  <PresentationFormat>On-screen Show (16:9)</PresentationFormat>
  <Paragraphs>62</Paragraphs>
  <Slides>10</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Manrope</vt:lpstr>
      <vt:lpstr>Nunito Light</vt:lpstr>
      <vt:lpstr>Arial</vt:lpstr>
      <vt:lpstr>Kulim Park</vt:lpstr>
      <vt:lpstr>Kulim Park SemiBold</vt:lpstr>
      <vt:lpstr>Times New Roman</vt:lpstr>
      <vt:lpstr>Minimalist Korean Aesthetic Pitch Deck by Slidesgo</vt:lpstr>
      <vt:lpstr>Investigating mental health distress and help-seeking perceptions in first-year engineering students</vt:lpstr>
      <vt:lpstr>Help-seeking in distressed engineers</vt:lpstr>
      <vt:lpstr>Increasing help seeking can improve the prognosis of disorders and reduce the potential for progression to more chronic or severe disorders1 1Mitchell, Caroline, Brian McMillan, and Teresa Hagan. 2017. "Mental health help-seeking behaviours in young adults." The British journal of general practice : the journal of the Royal College of General Practitioners 67 (654):8-9. </vt:lpstr>
      <vt:lpstr>PowerPoint Presentation</vt:lpstr>
      <vt:lpstr>Direct Mediators</vt:lpstr>
      <vt:lpstr>Research questions</vt:lpstr>
      <vt:lpstr>Study population</vt:lpstr>
      <vt:lpstr>Anxiety</vt:lpstr>
      <vt:lpstr>Beliefs about help seeking</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Investigating mental health distress and help-seeking perceptions in first-year engineering students</dc:title>
  <cp:lastModifiedBy>Lamer, Sara Xochilt</cp:lastModifiedBy>
  <cp:revision>12</cp:revision>
  <dcterms:modified xsi:type="dcterms:W3CDTF">2022-07-08T13:20:39Z</dcterms:modified>
</cp:coreProperties>
</file>