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57" r:id="rId2"/>
    <p:sldId id="259" r:id="rId3"/>
    <p:sldId id="268" r:id="rId4"/>
    <p:sldId id="260" r:id="rId5"/>
    <p:sldId id="270" r:id="rId6"/>
    <p:sldId id="266" r:id="rId7"/>
    <p:sldId id="271" r:id="rId8"/>
    <p:sldId id="273" r:id="rId9"/>
    <p:sldId id="264" r:id="rId10"/>
    <p:sldId id="265" r:id="rId11"/>
    <p:sldId id="26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07" autoAdjust="0"/>
    <p:restoredTop sz="83884" autoAdjust="0"/>
  </p:normalViewPr>
  <p:slideViewPr>
    <p:cSldViewPr snapToGrid="0">
      <p:cViewPr varScale="1">
        <p:scale>
          <a:sx n="65" d="100"/>
          <a:sy n="65" d="100"/>
        </p:scale>
        <p:origin x="224"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7/7/22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171981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331906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its called a cos theta coil- gives </a:t>
            </a:r>
            <a:r>
              <a:rPr lang="en-US" dirty="0" err="1"/>
              <a:t>yopu</a:t>
            </a:r>
            <a:r>
              <a:rPr lang="en-US" dirty="0"/>
              <a:t> a nice uniform field</a:t>
            </a:r>
          </a:p>
          <a:p>
            <a:r>
              <a:rPr lang="en-US" dirty="0"/>
              <a:t>Bring in the magnet to show </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4170857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arrow vector Is a direction and magnitude of the b field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about how similar they are and how we expected that</a:t>
            </a:r>
          </a:p>
          <a:p>
            <a:endParaRPr lang="en-US" dirty="0"/>
          </a:p>
          <a:p>
            <a:r>
              <a:rPr lang="en-US" dirty="0"/>
              <a:t>In summary based on the findings, </a:t>
            </a:r>
            <a:r>
              <a:rPr lang="en-US" dirty="0" err="1"/>
              <a:t>matlab</a:t>
            </a:r>
            <a:r>
              <a:rPr lang="en-US" dirty="0"/>
              <a:t> and measurements proves that the fields are precise and uniform. The </a:t>
            </a:r>
            <a:r>
              <a:rPr lang="en-US"/>
              <a:t>ultimate takeaway,</a:t>
            </a: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2103332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first couple of seconds after the Big Bang, the universe was extremely hot and dense with matter and antimatter buzzing around. Considering matter and antimatter are created and destroyed together, it seems the universe should contain nothing but leftover energy. a tiny portion of matter –about one particle per billion to be exact- managed to remain, and that 1/billionth of a particle is what composes the observable universe. So, where did antimatter go? Finding the </a:t>
            </a:r>
            <a:r>
              <a:rPr lang="en-US" dirty="0" err="1"/>
              <a:t>nEDM</a:t>
            </a:r>
            <a:r>
              <a:rPr lang="en-US" dirty="0"/>
              <a:t> could explain why matter did not become annihilated along with antimatter in the early stages of the big bang by studying particle physics.</a:t>
            </a:r>
          </a:p>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993899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Consider a coin spinning on a table. It can land on its heads or tails, but it cannot be defined as "heads" or "tails" until it stops spinning and falls to one side. A coin has a 50-50 chance of landing on its head or its tail, so if enough coins are spun in exactly the same way, half should land on heads and the other half on tails. In the same way, half of the oscillating particles in the early universe should have decayed as matter and the other half as antimatter. However, if a special kind of marble rolled across a table of spinning coins and caused every coin it hit to land on its head, it would disrupt the whole system. There would be more heads than tails. In the same way, some unknown mechanism could have interfered with the oscillating particles to cause a slight majority of them to decay as matter. This </a:t>
            </a:r>
            <a:r>
              <a:rPr lang="en-US" dirty="0"/>
              <a:t>UNKNOW MECHANISM is thought to be CP VIOLATION </a:t>
            </a:r>
          </a:p>
          <a:p>
            <a:pPr marL="171450" indent="-1714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a:t>
            </a:fld>
            <a:endParaRPr lang="en-US"/>
          </a:p>
        </p:txBody>
      </p:sp>
    </p:spTree>
    <p:extLst>
      <p:ext uri="{BB962C8B-B14F-4D97-AF65-F5344CB8AC3E}">
        <p14:creationId xmlns:p14="http://schemas.microsoft.com/office/powerpoint/2010/main" val="35735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Charge Conjugation- M.O. turns a particle into an antiparticle with reversed momentum but identical spin.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-Parity- like a mirror, reverses the direction of particle motion but preserves spins.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-CP: </a:t>
            </a:r>
            <a:r>
              <a:rPr lang="en-US" sz="1200" b="0" i="0" u="none" strike="noStrike" kern="1200" dirty="0">
                <a:solidFill>
                  <a:schemeClr val="tx1"/>
                </a:solidFill>
                <a:effectLst/>
                <a:latin typeface="+mn-lt"/>
                <a:ea typeface="+mn-ea"/>
                <a:cs typeface="+mn-cs"/>
              </a:rPr>
              <a:t>the combination of CP on a left-handed, negatively-charged particle would transform it into a right-handed, positively-charged particle.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reversal symmetry (T) When there is an invariance under time, it implies that whenever a motion is allowed by the laws of physics, the reversed motion is also an allowed one. doesn’t change the direction, but it will change spin or velocity.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-Electric dipole moment changes sign under both parity transformation and time reversal.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there is a CP or parity violation, then there is also a T violation.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3942193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ea typeface="Helvetica Neue" panose="020B0502040204020203" pitchFamily="34" charset="0"/>
                <a:cs typeface="Helvetica Neue Light" panose="020B0402040204020203" pitchFamily="34" charset="0"/>
              </a:rPr>
              <a:t>-The neutron electric dipole moment (</a:t>
            </a:r>
            <a:r>
              <a:rPr lang="en-US" sz="1200" dirty="0" err="1">
                <a:solidFill>
                  <a:schemeClr val="tx1"/>
                </a:solidFill>
                <a:ea typeface="Helvetica Neue" panose="020B0502040204020203" pitchFamily="34" charset="0"/>
                <a:cs typeface="Helvetica Neue Light" panose="020B0402040204020203" pitchFamily="34" charset="0"/>
              </a:rPr>
              <a:t>nEDM</a:t>
            </a:r>
            <a:r>
              <a:rPr lang="en-US" sz="1200" dirty="0">
                <a:solidFill>
                  <a:schemeClr val="tx1"/>
                </a:solidFill>
                <a:ea typeface="Helvetica Neue" panose="020B0502040204020203" pitchFamily="34" charset="0"/>
                <a:cs typeface="Helvetica Neue Light" panose="020B0402040204020203" pitchFamily="34" charset="0"/>
              </a:rPr>
              <a:t>) is a miniscule separation within a neutron that is used to measure the distribution of positive and negative charge inside the neutron.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can measure a 0 </a:t>
            </a:r>
            <a:r>
              <a:rPr lang="en-US" dirty="0" err="1"/>
              <a:t>nEDM</a:t>
            </a:r>
            <a:r>
              <a:rPr lang="en-US" dirty="0"/>
              <a:t> that could explain why the world exists. </a:t>
            </a:r>
            <a:r>
              <a:rPr lang="en-US" sz="1200" b="1" dirty="0">
                <a:solidFill>
                  <a:schemeClr val="tx1"/>
                </a:solidFill>
                <a:ea typeface="Helvetica Neue" panose="020B0502040204020203" pitchFamily="34" charset="0"/>
                <a:cs typeface="Helvetica Neue Light" panose="020B0402040204020203" pitchFamily="34" charset="0"/>
              </a:rPr>
              <a:t>So far, no </a:t>
            </a:r>
            <a:r>
              <a:rPr lang="en-US" sz="1200" b="1" dirty="0" err="1">
                <a:solidFill>
                  <a:schemeClr val="tx1"/>
                </a:solidFill>
                <a:ea typeface="Helvetica Neue" panose="020B0502040204020203" pitchFamily="34" charset="0"/>
                <a:cs typeface="Helvetica Neue Light" panose="020B0402040204020203" pitchFamily="34" charset="0"/>
              </a:rPr>
              <a:t>nEDM</a:t>
            </a:r>
            <a:r>
              <a:rPr lang="en-US" sz="1200" b="1" dirty="0">
                <a:solidFill>
                  <a:schemeClr val="tx1"/>
                </a:solidFill>
                <a:ea typeface="Helvetica Neue" panose="020B0502040204020203" pitchFamily="34" charset="0"/>
                <a:cs typeface="Helvetica Neue Light" panose="020B0402040204020203" pitchFamily="34" charset="0"/>
              </a:rPr>
              <a:t> has been found. </a:t>
            </a:r>
          </a:p>
          <a:p>
            <a:pPr marL="171450" indent="-171450">
              <a:buFontTx/>
              <a:buChar char="-"/>
            </a:pPr>
            <a:r>
              <a:rPr lang="en-US" dirty="0"/>
              <a:t>Neutrons can spin in different ways, we can only measure  if the separation is in the same or opposite direction as the spin axis.</a:t>
            </a:r>
          </a:p>
          <a:p>
            <a:pPr marL="171450" indent="-171450">
              <a:buFontTx/>
              <a:buChar char="-"/>
            </a:pPr>
            <a:endParaRPr lang="en-US" dirty="0"/>
          </a:p>
          <a:p>
            <a:r>
              <a:rPr lang="en-US" dirty="0"/>
              <a:t>****( don’t really know how to tie this in </a:t>
            </a:r>
            <a:r>
              <a:rPr lang="en-US" dirty="0">
                <a:sym typeface="Wingdings" pitchFamily="2" charset="2"/>
              </a:rPr>
              <a:t> ****</a:t>
            </a:r>
            <a:r>
              <a:rPr lang="en-US" dirty="0"/>
              <a:t>Thus ; Under parity the neutron </a:t>
            </a:r>
            <a:r>
              <a:rPr lang="en-US" dirty="0" err="1"/>
              <a:t>edm</a:t>
            </a:r>
            <a:r>
              <a:rPr lang="en-US" dirty="0"/>
              <a:t> 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time the neutron violates time reversal symmetry and therefore also cp </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5</a:t>
            </a:fld>
            <a:endParaRPr lang="en-US"/>
          </a:p>
        </p:txBody>
      </p:sp>
    </p:spTree>
    <p:extLst>
      <p:ext uri="{BB962C8B-B14F-4D97-AF65-F5344CB8AC3E}">
        <p14:creationId xmlns:p14="http://schemas.microsoft.com/office/powerpoint/2010/main" val="64353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617733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square that was 31 mm was wound once</a:t>
            </a:r>
          </a:p>
          <a:p>
            <a:r>
              <a:rPr lang="en-US" dirty="0"/>
              <a:t>We ran 2 amps of power</a:t>
            </a:r>
          </a:p>
          <a:p>
            <a:r>
              <a:rPr lang="en-US" dirty="0"/>
              <a:t>we found the sensor on the phone using a steel wire</a:t>
            </a:r>
          </a:p>
          <a:p>
            <a:r>
              <a:rPr lang="en-US" dirty="0"/>
              <a:t>We placed the phone in the center then measured the magnetic field (left) and then turned off the power and measured the earths magnetic field* or background noise* (right) </a:t>
            </a:r>
          </a:p>
          <a:p>
            <a:r>
              <a:rPr lang="en-US" dirty="0"/>
              <a:t>We then used </a:t>
            </a:r>
            <a:r>
              <a:rPr lang="en-US" dirty="0" err="1"/>
              <a:t>matlab</a:t>
            </a:r>
            <a:r>
              <a:rPr lang="en-US" dirty="0"/>
              <a:t> to calculate our magnetic field and it came up to be the same </a:t>
            </a:r>
          </a:p>
          <a:p>
            <a:endParaRPr lang="en-US" dirty="0"/>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7</a:t>
            </a:fld>
            <a:endParaRPr lang="en-US"/>
          </a:p>
        </p:txBody>
      </p:sp>
    </p:spTree>
    <p:extLst>
      <p:ext uri="{BB962C8B-B14F-4D97-AF65-F5344CB8AC3E}">
        <p14:creationId xmlns:p14="http://schemas.microsoft.com/office/powerpoint/2010/main" val="271094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mu0/4pi = 1 G mm/A</a:t>
            </a:r>
          </a:p>
          <a:p>
            <a:r>
              <a:rPr lang="en-US" sz="1200" b="0" i="0" u="none" strike="noStrike" kern="1200" dirty="0">
                <a:solidFill>
                  <a:schemeClr val="tx1"/>
                </a:solidFill>
                <a:effectLst/>
                <a:latin typeface="+mn-lt"/>
                <a:ea typeface="+mn-ea"/>
                <a:cs typeface="+mn-cs"/>
              </a:rPr>
              <a:t>I= 2A</a:t>
            </a:r>
          </a:p>
          <a:p>
            <a:r>
              <a:rPr lang="en-US" sz="1200" b="0" i="0" u="none" strike="noStrike" kern="1200" dirty="0">
                <a:solidFill>
                  <a:schemeClr val="tx1"/>
                </a:solidFill>
                <a:effectLst/>
                <a:latin typeface="+mn-lt"/>
                <a:ea typeface="+mn-ea"/>
                <a:cs typeface="+mn-cs"/>
              </a:rPr>
              <a:t>a = 31 mm</a:t>
            </a:r>
          </a:p>
          <a:p>
            <a:r>
              <a:rPr lang="en-US" sz="1200" b="0" i="0" u="none" strike="noStrike" kern="1200" dirty="0">
                <a:solidFill>
                  <a:schemeClr val="tx1"/>
                </a:solidFill>
                <a:effectLst/>
                <a:latin typeface="+mn-lt"/>
                <a:ea typeface="+mn-ea"/>
                <a:cs typeface="+mn-cs"/>
              </a:rPr>
              <a:t>sqrt(8)/2 = 5.6</a:t>
            </a:r>
          </a:p>
          <a:p>
            <a:r>
              <a:rPr lang="en-US" sz="1200" b="0" i="0" u="none" strike="noStrike" kern="1200" dirty="0">
                <a:solidFill>
                  <a:schemeClr val="tx1"/>
                </a:solidFill>
                <a:effectLst/>
                <a:latin typeface="+mn-lt"/>
                <a:ea typeface="+mn-ea"/>
                <a:cs typeface="+mn-cs"/>
              </a:rPr>
              <a:t>=&gt;   B = 0.36 G</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8</a:t>
            </a:fld>
            <a:endParaRPr lang="en-US"/>
          </a:p>
        </p:txBody>
      </p:sp>
    </p:spTree>
    <p:extLst>
      <p:ext uri="{BB962C8B-B14F-4D97-AF65-F5344CB8AC3E}">
        <p14:creationId xmlns:p14="http://schemas.microsoft.com/office/powerpoint/2010/main" val="11364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1: we were using books that had different heights to take measurements and eyeballing the measurements</a:t>
            </a:r>
          </a:p>
          <a:p>
            <a:r>
              <a:rPr lang="en-US" dirty="0"/>
              <a:t>Day 2: we also found it was easier to use the recording feature in the magnetometer to average one single point in relationship to time.</a:t>
            </a:r>
          </a:p>
          <a:p>
            <a:r>
              <a:rPr lang="en-US" dirty="0"/>
              <a:t>Day 3: hiccups in </a:t>
            </a:r>
            <a:r>
              <a:rPr lang="en-US" dirty="0" err="1"/>
              <a:t>matlab</a:t>
            </a:r>
            <a:r>
              <a:rPr lang="en-US" dirty="0"/>
              <a:t> and learning to use it.</a:t>
            </a:r>
          </a:p>
        </p:txBody>
      </p:sp>
      <p:sp>
        <p:nvSpPr>
          <p:cNvPr id="4" name="Slide Number Placeholder 3"/>
          <p:cNvSpPr>
            <a:spLocks noGrp="1"/>
          </p:cNvSpPr>
          <p:nvPr>
            <p:ph type="sldNum" sz="quarter" idx="5"/>
          </p:nvPr>
        </p:nvSpPr>
        <p:spPr/>
        <p:txBody>
          <a:bodyPr/>
          <a:lstStyle/>
          <a:p>
            <a:fld id="{E0746DE6-3336-457D-A091-FA20AC1C536E}" type="slidenum">
              <a:rPr lang="en-US" smtClean="0"/>
              <a:t>9</a:t>
            </a:fld>
            <a:endParaRPr lang="en-US"/>
          </a:p>
        </p:txBody>
      </p:sp>
    </p:spTree>
    <p:extLst>
      <p:ext uri="{BB962C8B-B14F-4D97-AF65-F5344CB8AC3E}">
        <p14:creationId xmlns:p14="http://schemas.microsoft.com/office/powerpoint/2010/main" val="3909289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3C633830-2244-49AE-BC4A-47F415C177C6}" type="datetimeFigureOut">
              <a:rPr lang="en-US" dirty="0"/>
              <a:pPr/>
              <a:t>7/7/22</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2AC27A5A-7290-4DE1-BA94-4BE8A8E57DCF}" type="slidenum">
              <a:rPr lang="en-US" dirty="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9834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7/7/22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94595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3C633830-2244-49AE-BC4A-47F415C177C6}" type="datetimeFigureOut">
              <a:rPr lang="en-US" dirty="0"/>
              <a:t>7/7/22</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dirty="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498124"/>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7/7/22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1929881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3C633830-2244-49AE-BC4A-47F415C177C6}" type="datetimeFigureOut">
              <a:rPr lang="en-US" dirty="0"/>
              <a:pPr/>
              <a:t>7/7/22</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285802"/>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633830-2244-49AE-BC4A-47F415C177C6}" type="datetimeFigureOut">
              <a:rPr lang="en-US" dirty="0"/>
              <a:t>7/7/22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58588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633830-2244-49AE-BC4A-47F415C177C6}" type="datetimeFigureOut">
              <a:rPr lang="en-US" dirty="0"/>
              <a:t>7/7/22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113664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633830-2244-49AE-BC4A-47F415C177C6}" type="datetimeFigureOut">
              <a:rPr lang="en-US" dirty="0"/>
              <a:t>7/7/22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121749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33830-2244-49AE-BC4A-47F415C177C6}" type="datetimeFigureOut">
              <a:rPr lang="en-US" dirty="0"/>
              <a:t>7/7/22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544882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7/7/22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62423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7/7/22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20848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3C633830-2244-49AE-BC4A-47F415C177C6}" type="datetimeFigureOut">
              <a:rPr lang="en-US" dirty="0"/>
              <a:pPr/>
              <a:t>7/7/22</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27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5.mp4"/><Relationship Id="rId7" Type="http://schemas.openxmlformats.org/officeDocument/2006/relationships/image" Target="../media/image1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www.universetoday.com/145712/why-was-there-more-matter-than-antimatter-in-the-universe-neutrinos-might-give-us-the-answer/" TargetMode="External"/><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5333E-6BF7-40FE-AC7D-EB8A0900A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46096" y="2789356"/>
            <a:ext cx="8832898" cy="3798420"/>
          </a:xfrm>
        </p:spPr>
        <p:txBody>
          <a:bodyPr anchor="t">
            <a:normAutofit/>
          </a:bodyPr>
          <a:lstStyle/>
          <a:p>
            <a:r>
              <a:rPr lang="en-US" sz="7400" dirty="0"/>
              <a:t>Neutron Electric Dipole Moment</a:t>
            </a:r>
          </a:p>
        </p:txBody>
      </p:sp>
      <p:sp>
        <p:nvSpPr>
          <p:cNvPr id="3" name="Content Placeholder 2"/>
          <p:cNvSpPr>
            <a:spLocks noGrp="1"/>
          </p:cNvSpPr>
          <p:nvPr>
            <p:ph type="subTitle" idx="1"/>
          </p:nvPr>
        </p:nvSpPr>
        <p:spPr>
          <a:xfrm>
            <a:off x="2865120" y="5463537"/>
            <a:ext cx="8832899" cy="1143117"/>
          </a:xfrm>
        </p:spPr>
        <p:txBody>
          <a:bodyPr anchor="b">
            <a:normAutofit/>
          </a:bodyPr>
          <a:lstStyle/>
          <a:p>
            <a:r>
              <a:rPr lang="en-US" dirty="0"/>
              <a:t>Stephanie Betancourt </a:t>
            </a:r>
            <a:br>
              <a:rPr lang="en-US" dirty="0"/>
            </a:br>
            <a:r>
              <a:rPr lang="en-US" dirty="0"/>
              <a:t>University of Kentucky Summer REU </a:t>
            </a:r>
            <a:endParaRPr dirty="0"/>
          </a:p>
        </p:txBody>
      </p:sp>
      <p:sp>
        <p:nvSpPr>
          <p:cNvPr id="11" name="Freeform 6">
            <a:extLst>
              <a:ext uri="{FF2B5EF4-FFF2-40B4-BE49-F238E27FC236}">
                <a16:creationId xmlns:a16="http://schemas.microsoft.com/office/drawing/2014/main" id="{C971C6CD-6DA8-4FDD-A89B-4B681DEA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1457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3" name="Straight Connector 12">
            <a:extLst>
              <a:ext uri="{FF2B5EF4-FFF2-40B4-BE49-F238E27FC236}">
                <a16:creationId xmlns:a16="http://schemas.microsoft.com/office/drawing/2014/main" id="{ED3CBB7D-B825-489C-9789-70D05A25C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65120" y="2519131"/>
            <a:ext cx="932688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962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434101"/>
            <a:ext cx="7169753" cy="1232750"/>
          </a:xfrm>
        </p:spPr>
        <p:txBody>
          <a:bodyPr anchor="b">
            <a:normAutofit/>
          </a:bodyPr>
          <a:lstStyle/>
          <a:p>
            <a:r>
              <a:rPr lang="en-US" dirty="0">
                <a:solidFill>
                  <a:schemeClr val="bg1"/>
                </a:solidFill>
              </a:rPr>
              <a:t>Experiment Set-up</a:t>
            </a:r>
          </a:p>
        </p:txBody>
      </p:sp>
      <p:cxnSp>
        <p:nvCxnSpPr>
          <p:cNvPr id="13" name="Straight Connector 12">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3" name="Content Placeholder 2"/>
          <p:cNvSpPr>
            <a:spLocks noGrp="1"/>
          </p:cNvSpPr>
          <p:nvPr>
            <p:ph type="body" idx="1"/>
          </p:nvPr>
        </p:nvSpPr>
        <p:spPr>
          <a:xfrm>
            <a:off x="258304" y="5453230"/>
            <a:ext cx="2323994" cy="1941337"/>
          </a:xfrm>
        </p:spPr>
        <p:txBody>
          <a:bodyPr>
            <a:normAutofit/>
          </a:bodyPr>
          <a:lstStyle/>
          <a:p>
            <a:r>
              <a:rPr lang="en-US" dirty="0"/>
              <a:t>Flat boxes are cut and measured to 1” for stacking</a:t>
            </a:r>
            <a:endParaRPr dirty="0"/>
          </a:p>
        </p:txBody>
      </p:sp>
      <p:pic>
        <p:nvPicPr>
          <p:cNvPr id="5" name="Picture 4" descr="A picture containing text, person, computer, indoor&#10;&#10;Description automatically generated">
            <a:extLst>
              <a:ext uri="{FF2B5EF4-FFF2-40B4-BE49-F238E27FC236}">
                <a16:creationId xmlns:a16="http://schemas.microsoft.com/office/drawing/2014/main" id="{F6593A18-42C2-A452-5B48-6C3F5758B7A3}"/>
              </a:ext>
            </a:extLst>
          </p:cNvPr>
          <p:cNvPicPr>
            <a:picLocks noChangeAspect="1"/>
          </p:cNvPicPr>
          <p:nvPr/>
        </p:nvPicPr>
        <p:blipFill rotWithShape="1">
          <a:blip r:embed="rId3"/>
          <a:srcRect l="23180" t="15462" r="24738" b="26736"/>
          <a:stretch/>
        </p:blipFill>
        <p:spPr>
          <a:xfrm>
            <a:off x="6398877" y="2720100"/>
            <a:ext cx="2511380" cy="2537262"/>
          </a:xfrm>
          <a:prstGeom prst="rect">
            <a:avLst/>
          </a:prstGeom>
        </p:spPr>
      </p:pic>
      <p:pic>
        <p:nvPicPr>
          <p:cNvPr id="7" name="Picture 6" descr="A stack of papers on a table&#10;&#10;Description automatically generated with low confidence">
            <a:extLst>
              <a:ext uri="{FF2B5EF4-FFF2-40B4-BE49-F238E27FC236}">
                <a16:creationId xmlns:a16="http://schemas.microsoft.com/office/drawing/2014/main" id="{47A13BAF-F882-ED13-F68E-B4C0A2B4F017}"/>
              </a:ext>
            </a:extLst>
          </p:cNvPr>
          <p:cNvPicPr>
            <a:picLocks noChangeAspect="1"/>
          </p:cNvPicPr>
          <p:nvPr/>
        </p:nvPicPr>
        <p:blipFill rotWithShape="1">
          <a:blip r:embed="rId4"/>
          <a:srcRect l="18689" t="12094" r="21066" b="48809"/>
          <a:stretch/>
        </p:blipFill>
        <p:spPr>
          <a:xfrm>
            <a:off x="9516009" y="2696220"/>
            <a:ext cx="2511380" cy="2546367"/>
          </a:xfrm>
          <a:prstGeom prst="rect">
            <a:avLst/>
          </a:prstGeom>
        </p:spPr>
      </p:pic>
      <p:pic>
        <p:nvPicPr>
          <p:cNvPr id="10" name="Picture 9" descr="A picture containing text, indoor, wall, stationary&#10;&#10;Description automatically generated">
            <a:extLst>
              <a:ext uri="{FF2B5EF4-FFF2-40B4-BE49-F238E27FC236}">
                <a16:creationId xmlns:a16="http://schemas.microsoft.com/office/drawing/2014/main" id="{C2B152D4-6971-23A1-C77F-8F3BAB42E67F}"/>
              </a:ext>
            </a:extLst>
          </p:cNvPr>
          <p:cNvPicPr>
            <a:picLocks noChangeAspect="1"/>
          </p:cNvPicPr>
          <p:nvPr/>
        </p:nvPicPr>
        <p:blipFill rotWithShape="1">
          <a:blip r:embed="rId5"/>
          <a:srcRect l="29155" r="29965" b="17183"/>
          <a:stretch/>
        </p:blipFill>
        <p:spPr>
          <a:xfrm rot="5400000">
            <a:off x="3268802" y="2742147"/>
            <a:ext cx="2537265" cy="2511380"/>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24B98563-3DCD-FFC9-E992-EC7F816025EB}"/>
              </a:ext>
            </a:extLst>
          </p:cNvPr>
          <p:cNvPicPr>
            <a:picLocks noChangeAspect="1"/>
          </p:cNvPicPr>
          <p:nvPr/>
        </p:nvPicPr>
        <p:blipFill rotWithShape="1">
          <a:blip r:embed="rId6"/>
          <a:srcRect l="17958" t="24305" r="16478" b="24710"/>
          <a:stretch/>
        </p:blipFill>
        <p:spPr>
          <a:xfrm>
            <a:off x="164611" y="2710995"/>
            <a:ext cx="2511380" cy="2546367"/>
          </a:xfrm>
          <a:prstGeom prst="rect">
            <a:avLst/>
          </a:prstGeom>
        </p:spPr>
      </p:pic>
      <p:sp>
        <p:nvSpPr>
          <p:cNvPr id="17" name="TextBox 16">
            <a:extLst>
              <a:ext uri="{FF2B5EF4-FFF2-40B4-BE49-F238E27FC236}">
                <a16:creationId xmlns:a16="http://schemas.microsoft.com/office/drawing/2014/main" id="{AB1C5A1C-78B1-CF18-8736-08E45259F602}"/>
              </a:ext>
            </a:extLst>
          </p:cNvPr>
          <p:cNvSpPr txBox="1"/>
          <p:nvPr/>
        </p:nvSpPr>
        <p:spPr>
          <a:xfrm>
            <a:off x="3546883" y="5453230"/>
            <a:ext cx="1996225" cy="1354217"/>
          </a:xfrm>
          <a:prstGeom prst="rect">
            <a:avLst/>
          </a:prstGeom>
          <a:noFill/>
        </p:spPr>
        <p:txBody>
          <a:bodyPr wrap="square">
            <a:spAutoFit/>
          </a:bodyPr>
          <a:lstStyle/>
          <a:p>
            <a:pPr marL="285750" indent="-285750">
              <a:buFont typeface="Arial" panose="020B0604020202020204" pitchFamily="34" charset="0"/>
              <a:buChar char="•"/>
            </a:pPr>
            <a:r>
              <a:rPr lang="en-US" sz="1600" dirty="0"/>
              <a:t>Measures are ½” and phone aligns with the line for precise measures</a:t>
            </a:r>
          </a:p>
          <a:p>
            <a:pPr marL="285750" indent="-285750">
              <a:buFont typeface="Arial" panose="020B0604020202020204" pitchFamily="34" charset="0"/>
              <a:buChar char="•"/>
            </a:pPr>
            <a:endParaRPr lang="en-US" dirty="0"/>
          </a:p>
        </p:txBody>
      </p:sp>
      <p:sp>
        <p:nvSpPr>
          <p:cNvPr id="19" name="TextBox 18">
            <a:extLst>
              <a:ext uri="{FF2B5EF4-FFF2-40B4-BE49-F238E27FC236}">
                <a16:creationId xmlns:a16="http://schemas.microsoft.com/office/drawing/2014/main" id="{581D7B7D-6E4F-8AD7-5FA2-60E351A922E6}"/>
              </a:ext>
            </a:extLst>
          </p:cNvPr>
          <p:cNvSpPr txBox="1"/>
          <p:nvPr/>
        </p:nvSpPr>
        <p:spPr>
          <a:xfrm>
            <a:off x="6702091" y="5459513"/>
            <a:ext cx="1996225" cy="1754326"/>
          </a:xfrm>
          <a:prstGeom prst="rect">
            <a:avLst/>
          </a:prstGeom>
          <a:noFill/>
        </p:spPr>
        <p:txBody>
          <a:bodyPr wrap="square">
            <a:spAutoFit/>
          </a:bodyPr>
          <a:lstStyle/>
          <a:p>
            <a:pPr marL="285750" indent="-285750">
              <a:buFont typeface="Arial" panose="020B0604020202020204" pitchFamily="34" charset="0"/>
              <a:buChar char="•"/>
            </a:pPr>
            <a:r>
              <a:rPr lang="en-US" dirty="0"/>
              <a:t>M</a:t>
            </a:r>
            <a:r>
              <a:rPr lang="en-US" sz="1800" dirty="0"/>
              <a:t>agnet and hollow casing are secured for  more stability</a:t>
            </a:r>
          </a:p>
          <a:p>
            <a:endParaRPr lang="en-US" sz="1800" dirty="0"/>
          </a:p>
          <a:p>
            <a:pPr marL="285750" indent="-285750">
              <a:buFont typeface="Arial" panose="020B0604020202020204" pitchFamily="34" charset="0"/>
              <a:buChar char="•"/>
            </a:pPr>
            <a:endParaRPr lang="en-US" sz="1800" dirty="0"/>
          </a:p>
        </p:txBody>
      </p:sp>
      <p:sp>
        <p:nvSpPr>
          <p:cNvPr id="21" name="TextBox 20">
            <a:extLst>
              <a:ext uri="{FF2B5EF4-FFF2-40B4-BE49-F238E27FC236}">
                <a16:creationId xmlns:a16="http://schemas.microsoft.com/office/drawing/2014/main" id="{7C41D9C5-9C87-A115-F450-1CE9BEE4DAB7}"/>
              </a:ext>
            </a:extLst>
          </p:cNvPr>
          <p:cNvSpPr txBox="1"/>
          <p:nvPr/>
        </p:nvSpPr>
        <p:spPr>
          <a:xfrm>
            <a:off x="9857299" y="5450129"/>
            <a:ext cx="1828800" cy="1200329"/>
          </a:xfrm>
          <a:prstGeom prst="rect">
            <a:avLst/>
          </a:prstGeom>
          <a:noFill/>
        </p:spPr>
        <p:txBody>
          <a:bodyPr wrap="square">
            <a:spAutoFit/>
          </a:bodyPr>
          <a:lstStyle/>
          <a:p>
            <a:pPr marL="285750" indent="-285750">
              <a:buFont typeface="Arial" panose="020B0604020202020204" pitchFamily="34" charset="0"/>
              <a:buChar char="•"/>
            </a:pPr>
            <a:r>
              <a:rPr lang="en-US" dirty="0"/>
              <a:t>Hollow casing allows for more stability</a:t>
            </a: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1074249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8946" y="931977"/>
            <a:ext cx="7071979" cy="701548"/>
          </a:xfrm>
        </p:spPr>
        <p:txBody>
          <a:bodyPr anchor="b">
            <a:normAutofit fontScale="90000"/>
          </a:bodyPr>
          <a:lstStyle/>
          <a:p>
            <a:pPr algn="ctr"/>
            <a:r>
              <a:rPr lang="en-US" sz="4000" dirty="0">
                <a:solidFill>
                  <a:schemeClr val="bg1"/>
                </a:solidFill>
              </a:rPr>
              <a:t>Measured Magnetic Field</a:t>
            </a:r>
            <a:br>
              <a:rPr lang="en-US" sz="4000" dirty="0">
                <a:solidFill>
                  <a:schemeClr val="bg1"/>
                </a:solidFill>
              </a:rPr>
            </a:br>
            <a:r>
              <a:rPr lang="en-US" sz="4000" dirty="0">
                <a:solidFill>
                  <a:schemeClr val="bg1"/>
                </a:solidFill>
              </a:rPr>
              <a:t>VS</a:t>
            </a:r>
            <a:br>
              <a:rPr lang="en-US" sz="4000" dirty="0">
                <a:solidFill>
                  <a:schemeClr val="bg1"/>
                </a:solidFill>
              </a:rPr>
            </a:br>
            <a:r>
              <a:rPr lang="en-US" sz="4000" dirty="0">
                <a:solidFill>
                  <a:schemeClr val="bg1"/>
                </a:solidFill>
              </a:rPr>
              <a:t>Calculated Magnetic Field</a:t>
            </a:r>
          </a:p>
        </p:txBody>
      </p:sp>
      <p:cxnSp>
        <p:nvCxnSpPr>
          <p:cNvPr id="13" name="Straight Connector 12">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pic>
        <p:nvPicPr>
          <p:cNvPr id="7" name="IMG_1725_YFekxf.mp4" descr="IMG_1725_YFekxf.mp4">
            <a:hlinkClick r:id="" action="ppaction://media"/>
            <a:extLst>
              <a:ext uri="{FF2B5EF4-FFF2-40B4-BE49-F238E27FC236}">
                <a16:creationId xmlns:a16="http://schemas.microsoft.com/office/drawing/2014/main" id="{4A8A7C76-9DC6-0A01-8FBC-2496FE07990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9556" y="2571133"/>
            <a:ext cx="5029201" cy="3633466"/>
          </a:xfrm>
          <a:prstGeom prst="rect">
            <a:avLst/>
          </a:prstGeom>
        </p:spPr>
      </p:pic>
      <p:pic>
        <p:nvPicPr>
          <p:cNvPr id="8" name="IMG_1723_26zotY.mp4" descr="IMG_1723_26zotY.mp4">
            <a:hlinkClick r:id="" action="ppaction://media"/>
            <a:extLst>
              <a:ext uri="{FF2B5EF4-FFF2-40B4-BE49-F238E27FC236}">
                <a16:creationId xmlns:a16="http://schemas.microsoft.com/office/drawing/2014/main" id="{96D41125-69C0-5764-7B91-5A35C6B8D74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693243" y="2530121"/>
            <a:ext cx="5029201" cy="3674477"/>
          </a:xfrm>
          <a:prstGeom prst="rect">
            <a:avLst/>
          </a:prstGeom>
        </p:spPr>
      </p:pic>
    </p:spTree>
    <p:extLst>
      <p:ext uri="{BB962C8B-B14F-4D97-AF65-F5344CB8AC3E}">
        <p14:creationId xmlns:p14="http://schemas.microsoft.com/office/powerpoint/2010/main" val="389256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1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559678"/>
            <a:ext cx="3732727" cy="2869320"/>
          </a:xfrm>
        </p:spPr>
        <p:txBody>
          <a:bodyPr>
            <a:normAutofit/>
          </a:bodyPr>
          <a:lstStyle/>
          <a:p>
            <a:r>
              <a:rPr lang="en-US" dirty="0">
                <a:solidFill>
                  <a:schemeClr val="bg1"/>
                </a:solidFill>
              </a:rPr>
              <a:t>Matter Anti-Matter Imbalance</a:t>
            </a:r>
          </a:p>
        </p:txBody>
      </p:sp>
      <p:cxnSp>
        <p:nvCxnSpPr>
          <p:cNvPr id="30" name="Straight Connector 29">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RPReplay_Final1657052026_mYfScG.mp4" descr="RPReplay_Final1657052026_mYfScG.mp4">
            <a:hlinkClick r:id="" action="ppaction://media"/>
            <a:extLst>
              <a:ext uri="{FF2B5EF4-FFF2-40B4-BE49-F238E27FC236}">
                <a16:creationId xmlns:a16="http://schemas.microsoft.com/office/drawing/2014/main" id="{77AC588E-3EB1-C937-0917-975FF77B78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1" cy="6857998"/>
          </a:xfrm>
          <a:prstGeom prst="rect">
            <a:avLst/>
          </a:prstGeom>
        </p:spPr>
      </p:pic>
      <p:sp>
        <p:nvSpPr>
          <p:cNvPr id="6" name="TextBox 5">
            <a:extLst>
              <a:ext uri="{FF2B5EF4-FFF2-40B4-BE49-F238E27FC236}">
                <a16:creationId xmlns:a16="http://schemas.microsoft.com/office/drawing/2014/main" id="{32BA2ABC-8BCE-9B00-B9EA-EBB6952D9BAA}"/>
              </a:ext>
            </a:extLst>
          </p:cNvPr>
          <p:cNvSpPr txBox="1"/>
          <p:nvPr/>
        </p:nvSpPr>
        <p:spPr>
          <a:xfrm>
            <a:off x="8221253" y="0"/>
            <a:ext cx="3970747" cy="646331"/>
          </a:xfrm>
          <a:prstGeom prst="rect">
            <a:avLst/>
          </a:prstGeom>
          <a:noFill/>
        </p:spPr>
        <p:txBody>
          <a:bodyPr wrap="square" rtlCol="0">
            <a:spAutoFit/>
          </a:bodyPr>
          <a:lstStyle/>
          <a:p>
            <a:r>
              <a:rPr lang="en-US" dirty="0">
                <a:solidFill>
                  <a:schemeClr val="bg1"/>
                </a:solidFill>
              </a:rPr>
              <a:t>Taken from </a:t>
            </a:r>
            <a:r>
              <a:rPr lang="en-US" dirty="0" err="1">
                <a:solidFill>
                  <a:schemeClr val="bg1"/>
                </a:solidFill>
              </a:rPr>
              <a:t>Kurzgesagt</a:t>
            </a:r>
            <a:r>
              <a:rPr lang="en-US" dirty="0">
                <a:solidFill>
                  <a:schemeClr val="bg1"/>
                </a:solidFill>
              </a:rPr>
              <a:t> : Strange Stars</a:t>
            </a:r>
          </a:p>
          <a:p>
            <a:endParaRPr lang="en-US" dirty="0">
              <a:solidFill>
                <a:schemeClr val="bg1"/>
              </a:solidFill>
            </a:endParaRPr>
          </a:p>
        </p:txBody>
      </p:sp>
    </p:spTree>
    <p:extLst>
      <p:ext uri="{BB962C8B-B14F-4D97-AF65-F5344CB8AC3E}">
        <p14:creationId xmlns:p14="http://schemas.microsoft.com/office/powerpoint/2010/main" val="54293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9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0909" mute="1">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22" name="Straight Connector 21">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CB3501C-0BF6-4941-B958-27196AD9A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88391" y="2112508"/>
            <a:ext cx="3350016" cy="2672803"/>
          </a:xfrm>
        </p:spPr>
        <p:txBody>
          <a:bodyPr vert="horz" lIns="91440" tIns="45720" rIns="91440" bIns="45720" rtlCol="0" anchor="t">
            <a:normAutofit/>
          </a:bodyPr>
          <a:lstStyle/>
          <a:p>
            <a:pPr algn="l">
              <a:lnSpc>
                <a:spcPct val="85000"/>
              </a:lnSpc>
            </a:pPr>
            <a:r>
              <a:rPr lang="en-US" sz="3800" cap="all" dirty="0">
                <a:solidFill>
                  <a:schemeClr val="bg2"/>
                </a:solidFill>
              </a:rPr>
              <a:t>Matter Anti-Matter Imbalance Analogy</a:t>
            </a:r>
          </a:p>
        </p:txBody>
      </p:sp>
      <p:sp useBgFill="1">
        <p:nvSpPr>
          <p:cNvPr id="26" name="Rectangle 25">
            <a:extLst>
              <a:ext uri="{FF2B5EF4-FFF2-40B4-BE49-F238E27FC236}">
                <a16:creationId xmlns:a16="http://schemas.microsoft.com/office/drawing/2014/main" id="{5D42485B-30FD-4C7E-978A-3962892E3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5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03E6347-0C1B-4131-8BB1-F198DEFDF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268CBD6F-11EE-4885-9D5F-F5775851773A_il5e3k.mp4" descr="268CBD6F-11EE-4885-9D5F-F5775851773A_il5e3k.mp4">
            <a:hlinkClick r:id="" action="ppaction://media"/>
            <a:extLst>
              <a:ext uri="{FF2B5EF4-FFF2-40B4-BE49-F238E27FC236}">
                <a16:creationId xmlns:a16="http://schemas.microsoft.com/office/drawing/2014/main" id="{CA4E04EE-EA32-BFF2-42E1-CAEE3E90BB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92"/>
            <a:ext cx="7534798" cy="6897820"/>
          </a:xfrm>
          <a:prstGeom prst="rect">
            <a:avLst/>
          </a:prstGeom>
        </p:spPr>
      </p:pic>
      <p:sp>
        <p:nvSpPr>
          <p:cNvPr id="30" name="Freeform 6">
            <a:extLst>
              <a:ext uri="{FF2B5EF4-FFF2-40B4-BE49-F238E27FC236}">
                <a16:creationId xmlns:a16="http://schemas.microsoft.com/office/drawing/2014/main" id="{97E55B52-5304-40DB-BE2D-8EEB104CA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377623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54" name="Straight Connector 53">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BCB3501C-0BF6-4941-B958-27196AD9A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88391" y="1143293"/>
            <a:ext cx="3350016" cy="4268965"/>
          </a:xfrm>
        </p:spPr>
        <p:txBody>
          <a:bodyPr vert="horz" lIns="91440" tIns="45720" rIns="91440" bIns="45720" rtlCol="0" anchor="t">
            <a:normAutofit/>
          </a:bodyPr>
          <a:lstStyle/>
          <a:p>
            <a:pPr algn="l">
              <a:lnSpc>
                <a:spcPct val="85000"/>
              </a:lnSpc>
            </a:pPr>
            <a:r>
              <a:rPr lang="en-US" sz="3800" cap="all">
                <a:solidFill>
                  <a:schemeClr val="bg2"/>
                </a:solidFill>
              </a:rPr>
              <a:t>CP&amp; T Violation</a:t>
            </a:r>
          </a:p>
        </p:txBody>
      </p:sp>
      <p:sp useBgFill="1">
        <p:nvSpPr>
          <p:cNvPr id="58" name="Rectangle 57">
            <a:extLst>
              <a:ext uri="{FF2B5EF4-FFF2-40B4-BE49-F238E27FC236}">
                <a16:creationId xmlns:a16="http://schemas.microsoft.com/office/drawing/2014/main" id="{5D42485B-30FD-4C7E-978A-3962892E3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5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703E6347-0C1B-4131-8BB1-F198DEFDF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30" name="Picture 29" descr="Shape&#10;&#10;Description automatically generated">
            <a:extLst>
              <a:ext uri="{FF2B5EF4-FFF2-40B4-BE49-F238E27FC236}">
                <a16:creationId xmlns:a16="http://schemas.microsoft.com/office/drawing/2014/main" id="{1C25EF6B-94FC-2A79-E025-5AC26FB7ED6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605442" y="271849"/>
            <a:ext cx="4490558" cy="6586151"/>
          </a:xfrm>
          <a:prstGeom prst="rect">
            <a:avLst/>
          </a:prstGeom>
        </p:spPr>
      </p:pic>
      <p:sp>
        <p:nvSpPr>
          <p:cNvPr id="62" name="Freeform 6">
            <a:extLst>
              <a:ext uri="{FF2B5EF4-FFF2-40B4-BE49-F238E27FC236}">
                <a16:creationId xmlns:a16="http://schemas.microsoft.com/office/drawing/2014/main" id="{97E55B52-5304-40DB-BE2D-8EEB104CA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31" name="TextBox 30">
            <a:extLst>
              <a:ext uri="{FF2B5EF4-FFF2-40B4-BE49-F238E27FC236}">
                <a16:creationId xmlns:a16="http://schemas.microsoft.com/office/drawing/2014/main" id="{10E45C77-46C6-1A72-F635-18C940EC8E49}"/>
              </a:ext>
            </a:extLst>
          </p:cNvPr>
          <p:cNvSpPr txBox="1"/>
          <p:nvPr/>
        </p:nvSpPr>
        <p:spPr>
          <a:xfrm>
            <a:off x="2735672" y="6586151"/>
            <a:ext cx="223009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www.universetoday.com/145712/why-was-there-more-matter-than-antimatter-in-the-universe-neutrinos-might-give-us-the-answer/">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pic>
        <p:nvPicPr>
          <p:cNvPr id="41" name="RPReplay_Final1657145244_mVpdCW.mp4" descr="RPReplay_Final1657145244_mVpdCW.mp4">
            <a:hlinkClick r:id="" action="ppaction://media"/>
            <a:extLst>
              <a:ext uri="{FF2B5EF4-FFF2-40B4-BE49-F238E27FC236}">
                <a16:creationId xmlns:a16="http://schemas.microsoft.com/office/drawing/2014/main" id="{20375A8C-BEE7-BE90-2555-B90249C8A06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544962" y="2490077"/>
            <a:ext cx="4636873" cy="3886200"/>
          </a:xfrm>
          <a:prstGeom prst="rect">
            <a:avLst/>
          </a:prstGeom>
        </p:spPr>
      </p:pic>
    </p:spTree>
    <p:extLst>
      <p:ext uri="{BB962C8B-B14F-4D97-AF65-F5344CB8AC3E}">
        <p14:creationId xmlns:p14="http://schemas.microsoft.com/office/powerpoint/2010/main" val="28931221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0"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1"/>
                </p:tgtEl>
              </p:cMediaNode>
            </p:video>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1"/>
                                        </p:tgtEl>
                                      </p:cBhvr>
                                    </p:cmd>
                                  </p:childTnLst>
                                </p:cTn>
                              </p:par>
                            </p:childTnLst>
                          </p:cTn>
                        </p:par>
                      </p:childTnLst>
                    </p:cTn>
                  </p:par>
                </p:childTnLst>
              </p:cTn>
              <p:nextCondLst>
                <p:cond evt="onClick" delay="0">
                  <p:tgtEl>
                    <p:spTgt spid="4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5"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57" name="Straight Connector 56">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841983" y="1923167"/>
            <a:ext cx="3350016" cy="4268965"/>
          </a:xfrm>
        </p:spPr>
        <p:txBody>
          <a:bodyPr vert="horz" lIns="91440" tIns="45720" rIns="91440" bIns="45720" rtlCol="0" anchor="t">
            <a:normAutofit/>
          </a:bodyPr>
          <a:lstStyle/>
          <a:p>
            <a:pPr algn="l">
              <a:lnSpc>
                <a:spcPct val="85000"/>
              </a:lnSpc>
            </a:pPr>
            <a:r>
              <a:rPr lang="en-US" sz="4600" cap="all" dirty="0">
                <a:solidFill>
                  <a:schemeClr val="tx2"/>
                </a:solidFill>
              </a:rPr>
              <a:t>What is Neutron Electric Dipole Moment (</a:t>
            </a:r>
            <a:r>
              <a:rPr lang="en-US" sz="4600" cap="all" dirty="0" err="1">
                <a:solidFill>
                  <a:schemeClr val="tx2"/>
                </a:solidFill>
              </a:rPr>
              <a:t>nEDM</a:t>
            </a:r>
            <a:r>
              <a:rPr lang="en-US" sz="4600" cap="all" dirty="0">
                <a:solidFill>
                  <a:schemeClr val="tx2"/>
                </a:solidFill>
              </a:rPr>
              <a:t>)?</a:t>
            </a:r>
          </a:p>
        </p:txBody>
      </p:sp>
      <p:cxnSp>
        <p:nvCxnSpPr>
          <p:cNvPr id="59" name="Straight Connector 58">
            <a:extLst>
              <a:ext uri="{FF2B5EF4-FFF2-40B4-BE49-F238E27FC236}">
                <a16:creationId xmlns:a16="http://schemas.microsoft.com/office/drawing/2014/main" id="{1ACF48EF-9227-4349-99D4-92AFE6503E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nature, night sky&#10;&#10;Description automatically generated">
            <a:extLst>
              <a:ext uri="{FF2B5EF4-FFF2-40B4-BE49-F238E27FC236}">
                <a16:creationId xmlns:a16="http://schemas.microsoft.com/office/drawing/2014/main" id="{7ABF4D73-9A56-91A1-0AF9-B997ABF4448F}"/>
              </a:ext>
            </a:extLst>
          </p:cNvPr>
          <p:cNvPicPr>
            <a:picLocks noChangeAspect="1"/>
          </p:cNvPicPr>
          <p:nvPr/>
        </p:nvPicPr>
        <p:blipFill rotWithShape="1">
          <a:blip r:embed="rId3"/>
          <a:srcRect l="2" r="46770"/>
          <a:stretch/>
        </p:blipFill>
        <p:spPr>
          <a:xfrm>
            <a:off x="0" y="0"/>
            <a:ext cx="6096000" cy="6858000"/>
          </a:xfrm>
          <a:prstGeom prst="rect">
            <a:avLst/>
          </a:prstGeom>
        </p:spPr>
      </p:pic>
      <p:sp>
        <p:nvSpPr>
          <p:cNvPr id="61" name="Freeform 6">
            <a:extLst>
              <a:ext uri="{FF2B5EF4-FFF2-40B4-BE49-F238E27FC236}">
                <a16:creationId xmlns:a16="http://schemas.microsoft.com/office/drawing/2014/main" id="{E5B0D21A-2419-4455-813A-EC140CF0C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pic>
        <p:nvPicPr>
          <p:cNvPr id="8" name="Picture 7" descr="A picture containing text, nature, night sky&#10;&#10;Description automatically generated">
            <a:extLst>
              <a:ext uri="{FF2B5EF4-FFF2-40B4-BE49-F238E27FC236}">
                <a16:creationId xmlns:a16="http://schemas.microsoft.com/office/drawing/2014/main" id="{7872D286-CA59-1C4A-1579-4B1CA3A7AAA9}"/>
              </a:ext>
            </a:extLst>
          </p:cNvPr>
          <p:cNvPicPr>
            <a:picLocks noChangeAspect="1"/>
          </p:cNvPicPr>
          <p:nvPr/>
        </p:nvPicPr>
        <p:blipFill rotWithShape="1">
          <a:blip r:embed="rId3"/>
          <a:srcRect l="52298"/>
          <a:stretch/>
        </p:blipFill>
        <p:spPr>
          <a:xfrm>
            <a:off x="5955957" y="0"/>
            <a:ext cx="6236043" cy="6858000"/>
          </a:xfrm>
          <a:prstGeom prst="rect">
            <a:avLst/>
          </a:prstGeom>
        </p:spPr>
      </p:pic>
    </p:spTree>
    <p:extLst>
      <p:ext uri="{BB962C8B-B14F-4D97-AF65-F5344CB8AC3E}">
        <p14:creationId xmlns:p14="http://schemas.microsoft.com/office/powerpoint/2010/main" val="1952255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434101"/>
            <a:ext cx="7169753" cy="1232750"/>
          </a:xfrm>
        </p:spPr>
        <p:txBody>
          <a:bodyPr anchor="b">
            <a:normAutofit fontScale="90000"/>
          </a:bodyPr>
          <a:lstStyle/>
          <a:p>
            <a:r>
              <a:rPr lang="en-US" dirty="0">
                <a:solidFill>
                  <a:schemeClr val="bg1"/>
                </a:solidFill>
              </a:rPr>
              <a:t>Why do we need to measure </a:t>
            </a:r>
            <a:r>
              <a:rPr lang="en-US" dirty="0" err="1">
                <a:solidFill>
                  <a:schemeClr val="bg1"/>
                </a:solidFill>
              </a:rPr>
              <a:t>nEDM</a:t>
            </a:r>
            <a:r>
              <a:rPr lang="en-US" dirty="0">
                <a:solidFill>
                  <a:schemeClr val="bg1"/>
                </a:solidFill>
              </a:rPr>
              <a:t>?</a:t>
            </a:r>
          </a:p>
        </p:txBody>
      </p:sp>
      <p:cxnSp>
        <p:nvCxnSpPr>
          <p:cNvPr id="13" name="Straight Connector 12">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3" name="Content Placeholder 2"/>
          <p:cNvSpPr>
            <a:spLocks noGrp="1"/>
          </p:cNvSpPr>
          <p:nvPr>
            <p:ph type="body" idx="1"/>
          </p:nvPr>
        </p:nvSpPr>
        <p:spPr>
          <a:xfrm>
            <a:off x="960119" y="2942252"/>
            <a:ext cx="10266681" cy="3172409"/>
          </a:xfrm>
        </p:spPr>
        <p:txBody>
          <a:bodyPr>
            <a:normAutofit/>
          </a:bodyPr>
          <a:lstStyle/>
          <a:p>
            <a:r>
              <a:rPr lang="en-US" dirty="0"/>
              <a:t>CPT theorem implies that T violation is equivalent to CP violation</a:t>
            </a:r>
          </a:p>
          <a:p>
            <a:r>
              <a:rPr lang="en-US" dirty="0"/>
              <a:t>Since both </a:t>
            </a:r>
            <a:r>
              <a:rPr lang="en-US" i="1" dirty="0"/>
              <a:t>C </a:t>
            </a:r>
            <a:r>
              <a:rPr lang="en-US" dirty="0"/>
              <a:t>and </a:t>
            </a:r>
            <a:r>
              <a:rPr lang="en-US" i="1" dirty="0"/>
              <a:t>CP </a:t>
            </a:r>
            <a:r>
              <a:rPr lang="en-US" dirty="0"/>
              <a:t>relate particles to antiparticles, if either were a symmetry of the laws of nature, particle production would always be countered by equal antiparticle production, and no baryon asymmetry could result.  This is one of the Sakharov conditions needed to explain the Baryon Asymmetry of the Universe.</a:t>
            </a:r>
          </a:p>
          <a:p>
            <a:r>
              <a:rPr lang="en-US" dirty="0"/>
              <a:t>One possible place to discover CP violation is by measuring a nonzero neutron electric dipole moment (</a:t>
            </a:r>
            <a:r>
              <a:rPr lang="en-US" dirty="0" err="1"/>
              <a:t>nEDM</a:t>
            </a:r>
            <a:r>
              <a:rPr lang="en-US" dirty="0"/>
              <a:t>)</a:t>
            </a:r>
          </a:p>
          <a:p>
            <a:endParaRPr dirty="0"/>
          </a:p>
        </p:txBody>
      </p:sp>
    </p:spTree>
    <p:extLst>
      <p:ext uri="{BB962C8B-B14F-4D97-AF65-F5344CB8AC3E}">
        <p14:creationId xmlns:p14="http://schemas.microsoft.com/office/powerpoint/2010/main" val="198585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Freeform 6">
            <a:extLst>
              <a:ext uri="{FF2B5EF4-FFF2-40B4-BE49-F238E27FC236}">
                <a16:creationId xmlns:a16="http://schemas.microsoft.com/office/drawing/2014/main" id="{E90644A3-6A97-44F2-8AF9-CD44E85BA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34" name="Straight Connector 23">
            <a:extLst>
              <a:ext uri="{FF2B5EF4-FFF2-40B4-BE49-F238E27FC236}">
                <a16:creationId xmlns:a16="http://schemas.microsoft.com/office/drawing/2014/main" id="{4245F692-4DA4-4D73-8639-81F3A6A4B3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Rectangle 25">
            <a:extLst>
              <a:ext uri="{FF2B5EF4-FFF2-40B4-BE49-F238E27FC236}">
                <a16:creationId xmlns:a16="http://schemas.microsoft.com/office/drawing/2014/main" id="{52FAB51D-CFD1-4E9F-8BD3-E47721D45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0"/>
            <a:ext cx="12191999" cy="4553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6">
            <a:extLst>
              <a:ext uri="{FF2B5EF4-FFF2-40B4-BE49-F238E27FC236}">
                <a16:creationId xmlns:a16="http://schemas.microsoft.com/office/drawing/2014/main" id="{DC61979B-4BF1-46F1-AD0F-43673A425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useBgFill="1">
        <p:nvSpPr>
          <p:cNvPr id="37" name="Rectangle 29">
            <a:extLst>
              <a:ext uri="{FF2B5EF4-FFF2-40B4-BE49-F238E27FC236}">
                <a16:creationId xmlns:a16="http://schemas.microsoft.com/office/drawing/2014/main" id="{2210ED0F-5168-48CE-BBE4-C0175769A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21238-9197-DA11-6829-FFEFC5ACC7FC}"/>
              </a:ext>
            </a:extLst>
          </p:cNvPr>
          <p:cNvSpPr>
            <a:spLocks noGrp="1"/>
          </p:cNvSpPr>
          <p:nvPr>
            <p:ph type="title"/>
          </p:nvPr>
        </p:nvSpPr>
        <p:spPr>
          <a:xfrm>
            <a:off x="643464" y="5202087"/>
            <a:ext cx="9600863" cy="894704"/>
          </a:xfrm>
        </p:spPr>
        <p:txBody>
          <a:bodyPr vert="horz" lIns="91440" tIns="45720" rIns="91440" bIns="45720" rtlCol="0" anchor="t">
            <a:normAutofit/>
          </a:bodyPr>
          <a:lstStyle/>
          <a:p>
            <a:pPr>
              <a:lnSpc>
                <a:spcPct val="85000"/>
              </a:lnSpc>
            </a:pPr>
            <a:r>
              <a:rPr lang="en-US" sz="3000" cap="all">
                <a:solidFill>
                  <a:schemeClr val="tx2"/>
                </a:solidFill>
              </a:rPr>
              <a:t>Simple Square Dipole</a:t>
            </a:r>
            <a:br>
              <a:rPr lang="en-US" sz="3000" cap="all">
                <a:solidFill>
                  <a:schemeClr val="tx2"/>
                </a:solidFill>
              </a:rPr>
            </a:br>
            <a:endParaRPr lang="en-US" sz="3000" cap="all">
              <a:solidFill>
                <a:schemeClr val="tx2"/>
              </a:solidFill>
            </a:endParaRPr>
          </a:p>
        </p:txBody>
      </p:sp>
      <p:pic>
        <p:nvPicPr>
          <p:cNvPr id="13" name="Picture 12">
            <a:extLst>
              <a:ext uri="{FF2B5EF4-FFF2-40B4-BE49-F238E27FC236}">
                <a16:creationId xmlns:a16="http://schemas.microsoft.com/office/drawing/2014/main" id="{22970BC9-54FD-984E-877B-9354D7C66D1D}"/>
              </a:ext>
            </a:extLst>
          </p:cNvPr>
          <p:cNvPicPr>
            <a:picLocks noChangeAspect="1"/>
          </p:cNvPicPr>
          <p:nvPr/>
        </p:nvPicPr>
        <p:blipFill rotWithShape="1">
          <a:blip r:embed="rId3"/>
          <a:srcRect l="22883" t="9009" r="6306" b="3424"/>
          <a:stretch/>
        </p:blipFill>
        <p:spPr>
          <a:xfrm>
            <a:off x="1099754" y="130768"/>
            <a:ext cx="4627208" cy="4291608"/>
          </a:xfrm>
          <a:prstGeom prst="rect">
            <a:avLst/>
          </a:prstGeom>
        </p:spPr>
      </p:pic>
      <p:pic>
        <p:nvPicPr>
          <p:cNvPr id="17" name="Content Placeholder 16" descr="A picture containing text, indoor, desk, office&#10;&#10;Description automatically generated">
            <a:extLst>
              <a:ext uri="{FF2B5EF4-FFF2-40B4-BE49-F238E27FC236}">
                <a16:creationId xmlns:a16="http://schemas.microsoft.com/office/drawing/2014/main" id="{202C32A3-E80D-A101-1F19-4B83235271A5}"/>
              </a:ext>
            </a:extLst>
          </p:cNvPr>
          <p:cNvPicPr>
            <a:picLocks noGrp="1" noChangeAspect="1"/>
          </p:cNvPicPr>
          <p:nvPr>
            <p:ph idx="1"/>
          </p:nvPr>
        </p:nvPicPr>
        <p:blipFill rotWithShape="1">
          <a:blip r:embed="rId4"/>
          <a:srcRect l="12195" t="7055" r="32630" b="16477"/>
          <a:stretch/>
        </p:blipFill>
        <p:spPr>
          <a:xfrm rot="5400000">
            <a:off x="6820291" y="46402"/>
            <a:ext cx="4278381" cy="4447114"/>
          </a:xfrm>
          <a:prstGeom prst="rect">
            <a:avLst/>
          </a:prstGeom>
        </p:spPr>
      </p:pic>
      <p:cxnSp>
        <p:nvCxnSpPr>
          <p:cNvPr id="32" name="Straight Connector 31">
            <a:extLst>
              <a:ext uri="{FF2B5EF4-FFF2-40B4-BE49-F238E27FC236}">
                <a16:creationId xmlns:a16="http://schemas.microsoft.com/office/drawing/2014/main" id="{29481C1A-490A-4BD8-A51B-005DF8ED9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363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A5768D70-504C-EB24-A80E-7B92D66CB433}"/>
              </a:ext>
            </a:extLst>
          </p:cNvPr>
          <p:cNvPicPr>
            <a:picLocks noChangeAspect="1"/>
          </p:cNvPicPr>
          <p:nvPr/>
        </p:nvPicPr>
        <p:blipFill>
          <a:blip r:embed="rId3"/>
          <a:stretch>
            <a:fillRect/>
          </a:stretch>
        </p:blipFill>
        <p:spPr>
          <a:xfrm>
            <a:off x="3968432" y="254865"/>
            <a:ext cx="4255136" cy="2745533"/>
          </a:xfrm>
          <a:prstGeom prst="rect">
            <a:avLst/>
          </a:prstGeom>
        </p:spPr>
      </p:pic>
      <p:pic>
        <p:nvPicPr>
          <p:cNvPr id="5" name="Picture 4" descr="Diagram, engineering drawing&#10;&#10;Description automatically generated">
            <a:extLst>
              <a:ext uri="{FF2B5EF4-FFF2-40B4-BE49-F238E27FC236}">
                <a16:creationId xmlns:a16="http://schemas.microsoft.com/office/drawing/2014/main" id="{DCEA7039-97ED-AD1B-DDFD-BEABD212EF3C}"/>
              </a:ext>
            </a:extLst>
          </p:cNvPr>
          <p:cNvPicPr>
            <a:picLocks noChangeAspect="1"/>
          </p:cNvPicPr>
          <p:nvPr/>
        </p:nvPicPr>
        <p:blipFill>
          <a:blip r:embed="rId4"/>
          <a:stretch>
            <a:fillRect/>
          </a:stretch>
        </p:blipFill>
        <p:spPr>
          <a:xfrm>
            <a:off x="7791820" y="3302347"/>
            <a:ext cx="3810506" cy="2401578"/>
          </a:xfrm>
          <a:prstGeom prst="rect">
            <a:avLst/>
          </a:prstGeom>
        </p:spPr>
      </p:pic>
      <p:pic>
        <p:nvPicPr>
          <p:cNvPr id="6" name="Picture 5" descr="Text, letter&#10;&#10;Description automatically generated">
            <a:extLst>
              <a:ext uri="{FF2B5EF4-FFF2-40B4-BE49-F238E27FC236}">
                <a16:creationId xmlns:a16="http://schemas.microsoft.com/office/drawing/2014/main" id="{018FD895-6B97-C805-36FF-3CC9C04EDEBD}"/>
              </a:ext>
            </a:extLst>
          </p:cNvPr>
          <p:cNvPicPr>
            <a:picLocks noChangeAspect="1"/>
          </p:cNvPicPr>
          <p:nvPr/>
        </p:nvPicPr>
        <p:blipFill>
          <a:blip r:embed="rId5"/>
          <a:stretch>
            <a:fillRect/>
          </a:stretch>
        </p:blipFill>
        <p:spPr>
          <a:xfrm>
            <a:off x="375097" y="3882262"/>
            <a:ext cx="3697031" cy="1241749"/>
          </a:xfrm>
          <a:prstGeom prst="rect">
            <a:avLst/>
          </a:prstGeom>
        </p:spPr>
      </p:pic>
    </p:spTree>
    <p:extLst>
      <p:ext uri="{BB962C8B-B14F-4D97-AF65-F5344CB8AC3E}">
        <p14:creationId xmlns:p14="http://schemas.microsoft.com/office/powerpoint/2010/main" val="3557130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434101"/>
            <a:ext cx="7169753" cy="1232750"/>
          </a:xfrm>
        </p:spPr>
        <p:txBody>
          <a:bodyPr anchor="b">
            <a:normAutofit/>
          </a:bodyPr>
          <a:lstStyle/>
          <a:p>
            <a:r>
              <a:rPr lang="en-US" dirty="0">
                <a:solidFill>
                  <a:schemeClr val="bg1"/>
                </a:solidFill>
              </a:rPr>
              <a:t>Experiment In Action</a:t>
            </a:r>
          </a:p>
        </p:txBody>
      </p:sp>
      <p:cxnSp>
        <p:nvCxnSpPr>
          <p:cNvPr id="13" name="Straight Connector 12">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3" name="Content Placeholder 2"/>
          <p:cNvSpPr>
            <a:spLocks noGrp="1"/>
          </p:cNvSpPr>
          <p:nvPr>
            <p:ph type="body" idx="1"/>
          </p:nvPr>
        </p:nvSpPr>
        <p:spPr>
          <a:xfrm>
            <a:off x="960120" y="2393961"/>
            <a:ext cx="10266680" cy="4375529"/>
          </a:xfrm>
        </p:spPr>
        <p:txBody>
          <a:bodyPr>
            <a:normAutofit lnSpcReduction="10000"/>
          </a:bodyPr>
          <a:lstStyle/>
          <a:p>
            <a:r>
              <a:rPr lang="en-US" sz="3100" dirty="0"/>
              <a:t>Day 1: I learned the specifics and created my first set-up that was flawed in precision.</a:t>
            </a:r>
          </a:p>
          <a:p>
            <a:r>
              <a:rPr lang="en-US" sz="3100" dirty="0"/>
              <a:t>Day 2: I found a way to gather more precise measurements using the magnetometer and tweaking the design to have specific placement points for my tools</a:t>
            </a:r>
            <a:r>
              <a:rPr lang="en-US" sz="3200" dirty="0"/>
              <a:t>. </a:t>
            </a:r>
            <a:r>
              <a:rPr lang="en-US" sz="3100" dirty="0"/>
              <a:t>Data was gathered and averaged using excel.</a:t>
            </a:r>
          </a:p>
          <a:p>
            <a:r>
              <a:rPr lang="en-US" sz="3100" dirty="0"/>
              <a:t>Day 3: The data gathered was input into MATLAB and then a plot was created.</a:t>
            </a:r>
          </a:p>
          <a:p>
            <a:pPr marL="0" indent="0">
              <a:buNone/>
            </a:pPr>
            <a:endParaRPr lang="en-US" dirty="0"/>
          </a:p>
        </p:txBody>
      </p:sp>
    </p:spTree>
    <p:extLst>
      <p:ext uri="{BB962C8B-B14F-4D97-AF65-F5344CB8AC3E}">
        <p14:creationId xmlns:p14="http://schemas.microsoft.com/office/powerpoint/2010/main" val="3466120081"/>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Headlines</Template>
  <TotalTime>8289</TotalTime>
  <Words>1056</Words>
  <Application>Microsoft Macintosh PowerPoint</Application>
  <PresentationFormat>Widescreen</PresentationFormat>
  <Paragraphs>68</Paragraphs>
  <Slides>11</Slides>
  <Notes>11</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Century Schoolbook</vt:lpstr>
      <vt:lpstr>Corbel</vt:lpstr>
      <vt:lpstr>Headlines</vt:lpstr>
      <vt:lpstr>Neutron Electric Dipole Moment</vt:lpstr>
      <vt:lpstr>Matter Anti-Matter Imbalance</vt:lpstr>
      <vt:lpstr>Matter Anti-Matter Imbalance Analogy</vt:lpstr>
      <vt:lpstr>CP&amp; T Violation</vt:lpstr>
      <vt:lpstr>What is Neutron Electric Dipole Moment (nEDM)?</vt:lpstr>
      <vt:lpstr>Why do we need to measure nEDM?</vt:lpstr>
      <vt:lpstr>Simple Square Dipole </vt:lpstr>
      <vt:lpstr>PowerPoint Presentation</vt:lpstr>
      <vt:lpstr>Experiment In Action</vt:lpstr>
      <vt:lpstr>Experiment Set-up</vt:lpstr>
      <vt:lpstr>Measured Magnetic Field VS Calculated Magnetic Field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Neutron Electric Dipole Moment</dc:title>
  <dc:creator>Betancourt Santa, Stephanie (Hopkinsville)</dc:creator>
  <cp:lastModifiedBy>Betancourt Santa, Stephanie (Hopkinsville)</cp:lastModifiedBy>
  <cp:revision>2</cp:revision>
  <cp:lastPrinted>2022-07-07T12:28:48Z</cp:lastPrinted>
  <dcterms:created xsi:type="dcterms:W3CDTF">2022-06-30T14:26:34Z</dcterms:created>
  <dcterms:modified xsi:type="dcterms:W3CDTF">2022-07-07T12:56:19Z</dcterms:modified>
</cp:coreProperties>
</file>