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57" r:id="rId7"/>
    <p:sldId id="258" r:id="rId8"/>
    <p:sldId id="259" r:id="rId9"/>
    <p:sldId id="261" r:id="rId10"/>
    <p:sldId id="262" r:id="rId11"/>
    <p:sldId id="263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5F351-C8BA-417D-9A50-F5D7CCED265C}" v="5" dt="2022-07-06T03:51:52.0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ABA5-05A7-A8CC-A688-BB252BE8E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3B915-7FA2-AAF4-DC84-2BB1AB8C4D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4F241-F263-8EA7-D769-5C3DE23A2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7549-B656-8189-7532-EC94BFA0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A196-F901-5370-65FD-F110C6330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3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5098C-565B-DFDC-4683-242D09A1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3D14A-D737-CDBD-D093-A06407363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0F1F7-5AEC-EA50-B6FB-C4945358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122E5-858B-629B-CE1C-492E36019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4698D-871A-FD67-15CE-E0189545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3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5F1340-9F1C-7DCB-25BA-8828D224C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B3F75-5938-DF4E-5A86-55B684606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4BB18-AE86-48BC-7D2C-F6C527DFE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A7C0-87E9-C4AD-76A9-BBBA5601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73919-0FFB-F3ED-DA27-99B25EBE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1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D20C-C670-2BC3-0A5D-438B0B5D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D8BE-70A2-601A-89AF-ADCF85ED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CDA9-D472-3A1A-AEA1-C9DA3CAC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F7E68-81A6-3F80-0068-8E2FE0342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ACB5-3810-55C6-A4E3-F915F984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4E8BE-2F4B-4871-343D-F2367D04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7903-F111-B23C-E582-0FFDCA08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AFEE-439F-D27C-123B-D82889D3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138B5-2A78-A34C-92D8-5D46FD064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ACD5F-8CB1-2F6C-9C3F-C16D2CF94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2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10C0-FB76-A8DE-FC83-50F880084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63C8B-F0B5-B95D-B368-59B710AFB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B81DBE-EC62-63D4-EB02-6531961A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AABFB-F9A6-46A7-5892-0F1EA1E6A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99D6-B1B7-12D2-F510-8C568872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08A63-D193-2F7F-CF5B-97A2DDFF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68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DD07F-2D37-71F4-ADCF-DB35931B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8AAFF-FC14-E0B4-7035-C8D667A1D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818AA-AE27-374C-ACEB-0829264AE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34B18-3116-54C6-1C8A-E34ED796A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2BD34-7FCC-19BD-6637-1787359E9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7CFCE-A12A-3ABE-7389-6FCABFBE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5A4B5-0683-D898-3128-F3ACD092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26061-8483-7BE0-97E6-F85CD218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9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4A053-A09D-1064-F6C9-E3EBEA626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CE51C-E924-78BB-AA74-4F68C67C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BEFD4-63E9-AEAD-C003-847FA304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66904-4CDF-11BE-0B7C-273006C56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9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FEB26-ABC9-7934-2CC6-6DA214D4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F8A68-6BA6-5845-1614-2BA07F9AF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31E15-0EE0-D389-6AFD-986101DD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3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C307D-0681-A1A6-ACD1-3020000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F44F7-4972-8383-388F-FAEF53E72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4DB14-F867-D91D-4CA0-A0421D705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E9111-1C3B-D57E-7BED-F1C76F1D8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C5199-D183-C02E-349E-2786E615E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6BE86-4C70-3314-9B15-7E14BED0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9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7A556-4ED6-555A-638F-808A987E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3A32B-B92F-E103-D0B4-2B7CF666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36F80-EBA9-74B7-4257-B08C81A23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513FE-9414-2E65-A8A4-E27AE005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60EA9-CBC2-2D90-573E-24B45B58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8B5C4-FC5D-91CA-D38C-1C2B1A4F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7ADE89-A9B4-1B11-554B-AD5DDFFB0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B7D8F-7282-D647-0645-F0677E237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8E2D4-9D14-0179-926F-F5FDB57BF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B068-2C92-46A6-9321-FB8146E81ABD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7C7FD-9AFD-5E75-10D7-BF706BFFA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F2896-E891-CC20-88F0-25350D2AA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B4BE5-9CD9-416D-A1A2-3788BC265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9CAFB-BBE7-CDFA-DCC4-98E8D3CCA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sz="6000" dirty="0"/>
              <a:t>SrVO3</a:t>
            </a:r>
            <a:br>
              <a:rPr lang="en-US" sz="6000" dirty="0"/>
            </a:br>
            <a:r>
              <a:rPr lang="en-US" sz="6000" dirty="0">
                <a:cs typeface="Calibri Light"/>
              </a:rPr>
              <a:t>Strontium Vanadate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03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45195-C729-9519-2952-42FFEA3C0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011"/>
            <a:ext cx="12217010" cy="64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9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DBA7-5D97-D765-5E63-66D63118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Perovskite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1D2BE-A9EB-E7A2-BB4A-4400D3CA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en-US" dirty="0">
                <a:ea typeface="+mn-lt"/>
                <a:cs typeface="+mn-lt"/>
              </a:rPr>
              <a:t>Refers to any material with a crystal structure following the formula ABX3. 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Can be deposited as epitaxial thin films on top of other perovskites using techniques like PLD, doing so results in new types of properties raising.</a:t>
            </a:r>
          </a:p>
          <a:p>
            <a:pPr marL="629920" lvl="1" indent="-305435"/>
            <a:r>
              <a:rPr lang="en-US" dirty="0">
                <a:ea typeface="+mn-lt"/>
                <a:cs typeface="+mn-lt"/>
              </a:rPr>
              <a:t>Ex) LaAlO3 grown on SrTiO3, where the interface can display conductivity, despite both LaAlO3 and SrTiO3 are non-conductive.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These materials can exhibit interesting properties:</a:t>
            </a:r>
          </a:p>
          <a:p>
            <a:pPr marL="629920" lvl="1" indent="-305435"/>
            <a:r>
              <a:rPr lang="en-US" dirty="0">
                <a:ea typeface="+mn-lt"/>
                <a:cs typeface="+mn-lt"/>
              </a:rPr>
              <a:t>Colossal magnetoresistance, ferroelectricity, superconductivity, charge ordering, spin dependent transport, high thermopower,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2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281F-26FD-F288-2D54-BB292A82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Transparent conducting oxides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98B36-B88E-3179-66D6-7F6326CA8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05435" indent="-305435"/>
            <a:r>
              <a:rPr lang="en-US" dirty="0">
                <a:ea typeface="+mn-lt"/>
                <a:cs typeface="+mn-lt"/>
              </a:rPr>
              <a:t>Transparent conducting oxides (TCOs) are electrically conductive materials, close to that of metals, and have high optical transmission at visible wavelengths.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What makes them effective is the high transmittance and low resistivity.</a:t>
            </a:r>
          </a:p>
          <a:p>
            <a:pPr marL="629920" lvl="1" indent="-305435"/>
            <a:r>
              <a:rPr lang="en-US" dirty="0">
                <a:ea typeface="+mn-lt"/>
                <a:cs typeface="+mn-lt"/>
              </a:rPr>
              <a:t>In most traditional materials, these two properties are mutually exclusive.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The industry standard is indium tin oxide</a:t>
            </a:r>
          </a:p>
          <a:p>
            <a:pPr marL="629920" lvl="1" indent="-305435"/>
            <a:r>
              <a:rPr lang="en-US" dirty="0">
                <a:ea typeface="+mn-lt"/>
                <a:cs typeface="+mn-lt"/>
              </a:rPr>
              <a:t>Resistivity: ~10^-4 ohm * cm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Used with in solar cells, displays, onto-electrical interfaces, and circuitries.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They are fragile and tend to break down with 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858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D1E1-A5DD-0214-7D8F-6F2AFA79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Strontium Vanadate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39AEF-48C4-5E27-6912-CCA27566C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05435" indent="-305435"/>
            <a:r>
              <a:rPr lang="en-US" dirty="0">
                <a:ea typeface="+mn-lt"/>
                <a:cs typeface="+mn-lt"/>
              </a:rPr>
              <a:t>Some experiments have shown that strontium vanadate is a highly conducting perovskite-type product with Pauli paramagnetic behavior. 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Strontium vanadate is being researched to see if it can replace the industry standard Indium tin oxide. </a:t>
            </a:r>
          </a:p>
          <a:p>
            <a:pPr marL="762635" lvl="1"/>
            <a:r>
              <a:rPr lang="en-US" dirty="0">
                <a:ea typeface="+mn-lt"/>
                <a:cs typeface="+mn-lt"/>
              </a:rPr>
              <a:t>ITO is extremely expensive due to its limited amount and its high demand.</a:t>
            </a:r>
          </a:p>
          <a:p>
            <a:pPr marL="1219835" lvl="2"/>
            <a:r>
              <a:rPr lang="en-US" dirty="0">
                <a:ea typeface="+mn-lt"/>
                <a:cs typeface="+mn-lt"/>
              </a:rPr>
              <a:t>It is used in solar panels, displays for smart phones, etc.</a:t>
            </a:r>
          </a:p>
          <a:p>
            <a:pPr marL="305435" indent="-305435"/>
            <a:r>
              <a:rPr lang="en-US" dirty="0">
                <a:ea typeface="+mn-lt"/>
                <a:cs typeface="+mn-lt"/>
              </a:rPr>
              <a:t>Is a transparent conductor and has a low work function.</a:t>
            </a:r>
          </a:p>
          <a:p>
            <a:pPr marL="629920" lvl="1" indent="-305435"/>
            <a:r>
              <a:rPr lang="en-US" dirty="0">
                <a:ea typeface="+mn-lt"/>
                <a:cs typeface="+mn-lt"/>
              </a:rPr>
              <a:t>This makes it a promising new electron emission material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53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36BD2E-5B96-17C4-9EEC-6B9A247D3FFC}"/>
              </a:ext>
            </a:extLst>
          </p:cNvPr>
          <p:cNvSpPr txBox="1"/>
          <p:nvPr/>
        </p:nvSpPr>
        <p:spPr>
          <a:xfrm>
            <a:off x="259995" y="493243"/>
            <a:ext cx="56172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Homogenous mixture of SrCO3 and V2O5 (pre-calcination)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47FCF-E8FC-A4FC-00F4-CD072F1BA5A4}"/>
              </a:ext>
            </a:extLst>
          </p:cNvPr>
          <p:cNvSpPr txBox="1"/>
          <p:nvPr/>
        </p:nvSpPr>
        <p:spPr>
          <a:xfrm>
            <a:off x="7285289" y="677908"/>
            <a:ext cx="4104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Mixture after first calcination</a:t>
            </a:r>
          </a:p>
        </p:txBody>
      </p:sp>
      <p:pic>
        <p:nvPicPr>
          <p:cNvPr id="7" name="Picture 9" descr="A picture containing cup, indoor, tableware, dishware&#10;&#10;Description automatically generated">
            <a:extLst>
              <a:ext uri="{FF2B5EF4-FFF2-40B4-BE49-F238E27FC236}">
                <a16:creationId xmlns:a16="http://schemas.microsoft.com/office/drawing/2014/main" id="{52DCE6EE-378E-6AE9-982B-A114BA50C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1" t="32570" r="1141" b="34150"/>
          <a:stretch/>
        </p:blipFill>
        <p:spPr>
          <a:xfrm>
            <a:off x="2761406" y="2044700"/>
            <a:ext cx="3521796" cy="2504506"/>
          </a:xfrm>
          <a:prstGeom prst="rect">
            <a:avLst/>
          </a:prstGeom>
        </p:spPr>
      </p:pic>
      <p:pic>
        <p:nvPicPr>
          <p:cNvPr id="8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D9608177-A497-37F5-723C-D54DBCEE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8" y="1380849"/>
            <a:ext cx="2743199" cy="3543184"/>
          </a:xfrm>
          <a:prstGeom prst="rect">
            <a:avLst/>
          </a:prstGeom>
        </p:spPr>
      </p:pic>
      <p:pic>
        <p:nvPicPr>
          <p:cNvPr id="9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BB2F0861-DEF0-6B65-29CD-6A16454BB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741" y="1324240"/>
            <a:ext cx="2743200" cy="3542466"/>
          </a:xfrm>
          <a:prstGeom prst="rect">
            <a:avLst/>
          </a:prstGeom>
        </p:spPr>
      </p:pic>
      <p:pic>
        <p:nvPicPr>
          <p:cNvPr id="10" name="Picture 7" descr="A picture containing milk&#10;&#10;Description automatically generated">
            <a:extLst>
              <a:ext uri="{FF2B5EF4-FFF2-40B4-BE49-F238E27FC236}">
                <a16:creationId xmlns:a16="http://schemas.microsoft.com/office/drawing/2014/main" id="{38AED9EC-803F-F9D0-5FF1-A29AAA1CA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9463" y="1518576"/>
            <a:ext cx="3099352" cy="31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9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242C87-D690-40B9-9829-592549C4D73D}"/>
              </a:ext>
            </a:extLst>
          </p:cNvPr>
          <p:cNvSpPr txBox="1"/>
          <p:nvPr/>
        </p:nvSpPr>
        <p:spPr>
          <a:xfrm>
            <a:off x="4347410" y="32868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cs typeface="Calibri"/>
              </a:rPr>
              <a:t>XRD graph of SrCO3 and V2O5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022D13-FE34-FBB4-8BF1-3D614D2DB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98" y="192505"/>
            <a:ext cx="9813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3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89AA4-41A5-9788-A833-01177DDED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9583" y="363964"/>
            <a:ext cx="6965583" cy="6130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D3F90-5DF3-78B0-E9D2-A53719C38AD3}"/>
              </a:ext>
            </a:extLst>
          </p:cNvPr>
          <p:cNvSpPr txBox="1"/>
          <p:nvPr/>
        </p:nvSpPr>
        <p:spPr>
          <a:xfrm>
            <a:off x="2141621" y="1596008"/>
            <a:ext cx="2671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*Colored index is to indicate Sr3V2O8 peak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6D5415C-B445-CAF8-1636-E03100DA2D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22" r="13776"/>
          <a:stretch/>
        </p:blipFill>
        <p:spPr>
          <a:xfrm>
            <a:off x="4896555" y="-45637"/>
            <a:ext cx="3746323" cy="3930222"/>
          </a:xfrm>
          <a:prstGeom prst="rect">
            <a:avLst/>
          </a:prstGeom>
        </p:spPr>
      </p:pic>
      <p:pic>
        <p:nvPicPr>
          <p:cNvPr id="9" name="Picture 8" descr="Chart&#10;&#10;Description automatically generated with medium confidence">
            <a:extLst>
              <a:ext uri="{FF2B5EF4-FFF2-40B4-BE49-F238E27FC236}">
                <a16:creationId xmlns:a16="http://schemas.microsoft.com/office/drawing/2014/main" id="{AEB78499-428A-3DF7-34AA-269FAE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83" r="12033"/>
          <a:stretch/>
        </p:blipFill>
        <p:spPr>
          <a:xfrm>
            <a:off x="8470636" y="37801"/>
            <a:ext cx="3718315" cy="37633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109890-537C-068A-C550-14096A767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357" y="3353834"/>
            <a:ext cx="4695136" cy="38003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0B032B-D9FB-D0CC-C7C6-99F92AB18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396" y="3353834"/>
            <a:ext cx="4964174" cy="38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87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AAEF1BD-3F28-FC3D-A61E-7DF8B07A9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4678"/>
              </p:ext>
            </p:extLst>
          </p:nvPr>
        </p:nvGraphicFramePr>
        <p:xfrm>
          <a:off x="0" y="182083"/>
          <a:ext cx="9447264" cy="667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10" imgH="5666941" progId="Acrobat.Document.DC">
                  <p:embed/>
                </p:oleObj>
              </mc:Choice>
              <mc:Fallback>
                <p:oleObj name="Acrobat Document" r:id="rId2" imgW="8019910" imgH="5666941" progId="Acrobat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AAEF1BD-3F28-FC3D-A61E-7DF8B07A9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82083"/>
                        <a:ext cx="9447264" cy="6675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22CD6C-A798-3051-1D48-E684ACC22769}"/>
              </a:ext>
            </a:extLst>
          </p:cNvPr>
          <p:cNvSpPr txBox="1"/>
          <p:nvPr/>
        </p:nvSpPr>
        <p:spPr>
          <a:xfrm>
            <a:off x="4723632" y="77786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VESTA generated Sr2V2O7 (*triclinic) powder diffraction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282BC-CA9D-1B05-24A0-783D0218D117}"/>
              </a:ext>
            </a:extLst>
          </p:cNvPr>
          <p:cNvSpPr txBox="1"/>
          <p:nvPr/>
        </p:nvSpPr>
        <p:spPr>
          <a:xfrm>
            <a:off x="5743074" y="192272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*Triclinic meaning that is it not very symmetrical; therefore, there will be lots of peaks.</a:t>
            </a:r>
          </a:p>
        </p:txBody>
      </p:sp>
    </p:spTree>
    <p:extLst>
      <p:ext uri="{BB962C8B-B14F-4D97-AF65-F5344CB8AC3E}">
        <p14:creationId xmlns:p14="http://schemas.microsoft.com/office/powerpoint/2010/main" val="379675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ECD63EC-368B-36B6-6D18-EABE2D884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382407"/>
              </p:ext>
            </p:extLst>
          </p:nvPr>
        </p:nvGraphicFramePr>
        <p:xfrm>
          <a:off x="0" y="0"/>
          <a:ext cx="9704933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10" imgH="5666941" progId="Acrobat.Document.DC">
                  <p:embed/>
                </p:oleObj>
              </mc:Choice>
              <mc:Fallback>
                <p:oleObj name="Acrobat Document" r:id="rId2" imgW="8019910" imgH="5666941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ECD63EC-368B-36B6-6D18-EABE2D884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04933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16E0206-88F0-A06D-2827-1C1177765AAE}"/>
              </a:ext>
            </a:extLst>
          </p:cNvPr>
          <p:cNvSpPr txBox="1"/>
          <p:nvPr/>
        </p:nvSpPr>
        <p:spPr>
          <a:xfrm>
            <a:off x="3368842" y="1227039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VESTA generated Sr3V2O8 (trigonal) powder diffraction</a:t>
            </a:r>
          </a:p>
        </p:txBody>
      </p:sp>
    </p:spTree>
    <p:extLst>
      <p:ext uri="{BB962C8B-B14F-4D97-AF65-F5344CB8AC3E}">
        <p14:creationId xmlns:p14="http://schemas.microsoft.com/office/powerpoint/2010/main" val="210613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1EB024444A646888582FEEB4369D2" ma:contentTypeVersion="12" ma:contentTypeDescription="Create a new document." ma:contentTypeScope="" ma:versionID="063eb9cba5d36d23d7022e73c0841904">
  <xsd:schema xmlns:xsd="http://www.w3.org/2001/XMLSchema" xmlns:xs="http://www.w3.org/2001/XMLSchema" xmlns:p="http://schemas.microsoft.com/office/2006/metadata/properties" xmlns:ns3="2a95c977-9ae9-4325-b73e-d4a1bec5a5ed" xmlns:ns4="daa79058-159a-4915-be94-10f1524c5594" targetNamespace="http://schemas.microsoft.com/office/2006/metadata/properties" ma:root="true" ma:fieldsID="be97ec05afdcd4b1c516c454910d579d" ns3:_="" ns4:_="">
    <xsd:import namespace="2a95c977-9ae9-4325-b73e-d4a1bec5a5ed"/>
    <xsd:import namespace="daa79058-159a-4915-be94-10f1524c55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5c977-9ae9-4325-b73e-d4a1bec5a5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79058-159a-4915-be94-10f1524c5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50E6D9-706B-4FF6-8DF2-14FA255A6787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a95c977-9ae9-4325-b73e-d4a1bec5a5ed"/>
    <ds:schemaRef ds:uri="http://purl.org/dc/terms/"/>
    <ds:schemaRef ds:uri="http://schemas.microsoft.com/office/2006/metadata/properties"/>
    <ds:schemaRef ds:uri="daa79058-159a-4915-be94-10f1524c55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ED89254-EC7C-43EA-9D12-4BFCB44C4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9DF3F-AFE5-4480-BED8-C884E1072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95c977-9ae9-4325-b73e-d4a1bec5a5ed"/>
    <ds:schemaRef ds:uri="daa79058-159a-4915-be94-10f1524c5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335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Acrobat Document</vt:lpstr>
      <vt:lpstr>SrVO3 Strontium Vanadate</vt:lpstr>
      <vt:lpstr>Perovskite</vt:lpstr>
      <vt:lpstr>Transparent conducting oxides</vt:lpstr>
      <vt:lpstr>Strontium Vanadate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Tong, Tina N.</dc:creator>
  <cp:lastModifiedBy>Tong, Tina N.</cp:lastModifiedBy>
  <cp:revision>4</cp:revision>
  <dcterms:created xsi:type="dcterms:W3CDTF">2022-07-06T03:13:50Z</dcterms:created>
  <dcterms:modified xsi:type="dcterms:W3CDTF">2022-07-07T09:10:50Z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0x0101007AB1EB024444A646888582FEEB4369D2</vt:lpwstr>
  </property>
</Properties>
</file>