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6" r:id="rId2"/>
    <p:sldId id="305" r:id="rId3"/>
    <p:sldId id="306" r:id="rId4"/>
    <p:sldId id="307" r:id="rId5"/>
    <p:sldId id="279" r:id="rId6"/>
    <p:sldId id="280" r:id="rId7"/>
    <p:sldId id="294" r:id="rId8"/>
    <p:sldId id="309" r:id="rId9"/>
    <p:sldId id="257" r:id="rId10"/>
    <p:sldId id="281" r:id="rId11"/>
    <p:sldId id="258" r:id="rId12"/>
    <p:sldId id="259" r:id="rId13"/>
    <p:sldId id="263" r:id="rId14"/>
    <p:sldId id="265" r:id="rId15"/>
    <p:sldId id="262" r:id="rId16"/>
    <p:sldId id="260" r:id="rId17"/>
    <p:sldId id="270" r:id="rId18"/>
    <p:sldId id="266" r:id="rId19"/>
    <p:sldId id="267" r:id="rId20"/>
    <p:sldId id="268" r:id="rId21"/>
    <p:sldId id="274" r:id="rId22"/>
    <p:sldId id="303" r:id="rId23"/>
    <p:sldId id="301" r:id="rId24"/>
    <p:sldId id="296" r:id="rId25"/>
    <p:sldId id="269" r:id="rId26"/>
    <p:sldId id="286" r:id="rId27"/>
    <p:sldId id="302" r:id="rId28"/>
    <p:sldId id="275" r:id="rId29"/>
    <p:sldId id="277" r:id="rId30"/>
    <p:sldId id="278" r:id="rId31"/>
    <p:sldId id="282" r:id="rId32"/>
    <p:sldId id="287" r:id="rId33"/>
    <p:sldId id="271" r:id="rId34"/>
    <p:sldId id="288" r:id="rId35"/>
    <p:sldId id="272" r:id="rId36"/>
    <p:sldId id="276" r:id="rId37"/>
    <p:sldId id="283" r:id="rId38"/>
    <p:sldId id="273" r:id="rId39"/>
    <p:sldId id="297" r:id="rId40"/>
    <p:sldId id="284" r:id="rId41"/>
    <p:sldId id="298" r:id="rId42"/>
    <p:sldId id="285" r:id="rId43"/>
    <p:sldId id="299" r:id="rId44"/>
    <p:sldId id="300" r:id="rId45"/>
    <p:sldId id="289" r:id="rId46"/>
    <p:sldId id="290" r:id="rId47"/>
    <p:sldId id="295" r:id="rId48"/>
    <p:sldId id="292" r:id="rId49"/>
    <p:sldId id="291" r:id="rId50"/>
    <p:sldId id="293" r:id="rId51"/>
    <p:sldId id="308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55" autoAdjust="0"/>
    <p:restoredTop sz="98611" autoAdjust="0"/>
  </p:normalViewPr>
  <p:slideViewPr>
    <p:cSldViewPr>
      <p:cViewPr varScale="1">
        <p:scale>
          <a:sx n="98" d="100"/>
          <a:sy n="98" d="100"/>
        </p:scale>
        <p:origin x="931" y="9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72" y="924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1077D7-42A5-4FBF-91A8-E8BA46E18A2B}" type="datetimeFigureOut">
              <a:rPr lang="en-US" smtClean="0"/>
              <a:t>9/4/2015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024E30-CFE0-4C59-92C5-E3F4E37EC5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292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024E30-CFE0-4C59-92C5-E3F4E37EC5B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900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59211-9802-4D1C-93C9-782086989657}" type="datetimeFigureOut">
              <a:rPr lang="en-US" smtClean="0"/>
              <a:t>9/4/2015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CCFC8-1D62-4CF9-BEA3-68F32D6D4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577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59211-9802-4D1C-93C9-782086989657}" type="datetimeFigureOut">
              <a:rPr lang="en-US" smtClean="0"/>
              <a:t>9/4/2015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CCFC8-1D62-4CF9-BEA3-68F32D6D4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14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59211-9802-4D1C-93C9-782086989657}" type="datetimeFigureOut">
              <a:rPr lang="en-US" smtClean="0"/>
              <a:t>9/4/2015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CCFC8-1D62-4CF9-BEA3-68F32D6D4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302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59211-9802-4D1C-93C9-782086989657}" type="datetimeFigureOut">
              <a:rPr lang="en-US" smtClean="0"/>
              <a:t>9/4/2015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CCFC8-1D62-4CF9-BEA3-68F32D6D4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410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59211-9802-4D1C-93C9-782086989657}" type="datetimeFigureOut">
              <a:rPr lang="en-US" smtClean="0"/>
              <a:t>9/4/2015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CCFC8-1D62-4CF9-BEA3-68F32D6D4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341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59211-9802-4D1C-93C9-782086989657}" type="datetimeFigureOut">
              <a:rPr lang="en-US" smtClean="0"/>
              <a:t>9/4/2015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CCFC8-1D62-4CF9-BEA3-68F32D6D4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089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59211-9802-4D1C-93C9-782086989657}" type="datetimeFigureOut">
              <a:rPr lang="en-US" smtClean="0"/>
              <a:t>9/4/2015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CCFC8-1D62-4CF9-BEA3-68F32D6D4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595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59211-9802-4D1C-93C9-782086989657}" type="datetimeFigureOut">
              <a:rPr lang="en-US" smtClean="0"/>
              <a:t>9/4/2015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CCFC8-1D62-4CF9-BEA3-68F32D6D4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893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59211-9802-4D1C-93C9-782086989657}" type="datetimeFigureOut">
              <a:rPr lang="en-US" smtClean="0"/>
              <a:t>9/4/2015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CCFC8-1D62-4CF9-BEA3-68F32D6D4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231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59211-9802-4D1C-93C9-782086989657}" type="datetimeFigureOut">
              <a:rPr lang="en-US" smtClean="0"/>
              <a:t>9/4/2015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CCFC8-1D62-4CF9-BEA3-68F32D6D4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673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59211-9802-4D1C-93C9-782086989657}" type="datetimeFigureOut">
              <a:rPr lang="en-US" smtClean="0"/>
              <a:t>9/4/2015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CCFC8-1D62-4CF9-BEA3-68F32D6D4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740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959211-9802-4D1C-93C9-782086989657}" type="datetimeFigureOut">
              <a:rPr lang="en-US" smtClean="0"/>
              <a:t>9/4/2015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2CCFC8-1D62-4CF9-BEA3-68F32D6D4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068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533401"/>
            <a:ext cx="7772400" cy="1295400"/>
          </a:xfrm>
        </p:spPr>
        <p:txBody>
          <a:bodyPr/>
          <a:lstStyle/>
          <a:p>
            <a:r>
              <a:rPr lang="en-US" dirty="0" smtClean="0"/>
              <a:t>Advocating Nuclear Power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124200"/>
            <a:ext cx="6553200" cy="2514600"/>
          </a:xfrm>
        </p:spPr>
        <p:txBody>
          <a:bodyPr>
            <a:normAutofit lnSpcReduction="10000"/>
          </a:bodyPr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Physicists should take an active role in explaining science to the general public.   As an example, I will explain why I think nuclear power is (still) a good idea.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52600" y="2209800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Joseph P. Straley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09738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Anatomy of a Societal Problem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1959" y="1839126"/>
            <a:ext cx="4100082" cy="404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34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Science advocacy:  nuclear power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4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We have an important role to play: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In our field of expertise</a:t>
            </a:r>
          </a:p>
          <a:p>
            <a:r>
              <a:rPr lang="en-US" dirty="0" smtClean="0"/>
              <a:t>Playing a significant role now</a:t>
            </a:r>
          </a:p>
          <a:p>
            <a:r>
              <a:rPr lang="en-US" dirty="0" smtClean="0"/>
              <a:t>Zero carbon, no pollution under normal operation</a:t>
            </a:r>
          </a:p>
          <a:p>
            <a:r>
              <a:rPr lang="en-US" dirty="0" smtClean="0"/>
              <a:t>A </a:t>
            </a:r>
            <a:r>
              <a:rPr lang="en-US" dirty="0" smtClean="0"/>
              <a:t>lot of unease in the general public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60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dirty="0" smtClean="0"/>
              <a:t>Nuclear physics</a:t>
            </a:r>
            <a:endParaRPr lang="en-US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86" y="1371600"/>
            <a:ext cx="7995614" cy="493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424363" y="3244334"/>
            <a:ext cx="2952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786" y="1398954"/>
            <a:ext cx="7995614" cy="498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37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dirty="0" smtClean="0"/>
              <a:t>Nuclear physics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r>
              <a:rPr lang="en-US" dirty="0" smtClean="0"/>
              <a:t>Natural uranium is 0.7% U-235. 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The rest is U-238</a:t>
            </a:r>
          </a:p>
          <a:p>
            <a:pPr marL="0" indent="0">
              <a:buNone/>
            </a:pPr>
            <a:r>
              <a:rPr lang="en-US" dirty="0" smtClean="0"/>
              <a:t>U-235 + n </a:t>
            </a:r>
            <a:r>
              <a:rPr lang="en-US" dirty="0" smtClean="0">
                <a:sym typeface="Wingdings" panose="05000000000000000000" pitchFamily="2" charset="2"/>
              </a:rPr>
              <a:t> smaller nuclei + neutrons + energy</a:t>
            </a:r>
            <a:r>
              <a:rPr lang="en-US" dirty="0" smtClean="0"/>
              <a:t> </a:t>
            </a:r>
          </a:p>
          <a:p>
            <a:r>
              <a:rPr lang="en-US" dirty="0" smtClean="0"/>
              <a:t> U-238 absorbs neutrons but doesn’t fission</a:t>
            </a:r>
          </a:p>
          <a:p>
            <a:r>
              <a:rPr lang="en-US" dirty="0" smtClean="0"/>
              <a:t>U-235 is much more likely to absorb neutrons that are moving slowly:  we need a “moderator” (water, heavy water, graphite, helium)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8945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dirty="0" smtClean="0"/>
              <a:t>Nuclear physics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r>
              <a:rPr lang="en-US" dirty="0" smtClean="0"/>
              <a:t>Sustained reaction: 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</a:t>
            </a:r>
            <a:r>
              <a:rPr lang="en-US" dirty="0" err="1" smtClean="0"/>
              <a:t>dn</a:t>
            </a:r>
            <a:r>
              <a:rPr lang="en-US" dirty="0" smtClean="0"/>
              <a:t>/</a:t>
            </a:r>
            <a:r>
              <a:rPr lang="en-US" dirty="0" err="1" smtClean="0"/>
              <a:t>dt</a:t>
            </a:r>
            <a:r>
              <a:rPr lang="en-US" dirty="0" smtClean="0"/>
              <a:t> = (k-1) n/</a:t>
            </a:r>
            <a:r>
              <a:rPr lang="en-US" dirty="0" smtClean="0">
                <a:latin typeface="Symbol" panose="05050102010706020507" pitchFamily="18" charset="2"/>
              </a:rPr>
              <a:t>t</a:t>
            </a:r>
          </a:p>
          <a:p>
            <a:r>
              <a:rPr lang="en-US" dirty="0" smtClean="0"/>
              <a:t>Need to make k = 1.</a:t>
            </a:r>
          </a:p>
          <a:p>
            <a:r>
              <a:rPr lang="en-US" dirty="0" smtClean="0"/>
              <a:t>Need </a:t>
            </a:r>
            <a:r>
              <a:rPr lang="en-US" dirty="0"/>
              <a:t>a “moderator”:  water, graphite, heavy water, helium.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7455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38213"/>
            <a:ext cx="8001000" cy="4987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938213"/>
            <a:ext cx="7924800" cy="4908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582"/>
            <a:ext cx="8229600" cy="944562"/>
          </a:xfrm>
        </p:spPr>
        <p:txBody>
          <a:bodyPr/>
          <a:lstStyle/>
          <a:p>
            <a:r>
              <a:rPr lang="en-US" dirty="0" smtClean="0"/>
              <a:t>Nuclear physics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28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Nuclear physics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1361540"/>
            <a:ext cx="8135276" cy="5039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089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Nuclear reactor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490" y="1219200"/>
            <a:ext cx="5270394" cy="5289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233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dirty="0" smtClean="0"/>
              <a:t>Nuclear physics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>
            <a:normAutofit/>
          </a:bodyPr>
          <a:lstStyle/>
          <a:p>
            <a:r>
              <a:rPr lang="en-US" dirty="0" smtClean="0"/>
              <a:t>“Afterheat”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Right after a reactor turns off, it is still producing 7% of the power; this decreases to </a:t>
            </a:r>
          </a:p>
          <a:p>
            <a:pPr marL="0" indent="0">
              <a:buNone/>
            </a:pPr>
            <a:r>
              <a:rPr lang="en-US" dirty="0" smtClean="0"/>
              <a:t>1.5% in an hour, </a:t>
            </a:r>
          </a:p>
          <a:p>
            <a:pPr marL="0" indent="0">
              <a:buNone/>
            </a:pPr>
            <a:r>
              <a:rPr lang="en-US" dirty="0" smtClean="0"/>
              <a:t>0.4% in a day, </a:t>
            </a:r>
          </a:p>
          <a:p>
            <a:pPr marL="0" indent="0">
              <a:buNone/>
            </a:pPr>
            <a:r>
              <a:rPr lang="en-US" dirty="0" smtClean="0"/>
              <a:t>0.2% in a week. </a:t>
            </a:r>
          </a:p>
        </p:txBody>
      </p:sp>
    </p:spTree>
    <p:extLst>
      <p:ext uri="{BB962C8B-B14F-4D97-AF65-F5344CB8AC3E}">
        <p14:creationId xmlns:p14="http://schemas.microsoft.com/office/powerpoint/2010/main" val="100568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dirty="0" smtClean="0"/>
              <a:t>Nuclear physics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r>
              <a:rPr lang="en-US" dirty="0" smtClean="0"/>
              <a:t>Longer lived fission daughters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Strontium 90   half-life 29 years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Cesium 137      half-life 30 years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8414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Contemporary Science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2192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There are many public issues that have a science component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77755" y="4648200"/>
            <a:ext cx="3003645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Global warming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13664" y="3675793"/>
            <a:ext cx="1727579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fracking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38480" y="4175223"/>
            <a:ext cx="5975445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Next generation science standards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813625" y="2112729"/>
            <a:ext cx="48006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Natural gas liquids pipeline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422210" y="5181599"/>
            <a:ext cx="3003645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The War on Coal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83927" y="4705704"/>
            <a:ext cx="4114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Iran nuclear agreement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25356" y="5816220"/>
            <a:ext cx="6813645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Genetically modified organisms in food</a:t>
            </a:r>
            <a:endParaRPr lang="en-US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603805" y="5212394"/>
            <a:ext cx="4114800" cy="7358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EPA mercury standards</a:t>
            </a:r>
            <a:endParaRPr lang="en-U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148949" y="3159775"/>
            <a:ext cx="547389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Hazards of microwave pollution</a:t>
            </a:r>
            <a:endParaRPr lang="en-US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491887" y="3150358"/>
            <a:ext cx="1860646" cy="7358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Evolution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3148853" y="3783388"/>
            <a:ext cx="2181368" cy="51804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vaccination</a:t>
            </a:r>
            <a:endParaRPr lang="en-US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577755" y="2659892"/>
            <a:ext cx="4299045" cy="7358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solar power, wind power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029200" y="2722329"/>
            <a:ext cx="3585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Nuclear power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40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4" grpId="0"/>
      <p:bldP spid="15" grpId="0"/>
      <p:bldP spid="16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dirty="0" smtClean="0"/>
              <a:t>Nuclear physics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>
            <a:normAutofit/>
          </a:bodyPr>
          <a:lstStyle/>
          <a:p>
            <a:r>
              <a:rPr lang="en-US" dirty="0" smtClean="0"/>
              <a:t>Iodine pit</a:t>
            </a:r>
          </a:p>
          <a:p>
            <a:pPr marL="0" indent="0">
              <a:buNone/>
            </a:pPr>
            <a:r>
              <a:rPr lang="en-US" dirty="0" smtClean="0"/>
              <a:t>      Fission produces Iodine 135 </a:t>
            </a:r>
          </a:p>
          <a:p>
            <a:pPr marL="0" indent="0">
              <a:buNone/>
            </a:pPr>
            <a:r>
              <a:rPr lang="en-US" dirty="0" smtClean="0"/>
              <a:t>     It decays (half life 7 hours)  into </a:t>
            </a:r>
            <a:r>
              <a:rPr lang="en-US" dirty="0" err="1" smtClean="0"/>
              <a:t>Xe</a:t>
            </a:r>
            <a:r>
              <a:rPr lang="en-US" dirty="0" smtClean="0"/>
              <a:t> 135 </a:t>
            </a:r>
          </a:p>
          <a:p>
            <a:pPr marL="0" indent="0">
              <a:buNone/>
            </a:pPr>
            <a:r>
              <a:rPr lang="en-US" dirty="0" smtClean="0"/>
              <a:t>     which decays (half life 9.2 hours) into Cs 135.</a:t>
            </a:r>
          </a:p>
          <a:p>
            <a:pPr marL="0" indent="0">
              <a:buNone/>
            </a:pPr>
            <a:r>
              <a:rPr lang="en-US" dirty="0" smtClean="0"/>
              <a:t>Xe-135 is a very strong neutron absorber.   While the reactor is operating, the Xe-135 is destroyed as fast as it is formed.   But when the reactor is turned off, the concentration builds up, making it hard to restart the reactor (for about 3 days).</a:t>
            </a:r>
          </a:p>
        </p:txBody>
      </p:sp>
    </p:spTree>
    <p:extLst>
      <p:ext uri="{BB962C8B-B14F-4D97-AF65-F5344CB8AC3E}">
        <p14:creationId xmlns:p14="http://schemas.microsoft.com/office/powerpoint/2010/main" val="78922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Zirconium cladding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The uranium fuel is inside zirconium metal tubes.   This helps keep radioactive material isolated.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At </a:t>
            </a:r>
            <a:r>
              <a:rPr lang="en-US" dirty="0" smtClean="0"/>
              <a:t>high temperatures zirconium will react with water</a:t>
            </a:r>
          </a:p>
          <a:p>
            <a:pPr marL="0" indent="0">
              <a:buNone/>
            </a:pPr>
            <a:r>
              <a:rPr lang="en-US" dirty="0" err="1" smtClean="0"/>
              <a:t>Zr</a:t>
            </a:r>
            <a:r>
              <a:rPr lang="en-US" dirty="0" smtClean="0"/>
              <a:t> + H</a:t>
            </a:r>
            <a:r>
              <a:rPr lang="en-US" baseline="-25000" dirty="0" smtClean="0"/>
              <a:t>2</a:t>
            </a:r>
            <a:r>
              <a:rPr lang="en-US" dirty="0" smtClean="0"/>
              <a:t>O </a:t>
            </a:r>
            <a:r>
              <a:rPr lang="en-US" dirty="0" smtClean="0">
                <a:sym typeface="Wingdings" panose="05000000000000000000" pitchFamily="2" charset="2"/>
              </a:rPr>
              <a:t> </a:t>
            </a:r>
            <a:r>
              <a:rPr lang="en-US" dirty="0" err="1" smtClean="0">
                <a:sym typeface="Wingdings" panose="05000000000000000000" pitchFamily="2" charset="2"/>
              </a:rPr>
              <a:t>ZrO</a:t>
            </a:r>
            <a:r>
              <a:rPr lang="en-US" dirty="0" smtClean="0">
                <a:sym typeface="Wingdings" panose="05000000000000000000" pitchFamily="2" charset="2"/>
              </a:rPr>
              <a:t> + H</a:t>
            </a:r>
            <a:r>
              <a:rPr lang="en-US" baseline="-25000" dirty="0" smtClean="0">
                <a:sym typeface="Wingdings" panose="05000000000000000000" pitchFamily="2" charset="2"/>
              </a:rPr>
              <a:t>2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</a:p>
          <a:p>
            <a:pPr marL="0" indent="0">
              <a:buNone/>
            </a:pPr>
            <a:r>
              <a:rPr lang="en-US" dirty="0" smtClean="0">
                <a:sym typeface="Wingdings" panose="05000000000000000000" pitchFamily="2" charset="2"/>
              </a:rPr>
              <a:t>The hydrogen gas will burn or explode when mixed with air.</a:t>
            </a:r>
            <a:endParaRPr lang="en-US" baseline="-25000" dirty="0" smtClean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86852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dirty="0" smtClean="0"/>
              <a:t>Advantages of nuclear power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r>
              <a:rPr lang="en-US" dirty="0" smtClean="0"/>
              <a:t>Abundant energy, economically competitive (?) with other power resources </a:t>
            </a:r>
          </a:p>
          <a:p>
            <a:r>
              <a:rPr lang="en-US" dirty="0" smtClean="0"/>
              <a:t>We know how to do it</a:t>
            </a:r>
          </a:p>
          <a:p>
            <a:r>
              <a:rPr lang="en-US" dirty="0" smtClean="0"/>
              <a:t>Near-zero pollution (under normal circumstances).   No carbon (or anything else) released to the environment.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70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33" y="241104"/>
            <a:ext cx="7982268" cy="5931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858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The problems with nuclear power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r>
              <a:rPr lang="en-US" dirty="0" smtClean="0"/>
              <a:t>Waste disposal:  a small volume of very dangerous stuff</a:t>
            </a:r>
          </a:p>
          <a:p>
            <a:r>
              <a:rPr lang="en-US" dirty="0" smtClean="0"/>
              <a:t>Connection to weapons production</a:t>
            </a:r>
            <a:endParaRPr lang="en-US" dirty="0"/>
          </a:p>
          <a:p>
            <a:r>
              <a:rPr lang="en-US" dirty="0" smtClean="0"/>
              <a:t>Accidents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88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Breeding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287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n + U-238 </a:t>
            </a:r>
            <a:r>
              <a:rPr lang="en-US" dirty="0" smtClean="0">
                <a:sym typeface="Wingdings" panose="05000000000000000000" pitchFamily="2" charset="2"/>
              </a:rPr>
              <a:t>  Pu-239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n</a:t>
            </a:r>
            <a:r>
              <a:rPr lang="en-US" dirty="0" smtClean="0">
                <a:sym typeface="Wingdings" panose="05000000000000000000" pitchFamily="2" charset="2"/>
              </a:rPr>
              <a:t> + Pu -239  fission</a:t>
            </a:r>
          </a:p>
          <a:p>
            <a:pPr marL="0" indent="0">
              <a:buNone/>
            </a:pPr>
            <a:r>
              <a:rPr lang="en-US" dirty="0" smtClean="0">
                <a:sym typeface="Wingdings" panose="05000000000000000000" pitchFamily="2" charset="2"/>
              </a:rPr>
              <a:t>“Spent” fuel can have a higher fuel value that the original fuel did!</a:t>
            </a:r>
            <a:endParaRPr lang="en-US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58410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dirty="0" smtClean="0"/>
              <a:t>Reprocessing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>
            <a:normAutofit/>
          </a:bodyPr>
          <a:lstStyle/>
          <a:p>
            <a:r>
              <a:rPr lang="en-US" dirty="0" smtClean="0"/>
              <a:t>“</a:t>
            </a:r>
            <a:r>
              <a:rPr lang="en-US" dirty="0"/>
              <a:t>S</a:t>
            </a:r>
            <a:r>
              <a:rPr lang="en-US" dirty="0" smtClean="0"/>
              <a:t>pent” fuel contains lots of uranium and plutonium. But fission daughters absorb neutrons, so that the fuel is no longer usable.</a:t>
            </a:r>
          </a:p>
          <a:p>
            <a:r>
              <a:rPr lang="en-US" dirty="0" smtClean="0"/>
              <a:t>Separating pure plutonium from the mix is (relatively) easy.   It’s a route to making bombs.   So the US has decided not to do it.</a:t>
            </a:r>
          </a:p>
          <a:p>
            <a:r>
              <a:rPr lang="en-US" dirty="0" smtClean="0"/>
              <a:t>Waiting 50 years before reprocessing is a good idea, anyway.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36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U.S. Nuclear Power Plant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56" y="1447800"/>
            <a:ext cx="896558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996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Consequences of Three Mile Island</a:t>
            </a:r>
            <a:br>
              <a:rPr lang="en-US" dirty="0" smtClean="0"/>
            </a:br>
            <a:r>
              <a:rPr lang="en-US" dirty="0" smtClean="0"/>
              <a:t>(1979)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       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The power company went bankrupt.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Some radioactivity was released to the environment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07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Radioactivity and radiation units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8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1 Becquerel    = 1 decay/second</a:t>
            </a:r>
          </a:p>
          <a:p>
            <a:pPr marL="0" indent="0">
              <a:buNone/>
            </a:pPr>
            <a:r>
              <a:rPr lang="en-US" dirty="0" smtClean="0"/>
              <a:t>Due to K-40 and C-14, a body contains 7000 </a:t>
            </a:r>
            <a:r>
              <a:rPr lang="en-US" dirty="0" err="1" smtClean="0"/>
              <a:t>Bq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1 Sievert = measure of the health effects of an absorbed radiation dose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0.002 Sievert/year = normal background</a:t>
            </a:r>
          </a:p>
          <a:p>
            <a:pPr marL="0" indent="0">
              <a:buNone/>
            </a:pPr>
            <a:r>
              <a:rPr lang="en-US" dirty="0" smtClean="0"/>
              <a:t>  1 Sievert = about 5% increase in cancer risk</a:t>
            </a:r>
          </a:p>
          <a:p>
            <a:pPr marL="0" indent="0">
              <a:buNone/>
            </a:pPr>
            <a:r>
              <a:rPr lang="en-US" dirty="0" smtClean="0"/>
              <a:t>  5 Sievert in a short time = lethal dose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11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Contemporary Science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2192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There are many public issues that have a science component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77755" y="4648200"/>
            <a:ext cx="3003645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Global warming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13664" y="3675793"/>
            <a:ext cx="1727579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fracking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38480" y="4175223"/>
            <a:ext cx="5975445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Next generation science standards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813625" y="2112729"/>
            <a:ext cx="48006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Natural gas liquids pipeline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422210" y="5181599"/>
            <a:ext cx="3003645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The War on Coal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83927" y="4705704"/>
            <a:ext cx="4114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Iran nuclear agreement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25356" y="5816220"/>
            <a:ext cx="6813645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Genetically modified organisms in food</a:t>
            </a:r>
            <a:endParaRPr lang="en-US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603805" y="5212394"/>
            <a:ext cx="4114800" cy="7358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EPA mercury standards</a:t>
            </a:r>
            <a:endParaRPr lang="en-U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148949" y="3159775"/>
            <a:ext cx="547389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Hazards of microwave pollution</a:t>
            </a:r>
            <a:endParaRPr lang="en-US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491887" y="3150358"/>
            <a:ext cx="1860646" cy="7358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Evolution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3148853" y="3783388"/>
            <a:ext cx="2181368" cy="51804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vaccination</a:t>
            </a:r>
            <a:endParaRPr lang="en-US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577755" y="2659892"/>
            <a:ext cx="4299045" cy="7358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solar power, wind power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029200" y="2722329"/>
            <a:ext cx="3585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Nuclear power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35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4" grpId="0"/>
      <p:bldP spid="15" grpId="0"/>
      <p:bldP spid="16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Radiation hazard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8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   0.0001 </a:t>
            </a:r>
            <a:r>
              <a:rPr lang="en-US" dirty="0" smtClean="0"/>
              <a:t>Sievert = dose to people near TMI</a:t>
            </a:r>
          </a:p>
          <a:p>
            <a:pPr marL="0" indent="0">
              <a:buNone/>
            </a:pPr>
            <a:r>
              <a:rPr lang="en-US" dirty="0" smtClean="0"/>
              <a:t>   0.002 Sievert/year = normal background</a:t>
            </a:r>
          </a:p>
          <a:p>
            <a:pPr marL="0" indent="0">
              <a:buNone/>
            </a:pPr>
            <a:r>
              <a:rPr lang="en-US" dirty="0" smtClean="0"/>
              <a:t>   0.06 Sievert = chest </a:t>
            </a:r>
            <a:r>
              <a:rPr lang="en-US" dirty="0" err="1" smtClean="0"/>
              <a:t>Xray</a:t>
            </a:r>
            <a:r>
              <a:rPr lang="en-US" dirty="0" smtClean="0"/>
              <a:t>   </a:t>
            </a:r>
          </a:p>
          <a:p>
            <a:pPr marL="0" indent="0">
              <a:buNone/>
            </a:pPr>
            <a:r>
              <a:rPr lang="en-US" dirty="0" smtClean="0"/>
              <a:t>   0.07 </a:t>
            </a:r>
            <a:r>
              <a:rPr lang="en-US" dirty="0" smtClean="0"/>
              <a:t>Sievert </a:t>
            </a:r>
            <a:r>
              <a:rPr lang="en-US" dirty="0" smtClean="0"/>
              <a:t>= largest dose to Fukushima evacuees</a:t>
            </a:r>
          </a:p>
          <a:p>
            <a:pPr marL="0" indent="0">
              <a:buNone/>
            </a:pPr>
            <a:r>
              <a:rPr lang="en-US" dirty="0" smtClean="0"/>
              <a:t>  1 Sievert = exposure to a long-term astronaut  </a:t>
            </a:r>
          </a:p>
          <a:p>
            <a:pPr marL="0" indent="0">
              <a:buNone/>
            </a:pPr>
            <a:r>
              <a:rPr lang="en-US" dirty="0" smtClean="0"/>
              <a:t>                  =  increased cancer risk about 5% </a:t>
            </a:r>
          </a:p>
          <a:p>
            <a:pPr marL="0" indent="0">
              <a:buNone/>
            </a:pPr>
            <a:r>
              <a:rPr lang="en-US" dirty="0" smtClean="0"/>
              <a:t>  5 Sievert in a short time = lethal dose 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29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Radiation vs chemical hazard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8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Ionizing radiation is easy to measure.</a:t>
            </a:r>
          </a:p>
          <a:p>
            <a:pPr marL="0" indent="0">
              <a:buNone/>
            </a:pPr>
            <a:r>
              <a:rPr lang="en-US" dirty="0" smtClean="0"/>
              <a:t>The measurements can be directly translated into a health hazard.</a:t>
            </a:r>
          </a:p>
          <a:p>
            <a:pPr marL="0" indent="0">
              <a:buNone/>
            </a:pPr>
            <a:r>
              <a:rPr lang="en-US" dirty="0" smtClean="0"/>
              <a:t>We can measure radiation and radioactivity at levels that don’t pose any hazard.</a:t>
            </a:r>
          </a:p>
          <a:p>
            <a:pPr marL="0" indent="0">
              <a:buNone/>
            </a:pPr>
            <a:r>
              <a:rPr lang="en-US" dirty="0" smtClean="0"/>
              <a:t>The situation is very different for chemical hazards:  we don’t know what to measure, how to measure it, nor what the measurements mean.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28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Fukushima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  A powerful earthquake and tsunami killed 20,000 people and displaced over 200,000.  Over 100,000 buildings were destroyed.</a:t>
            </a:r>
          </a:p>
          <a:p>
            <a:r>
              <a:rPr lang="en-US" dirty="0" smtClean="0"/>
              <a:t>The tsunami took out electrical power for the nuclear complex.</a:t>
            </a:r>
          </a:p>
          <a:p>
            <a:r>
              <a:rPr lang="en-US" dirty="0" smtClean="0"/>
              <a:t>The reactors self-destructed over several days.</a:t>
            </a:r>
          </a:p>
          <a:p>
            <a:r>
              <a:rPr lang="en-US" dirty="0" smtClean="0"/>
              <a:t>The hydrogen gas exploded, destroying the containment buildings. </a:t>
            </a:r>
          </a:p>
          <a:p>
            <a:r>
              <a:rPr lang="en-US" dirty="0" smtClean="0"/>
              <a:t>A significant amount of radioactive material was released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25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Fukushima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426" y="1219200"/>
            <a:ext cx="7749974" cy="5410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790" y="59525"/>
            <a:ext cx="7141610" cy="67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1549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Fukushima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534400" cy="5135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  A powerful earthquake and tsunami killed 20,000 </a:t>
            </a:r>
            <a:r>
              <a:rPr lang="en-US" dirty="0" smtClean="0"/>
              <a:t>people.</a:t>
            </a:r>
          </a:p>
          <a:p>
            <a:pPr marL="0" indent="0">
              <a:buNone/>
            </a:pPr>
            <a:r>
              <a:rPr lang="en-US" dirty="0" smtClean="0"/>
              <a:t>No </a:t>
            </a:r>
            <a:r>
              <a:rPr lang="en-US" dirty="0" smtClean="0"/>
              <a:t>civilians were killed or injured by the failure of the nuclear power plants.   </a:t>
            </a:r>
          </a:p>
          <a:p>
            <a:pPr marL="0" indent="0">
              <a:buNone/>
            </a:pPr>
            <a:r>
              <a:rPr lang="en-US" dirty="0" smtClean="0"/>
              <a:t>  300,000 people were evacuated from the region.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It is not expected that there will be a detectable increase in cancer rates;  statistically we can expect that eventually there will be an excess of 100 deaths attributable to the radiation release. </a:t>
            </a:r>
          </a:p>
        </p:txBody>
      </p:sp>
    </p:spTree>
    <p:extLst>
      <p:ext uri="{BB962C8B-B14F-4D97-AF65-F5344CB8AC3E}">
        <p14:creationId xmlns:p14="http://schemas.microsoft.com/office/powerpoint/2010/main" val="4501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Fukushima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908" y="1291430"/>
            <a:ext cx="6914092" cy="5185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922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Fukushima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908" y="1291430"/>
            <a:ext cx="6914092" cy="5185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221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Russian nuclear reactor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7618752" cy="5133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115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dirty="0" smtClean="0"/>
              <a:t>Chernobyl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691" y="1219200"/>
            <a:ext cx="7112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836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dirty="0" smtClean="0"/>
              <a:t>Chernobyl 1986)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643" y="1219200"/>
            <a:ext cx="5909846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6142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Contemporary Science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2192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There are many public issues that have a science component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77755" y="4648200"/>
            <a:ext cx="3003645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Global warming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13664" y="3675793"/>
            <a:ext cx="1727579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fracking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38480" y="4175223"/>
            <a:ext cx="5975445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Next generation science standards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813625" y="2112729"/>
            <a:ext cx="48006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Natural gas liquids pipeline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422210" y="5181599"/>
            <a:ext cx="3003645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The War on Coal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83927" y="4705704"/>
            <a:ext cx="4114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Iran nuclear agreement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25356" y="5816220"/>
            <a:ext cx="6813645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Genetically modified organisms in food</a:t>
            </a:r>
            <a:endParaRPr lang="en-US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603805" y="5212394"/>
            <a:ext cx="4114800" cy="7358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EPA mercury standards</a:t>
            </a:r>
            <a:endParaRPr lang="en-U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148949" y="3159775"/>
            <a:ext cx="547389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Hazards of microwave pollution</a:t>
            </a:r>
            <a:endParaRPr lang="en-US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491887" y="3150358"/>
            <a:ext cx="1860646" cy="7358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Evolution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3148853" y="3783388"/>
            <a:ext cx="2181368" cy="51804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vaccination</a:t>
            </a:r>
            <a:endParaRPr lang="en-US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577755" y="2659892"/>
            <a:ext cx="4299045" cy="7358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solar power, wind power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029200" y="2722329"/>
            <a:ext cx="3585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Nuclear power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1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4" grpId="0"/>
      <p:bldP spid="15" grpId="0"/>
      <p:bldP spid="16" grpId="0"/>
      <p:bldP spid="1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28600"/>
            <a:ext cx="6096000" cy="5768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427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Chernobyl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10</a:t>
            </a:r>
            <a:r>
              <a:rPr lang="en-US" baseline="30000" dirty="0" smtClean="0"/>
              <a:t>18</a:t>
            </a:r>
            <a:r>
              <a:rPr lang="en-US" dirty="0" smtClean="0"/>
              <a:t> </a:t>
            </a:r>
            <a:r>
              <a:rPr lang="en-US" dirty="0" err="1" smtClean="0"/>
              <a:t>Bequerel</a:t>
            </a:r>
            <a:r>
              <a:rPr lang="en-US" dirty="0" smtClean="0"/>
              <a:t> released to the environment</a:t>
            </a:r>
          </a:p>
          <a:p>
            <a:r>
              <a:rPr lang="en-US" dirty="0" smtClean="0"/>
              <a:t>30 plant workers and first responders died</a:t>
            </a:r>
          </a:p>
          <a:p>
            <a:r>
              <a:rPr lang="en-US" dirty="0" smtClean="0"/>
              <a:t>300,000 people evacuated </a:t>
            </a:r>
          </a:p>
          <a:p>
            <a:r>
              <a:rPr lang="en-US" dirty="0" smtClean="0"/>
              <a:t>4000 excess thyroid cancers</a:t>
            </a:r>
          </a:p>
          <a:p>
            <a:r>
              <a:rPr lang="en-US" dirty="0" smtClean="0"/>
              <a:t>Other health effects “small”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39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went wrong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>
            <a:normAutofit/>
          </a:bodyPr>
          <a:lstStyle/>
          <a:p>
            <a:r>
              <a:rPr lang="en-US" dirty="0" smtClean="0"/>
              <a:t>There was no containment building.</a:t>
            </a:r>
          </a:p>
          <a:p>
            <a:r>
              <a:rPr lang="en-US" dirty="0" smtClean="0"/>
              <a:t>There was a design flaw in the control rods.</a:t>
            </a:r>
          </a:p>
          <a:p>
            <a:r>
              <a:rPr lang="en-US" dirty="0" smtClean="0"/>
              <a:t>There was no plan for what to do in case of an accident</a:t>
            </a:r>
          </a:p>
          <a:p>
            <a:r>
              <a:rPr lang="en-US" dirty="0" smtClean="0"/>
              <a:t>The experiment was poorly designed and not executed according to the plan</a:t>
            </a:r>
          </a:p>
          <a:p>
            <a:r>
              <a:rPr lang="en-US" dirty="0" smtClean="0"/>
              <a:t>The authorities refused to believe anything bad had happened, and delayed telling anyone or taking necessary action.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21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nuclear power safe?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4000" dirty="0" smtClean="0"/>
          </a:p>
          <a:p>
            <a:pPr marL="0" indent="0" algn="ctr">
              <a:buNone/>
            </a:pPr>
            <a:endParaRPr lang="en-US" sz="4000" dirty="0" smtClean="0"/>
          </a:p>
          <a:p>
            <a:pPr marL="0" indent="0" algn="ctr">
              <a:buNone/>
            </a:pPr>
            <a:r>
              <a:rPr lang="en-US" sz="4000" dirty="0" smtClean="0"/>
              <a:t>Nuclear power is much safer than coal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07037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cost of coal-fired power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According to the EPA, </a:t>
            </a:r>
            <a:r>
              <a:rPr lang="en-US" dirty="0"/>
              <a:t>t</a:t>
            </a:r>
            <a:r>
              <a:rPr lang="en-US" dirty="0" smtClean="0"/>
              <a:t>oxic </a:t>
            </a:r>
            <a:r>
              <a:rPr lang="en-US" dirty="0"/>
              <a:t>e</a:t>
            </a:r>
            <a:r>
              <a:rPr lang="en-US" dirty="0" smtClean="0"/>
              <a:t>missions </a:t>
            </a:r>
            <a:r>
              <a:rPr lang="en-US" dirty="0"/>
              <a:t>from </a:t>
            </a:r>
            <a:r>
              <a:rPr lang="en-US" dirty="0" smtClean="0"/>
              <a:t>power </a:t>
            </a:r>
            <a:r>
              <a:rPr lang="en-US" dirty="0"/>
              <a:t>p</a:t>
            </a:r>
            <a:r>
              <a:rPr lang="en-US" dirty="0" smtClean="0"/>
              <a:t>lants </a:t>
            </a:r>
            <a:r>
              <a:rPr lang="en-US" dirty="0"/>
              <a:t>a</a:t>
            </a:r>
            <a:r>
              <a:rPr lang="en-US" dirty="0" smtClean="0"/>
              <a:t>re a serious </a:t>
            </a:r>
            <a:r>
              <a:rPr lang="en-US" dirty="0"/>
              <a:t>p</a:t>
            </a:r>
            <a:r>
              <a:rPr lang="en-US" dirty="0" smtClean="0"/>
              <a:t>ublic </a:t>
            </a:r>
            <a:r>
              <a:rPr lang="en-US" dirty="0"/>
              <a:t>h</a:t>
            </a:r>
            <a:r>
              <a:rPr lang="en-US" dirty="0" smtClean="0"/>
              <a:t>ealth concern, causing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• 6,800-17,000 premature deaths</a:t>
            </a:r>
          </a:p>
          <a:p>
            <a:pPr marL="0" indent="0">
              <a:buNone/>
            </a:pPr>
            <a:r>
              <a:rPr lang="en-US" dirty="0"/>
              <a:t>• 11,000 heart attacks</a:t>
            </a:r>
          </a:p>
          <a:p>
            <a:pPr marL="0" indent="0">
              <a:buNone/>
            </a:pPr>
            <a:r>
              <a:rPr lang="en-US" dirty="0"/>
              <a:t>• 120,000 asthma attacks</a:t>
            </a:r>
          </a:p>
          <a:p>
            <a:pPr marL="0" indent="0">
              <a:buNone/>
            </a:pPr>
            <a:r>
              <a:rPr lang="en-US" dirty="0"/>
              <a:t>• 850,000 missed work or “sick” days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96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Uranium supply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r>
              <a:rPr lang="en-US" dirty="0" smtClean="0"/>
              <a:t>Fuel cost is not a major component of the cost of nuclear power.</a:t>
            </a:r>
          </a:p>
          <a:p>
            <a:r>
              <a:rPr lang="en-US" dirty="0" smtClean="0"/>
              <a:t>Rich uranium ores are not plentiful.   </a:t>
            </a:r>
          </a:p>
          <a:p>
            <a:r>
              <a:rPr lang="en-US" dirty="0" smtClean="0"/>
              <a:t>One-trip fuel use will run us “out of uranium” within a century. </a:t>
            </a:r>
          </a:p>
          <a:p>
            <a:r>
              <a:rPr lang="en-US" dirty="0" smtClean="0"/>
              <a:t>Reprocessing increases supply by 100 x.</a:t>
            </a:r>
          </a:p>
          <a:p>
            <a:r>
              <a:rPr lang="en-US" dirty="0" smtClean="0"/>
              <a:t>Thorium is very common.  Thorium + neutron = fissionable material.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93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Economics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2578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Nuclear power benefits from various subsidies and government guarantees.   </a:t>
            </a:r>
          </a:p>
          <a:p>
            <a:r>
              <a:rPr lang="en-US" dirty="0" smtClean="0"/>
              <a:t>Also true of coal, oil, gas, wind, and solar power.</a:t>
            </a:r>
          </a:p>
          <a:p>
            <a:r>
              <a:rPr lang="en-US" dirty="0" smtClean="0"/>
              <a:t>Nuclear plants are very expensive to build.  But they are cheap to run. </a:t>
            </a:r>
          </a:p>
          <a:p>
            <a:r>
              <a:rPr lang="en-US" dirty="0" smtClean="0"/>
              <a:t>Eventually they pay for themselves and become cash cows. </a:t>
            </a:r>
          </a:p>
          <a:p>
            <a:r>
              <a:rPr lang="en-US" dirty="0" smtClean="0"/>
              <a:t>Right now, fracking is overproducing natural gas, and gas power is the cheapest.  The future is unclear.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68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dirty="0" smtClean="0"/>
              <a:t>Advantages of nuclear power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r>
              <a:rPr lang="en-US" dirty="0" smtClean="0"/>
              <a:t>We know how to do it</a:t>
            </a:r>
          </a:p>
          <a:p>
            <a:r>
              <a:rPr lang="en-US" dirty="0" smtClean="0"/>
              <a:t>Abundant energy, economically competitive (?) with other power resources</a:t>
            </a:r>
          </a:p>
          <a:p>
            <a:r>
              <a:rPr lang="en-US" dirty="0" smtClean="0"/>
              <a:t>Near-zero pollution (under normal circumstances).   No carbon (or anything else) released to the environment.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9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Science advocacy:  nuclear power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4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We have an important role to play:</a:t>
            </a:r>
          </a:p>
          <a:p>
            <a:r>
              <a:rPr lang="en-US" dirty="0" smtClean="0"/>
              <a:t>Lots of technical content</a:t>
            </a:r>
          </a:p>
          <a:p>
            <a:r>
              <a:rPr lang="en-US" dirty="0" smtClean="0"/>
              <a:t>In our field of expertise</a:t>
            </a:r>
          </a:p>
          <a:p>
            <a:r>
              <a:rPr lang="en-US" dirty="0" smtClean="0"/>
              <a:t>Playing a significant role now</a:t>
            </a:r>
          </a:p>
          <a:p>
            <a:r>
              <a:rPr lang="en-US" dirty="0" smtClean="0"/>
              <a:t>Zero carbon, no pollution under normal operation</a:t>
            </a:r>
          </a:p>
          <a:p>
            <a:r>
              <a:rPr lang="en-US" dirty="0" smtClean="0"/>
              <a:t>Future potential</a:t>
            </a:r>
          </a:p>
          <a:p>
            <a:r>
              <a:rPr lang="en-US" dirty="0" smtClean="0"/>
              <a:t>A lot of unease in the general public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15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Science Advocacy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There are many public issues that have a science component.    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It’s an important part of our job to become informed about these, and to find ways to educate the public about them.  We should all become science advocates.</a:t>
            </a:r>
          </a:p>
          <a:p>
            <a:pPr marL="0" indent="0">
              <a:buNone/>
            </a:pPr>
            <a:r>
              <a:rPr lang="en-US" dirty="0" smtClean="0"/>
              <a:t>The nuclear power issue is a good example where the public needs advocacy.  </a:t>
            </a:r>
          </a:p>
          <a:p>
            <a:pPr marL="0" indent="0">
              <a:buNone/>
            </a:pPr>
            <a:r>
              <a:rPr lang="en-US" dirty="0" smtClean="0"/>
              <a:t>But there are lots more to choose from.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30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Science Advocacy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32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Contemporary Science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2192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There are many public issues that have a science component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77755" y="4648200"/>
            <a:ext cx="3003645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solidFill>
                  <a:prstClr val="black"/>
                </a:solidFill>
              </a:rPr>
              <a:t>Global warming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853821" y="3800289"/>
            <a:ext cx="1727579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solidFill>
                  <a:prstClr val="black"/>
                </a:solidFill>
              </a:rPr>
              <a:t>fracking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422210" y="5181599"/>
            <a:ext cx="3003645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solidFill>
                  <a:prstClr val="black"/>
                </a:solidFill>
              </a:rPr>
              <a:t>The War on Coal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83927" y="4705704"/>
            <a:ext cx="4114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solidFill>
                  <a:prstClr val="black"/>
                </a:solidFill>
              </a:rPr>
              <a:t>Iran nuclear agreement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25356" y="5816220"/>
            <a:ext cx="6813645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solidFill>
                  <a:prstClr val="black"/>
                </a:solidFill>
              </a:rPr>
              <a:t>Genetically modified organisms in food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2981588" y="2743200"/>
            <a:ext cx="547389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solidFill>
                  <a:prstClr val="black"/>
                </a:solidFill>
              </a:rPr>
              <a:t>Hazards of microwave pollution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425356" y="2934985"/>
            <a:ext cx="1860646" cy="7358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solidFill>
                  <a:prstClr val="black"/>
                </a:solidFill>
              </a:rPr>
              <a:t>Evolution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54101" y="3859369"/>
            <a:ext cx="3585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Nuclear power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46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  <p:bldP spid="10" grpId="0"/>
      <p:bldP spid="12" grpId="0"/>
      <p:bldP spid="14" grpId="0"/>
      <p:bldP spid="1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Current status of “renewable” power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95400"/>
            <a:ext cx="7130752" cy="518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110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4931914" cy="6164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6186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-76200"/>
            <a:ext cx="4083725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82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Contemporary Science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2192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There are many public issues that have a science component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77755" y="4648200"/>
            <a:ext cx="3003645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solidFill>
                  <a:prstClr val="black"/>
                </a:solidFill>
              </a:rPr>
              <a:t>Global warming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853821" y="3800289"/>
            <a:ext cx="1727579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solidFill>
                  <a:prstClr val="black"/>
                </a:solidFill>
              </a:rPr>
              <a:t>fracking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422210" y="5181599"/>
            <a:ext cx="3003645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solidFill>
                  <a:prstClr val="black"/>
                </a:solidFill>
              </a:rPr>
              <a:t>The War on Coal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83927" y="4705704"/>
            <a:ext cx="4114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solidFill>
                  <a:prstClr val="black"/>
                </a:solidFill>
              </a:rPr>
              <a:t>Iran nuclear agreement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25356" y="5816220"/>
            <a:ext cx="6813645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solidFill>
                  <a:prstClr val="black"/>
                </a:solidFill>
              </a:rPr>
              <a:t>Genetically modified organisms in food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2981588" y="2743200"/>
            <a:ext cx="547389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solidFill>
                  <a:prstClr val="black"/>
                </a:solidFill>
              </a:rPr>
              <a:t>Hazards of microwave pollution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425356" y="2934985"/>
            <a:ext cx="1860646" cy="7358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solidFill>
                  <a:prstClr val="black"/>
                </a:solidFill>
              </a:rPr>
              <a:t>Evolution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54101" y="3859369"/>
            <a:ext cx="3585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Nuclear power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33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  <p:bldP spid="10" grpId="0"/>
      <p:bldP spid="12" grpId="0"/>
      <p:bldP spid="14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Contemporary Science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2192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There are many public issues that have a science component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77755" y="4648200"/>
            <a:ext cx="3003645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Global warming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13664" y="3675793"/>
            <a:ext cx="1727579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fracking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38480" y="4175223"/>
            <a:ext cx="5975445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Next generation science standards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813625" y="2112729"/>
            <a:ext cx="48006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Natural gas liquids pipeline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422210" y="5181599"/>
            <a:ext cx="3003645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The War on Coal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83927" y="4705704"/>
            <a:ext cx="41148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Iran nuclear agreement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25356" y="5816220"/>
            <a:ext cx="6813645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Genetically modified organisms in food</a:t>
            </a:r>
            <a:endParaRPr lang="en-US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603805" y="5212394"/>
            <a:ext cx="4114800" cy="7358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EPA mercury standards</a:t>
            </a:r>
            <a:endParaRPr lang="en-U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148949" y="3159775"/>
            <a:ext cx="547389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Hazards of microwave pollution</a:t>
            </a:r>
            <a:endParaRPr lang="en-US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491887" y="3150358"/>
            <a:ext cx="1860646" cy="7358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Evolution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3148853" y="3783388"/>
            <a:ext cx="2181368" cy="51804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vaccination</a:t>
            </a:r>
            <a:endParaRPr lang="en-US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577755" y="2659892"/>
            <a:ext cx="4299045" cy="7358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solar power, wind power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029200" y="2722329"/>
            <a:ext cx="3585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Nuclear power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12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4" grpId="0"/>
      <p:bldP spid="15" grpId="0"/>
      <p:bldP spid="16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10680</TotalTime>
  <Words>1595</Words>
  <Application>Microsoft Office PowerPoint</Application>
  <PresentationFormat>On-screen Show (4:3)</PresentationFormat>
  <Paragraphs>243</Paragraphs>
  <Slides>51</Slides>
  <Notes>1</Notes>
  <HiddenSlides>21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6" baseType="lpstr">
      <vt:lpstr>Arial</vt:lpstr>
      <vt:lpstr>Calibri</vt:lpstr>
      <vt:lpstr>Symbol</vt:lpstr>
      <vt:lpstr>Wingdings</vt:lpstr>
      <vt:lpstr>Office Theme</vt:lpstr>
      <vt:lpstr>Advocating Nuclear Power</vt:lpstr>
      <vt:lpstr>Contemporary Science Issues</vt:lpstr>
      <vt:lpstr>Contemporary Science Issues</vt:lpstr>
      <vt:lpstr>Contemporary Science Issues</vt:lpstr>
      <vt:lpstr>Science Advocacy</vt:lpstr>
      <vt:lpstr>PowerPoint Presentation</vt:lpstr>
      <vt:lpstr>PowerPoint Presentation</vt:lpstr>
      <vt:lpstr>Contemporary Science Issues</vt:lpstr>
      <vt:lpstr>Contemporary Science Issues</vt:lpstr>
      <vt:lpstr>Anatomy of a Societal Problem</vt:lpstr>
      <vt:lpstr>Science advocacy:  nuclear power</vt:lpstr>
      <vt:lpstr>Nuclear physics</vt:lpstr>
      <vt:lpstr>Nuclear physics</vt:lpstr>
      <vt:lpstr>Nuclear physics</vt:lpstr>
      <vt:lpstr>Nuclear physics</vt:lpstr>
      <vt:lpstr>Nuclear physics</vt:lpstr>
      <vt:lpstr>Nuclear reactor</vt:lpstr>
      <vt:lpstr>Nuclear physics</vt:lpstr>
      <vt:lpstr>Nuclear physics</vt:lpstr>
      <vt:lpstr>Nuclear physics</vt:lpstr>
      <vt:lpstr>Zirconium cladding</vt:lpstr>
      <vt:lpstr>Advantages of nuclear power</vt:lpstr>
      <vt:lpstr>PowerPoint Presentation</vt:lpstr>
      <vt:lpstr>The problems with nuclear power</vt:lpstr>
      <vt:lpstr>Breeding</vt:lpstr>
      <vt:lpstr>Reprocessing</vt:lpstr>
      <vt:lpstr>U.S. Nuclear Power Plant</vt:lpstr>
      <vt:lpstr>Consequences of Three Mile Island (1979)</vt:lpstr>
      <vt:lpstr>Radioactivity and radiation units</vt:lpstr>
      <vt:lpstr>Radiation hazard</vt:lpstr>
      <vt:lpstr>Radiation vs chemical hazard</vt:lpstr>
      <vt:lpstr>Fukushima</vt:lpstr>
      <vt:lpstr>Fukushima</vt:lpstr>
      <vt:lpstr>Fukushima</vt:lpstr>
      <vt:lpstr>Fukushima</vt:lpstr>
      <vt:lpstr>Fukushima</vt:lpstr>
      <vt:lpstr>Russian nuclear reactor</vt:lpstr>
      <vt:lpstr>Chernobyl</vt:lpstr>
      <vt:lpstr>Chernobyl 1986)</vt:lpstr>
      <vt:lpstr>PowerPoint Presentation</vt:lpstr>
      <vt:lpstr>Chernobyl</vt:lpstr>
      <vt:lpstr>What went wrong</vt:lpstr>
      <vt:lpstr>Is nuclear power safe?</vt:lpstr>
      <vt:lpstr>The cost of coal-fired power</vt:lpstr>
      <vt:lpstr>Uranium supply</vt:lpstr>
      <vt:lpstr>Economics</vt:lpstr>
      <vt:lpstr>Advantages of nuclear power</vt:lpstr>
      <vt:lpstr>Science advocacy:  nuclear power</vt:lpstr>
      <vt:lpstr>Science Advocacy </vt:lpstr>
      <vt:lpstr>Contemporary Science Issues</vt:lpstr>
      <vt:lpstr>Current status of “renewable” power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Advocating Nuclear Power</dc:title>
  <dc:creator>Joe</dc:creator>
  <cp:lastModifiedBy>Straley, Joseph P.</cp:lastModifiedBy>
  <cp:revision>82</cp:revision>
  <dcterms:created xsi:type="dcterms:W3CDTF">2015-08-09T20:04:33Z</dcterms:created>
  <dcterms:modified xsi:type="dcterms:W3CDTF">2015-09-04T17:33:26Z</dcterms:modified>
</cp:coreProperties>
</file>