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2" r:id="rId15"/>
    <p:sldId id="283" r:id="rId16"/>
    <p:sldId id="284" r:id="rId17"/>
    <p:sldId id="286" r:id="rId18"/>
    <p:sldId id="287" r:id="rId19"/>
    <p:sldId id="289" r:id="rId20"/>
    <p:sldId id="288" r:id="rId21"/>
    <p:sldId id="291" r:id="rId22"/>
    <p:sldId id="292" r:id="rId23"/>
    <p:sldId id="296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0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6D13-3EBF-4793-B5DD-D2255F6AB5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3D73-E998-4466-88D9-514E9BE64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the global warming theory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6781800" cy="3124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Explaining the implications of science to contemporary public issues is an important part of our job.  As an example I will give an introduction to the global warming issue.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68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Greenhouse effect</a:t>
            </a:r>
          </a:p>
        </p:txBody>
      </p:sp>
      <p:pic>
        <p:nvPicPr>
          <p:cNvPr id="23555" name="Picture 4" descr="greenhou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76338"/>
            <a:ext cx="7391400" cy="5429250"/>
          </a:xfrm>
          <a:noFill/>
        </p:spPr>
      </p:pic>
    </p:spTree>
    <p:extLst>
      <p:ext uri="{BB962C8B-B14F-4D97-AF65-F5344CB8AC3E}">
        <p14:creationId xmlns:p14="http://schemas.microsoft.com/office/powerpoint/2010/main" val="415982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temperature profile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328988"/>
            <a:ext cx="219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481388"/>
            <a:ext cx="219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4300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temperature of the atmosphere decreases with altitude due to adiabatic expansion as air is carried upwards.</a:t>
            </a:r>
          </a:p>
          <a:p>
            <a:endParaRPr lang="en-US" sz="2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371600"/>
            <a:ext cx="3775119" cy="46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985" y="533400"/>
            <a:ext cx="5873349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Where does our energy come from?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… from burning fossil fuels.</a:t>
            </a:r>
          </a:p>
        </p:txBody>
      </p:sp>
      <p:pic>
        <p:nvPicPr>
          <p:cNvPr id="5125" name="Picture 5" descr="http://www.financialsense.com/sites/default/files/users/u673/images/2012/0829/world-energy-consumption-by-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688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5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Where does the CO</a:t>
            </a:r>
            <a:r>
              <a:rPr lang="en-US" baseline="-25000" dirty="0" smtClean="0"/>
              <a:t>2</a:t>
            </a:r>
            <a:r>
              <a:rPr lang="en-US" dirty="0" smtClean="0"/>
              <a:t> go?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atmosphere</a:t>
            </a:r>
          </a:p>
          <a:p>
            <a:r>
              <a:rPr lang="en-US" dirty="0" smtClean="0"/>
              <a:t>Ocean surface water</a:t>
            </a:r>
          </a:p>
          <a:p>
            <a:r>
              <a:rPr lang="en-US" dirty="0" smtClean="0"/>
              <a:t>Plants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266700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noProof="0" dirty="0" smtClean="0">
                <a:latin typeface="+mn-lt"/>
              </a:rPr>
              <a:t>The atmosphere and the ocean surface water are closely coupled: CO</a:t>
            </a:r>
            <a:r>
              <a:rPr lang="en-US" sz="3200" kern="0" baseline="-25000" noProof="0" dirty="0" smtClean="0">
                <a:latin typeface="+mn-lt"/>
              </a:rPr>
              <a:t>2</a:t>
            </a:r>
            <a:r>
              <a:rPr lang="en-US" sz="3200" kern="0" noProof="0" dirty="0" smtClean="0">
                <a:latin typeface="+mn-lt"/>
              </a:rPr>
              <a:t> freely moves among them, and is shared in a fixed proportion.</a:t>
            </a:r>
            <a:endParaRPr kumimoji="0" lang="en-US" sz="3200" b="0" i="0" u="none" strike="sng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sng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8899" y="419100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noProof="0" dirty="0" smtClean="0">
                <a:latin typeface="+mn-lt"/>
              </a:rPr>
              <a:t>Plants take up CO</a:t>
            </a:r>
            <a:r>
              <a:rPr lang="en-US" sz="3200" kern="0" baseline="-25000" noProof="0" dirty="0" smtClean="0">
                <a:latin typeface="+mn-lt"/>
              </a:rPr>
              <a:t>2</a:t>
            </a:r>
            <a:r>
              <a:rPr lang="en-US" sz="3200" kern="0" noProof="0" dirty="0" smtClean="0">
                <a:latin typeface="+mn-lt"/>
              </a:rPr>
              <a:t>, but the biomass reservoir is also in equilibrium with </a:t>
            </a:r>
            <a:r>
              <a:rPr lang="en-US" sz="3200" kern="0" dirty="0"/>
              <a:t>the atmosphere: most of the biomass turns back into CO</a:t>
            </a:r>
            <a:r>
              <a:rPr lang="en-US" sz="3200" kern="0" baseline="-25000" dirty="0"/>
              <a:t>2</a:t>
            </a:r>
            <a:r>
              <a:rPr lang="en-US" sz="3200" kern="0" dirty="0"/>
              <a:t> within decades. </a:t>
            </a:r>
            <a:endParaRPr kumimoji="0" lang="en-US" sz="3200" b="0" i="0" u="none" strike="sng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sng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86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>
              <a:buNone/>
            </a:pPr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content of the atmosphere is cumulative of all burning of fossil fuels.  It is a permanent change (on a 500-year time scale).   The amount of CO</a:t>
            </a:r>
            <a:r>
              <a:rPr lang="en-US" baseline="-25000" dirty="0" smtClean="0"/>
              <a:t>2</a:t>
            </a:r>
            <a:r>
              <a:rPr lang="en-US" dirty="0" smtClean="0"/>
              <a:t> in the atmosphere is steadily rising, and this will continue as long as we continue to burn fossil fuels.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477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Increasing carbon dioxide</a:t>
            </a:r>
          </a:p>
        </p:txBody>
      </p:sp>
      <p:pic>
        <p:nvPicPr>
          <p:cNvPr id="25604" name="Picture 5" descr="C:\Users\Joe\Documents\1101files\USP100\Mauna_Loa_Carbon_Diox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6742003" cy="44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0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Did humans cause the increase?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US" dirty="0" smtClean="0"/>
              <a:t>It seems likely.  We know how much coal and oil we burn in a year.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6753225" cy="44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financialsense.com/sites/default/files/users/u673/images/2012/0829/world-energy-consumption-by-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0674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9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the temperature increasing?</a:t>
            </a:r>
          </a:p>
        </p:txBody>
      </p:sp>
      <p:pic>
        <p:nvPicPr>
          <p:cNvPr id="2050" name="Picture 2" descr="http://data.giss.nasa.gov/gistemp/graphs_v3/Fig.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0401" cy="50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Overlaying two graphs</a:t>
            </a:r>
            <a:endParaRPr lang="en-US" dirty="0"/>
          </a:p>
        </p:txBody>
      </p:sp>
      <p:pic>
        <p:nvPicPr>
          <p:cNvPr id="4" name="irc_mi" descr="http://conservationreport.files.wordpress.com/2009/02/global-average-tempera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5438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Science outreach</a:t>
            </a:r>
            <a:endParaRPr lang="en-US" sz="5400" dirty="0"/>
          </a:p>
        </p:txBody>
      </p:sp>
      <p:sp>
        <p:nvSpPr>
          <p:cNvPr id="3" name="AutoShape 2" descr="imap://straley@server1.pa.uky.edu:993/fetch%3EUID%3E/INBOX%3E490584?part=1.3&amp;type=image/jpeg&amp;filename=IMG_181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0610"/>
            <a:ext cx="7708231" cy="45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Can we calculate the effect of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on the temperature of the earth?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This is hard, because of feedback effects. </a:t>
            </a:r>
            <a:r>
              <a:rPr lang="en-US" dirty="0" smtClean="0">
                <a:sym typeface="Wingdings" pitchFamily="2" charset="2"/>
              </a:rPr>
              <a:t>The temperature rise is small, because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is only a small part of the greenhouse effect, and the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concentration hasn’t increased much … yet.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28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Apparently, the earth is getting warmer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Tx/>
              <a:buNone/>
            </a:pPr>
            <a:r>
              <a:rPr lang="en-US" dirty="0" smtClean="0"/>
              <a:t>It amounts to about 1 Celsius degree over the last century.   </a:t>
            </a:r>
          </a:p>
          <a:p>
            <a:pPr marL="0">
              <a:buFontTx/>
              <a:buNone/>
            </a:pPr>
            <a:r>
              <a:rPr lang="en-US" dirty="0" smtClean="0"/>
              <a:t>However, the theory says that increasing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 in the atmosphere is inevitable and permanent, and that this should lead to a permanent temperature rise.  It is a distant but unstoppable problem for our descendants.  </a:t>
            </a:r>
          </a:p>
        </p:txBody>
      </p:sp>
    </p:spTree>
    <p:extLst>
      <p:ext uri="{BB962C8B-B14F-4D97-AF65-F5344CB8AC3E}">
        <p14:creationId xmlns:p14="http://schemas.microsoft.com/office/powerpoint/2010/main" val="13912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earth’s temperature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0581" cy="48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5" y="1676400"/>
            <a:ext cx="7467600" cy="368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 about climate change?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5" y="1676400"/>
            <a:ext cx="7467600" cy="37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5" y="1676400"/>
            <a:ext cx="7471703" cy="373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76400"/>
            <a:ext cx="75655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Summary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dirty="0" smtClean="0"/>
              <a:t>The earth has definitely gotten warmer in the last century</a:t>
            </a:r>
          </a:p>
          <a:p>
            <a:r>
              <a:rPr lang="en-US" dirty="0" smtClean="0"/>
              <a:t>The increase in carbon dioxide in the atmosphere is the likely cause; this theory implies that the rising temperature is irreversible and will </a:t>
            </a:r>
            <a:r>
              <a:rPr lang="en-US" smtClean="0"/>
              <a:t>continue in </a:t>
            </a:r>
            <a:r>
              <a:rPr lang="en-US" dirty="0" smtClean="0"/>
              <a:t>the future.</a:t>
            </a:r>
          </a:p>
          <a:p>
            <a:r>
              <a:rPr lang="en-US" dirty="0" smtClean="0"/>
              <a:t>We need to agree that there is a problem, discuss the implications, and develop a plan.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2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Explain current science issues to the public</a:t>
            </a:r>
          </a:p>
          <a:p>
            <a:r>
              <a:rPr lang="en-US" dirty="0" smtClean="0"/>
              <a:t>The natural gas liquids pipeline</a:t>
            </a:r>
          </a:p>
          <a:p>
            <a:r>
              <a:rPr lang="en-US" dirty="0" smtClean="0"/>
              <a:t>Radioactivity</a:t>
            </a:r>
          </a:p>
          <a:p>
            <a:r>
              <a:rPr lang="en-US" dirty="0" smtClean="0"/>
              <a:t>Nuclear power</a:t>
            </a:r>
          </a:p>
          <a:p>
            <a:r>
              <a:rPr lang="en-US" dirty="0" smtClean="0"/>
              <a:t>Alternate energy schemes</a:t>
            </a:r>
          </a:p>
          <a:p>
            <a:r>
              <a:rPr lang="en-US" dirty="0" smtClean="0"/>
              <a:t>Carbon dioxide capture</a:t>
            </a:r>
          </a:p>
          <a:p>
            <a:r>
              <a:rPr lang="en-US" dirty="0" smtClean="0"/>
              <a:t>Global warming/climate change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9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Science outreach</a:t>
            </a:r>
            <a:endParaRPr lang="en-US" sz="5400" dirty="0"/>
          </a:p>
        </p:txBody>
      </p:sp>
      <p:pic>
        <p:nvPicPr>
          <p:cNvPr id="1026" name="Picture 2" descr="http://jqi.umd.edu/sites/default/files/styles/article_lead/public/images/DSCN2628.iPad_.Working.300_0.jpg?itok=_m6fJF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0" y="1447800"/>
            <a:ext cx="7721596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Explain current science issues to the public</a:t>
            </a:r>
          </a:p>
          <a:p>
            <a:r>
              <a:rPr lang="en-US" dirty="0" smtClean="0"/>
              <a:t>The natural gas liquids pipeline</a:t>
            </a:r>
          </a:p>
          <a:p>
            <a:r>
              <a:rPr lang="en-US" dirty="0" smtClean="0"/>
              <a:t>Nuclear power</a:t>
            </a:r>
          </a:p>
          <a:p>
            <a:r>
              <a:rPr lang="en-US" dirty="0" smtClean="0"/>
              <a:t>Alternate energy schemes</a:t>
            </a:r>
          </a:p>
          <a:p>
            <a:r>
              <a:rPr lang="en-US" dirty="0" smtClean="0"/>
              <a:t>Global warming/climate change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It’s confusing!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97289"/>
            <a:ext cx="5638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Climate change is happening, humans are causing it, and I think this is perhaps the most serious environmental issue facing </a:t>
            </a:r>
            <a:r>
              <a:rPr lang="en-US" dirty="0" smtClean="0"/>
              <a:t>us.           -- Bill Nye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5875" y="2895600"/>
            <a:ext cx="3962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"The claim that global warming is caused by man-made emissions is simply untrue and not based on sound science</a:t>
            </a:r>
            <a:r>
              <a:rPr lang="en-US" dirty="0" smtClean="0"/>
              <a:t>.“  Senator James Inhofe, 2003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419599"/>
            <a:ext cx="66294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“There is no convincing scientific evidence that human release </a:t>
            </a:r>
            <a:r>
              <a:rPr lang="en-US" dirty="0" smtClean="0"/>
              <a:t>greenhouse </a:t>
            </a:r>
            <a:r>
              <a:rPr lang="en-US" dirty="0"/>
              <a:t>gases </a:t>
            </a:r>
            <a:r>
              <a:rPr lang="en-US" dirty="0" smtClean="0"/>
              <a:t>will cause </a:t>
            </a:r>
            <a:r>
              <a:rPr lang="en-US" dirty="0"/>
              <a:t>catastrophic heating of the Earth’s atmosphere and disruption of the Earth’s climate. </a:t>
            </a:r>
            <a:r>
              <a:rPr lang="en-US" dirty="0" smtClean="0"/>
              <a:t> Increases </a:t>
            </a:r>
            <a:r>
              <a:rPr lang="en-US" dirty="0"/>
              <a:t>in atmospheric carbon dioxide produce many beneficial effects upon the natural plant and animal environments of the Earth.”    </a:t>
            </a:r>
            <a:endParaRPr lang="en-US" dirty="0" smtClean="0"/>
          </a:p>
          <a:p>
            <a:r>
              <a:rPr lang="en-US" dirty="0" smtClean="0"/>
              <a:t>—</a:t>
            </a:r>
            <a:r>
              <a:rPr lang="en-US" dirty="0"/>
              <a:t>Global Warming Petition Project, signed by more than 31,000 US scientists and </a:t>
            </a:r>
            <a:r>
              <a:rPr lang="en-US" dirty="0" smtClean="0"/>
              <a:t>engineers (2007)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581400"/>
            <a:ext cx="5486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Results from a wide range of climate model simulations suggest that our planet’s average temperature could be between 2 and 9.7°F (1.1 to 5.4°C) warmer in 2100 than it is today. </a:t>
            </a: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Oceanic and Atmospheric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14586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temperature of the earth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487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Energy comes from the sun in the form of visible light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All of this energy is reemitted, so that the energy of the earth stays the same from day to day</a:t>
            </a:r>
            <a:r>
              <a:rPr lang="en-US" sz="28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Both input and output are nearly constant in time.</a:t>
            </a:r>
            <a:endParaRPr lang="en-US" sz="2800" dirty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956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1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The temperature of the earth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Energy comes from the sun in the form of visible </a:t>
            </a:r>
            <a:r>
              <a:rPr lang="en-US" sz="2800" dirty="0" smtClean="0"/>
              <a:t>light, and leaves in the form of infrared light..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This determines the </a:t>
            </a:r>
            <a:r>
              <a:rPr lang="en-US" sz="2800" dirty="0" smtClean="0"/>
              <a:t>average temperature </a:t>
            </a:r>
            <a:r>
              <a:rPr lang="en-US" sz="2800" dirty="0"/>
              <a:t>of the earth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9" y="2971800"/>
            <a:ext cx="907807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temperature of the earth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>
              <a:buFontTx/>
              <a:buNone/>
            </a:pPr>
            <a:r>
              <a:rPr lang="en-US" dirty="0" smtClean="0"/>
              <a:t>There’s a problem with the theory:   The power from the sun averages to 235 W/m</a:t>
            </a:r>
            <a:r>
              <a:rPr lang="en-US" baseline="30000" dirty="0" smtClean="0"/>
              <a:t>2</a:t>
            </a:r>
            <a:r>
              <a:rPr lang="en-US" dirty="0" smtClean="0"/>
              <a:t>.  To balance this, the temperature of the earth only needs to be 0 F (= -17 C).  </a:t>
            </a:r>
          </a:p>
          <a:p>
            <a:pPr marL="0">
              <a:buFontTx/>
              <a:buNone/>
            </a:pPr>
            <a:r>
              <a:rPr lang="en-US" dirty="0" smtClean="0"/>
              <a:t>The average temperature is 55 F (+15 C), so that the power radiated should be 460 W/m</a:t>
            </a:r>
            <a:r>
              <a:rPr lang="en-US" baseline="30000" dirty="0" smtClean="0"/>
              <a:t>2</a:t>
            </a:r>
            <a:r>
              <a:rPr lang="en-US" dirty="0" smtClean="0"/>
              <a:t>.   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595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What prevents radiation?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The atmosphere is transparent in the visible, but not in the infrared.   This is due to the presence of “greenhouse gases”: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58370" name="AutoShape 2" descr="imap://straley@server1.pa.uky.edu:993/fetch%3EUID%3E/INBOX%3E423297?part=1.2&amp;type=image/bmp&amp;filename=atmos1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imap://straley@server1.pa.uky.edu:993/fetch%3EUID%3E/INBOX%3E423297?part=1.2&amp;type=image/bmp&amp;filename=atmos1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60" y="2590800"/>
            <a:ext cx="5826139" cy="41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42363</TotalTime>
  <Words>799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Explaining the global warming theory  </vt:lpstr>
      <vt:lpstr>Science outreach</vt:lpstr>
      <vt:lpstr>Science outreach</vt:lpstr>
      <vt:lpstr>Science Outreach</vt:lpstr>
      <vt:lpstr>Climate change</vt:lpstr>
      <vt:lpstr>The temperature of the earth</vt:lpstr>
      <vt:lpstr>The temperature of the earth</vt:lpstr>
      <vt:lpstr>The temperature of the earth</vt:lpstr>
      <vt:lpstr>What prevents radiation?</vt:lpstr>
      <vt:lpstr>Greenhouse effect</vt:lpstr>
      <vt:lpstr>Atmospheric temperature profile</vt:lpstr>
      <vt:lpstr>PowerPoint Presentation</vt:lpstr>
      <vt:lpstr>Where does our energy come from?</vt:lpstr>
      <vt:lpstr>Where does the CO2 go?</vt:lpstr>
      <vt:lpstr>Implication of the theory</vt:lpstr>
      <vt:lpstr>Increasing carbon dioxide</vt:lpstr>
      <vt:lpstr>Did humans cause the increase?</vt:lpstr>
      <vt:lpstr>Is the temperature increasing?</vt:lpstr>
      <vt:lpstr>Overlaying two graphs</vt:lpstr>
      <vt:lpstr>Can we calculate the effect of CO2 on the temperature of the earth?</vt:lpstr>
      <vt:lpstr>Apparently, the earth is getting warmer</vt:lpstr>
      <vt:lpstr>History of the earth’s temperature</vt:lpstr>
      <vt:lpstr>Why do we care about climate change?</vt:lpstr>
      <vt:lpstr>Summary</vt:lpstr>
      <vt:lpstr>Part of our job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Straley, Joseph P.</dc:creator>
  <cp:lastModifiedBy>Straley, Joseph P.</cp:lastModifiedBy>
  <cp:revision>61</cp:revision>
  <dcterms:created xsi:type="dcterms:W3CDTF">2014-07-10T17:53:03Z</dcterms:created>
  <dcterms:modified xsi:type="dcterms:W3CDTF">2014-10-28T16:45:31Z</dcterms:modified>
</cp:coreProperties>
</file>