
<file path=[Content_Types].xml><?xml version="1.0" encoding="utf-8"?>
<Types xmlns="http://schemas.openxmlformats.org/package/2006/content-types">
  <Default Extension="png" ContentType="image/png"/>
  <Default Extension="emf" ContentType="image/x-emf"/>
  <Default Extension="jpeg" ContentType="image/jpeg"/>
  <Default Extension="webp" ContentType="image/pn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12" r:id="rId3"/>
    <p:sldId id="274" r:id="rId4"/>
    <p:sldId id="275" r:id="rId5"/>
    <p:sldId id="261" r:id="rId6"/>
    <p:sldId id="262" r:id="rId7"/>
    <p:sldId id="263" r:id="rId8"/>
    <p:sldId id="266" r:id="rId9"/>
    <p:sldId id="265" r:id="rId10"/>
    <p:sldId id="310" r:id="rId11"/>
    <p:sldId id="314" r:id="rId12"/>
    <p:sldId id="313" r:id="rId13"/>
    <p:sldId id="308" r:id="rId14"/>
    <p:sldId id="309" r:id="rId15"/>
    <p:sldId id="280" r:id="rId16"/>
    <p:sldId id="306" r:id="rId17"/>
    <p:sldId id="307" r:id="rId18"/>
    <p:sldId id="290" r:id="rId19"/>
    <p:sldId id="268" r:id="rId20"/>
    <p:sldId id="269" r:id="rId21"/>
    <p:sldId id="285" r:id="rId22"/>
    <p:sldId id="304" r:id="rId23"/>
    <p:sldId id="288" r:id="rId24"/>
    <p:sldId id="291" r:id="rId25"/>
    <p:sldId id="311" r:id="rId26"/>
    <p:sldId id="287" r:id="rId27"/>
    <p:sldId id="301" r:id="rId28"/>
    <p:sldId id="295" r:id="rId29"/>
    <p:sldId id="289" r:id="rId30"/>
    <p:sldId id="284" r:id="rId31"/>
    <p:sldId id="276" r:id="rId32"/>
    <p:sldId id="294" r:id="rId33"/>
    <p:sldId id="292" r:id="rId34"/>
    <p:sldId id="279" r:id="rId35"/>
    <p:sldId id="277" r:id="rId36"/>
    <p:sldId id="293" r:id="rId37"/>
    <p:sldId id="278" r:id="rId38"/>
    <p:sldId id="300" r:id="rId39"/>
    <p:sldId id="296" r:id="rId40"/>
    <p:sldId id="283" r:id="rId41"/>
    <p:sldId id="298" r:id="rId42"/>
    <p:sldId id="286" r:id="rId43"/>
    <p:sldId id="281" r:id="rId44"/>
    <p:sldId id="297" r:id="rId45"/>
    <p:sldId id="303" r:id="rId46"/>
    <p:sldId id="305" r:id="rId47"/>
    <p:sldId id="302" r:id="rId48"/>
    <p:sldId id="259" r:id="rId49"/>
    <p:sldId id="258" r:id="rId50"/>
    <p:sldId id="257" r:id="rId51"/>
    <p:sldId id="264" r:id="rId52"/>
    <p:sldId id="267" r:id="rId53"/>
    <p:sldId id="270" r:id="rId54"/>
    <p:sldId id="273" r:id="rId55"/>
    <p:sldId id="271" r:id="rId56"/>
    <p:sldId id="272" r:id="rId57"/>
    <p:sldId id="282"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snapToGrid="0">
      <p:cViewPr varScale="1">
        <p:scale>
          <a:sx n="69" d="100"/>
          <a:sy n="69" d="100"/>
        </p:scale>
        <p:origin x="64" y="10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96AA9D1-8365-484B-8274-E4DC78C8FBC7}" type="datetimeFigureOut">
              <a:rPr lang="en-US" smtClean="0"/>
              <a:t>9/13/2019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23F80C-2691-49BF-BB03-AFFE843E93A8}" type="slidenum">
              <a:rPr lang="en-US" smtClean="0"/>
              <a:t>‹#›</a:t>
            </a:fld>
            <a:endParaRPr lang="en-US"/>
          </a:p>
        </p:txBody>
      </p:sp>
    </p:spTree>
    <p:extLst>
      <p:ext uri="{BB962C8B-B14F-4D97-AF65-F5344CB8AC3E}">
        <p14:creationId xmlns:p14="http://schemas.microsoft.com/office/powerpoint/2010/main" val="38609548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96AA9D1-8365-484B-8274-E4DC78C8FBC7}" type="datetimeFigureOut">
              <a:rPr lang="en-US" smtClean="0"/>
              <a:t>9/13/2019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23F80C-2691-49BF-BB03-AFFE843E93A8}" type="slidenum">
              <a:rPr lang="en-US" smtClean="0"/>
              <a:t>‹#›</a:t>
            </a:fld>
            <a:endParaRPr lang="en-US"/>
          </a:p>
        </p:txBody>
      </p:sp>
    </p:spTree>
    <p:extLst>
      <p:ext uri="{BB962C8B-B14F-4D97-AF65-F5344CB8AC3E}">
        <p14:creationId xmlns:p14="http://schemas.microsoft.com/office/powerpoint/2010/main" val="31733647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96AA9D1-8365-484B-8274-E4DC78C8FBC7}" type="datetimeFigureOut">
              <a:rPr lang="en-US" smtClean="0"/>
              <a:t>9/13/2019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23F80C-2691-49BF-BB03-AFFE843E93A8}" type="slidenum">
              <a:rPr lang="en-US" smtClean="0"/>
              <a:t>‹#›</a:t>
            </a:fld>
            <a:endParaRPr lang="en-US"/>
          </a:p>
        </p:txBody>
      </p:sp>
    </p:spTree>
    <p:extLst>
      <p:ext uri="{BB962C8B-B14F-4D97-AF65-F5344CB8AC3E}">
        <p14:creationId xmlns:p14="http://schemas.microsoft.com/office/powerpoint/2010/main" val="19070447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96AA9D1-8365-484B-8274-E4DC78C8FBC7}" type="datetimeFigureOut">
              <a:rPr lang="en-US" smtClean="0"/>
              <a:t>9/13/2019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23F80C-2691-49BF-BB03-AFFE843E93A8}" type="slidenum">
              <a:rPr lang="en-US" smtClean="0"/>
              <a:t>‹#›</a:t>
            </a:fld>
            <a:endParaRPr lang="en-US"/>
          </a:p>
        </p:txBody>
      </p:sp>
    </p:spTree>
    <p:extLst>
      <p:ext uri="{BB962C8B-B14F-4D97-AF65-F5344CB8AC3E}">
        <p14:creationId xmlns:p14="http://schemas.microsoft.com/office/powerpoint/2010/main" val="9281903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96AA9D1-8365-484B-8274-E4DC78C8FBC7}" type="datetimeFigureOut">
              <a:rPr lang="en-US" smtClean="0"/>
              <a:t>9/13/2019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23F80C-2691-49BF-BB03-AFFE843E93A8}" type="slidenum">
              <a:rPr lang="en-US" smtClean="0"/>
              <a:t>‹#›</a:t>
            </a:fld>
            <a:endParaRPr lang="en-US"/>
          </a:p>
        </p:txBody>
      </p:sp>
    </p:spTree>
    <p:extLst>
      <p:ext uri="{BB962C8B-B14F-4D97-AF65-F5344CB8AC3E}">
        <p14:creationId xmlns:p14="http://schemas.microsoft.com/office/powerpoint/2010/main" val="35944316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96AA9D1-8365-484B-8274-E4DC78C8FBC7}" type="datetimeFigureOut">
              <a:rPr lang="en-US" smtClean="0"/>
              <a:t>9/13/2019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23F80C-2691-49BF-BB03-AFFE843E93A8}" type="slidenum">
              <a:rPr lang="en-US" smtClean="0"/>
              <a:t>‹#›</a:t>
            </a:fld>
            <a:endParaRPr lang="en-US"/>
          </a:p>
        </p:txBody>
      </p:sp>
    </p:spTree>
    <p:extLst>
      <p:ext uri="{BB962C8B-B14F-4D97-AF65-F5344CB8AC3E}">
        <p14:creationId xmlns:p14="http://schemas.microsoft.com/office/powerpoint/2010/main" val="8354004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96AA9D1-8365-484B-8274-E4DC78C8FBC7}" type="datetimeFigureOut">
              <a:rPr lang="en-US" smtClean="0"/>
              <a:t>9/13/2019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523F80C-2691-49BF-BB03-AFFE843E93A8}" type="slidenum">
              <a:rPr lang="en-US" smtClean="0"/>
              <a:t>‹#›</a:t>
            </a:fld>
            <a:endParaRPr lang="en-US"/>
          </a:p>
        </p:txBody>
      </p:sp>
    </p:spTree>
    <p:extLst>
      <p:ext uri="{BB962C8B-B14F-4D97-AF65-F5344CB8AC3E}">
        <p14:creationId xmlns:p14="http://schemas.microsoft.com/office/powerpoint/2010/main" val="1435159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96AA9D1-8365-484B-8274-E4DC78C8FBC7}" type="datetimeFigureOut">
              <a:rPr lang="en-US" smtClean="0"/>
              <a:t>9/13/2019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523F80C-2691-49BF-BB03-AFFE843E93A8}" type="slidenum">
              <a:rPr lang="en-US" smtClean="0"/>
              <a:t>‹#›</a:t>
            </a:fld>
            <a:endParaRPr lang="en-US"/>
          </a:p>
        </p:txBody>
      </p:sp>
    </p:spTree>
    <p:extLst>
      <p:ext uri="{BB962C8B-B14F-4D97-AF65-F5344CB8AC3E}">
        <p14:creationId xmlns:p14="http://schemas.microsoft.com/office/powerpoint/2010/main" val="2379686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6AA9D1-8365-484B-8274-E4DC78C8FBC7}" type="datetimeFigureOut">
              <a:rPr lang="en-US" smtClean="0"/>
              <a:t>9/13/2019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523F80C-2691-49BF-BB03-AFFE843E93A8}" type="slidenum">
              <a:rPr lang="en-US" smtClean="0"/>
              <a:t>‹#›</a:t>
            </a:fld>
            <a:endParaRPr lang="en-US"/>
          </a:p>
        </p:txBody>
      </p:sp>
    </p:spTree>
    <p:extLst>
      <p:ext uri="{BB962C8B-B14F-4D97-AF65-F5344CB8AC3E}">
        <p14:creationId xmlns:p14="http://schemas.microsoft.com/office/powerpoint/2010/main" val="12912377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96AA9D1-8365-484B-8274-E4DC78C8FBC7}" type="datetimeFigureOut">
              <a:rPr lang="en-US" smtClean="0"/>
              <a:t>9/13/2019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23F80C-2691-49BF-BB03-AFFE843E93A8}" type="slidenum">
              <a:rPr lang="en-US" smtClean="0"/>
              <a:t>‹#›</a:t>
            </a:fld>
            <a:endParaRPr lang="en-US"/>
          </a:p>
        </p:txBody>
      </p:sp>
    </p:spTree>
    <p:extLst>
      <p:ext uri="{BB962C8B-B14F-4D97-AF65-F5344CB8AC3E}">
        <p14:creationId xmlns:p14="http://schemas.microsoft.com/office/powerpoint/2010/main" val="42383376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96AA9D1-8365-484B-8274-E4DC78C8FBC7}" type="datetimeFigureOut">
              <a:rPr lang="en-US" smtClean="0"/>
              <a:t>9/13/2019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23F80C-2691-49BF-BB03-AFFE843E93A8}" type="slidenum">
              <a:rPr lang="en-US" smtClean="0"/>
              <a:t>‹#›</a:t>
            </a:fld>
            <a:endParaRPr lang="en-US"/>
          </a:p>
        </p:txBody>
      </p:sp>
    </p:spTree>
    <p:extLst>
      <p:ext uri="{BB962C8B-B14F-4D97-AF65-F5344CB8AC3E}">
        <p14:creationId xmlns:p14="http://schemas.microsoft.com/office/powerpoint/2010/main" val="1330393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6AA9D1-8365-484B-8274-E4DC78C8FBC7}" type="datetimeFigureOut">
              <a:rPr lang="en-US" smtClean="0"/>
              <a:t>9/13/2019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23F80C-2691-49BF-BB03-AFFE843E93A8}" type="slidenum">
              <a:rPr lang="en-US" smtClean="0"/>
              <a:t>‹#›</a:t>
            </a:fld>
            <a:endParaRPr lang="en-US"/>
          </a:p>
        </p:txBody>
      </p:sp>
    </p:spTree>
    <p:extLst>
      <p:ext uri="{BB962C8B-B14F-4D97-AF65-F5344CB8AC3E}">
        <p14:creationId xmlns:p14="http://schemas.microsoft.com/office/powerpoint/2010/main" val="27213557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emf"/><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2.webp"/><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Can Renewable Energy Replace Fossil Fuels?</a:t>
            </a:r>
            <a:endParaRPr lang="en-US" dirty="0"/>
          </a:p>
        </p:txBody>
      </p:sp>
      <p:sp>
        <p:nvSpPr>
          <p:cNvPr id="3" name="Subtitle 2"/>
          <p:cNvSpPr>
            <a:spLocks noGrp="1"/>
          </p:cNvSpPr>
          <p:nvPr>
            <p:ph type="subTitle" idx="1"/>
          </p:nvPr>
        </p:nvSpPr>
        <p:spPr/>
        <p:txBody>
          <a:bodyPr/>
          <a:lstStyle/>
          <a:p>
            <a:r>
              <a:rPr lang="en-US" dirty="0"/>
              <a:t>Burning fossil fuels is increasing the CO</a:t>
            </a:r>
            <a:r>
              <a:rPr lang="en-US" baseline="-25000" dirty="0"/>
              <a:t>2</a:t>
            </a:r>
            <a:r>
              <a:rPr lang="en-US" dirty="0"/>
              <a:t> content of the atmosphere.  This may lead to climate change.    How hard will it be to convert to a renewable energy economy?   I’ll discuss the issues that are involved.</a:t>
            </a:r>
          </a:p>
          <a:p>
            <a:endParaRPr lang="en-US" dirty="0"/>
          </a:p>
        </p:txBody>
      </p:sp>
    </p:spTree>
    <p:extLst>
      <p:ext uri="{BB962C8B-B14F-4D97-AF65-F5344CB8AC3E}">
        <p14:creationId xmlns:p14="http://schemas.microsoft.com/office/powerpoint/2010/main" val="17333462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981200" y="274638"/>
            <a:ext cx="8229600" cy="639762"/>
          </a:xfrm>
        </p:spPr>
        <p:txBody>
          <a:bodyPr>
            <a:normAutofit fontScale="90000"/>
          </a:bodyPr>
          <a:lstStyle/>
          <a:p>
            <a:pPr eaLnBrk="1" hangingPunct="1"/>
            <a:r>
              <a:rPr lang="en-US" sz="4000"/>
              <a:t>Greenhouse effect</a:t>
            </a:r>
          </a:p>
        </p:txBody>
      </p:sp>
      <p:pic>
        <p:nvPicPr>
          <p:cNvPr id="23555" name="Picture 4" descr="greenhouse"/>
          <p:cNvPicPr>
            <a:picLocks noGrp="1" noChangeAspect="1" noChangeArrowheads="1"/>
          </p:cNvPicPr>
          <p:nvPr>
            <p:ph idx="1"/>
          </p:nvPr>
        </p:nvPicPr>
        <p:blipFill>
          <a:blip r:embed="rId2" cstate="print"/>
          <a:srcRect/>
          <a:stretch>
            <a:fillRect/>
          </a:stretch>
        </p:blipFill>
        <p:spPr>
          <a:xfrm>
            <a:off x="2362200" y="1176338"/>
            <a:ext cx="7391400" cy="5429250"/>
          </a:xfrm>
          <a:noFill/>
        </p:spPr>
      </p:pic>
    </p:spTree>
    <p:extLst>
      <p:ext uri="{BB962C8B-B14F-4D97-AF65-F5344CB8AC3E}">
        <p14:creationId xmlns:p14="http://schemas.microsoft.com/office/powerpoint/2010/main" val="3816043022"/>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609600" y="274638"/>
            <a:ext cx="10972800" cy="792162"/>
          </a:xfrm>
        </p:spPr>
        <p:txBody>
          <a:bodyPr/>
          <a:lstStyle/>
          <a:p>
            <a:pPr eaLnBrk="1" hangingPunct="1"/>
            <a:r>
              <a:rPr lang="en-US" dirty="0" smtClean="0"/>
              <a:t>The effect of carbon dioxide</a:t>
            </a:r>
          </a:p>
        </p:txBody>
      </p:sp>
      <p:sp>
        <p:nvSpPr>
          <p:cNvPr id="22531" name="Rectangle 3"/>
          <p:cNvSpPr>
            <a:spLocks noGrp="1" noChangeArrowheads="1"/>
          </p:cNvSpPr>
          <p:nvPr>
            <p:ph type="body" idx="1"/>
          </p:nvPr>
        </p:nvSpPr>
        <p:spPr>
          <a:xfrm>
            <a:off x="609600" y="1066800"/>
            <a:ext cx="10972800" cy="1828800"/>
          </a:xfrm>
        </p:spPr>
        <p:txBody>
          <a:bodyPr/>
          <a:lstStyle/>
          <a:p>
            <a:pPr eaLnBrk="1" hangingPunct="1"/>
            <a:r>
              <a:rPr lang="en-US" dirty="0" smtClean="0"/>
              <a:t>The atmosphere is transparent in the visible, but not in the infrared.   This is due to the presence of “greenhouse gases”:</a:t>
            </a:r>
          </a:p>
          <a:p>
            <a:pPr eaLnBrk="1" hangingPunct="1">
              <a:buNone/>
            </a:pPr>
            <a:endParaRPr lang="en-US" dirty="0" smtClean="0"/>
          </a:p>
        </p:txBody>
      </p:sp>
      <p:sp>
        <p:nvSpPr>
          <p:cNvPr id="58370" name="AutoShape 2" descr="imap://straley@server1.pa.uky.edu:993/fetch%3EUID%3E/INBOX%3E423297?part=1.2&amp;type=image/bmp&amp;filename=atmos1.bmp"/>
          <p:cNvSpPr>
            <a:spLocks noChangeAspect="1" noChangeArrowheads="1"/>
          </p:cNvSpPr>
          <p:nvPr/>
        </p:nvSpPr>
        <p:spPr bwMode="auto">
          <a:xfrm>
            <a:off x="207433" y="-144463"/>
            <a:ext cx="4064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8372" name="AutoShape 4" descr="imap://straley@server1.pa.uky.edu:993/fetch%3EUID%3E/INBOX%3E423297?part=1.2&amp;type=image/bmp&amp;filename=atmos1.bmp"/>
          <p:cNvSpPr>
            <a:spLocks noChangeAspect="1" noChangeArrowheads="1"/>
          </p:cNvSpPr>
          <p:nvPr/>
        </p:nvSpPr>
        <p:spPr bwMode="auto">
          <a:xfrm>
            <a:off x="207433" y="-144463"/>
            <a:ext cx="4064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8374" name="Picture 6"/>
          <p:cNvPicPr>
            <a:picLocks noChangeAspect="1" noChangeArrowheads="1"/>
          </p:cNvPicPr>
          <p:nvPr/>
        </p:nvPicPr>
        <p:blipFill>
          <a:blip r:embed="rId2" cstate="print"/>
          <a:srcRect/>
          <a:stretch>
            <a:fillRect/>
          </a:stretch>
        </p:blipFill>
        <p:spPr bwMode="auto">
          <a:xfrm>
            <a:off x="1843631" y="2212287"/>
            <a:ext cx="6557107" cy="4132729"/>
          </a:xfrm>
          <a:prstGeom prst="rect">
            <a:avLst/>
          </a:prstGeom>
          <a:noFill/>
          <a:ln w="9525">
            <a:noFill/>
            <a:miter lim="800000"/>
            <a:headEnd/>
            <a:tailEnd/>
          </a:ln>
        </p:spPr>
      </p:pic>
      <p:pic>
        <p:nvPicPr>
          <p:cNvPr id="7"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07768" y="2819402"/>
            <a:ext cx="2415931" cy="2632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36935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US" altLang="en-US" sz="4000" dirty="0" smtClean="0"/>
              <a:t>The greenhouse effect</a:t>
            </a:r>
          </a:p>
        </p:txBody>
      </p:sp>
      <p:sp>
        <p:nvSpPr>
          <p:cNvPr id="13315" name="Rectangle 3"/>
          <p:cNvSpPr>
            <a:spLocks noGrp="1" noChangeArrowheads="1"/>
          </p:cNvSpPr>
          <p:nvPr>
            <p:ph type="body" idx="1"/>
          </p:nvPr>
        </p:nvSpPr>
        <p:spPr>
          <a:xfrm>
            <a:off x="609600" y="1617785"/>
            <a:ext cx="10972800" cy="4508379"/>
          </a:xfrm>
        </p:spPr>
        <p:txBody>
          <a:bodyPr/>
          <a:lstStyle/>
          <a:p>
            <a:pPr marL="0" eaLnBrk="1" hangingPunct="1">
              <a:buFontTx/>
              <a:buNone/>
            </a:pPr>
            <a:r>
              <a:rPr lang="en-US" altLang="en-US" dirty="0" smtClean="0"/>
              <a:t>The earth is warmer than expected, because some of the energy emitted from the ground is absorbed by the atmosphere (plugging part of the “leak”).   But                                the visible light from the                            sun is not affected.  This                               raises the temperature                                     of the earth from                                            0 F to 55 F.</a:t>
            </a:r>
          </a:p>
        </p:txBody>
      </p:sp>
      <p:pic>
        <p:nvPicPr>
          <p:cNvPr id="1331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07768" y="2819402"/>
            <a:ext cx="2415931" cy="2632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12572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Temperature structure of the atmosphere</a:t>
            </a:r>
            <a:endParaRPr lang="en-US" dirty="0"/>
          </a:p>
        </p:txBody>
      </p:sp>
      <p:sp>
        <p:nvSpPr>
          <p:cNvPr id="3" name="Content Placeholder 2"/>
          <p:cNvSpPr>
            <a:spLocks noGrp="1"/>
          </p:cNvSpPr>
          <p:nvPr>
            <p:ph idx="1"/>
          </p:nvPr>
        </p:nvSpPr>
        <p:spPr>
          <a:xfrm>
            <a:off x="388307" y="1474896"/>
            <a:ext cx="4171167" cy="4351338"/>
          </a:xfrm>
        </p:spPr>
        <p:txBody>
          <a:bodyPr/>
          <a:lstStyle/>
          <a:p>
            <a:pPr marL="0" indent="0">
              <a:buNone/>
            </a:pPr>
            <a:r>
              <a:rPr lang="en-US" dirty="0" smtClean="0"/>
              <a:t>Above, the air is transparent to infrared; below, it is opaque.  The dividing line is the bottom of the stratosphere.  The temperature there (-55 </a:t>
            </a:r>
            <a:r>
              <a:rPr lang="en-US" dirty="0"/>
              <a:t>C</a:t>
            </a:r>
            <a:r>
              <a:rPr lang="en-US" dirty="0" smtClean="0"/>
              <a:t>) is determined by equality of radiation out and radiation in.</a:t>
            </a:r>
            <a:endParaRPr lang="en-US" dirty="0"/>
          </a:p>
        </p:txBody>
      </p:sp>
      <p:pic>
        <p:nvPicPr>
          <p:cNvPr id="6" name="Picture 5"/>
          <p:cNvPicPr>
            <a:picLocks noChangeAspect="1"/>
          </p:cNvPicPr>
          <p:nvPr/>
        </p:nvPicPr>
        <p:blipFill>
          <a:blip r:embed="rId2"/>
          <a:stretch>
            <a:fillRect/>
          </a:stretch>
        </p:blipFill>
        <p:spPr>
          <a:xfrm>
            <a:off x="4405111" y="1825625"/>
            <a:ext cx="7472401" cy="4900852"/>
          </a:xfrm>
          <a:prstGeom prst="rect">
            <a:avLst/>
          </a:prstGeom>
        </p:spPr>
      </p:pic>
    </p:spTree>
    <p:extLst>
      <p:ext uri="{BB962C8B-B14F-4D97-AF65-F5344CB8AC3E}">
        <p14:creationId xmlns:p14="http://schemas.microsoft.com/office/powerpoint/2010/main" val="33755175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CO</a:t>
            </a:r>
            <a:r>
              <a:rPr lang="en-US" baseline="-25000" dirty="0" smtClean="0"/>
              <a:t>2</a:t>
            </a:r>
            <a:r>
              <a:rPr lang="en-US" dirty="0" smtClean="0"/>
              <a:t> makes the earth warmer</a:t>
            </a:r>
            <a:endParaRPr lang="en-US" dirty="0"/>
          </a:p>
        </p:txBody>
      </p:sp>
      <p:sp>
        <p:nvSpPr>
          <p:cNvPr id="3" name="Content Placeholder 2"/>
          <p:cNvSpPr>
            <a:spLocks noGrp="1"/>
          </p:cNvSpPr>
          <p:nvPr>
            <p:ph idx="1"/>
          </p:nvPr>
        </p:nvSpPr>
        <p:spPr>
          <a:xfrm>
            <a:off x="838200" y="1690688"/>
            <a:ext cx="3708748" cy="4486275"/>
          </a:xfrm>
        </p:spPr>
        <p:txBody>
          <a:bodyPr/>
          <a:lstStyle/>
          <a:p>
            <a:pPr marL="0" indent="0">
              <a:buNone/>
            </a:pPr>
            <a:r>
              <a:rPr lang="en-US" dirty="0" smtClean="0"/>
              <a:t>Carbon dioxide (and methane and water vapor) make the air more opaque to IR.  It raises the height of the bottom of the stratosphere.   Then the lower branch of the temperature graph moves up, and the surface gets warmer.</a:t>
            </a:r>
            <a:endParaRPr lang="en-US" dirty="0"/>
          </a:p>
        </p:txBody>
      </p:sp>
      <p:pic>
        <p:nvPicPr>
          <p:cNvPr id="4" name="Picture 3"/>
          <p:cNvPicPr>
            <a:picLocks noChangeAspect="1"/>
          </p:cNvPicPr>
          <p:nvPr/>
        </p:nvPicPr>
        <p:blipFill>
          <a:blip r:embed="rId2"/>
          <a:stretch>
            <a:fillRect/>
          </a:stretch>
        </p:blipFill>
        <p:spPr>
          <a:xfrm>
            <a:off x="4421689" y="1825625"/>
            <a:ext cx="7494738" cy="4912282"/>
          </a:xfrm>
          <a:prstGeom prst="rect">
            <a:avLst/>
          </a:prstGeom>
        </p:spPr>
      </p:pic>
    </p:spTree>
    <p:extLst>
      <p:ext uri="{BB962C8B-B14F-4D97-AF65-F5344CB8AC3E}">
        <p14:creationId xmlns:p14="http://schemas.microsoft.com/office/powerpoint/2010/main" val="35102400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Implications of the theory</a:t>
            </a:r>
            <a:endParaRPr lang="en-US" dirty="0"/>
          </a:p>
        </p:txBody>
      </p:sp>
      <p:sp>
        <p:nvSpPr>
          <p:cNvPr id="3" name="Content Placeholder 2"/>
          <p:cNvSpPr>
            <a:spLocks noGrp="1"/>
          </p:cNvSpPr>
          <p:nvPr>
            <p:ph idx="1"/>
          </p:nvPr>
        </p:nvSpPr>
        <p:spPr/>
        <p:txBody>
          <a:bodyPr/>
          <a:lstStyle/>
          <a:p>
            <a:pPr marL="0" indent="342900">
              <a:buNone/>
            </a:pPr>
            <a:r>
              <a:rPr lang="en-US" sz="3200" dirty="0" smtClean="0"/>
              <a:t>The CO</a:t>
            </a:r>
            <a:r>
              <a:rPr lang="en-US" sz="3200" baseline="-25000" dirty="0" smtClean="0"/>
              <a:t>2</a:t>
            </a:r>
            <a:r>
              <a:rPr lang="en-US" sz="3200" dirty="0" smtClean="0"/>
              <a:t> content of the atmosphere is cumulative of all burning of fossil fuels.  </a:t>
            </a:r>
            <a:endParaRPr lang="en-US" sz="3200" dirty="0"/>
          </a:p>
          <a:p>
            <a:pPr marL="0" indent="342900">
              <a:buNone/>
            </a:pPr>
            <a:r>
              <a:rPr lang="en-US" sz="3200" dirty="0" smtClean="0"/>
              <a:t>The amount of CO</a:t>
            </a:r>
            <a:r>
              <a:rPr lang="en-US" sz="3200" baseline="-25000" dirty="0" smtClean="0"/>
              <a:t>2</a:t>
            </a:r>
            <a:r>
              <a:rPr lang="en-US" sz="3200" dirty="0" smtClean="0"/>
              <a:t> in the atmosphere is steadily rising, and this will continue as long as we continue to burn fossil fuels.</a:t>
            </a:r>
          </a:p>
          <a:p>
            <a:pPr marL="0" indent="342900">
              <a:buNone/>
            </a:pPr>
            <a:r>
              <a:rPr lang="en-US" sz="3200" dirty="0"/>
              <a:t>It is a permanent change (on a 500-year time scale</a:t>
            </a:r>
            <a:r>
              <a:rPr lang="en-US" sz="3200" dirty="0" smtClean="0"/>
              <a:t>).</a:t>
            </a:r>
          </a:p>
          <a:p>
            <a:pPr marL="0" indent="342900">
              <a:buNone/>
            </a:pPr>
            <a:r>
              <a:rPr lang="en-US" sz="3200" dirty="0" smtClean="0"/>
              <a:t>The temperature of the earth will rise along with the CO</a:t>
            </a:r>
            <a:r>
              <a:rPr lang="en-US" sz="3200" baseline="-25000" dirty="0" smtClean="0"/>
              <a:t>2</a:t>
            </a:r>
            <a:r>
              <a:rPr lang="en-US" sz="3200" dirty="0" smtClean="0"/>
              <a:t> content.   This is also a permanent change.   </a:t>
            </a:r>
            <a:endParaRPr lang="en-US" sz="3200" dirty="0"/>
          </a:p>
          <a:p>
            <a:pPr marL="0" indent="342900">
              <a:buNone/>
            </a:pPr>
            <a:endParaRPr lang="en-US" sz="3200" dirty="0" smtClean="0"/>
          </a:p>
          <a:p>
            <a:pPr marL="0" indent="342900">
              <a:buNone/>
            </a:pPr>
            <a:endParaRPr lang="en-US" dirty="0"/>
          </a:p>
        </p:txBody>
      </p:sp>
    </p:spTree>
    <p:extLst>
      <p:ext uri="{BB962C8B-B14F-4D97-AF65-F5344CB8AC3E}">
        <p14:creationId xmlns:p14="http://schemas.microsoft.com/office/powerpoint/2010/main" val="201995448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944562"/>
          </a:xfrm>
        </p:spPr>
        <p:txBody>
          <a:bodyPr/>
          <a:lstStyle/>
          <a:p>
            <a:r>
              <a:rPr lang="en-US" dirty="0" smtClean="0"/>
              <a:t>Why do we care?</a:t>
            </a:r>
            <a:endParaRPr lang="en-US" dirty="0"/>
          </a:p>
        </p:txBody>
      </p:sp>
      <p:sp>
        <p:nvSpPr>
          <p:cNvPr id="3" name="Content Placeholder 2"/>
          <p:cNvSpPr>
            <a:spLocks noGrp="1"/>
          </p:cNvSpPr>
          <p:nvPr>
            <p:ph idx="1"/>
          </p:nvPr>
        </p:nvSpPr>
        <p:spPr>
          <a:xfrm>
            <a:off x="1981200" y="1219201"/>
            <a:ext cx="8229600" cy="4906963"/>
          </a:xfrm>
        </p:spPr>
        <p:txBody>
          <a:bodyPr>
            <a:normAutofit/>
          </a:bodyPr>
          <a:lstStyle/>
          <a:p>
            <a:r>
              <a:rPr lang="en-US" sz="3200" dirty="0" smtClean="0"/>
              <a:t>Areas that are hot now could get hotter.</a:t>
            </a:r>
          </a:p>
          <a:p>
            <a:r>
              <a:rPr lang="en-US" sz="3200" dirty="0" smtClean="0"/>
              <a:t>Areas with poor rainfall now might get drier.</a:t>
            </a:r>
          </a:p>
          <a:p>
            <a:r>
              <a:rPr lang="en-US" sz="3200" dirty="0" smtClean="0"/>
              <a:t>People, plants, and insects are accommodated to the climate they now have.   </a:t>
            </a:r>
          </a:p>
          <a:p>
            <a:r>
              <a:rPr lang="en-US" sz="3200" dirty="0" smtClean="0"/>
              <a:t>Sea level change could affect a lot of people.</a:t>
            </a:r>
          </a:p>
          <a:p>
            <a:r>
              <a:rPr lang="en-US" sz="3200" dirty="0" smtClean="0"/>
              <a:t>We don’t know what is going to happen.</a:t>
            </a:r>
            <a:endParaRPr lang="en-US" sz="3200" dirty="0"/>
          </a:p>
        </p:txBody>
      </p:sp>
    </p:spTree>
    <p:extLst>
      <p:ext uri="{BB962C8B-B14F-4D97-AF65-F5344CB8AC3E}">
        <p14:creationId xmlns:p14="http://schemas.microsoft.com/office/powerpoint/2010/main" val="100051593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85612"/>
            <a:ext cx="10515600" cy="986597"/>
          </a:xfrm>
        </p:spPr>
        <p:txBody>
          <a:bodyPr/>
          <a:lstStyle/>
          <a:p>
            <a:r>
              <a:rPr lang="en-US" dirty="0" smtClean="0"/>
              <a:t>The role of the university</a:t>
            </a:r>
            <a:endParaRPr lang="en-US" dirty="0"/>
          </a:p>
        </p:txBody>
      </p:sp>
      <p:sp>
        <p:nvSpPr>
          <p:cNvPr id="3" name="Content Placeholder 2"/>
          <p:cNvSpPr>
            <a:spLocks noGrp="1"/>
          </p:cNvSpPr>
          <p:nvPr>
            <p:ph idx="1"/>
          </p:nvPr>
        </p:nvSpPr>
        <p:spPr>
          <a:xfrm>
            <a:off x="838200" y="1272209"/>
            <a:ext cx="10515600" cy="4904754"/>
          </a:xfrm>
        </p:spPr>
        <p:txBody>
          <a:bodyPr>
            <a:normAutofit/>
          </a:bodyPr>
          <a:lstStyle/>
          <a:p>
            <a:pPr marL="0" indent="0">
              <a:buNone/>
            </a:pPr>
            <a:r>
              <a:rPr lang="en-US" sz="3200" dirty="0" smtClean="0"/>
              <a:t>Educate the public, to help them understand the problem and the possible solutions.</a:t>
            </a:r>
          </a:p>
          <a:p>
            <a:pPr marL="0" indent="0">
              <a:buNone/>
            </a:pPr>
            <a:endParaRPr lang="en-US" dirty="0"/>
          </a:p>
          <a:p>
            <a:pPr marL="0" indent="0">
              <a:buNone/>
            </a:pPr>
            <a:r>
              <a:rPr lang="en-US" sz="3200" dirty="0" smtClean="0"/>
              <a:t>Tell people</a:t>
            </a:r>
          </a:p>
          <a:p>
            <a:r>
              <a:rPr lang="en-US" sz="3200" dirty="0" smtClean="0"/>
              <a:t>Global warming is real, it is  problem, and we need to do something about it.</a:t>
            </a:r>
          </a:p>
        </p:txBody>
      </p:sp>
    </p:spTree>
    <p:extLst>
      <p:ext uri="{BB962C8B-B14F-4D97-AF65-F5344CB8AC3E}">
        <p14:creationId xmlns:p14="http://schemas.microsoft.com/office/powerpoint/2010/main" val="4929755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 we stop using fossil fuels?  </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1842" y="1387364"/>
            <a:ext cx="3219656" cy="5122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7340" y="1387364"/>
            <a:ext cx="3458816" cy="50537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8960656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75192" y="168966"/>
            <a:ext cx="6546871" cy="62318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80095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86597"/>
          </a:xfrm>
        </p:spPr>
        <p:txBody>
          <a:bodyPr/>
          <a:lstStyle/>
          <a:p>
            <a:r>
              <a:rPr lang="en-US" dirty="0" smtClean="0"/>
              <a:t>The role of the university</a:t>
            </a:r>
            <a:endParaRPr lang="en-US" dirty="0"/>
          </a:p>
        </p:txBody>
      </p:sp>
      <p:sp>
        <p:nvSpPr>
          <p:cNvPr id="3" name="Content Placeholder 2"/>
          <p:cNvSpPr>
            <a:spLocks noGrp="1"/>
          </p:cNvSpPr>
          <p:nvPr>
            <p:ph idx="1"/>
          </p:nvPr>
        </p:nvSpPr>
        <p:spPr>
          <a:xfrm>
            <a:off x="838200" y="1272209"/>
            <a:ext cx="10515600" cy="4904754"/>
          </a:xfrm>
        </p:spPr>
        <p:txBody>
          <a:bodyPr>
            <a:normAutofit/>
          </a:bodyPr>
          <a:lstStyle/>
          <a:p>
            <a:pPr marL="0" indent="0">
              <a:buNone/>
            </a:pPr>
            <a:r>
              <a:rPr lang="en-US" sz="3200" dirty="0" smtClean="0"/>
              <a:t>*Teach the students, to produce a new generation of scientists, teachers, and technologically competent people.</a:t>
            </a:r>
          </a:p>
          <a:p>
            <a:pPr marL="0" indent="0">
              <a:buNone/>
            </a:pPr>
            <a:r>
              <a:rPr lang="en-US" sz="3200" dirty="0"/>
              <a:t>*Discover stuff</a:t>
            </a:r>
            <a:r>
              <a:rPr lang="en-US" sz="3200" dirty="0" smtClean="0"/>
              <a:t>.  Develop ideas.  Create things.</a:t>
            </a:r>
          </a:p>
          <a:p>
            <a:pPr marL="0" indent="0">
              <a:buNone/>
            </a:pPr>
            <a:r>
              <a:rPr lang="en-US" sz="3200" dirty="0" smtClean="0"/>
              <a:t>*Educate the public, to help them understand problems that have science content, and propose and explain possible solutions.</a:t>
            </a:r>
          </a:p>
          <a:p>
            <a:pPr marL="0" indent="0">
              <a:buNone/>
            </a:pPr>
            <a:endParaRPr lang="en-US" dirty="0"/>
          </a:p>
        </p:txBody>
      </p:sp>
    </p:spTree>
    <p:extLst>
      <p:ext uri="{BB962C8B-B14F-4D97-AF65-F5344CB8AC3E}">
        <p14:creationId xmlns:p14="http://schemas.microsoft.com/office/powerpoint/2010/main" val="418119312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Electricity production in the US, 2018</a:t>
            </a:r>
            <a:endParaRPr lang="en-US" dirty="0"/>
          </a:p>
        </p:txBody>
      </p:sp>
      <p:sp>
        <p:nvSpPr>
          <p:cNvPr id="3" name="Content Placeholder 2"/>
          <p:cNvSpPr>
            <a:spLocks noGrp="1"/>
          </p:cNvSpPr>
          <p:nvPr>
            <p:ph idx="1"/>
          </p:nvPr>
        </p:nvSpPr>
        <p:spPr/>
        <p:txBody>
          <a:bodyPr>
            <a:normAutofit/>
          </a:bodyPr>
          <a:lstStyle/>
          <a:p>
            <a:r>
              <a:rPr lang="en-US" dirty="0" smtClean="0"/>
              <a:t>All utility-scale </a:t>
            </a:r>
            <a:r>
              <a:rPr lang="en-US" b="1" dirty="0" smtClean="0"/>
              <a:t>electricity generation         </a:t>
            </a:r>
            <a:r>
              <a:rPr lang="en-US" dirty="0" smtClean="0"/>
              <a:t> 4,178 </a:t>
            </a:r>
            <a:r>
              <a:rPr lang="en-US" dirty="0" err="1"/>
              <a:t>Terawatthours</a:t>
            </a:r>
            <a:r>
              <a:rPr lang="en-US" dirty="0"/>
              <a:t> (</a:t>
            </a:r>
            <a:r>
              <a:rPr lang="en-US" dirty="0" err="1"/>
              <a:t>TWh</a:t>
            </a:r>
            <a:r>
              <a:rPr lang="en-US" dirty="0"/>
              <a:t>) facilities</a:t>
            </a:r>
            <a:r>
              <a:rPr lang="en-US" dirty="0" smtClean="0"/>
              <a:t>:                                                            ($400 billion)</a:t>
            </a:r>
          </a:p>
          <a:p>
            <a:r>
              <a:rPr lang="en-US" dirty="0" smtClean="0"/>
              <a:t>Nuclear power                                                     807 </a:t>
            </a:r>
            <a:r>
              <a:rPr lang="en-US" dirty="0" err="1"/>
              <a:t>T</a:t>
            </a:r>
            <a:r>
              <a:rPr lang="en-US" dirty="0" err="1" smtClean="0"/>
              <a:t>Wh</a:t>
            </a:r>
            <a:r>
              <a:rPr lang="en-US" dirty="0" smtClean="0"/>
              <a:t>        (19%)</a:t>
            </a:r>
          </a:p>
          <a:p>
            <a:r>
              <a:rPr lang="en-US" dirty="0"/>
              <a:t>Wind power </a:t>
            </a:r>
            <a:r>
              <a:rPr lang="en-US" dirty="0" smtClean="0"/>
              <a:t>                                                         275 </a:t>
            </a:r>
            <a:r>
              <a:rPr lang="en-US" dirty="0" err="1"/>
              <a:t>T</a:t>
            </a:r>
            <a:r>
              <a:rPr lang="en-US" dirty="0" err="1" smtClean="0"/>
              <a:t>Wh</a:t>
            </a:r>
            <a:r>
              <a:rPr lang="en-US" dirty="0" smtClean="0"/>
              <a:t>       (</a:t>
            </a:r>
            <a:r>
              <a:rPr lang="en-US" dirty="0"/>
              <a:t>6.6</a:t>
            </a:r>
            <a:r>
              <a:rPr lang="en-US" dirty="0" smtClean="0"/>
              <a:t>%)</a:t>
            </a:r>
          </a:p>
          <a:p>
            <a:r>
              <a:rPr lang="en-US" dirty="0" smtClean="0"/>
              <a:t> PV power plants                                                    63 </a:t>
            </a:r>
            <a:r>
              <a:rPr lang="en-US" dirty="0" err="1" smtClean="0"/>
              <a:t>TWh</a:t>
            </a:r>
            <a:r>
              <a:rPr lang="en-US" dirty="0" smtClean="0"/>
              <a:t>       (1.5%) </a:t>
            </a:r>
          </a:p>
          <a:p>
            <a:endParaRPr lang="en-US" dirty="0" smtClean="0"/>
          </a:p>
          <a:p>
            <a:r>
              <a:rPr lang="en-US" dirty="0" smtClean="0"/>
              <a:t>small-scale grid-connected PV systems              30 </a:t>
            </a:r>
            <a:r>
              <a:rPr lang="en-US" dirty="0" err="1" smtClean="0"/>
              <a:t>TWh</a:t>
            </a:r>
            <a:endParaRPr lang="en-US" dirty="0" smtClean="0"/>
          </a:p>
        </p:txBody>
      </p:sp>
    </p:spTree>
    <p:extLst>
      <p:ext uri="{BB962C8B-B14F-4D97-AF65-F5344CB8AC3E}">
        <p14:creationId xmlns:p14="http://schemas.microsoft.com/office/powerpoint/2010/main" val="258702535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Solar power:  kWh/m</a:t>
            </a:r>
            <a:r>
              <a:rPr lang="en-US" baseline="30000" dirty="0" smtClean="0"/>
              <a:t>2</a:t>
            </a:r>
            <a:r>
              <a:rPr lang="en-US" dirty="0" smtClean="0"/>
              <a:t>/day</a:t>
            </a:r>
            <a:endParaRPr lang="en-US"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30497" y="1825625"/>
            <a:ext cx="6931006" cy="4351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8922" y="1378294"/>
            <a:ext cx="8213241" cy="51914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3945530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Power the US with (150 km)</a:t>
            </a:r>
            <a:r>
              <a:rPr lang="en-US" baseline="30000" dirty="0" smtClean="0"/>
              <a:t>2</a:t>
            </a:r>
            <a:r>
              <a:rPr lang="en-US" dirty="0" smtClean="0"/>
              <a:t>!</a:t>
            </a:r>
            <a:br>
              <a:rPr lang="en-US" dirty="0" smtClean="0"/>
            </a:br>
            <a:endParaRPr lang="en-US"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7854" y="1361662"/>
            <a:ext cx="8227436" cy="52180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1626016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Wind resource</a:t>
            </a: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2722" y="1442624"/>
            <a:ext cx="8229600" cy="4867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0676786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Wind resource</a:t>
            </a:r>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0686" y="1410472"/>
            <a:ext cx="8378895" cy="49476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2762107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Wind resource numbers</a:t>
            </a:r>
            <a:endParaRPr lang="en-US" dirty="0"/>
          </a:p>
        </p:txBody>
      </p:sp>
      <p:sp>
        <p:nvSpPr>
          <p:cNvPr id="3" name="Content Placeholder 2"/>
          <p:cNvSpPr>
            <a:spLocks noGrp="1"/>
          </p:cNvSpPr>
          <p:nvPr>
            <p:ph idx="1"/>
          </p:nvPr>
        </p:nvSpPr>
        <p:spPr/>
        <p:txBody>
          <a:bodyPr/>
          <a:lstStyle/>
          <a:p>
            <a:pPr marL="0" indent="0">
              <a:buNone/>
            </a:pPr>
            <a:r>
              <a:rPr lang="en-US" dirty="0" smtClean="0"/>
              <a:t>1 large wind turbine has “name plate” capacity 2.5 MW.</a:t>
            </a:r>
          </a:p>
          <a:p>
            <a:pPr marL="0" indent="0">
              <a:buNone/>
            </a:pPr>
            <a:r>
              <a:rPr lang="en-US" dirty="0" smtClean="0"/>
              <a:t>It will collect 5 billion Watt-hours per year.</a:t>
            </a:r>
          </a:p>
          <a:p>
            <a:pPr marL="0" indent="0">
              <a:buNone/>
            </a:pPr>
            <a:r>
              <a:rPr lang="en-US" dirty="0" smtClean="0"/>
              <a:t>We would need about </a:t>
            </a:r>
            <a:r>
              <a:rPr lang="en-US" dirty="0"/>
              <a:t>3</a:t>
            </a:r>
            <a:r>
              <a:rPr lang="en-US" dirty="0" smtClean="0"/>
              <a:t> </a:t>
            </a:r>
            <a:r>
              <a:rPr lang="en-US" dirty="0" smtClean="0"/>
              <a:t>million of these to meet the US electricity demand entirely with wind (we have already built 40,000).</a:t>
            </a:r>
          </a:p>
          <a:p>
            <a:pPr marL="0" indent="0">
              <a:buNone/>
            </a:pPr>
            <a:r>
              <a:rPr lang="en-US" dirty="0" smtClean="0"/>
              <a:t>The power per unit area contained in 20 mph wind = 1200 W/m</a:t>
            </a:r>
            <a:r>
              <a:rPr lang="en-US" baseline="30000" dirty="0" smtClean="0"/>
              <a:t>2</a:t>
            </a:r>
            <a:r>
              <a:rPr lang="en-US" dirty="0" smtClean="0"/>
              <a:t>, about the same as the power per unit area delivered by sunlight (1000 W/m</a:t>
            </a:r>
            <a:r>
              <a:rPr lang="en-US" baseline="30000" dirty="0" smtClean="0"/>
              <a:t>2</a:t>
            </a:r>
            <a:r>
              <a:rPr lang="en-US" dirty="0" smtClean="0"/>
              <a:t> at noon in Arizona).   The price of the device is about $1 per Watt, also about the same as a solar panel.</a:t>
            </a:r>
            <a:endParaRPr lang="en-US" dirty="0"/>
          </a:p>
        </p:txBody>
      </p:sp>
    </p:spTree>
    <p:extLst>
      <p:ext uri="{BB962C8B-B14F-4D97-AF65-F5344CB8AC3E}">
        <p14:creationId xmlns:p14="http://schemas.microsoft.com/office/powerpoint/2010/main" val="12608204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3074" name="Picture 2" descr="Annual average wind speed of the US at 80 m [5].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7296" y="263042"/>
            <a:ext cx="8096250" cy="5553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13864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8078" y="156403"/>
            <a:ext cx="10515600" cy="1006475"/>
          </a:xfrm>
        </p:spPr>
        <p:txBody>
          <a:bodyPr/>
          <a:lstStyle/>
          <a:p>
            <a:r>
              <a:rPr lang="en-US" dirty="0" smtClean="0"/>
              <a:t>Advantages of solar power</a:t>
            </a:r>
            <a:endParaRPr lang="en-US" dirty="0"/>
          </a:p>
        </p:txBody>
      </p:sp>
      <p:sp>
        <p:nvSpPr>
          <p:cNvPr id="3" name="Content Placeholder 2"/>
          <p:cNvSpPr>
            <a:spLocks noGrp="1"/>
          </p:cNvSpPr>
          <p:nvPr>
            <p:ph idx="1"/>
          </p:nvPr>
        </p:nvSpPr>
        <p:spPr>
          <a:xfrm>
            <a:off x="798443" y="939891"/>
            <a:ext cx="10515600" cy="5083659"/>
          </a:xfrm>
        </p:spPr>
        <p:txBody>
          <a:bodyPr>
            <a:normAutofit fontScale="92500" lnSpcReduction="20000"/>
          </a:bodyPr>
          <a:lstStyle/>
          <a:p>
            <a:r>
              <a:rPr lang="en-US" dirty="0" smtClean="0"/>
              <a:t>It’s better distributed geographically</a:t>
            </a:r>
          </a:p>
          <a:p>
            <a:endParaRPr lang="en-US" dirty="0"/>
          </a:p>
          <a:p>
            <a:endParaRPr lang="en-US" dirty="0" smtClean="0"/>
          </a:p>
          <a:p>
            <a:endParaRPr lang="en-US" dirty="0"/>
          </a:p>
          <a:p>
            <a:endParaRPr lang="en-US" dirty="0" smtClean="0"/>
          </a:p>
          <a:p>
            <a:pPr marL="0" indent="0">
              <a:buNone/>
            </a:pPr>
            <a:endParaRPr lang="en-US" dirty="0" smtClean="0"/>
          </a:p>
          <a:p>
            <a:r>
              <a:rPr lang="en-US" dirty="0" smtClean="0"/>
              <a:t>Total available resource = 14,000 x 10</a:t>
            </a:r>
            <a:r>
              <a:rPr lang="en-US" baseline="30000" dirty="0" smtClean="0"/>
              <a:t>15</a:t>
            </a:r>
            <a:r>
              <a:rPr lang="en-US" dirty="0" smtClean="0"/>
              <a:t> </a:t>
            </a:r>
            <a:r>
              <a:rPr lang="en-US" dirty="0" err="1" smtClean="0"/>
              <a:t>Wh</a:t>
            </a:r>
            <a:r>
              <a:rPr lang="en-US" dirty="0" smtClean="0"/>
              <a:t>/year </a:t>
            </a:r>
          </a:p>
          <a:p>
            <a:pPr marL="0" indent="0">
              <a:buNone/>
            </a:pPr>
            <a:r>
              <a:rPr lang="en-US" dirty="0" smtClean="0"/>
              <a:t>   Compare wind resource =        38 x 10</a:t>
            </a:r>
            <a:r>
              <a:rPr lang="en-US" baseline="30000" dirty="0" smtClean="0"/>
              <a:t>15</a:t>
            </a:r>
            <a:r>
              <a:rPr lang="en-US" dirty="0" smtClean="0"/>
              <a:t> </a:t>
            </a:r>
            <a:r>
              <a:rPr lang="en-US" dirty="0" err="1" smtClean="0"/>
              <a:t>Wh</a:t>
            </a:r>
            <a:r>
              <a:rPr lang="en-US" dirty="0" smtClean="0"/>
              <a:t>/year </a:t>
            </a:r>
          </a:p>
          <a:p>
            <a:pPr marL="0" indent="0">
              <a:buNone/>
            </a:pPr>
            <a:r>
              <a:rPr lang="en-US" dirty="0" smtClean="0"/>
              <a:t>   Current demand             =           4 x 10</a:t>
            </a:r>
            <a:r>
              <a:rPr lang="en-US" baseline="30000" dirty="0" smtClean="0"/>
              <a:t>15</a:t>
            </a:r>
            <a:r>
              <a:rPr lang="en-US" dirty="0" smtClean="0"/>
              <a:t> </a:t>
            </a:r>
            <a:r>
              <a:rPr lang="en-US" dirty="0" err="1" smtClean="0"/>
              <a:t>Wh</a:t>
            </a:r>
            <a:r>
              <a:rPr lang="en-US" dirty="0" smtClean="0"/>
              <a:t>/year</a:t>
            </a:r>
          </a:p>
          <a:p>
            <a:r>
              <a:rPr lang="en-US" dirty="0"/>
              <a:t>It’s more predictable, and better aligned with the daily cycle</a:t>
            </a:r>
            <a:r>
              <a:rPr lang="en-US" dirty="0" smtClean="0"/>
              <a:t>.</a:t>
            </a:r>
          </a:p>
          <a:p>
            <a:r>
              <a:rPr lang="en-US" dirty="0" smtClean="0"/>
              <a:t>The technology and economics are rapidly improving.</a:t>
            </a:r>
            <a:endParaRPr lang="en-US" dirty="0"/>
          </a:p>
          <a:p>
            <a:r>
              <a:rPr lang="en-US" dirty="0"/>
              <a:t>It can be distributed at small </a:t>
            </a:r>
            <a:r>
              <a:rPr lang="en-US" dirty="0" smtClean="0"/>
              <a:t>scale.</a:t>
            </a:r>
            <a:endParaRPr lang="en-US" dirty="0"/>
          </a:p>
          <a:p>
            <a:pPr marL="0" indent="0">
              <a:buNone/>
            </a:pPr>
            <a:endParaRPr lang="en-US" dirty="0"/>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8315" y="1444428"/>
            <a:ext cx="2882347" cy="18218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02153" y="1395096"/>
            <a:ext cx="3080456" cy="18218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4644471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t>
            </a:r>
            <a:r>
              <a:rPr lang="en-US" dirty="0" smtClean="0"/>
              <a:t>olar </a:t>
            </a:r>
            <a:r>
              <a:rPr lang="en-US" dirty="0"/>
              <a:t>power can be distributed in a way that wind power cannot</a:t>
            </a: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3505" y="1886584"/>
            <a:ext cx="5963064" cy="44387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7770245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6290" y="109594"/>
            <a:ext cx="7021301" cy="60705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98491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Inspired by two books …</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2808" y="1387362"/>
            <a:ext cx="3219656" cy="5122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6640" y="1387362"/>
            <a:ext cx="3506168" cy="5122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AutoShape 2" descr="Image result for varun sivaram"/>
          <p:cNvSpPr>
            <a:spLocks noChangeAspect="1" noChangeArrowheads="1"/>
          </p:cNvSpPr>
          <p:nvPr/>
        </p:nvSpPr>
        <p:spPr bwMode="auto">
          <a:xfrm>
            <a:off x="155575" y="-731838"/>
            <a:ext cx="1524000" cy="1524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Image result for varun sivaram"/>
          <p:cNvSpPr>
            <a:spLocks noChangeAspect="1" noChangeArrowheads="1"/>
          </p:cNvSpPr>
          <p:nvPr/>
        </p:nvSpPr>
        <p:spPr bwMode="auto">
          <a:xfrm>
            <a:off x="307975" y="-579438"/>
            <a:ext cx="1524000" cy="1524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762539"/>
            <a:ext cx="152400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AutoShape 7" descr="Image result for ted trainer"/>
          <p:cNvSpPr>
            <a:spLocks noChangeAspect="1" noChangeArrowheads="1"/>
          </p:cNvSpPr>
          <p:nvPr/>
        </p:nvSpPr>
        <p:spPr bwMode="auto">
          <a:xfrm>
            <a:off x="155575" y="-731838"/>
            <a:ext cx="1019175" cy="1524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4"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91882" y="1762539"/>
            <a:ext cx="12192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54112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165501"/>
          </a:xfrm>
        </p:spPr>
        <p:txBody>
          <a:bodyPr/>
          <a:lstStyle/>
          <a:p>
            <a:r>
              <a:rPr lang="en-US" dirty="0" smtClean="0"/>
              <a:t>Concentrating Solar Power</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96984" y="1825625"/>
            <a:ext cx="5798031" cy="4351338"/>
          </a:xfrm>
        </p:spPr>
      </p:pic>
    </p:spTree>
    <p:extLst>
      <p:ext uri="{BB962C8B-B14F-4D97-AF65-F5344CB8AC3E}">
        <p14:creationId xmlns:p14="http://schemas.microsoft.com/office/powerpoint/2010/main" val="42475202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advantages of </a:t>
            </a:r>
            <a:r>
              <a:rPr lang="en-US" dirty="0"/>
              <a:t>wind </a:t>
            </a:r>
            <a:r>
              <a:rPr lang="en-US" dirty="0" smtClean="0"/>
              <a:t>power</a:t>
            </a:r>
            <a:endParaRPr lang="en-US" dirty="0"/>
          </a:p>
        </p:txBody>
      </p:sp>
      <p:sp>
        <p:nvSpPr>
          <p:cNvPr id="3" name="Content Placeholder 2"/>
          <p:cNvSpPr>
            <a:spLocks noGrp="1"/>
          </p:cNvSpPr>
          <p:nvPr>
            <p:ph idx="1"/>
          </p:nvPr>
        </p:nvSpPr>
        <p:spPr>
          <a:xfrm>
            <a:off x="838200" y="1825625"/>
            <a:ext cx="10701130" cy="4351338"/>
          </a:xfrm>
        </p:spPr>
        <p:txBody>
          <a:bodyPr/>
          <a:lstStyle/>
          <a:p>
            <a:r>
              <a:rPr lang="en-US" dirty="0" smtClean="0"/>
              <a:t>Wind </a:t>
            </a:r>
            <a:r>
              <a:rPr lang="en-US" dirty="0"/>
              <a:t>turbines are 19</a:t>
            </a:r>
            <a:r>
              <a:rPr lang="en-US" baseline="30000" dirty="0"/>
              <a:t>th</a:t>
            </a:r>
            <a:r>
              <a:rPr lang="en-US" dirty="0"/>
              <a:t> century technology (21</a:t>
            </a:r>
            <a:r>
              <a:rPr lang="en-US" baseline="30000" dirty="0"/>
              <a:t>st</a:t>
            </a:r>
            <a:r>
              <a:rPr lang="en-US" dirty="0"/>
              <a:t> century </a:t>
            </a:r>
            <a:r>
              <a:rPr lang="en-US" dirty="0" smtClean="0"/>
              <a:t>engineering)!.   Solar photovoltaic technology is still being invented.</a:t>
            </a:r>
          </a:p>
          <a:p>
            <a:r>
              <a:rPr lang="en-US" dirty="0" smtClean="0"/>
              <a:t>For physics reasons, the efficiency of a wind turbine (fraction of the available resource captured) is higher than that of a PV collector.</a:t>
            </a:r>
          </a:p>
          <a:p>
            <a:r>
              <a:rPr lang="en-US" dirty="0" smtClean="0"/>
              <a:t>The wind blows at night, and a lot in the winter: the capacity factor is larger than for a solar collector.</a:t>
            </a:r>
          </a:p>
          <a:p>
            <a:r>
              <a:rPr lang="en-US" dirty="0"/>
              <a:t> The power comes </a:t>
            </a:r>
            <a:r>
              <a:rPr lang="en-US" u="sng" dirty="0"/>
              <a:t>to</a:t>
            </a:r>
            <a:r>
              <a:rPr lang="en-US" dirty="0"/>
              <a:t> the turbine, sweeping power from a </a:t>
            </a:r>
            <a:r>
              <a:rPr lang="en-US" dirty="0" smtClean="0"/>
              <a:t>larger region.   Geography can help concentrate the wind power.   Solar collectors only collect from the area they cover.</a:t>
            </a:r>
          </a:p>
          <a:p>
            <a:pPr marL="0" indent="0">
              <a:buNone/>
            </a:pPr>
            <a:endParaRPr lang="en-US" dirty="0" smtClean="0"/>
          </a:p>
          <a:p>
            <a:pPr marL="0" indent="0">
              <a:buNone/>
            </a:pPr>
            <a:endParaRPr lang="en-US" dirty="0"/>
          </a:p>
        </p:txBody>
      </p:sp>
    </p:spTree>
    <p:extLst>
      <p:ext uri="{BB962C8B-B14F-4D97-AF65-F5344CB8AC3E}">
        <p14:creationId xmlns:p14="http://schemas.microsoft.com/office/powerpoint/2010/main" val="236425549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Solar vs. Wind</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950" y="2208765"/>
            <a:ext cx="5524500" cy="3533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0700" y="2323272"/>
            <a:ext cx="5105400" cy="3543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6103546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advantages of wind power</a:t>
            </a:r>
            <a:endParaRPr lang="en-US" dirty="0"/>
          </a:p>
        </p:txBody>
      </p:sp>
      <p:sp>
        <p:nvSpPr>
          <p:cNvPr id="3" name="Content Placeholder 2"/>
          <p:cNvSpPr>
            <a:spLocks noGrp="1"/>
          </p:cNvSpPr>
          <p:nvPr>
            <p:ph idx="1"/>
          </p:nvPr>
        </p:nvSpPr>
        <p:spPr>
          <a:xfrm>
            <a:off x="838200" y="1825625"/>
            <a:ext cx="6854687" cy="4351338"/>
          </a:xfrm>
        </p:spPr>
        <p:txBody>
          <a:bodyPr/>
          <a:lstStyle/>
          <a:p>
            <a:r>
              <a:rPr lang="en-US" dirty="0"/>
              <a:t>Wind power is compatible with other land uses</a:t>
            </a:r>
            <a:r>
              <a:rPr lang="en-US" dirty="0" smtClean="0"/>
              <a:t>.</a:t>
            </a:r>
          </a:p>
          <a:p>
            <a:endParaRPr lang="en-US" dirty="0"/>
          </a:p>
          <a:p>
            <a:endParaRPr lang="en-US" dirty="0" smtClean="0"/>
          </a:p>
          <a:p>
            <a:pPr marL="0" indent="0">
              <a:buNone/>
            </a:pPr>
            <a:r>
              <a:rPr lang="en-US" dirty="0" smtClean="0"/>
              <a:t>…However, if you have an area with a lot of sun and not much wind, that isn’t good for much else … </a:t>
            </a:r>
            <a:endParaRPr lang="en-US" dirty="0"/>
          </a:p>
          <a:p>
            <a:endParaRPr lang="en-US" dirty="0"/>
          </a:p>
        </p:txBody>
      </p:sp>
      <p:pic>
        <p:nvPicPr>
          <p:cNvPr id="4" name="Picture 2" descr="wind-turbine-and-cow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78278" y="2242585"/>
            <a:ext cx="3676650" cy="2762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5383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media.graytvinc.com/images/810*455/Marlin-solar-panels-02.05.1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4314" y="1180410"/>
            <a:ext cx="7715250" cy="4333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72347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97145"/>
          </a:xfrm>
        </p:spPr>
        <p:txBody>
          <a:bodyPr/>
          <a:lstStyle/>
          <a:p>
            <a:r>
              <a:rPr lang="en-US" dirty="0" smtClean="0"/>
              <a:t>A solar farm takes up land</a:t>
            </a:r>
            <a:endParaRPr lang="en-US" dirty="0"/>
          </a:p>
        </p:txBody>
      </p:sp>
      <p:pic>
        <p:nvPicPr>
          <p:cNvPr id="5122" name="Picture 2" descr="Image result for solar farm image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54366" y="1411357"/>
            <a:ext cx="7345792" cy="4918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85444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But apparently grass will grow under the panels!</a:t>
            </a:r>
            <a:endParaRPr lang="en-US" dirty="0"/>
          </a:p>
        </p:txBody>
      </p:sp>
      <p:pic>
        <p:nvPicPr>
          <p:cNvPr id="1026" name="Picture 2" descr="https://l0dl1j3lc42iebd82042pgl2-wpengine.netdna-ssl.com/wp-content/uploads/sites/2/2018/11/solar_ag1-blo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3390" y="1442340"/>
            <a:ext cx="7056714" cy="47068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46354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t>
            </a:r>
            <a:r>
              <a:rPr lang="en-US" dirty="0" smtClean="0"/>
              <a:t>olar power can be distributed in a way that wind power cannot</a:t>
            </a:r>
            <a:endParaRPr lang="en-US" dirty="0"/>
          </a:p>
        </p:txBody>
      </p:sp>
      <p:pic>
        <p:nvPicPr>
          <p:cNvPr id="6146" name="Picture 2" descr="Aerial view solar far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0522" y="1960009"/>
            <a:ext cx="7581397" cy="4430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91241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046232"/>
          </a:xfrm>
        </p:spPr>
        <p:txBody>
          <a:bodyPr/>
          <a:lstStyle/>
          <a:p>
            <a:r>
              <a:rPr lang="en-US" dirty="0" smtClean="0"/>
              <a:t>Scale-up problems</a:t>
            </a:r>
            <a:endParaRPr lang="en-US" dirty="0"/>
          </a:p>
        </p:txBody>
      </p:sp>
      <p:sp>
        <p:nvSpPr>
          <p:cNvPr id="3" name="Content Placeholder 2"/>
          <p:cNvSpPr>
            <a:spLocks noGrp="1"/>
          </p:cNvSpPr>
          <p:nvPr>
            <p:ph idx="1"/>
          </p:nvPr>
        </p:nvSpPr>
        <p:spPr>
          <a:xfrm>
            <a:off x="838200" y="1272209"/>
            <a:ext cx="10515600" cy="4904754"/>
          </a:xfrm>
        </p:spPr>
        <p:txBody>
          <a:bodyPr/>
          <a:lstStyle/>
          <a:p>
            <a:r>
              <a:rPr lang="en-US" dirty="0" smtClean="0"/>
              <a:t>Solar and wind power production are variable and can change rapidly.</a:t>
            </a:r>
          </a:p>
          <a:p>
            <a:r>
              <a:rPr lang="en-US" dirty="0"/>
              <a:t>There aren’t good ways to store energy at grid </a:t>
            </a:r>
            <a:r>
              <a:rPr lang="en-US" dirty="0" smtClean="0"/>
              <a:t>scale. </a:t>
            </a:r>
            <a:r>
              <a:rPr lang="en-US" dirty="0"/>
              <a:t>Solar and wind have to be used as they are </a:t>
            </a:r>
            <a:r>
              <a:rPr lang="en-US" dirty="0" smtClean="0"/>
              <a:t>generated.   Conventional power plants can be turned on and off, up and down. </a:t>
            </a:r>
          </a:p>
          <a:p>
            <a:pPr marL="0" indent="0">
              <a:buNone/>
            </a:pPr>
            <a:endParaRPr lang="en-US" dirty="0"/>
          </a:p>
        </p:txBody>
      </p:sp>
    </p:spTree>
    <p:extLst>
      <p:ext uri="{BB962C8B-B14F-4D97-AF65-F5344CB8AC3E}">
        <p14:creationId xmlns:p14="http://schemas.microsoft.com/office/powerpoint/2010/main" val="397275446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Problems in scaling up: solar overproduces during the day</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0934" y="1728580"/>
            <a:ext cx="7255534" cy="47389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1122874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History of the Earth’s Temperature</a:t>
            </a:r>
            <a:endParaRPr lang="en-US" dirty="0"/>
          </a:p>
        </p:txBody>
      </p:sp>
      <p:pic>
        <p:nvPicPr>
          <p:cNvPr id="2050" name="Picture 2" descr="Image result for ice ag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801" y="2643809"/>
            <a:ext cx="10794475" cy="279289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501" y="2683979"/>
            <a:ext cx="10772775" cy="2752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10620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Global Wind and Solar “Capacity”</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0" y="2477294"/>
            <a:ext cx="9144000" cy="3048000"/>
          </a:xfrm>
        </p:spPr>
      </p:pic>
    </p:spTree>
    <p:extLst>
      <p:ext uri="{BB962C8B-B14F-4D97-AF65-F5344CB8AC3E}">
        <p14:creationId xmlns:p14="http://schemas.microsoft.com/office/powerpoint/2010/main" val="26745078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Solar vs. Wind -- economics</a:t>
            </a:r>
            <a:endParaRPr lang="en-US" dirty="0"/>
          </a:p>
        </p:txBody>
      </p:sp>
      <p:sp>
        <p:nvSpPr>
          <p:cNvPr id="3" name="Content Placeholder 2"/>
          <p:cNvSpPr>
            <a:spLocks noGrp="1"/>
          </p:cNvSpPr>
          <p:nvPr>
            <p:ph idx="1"/>
          </p:nvPr>
        </p:nvSpPr>
        <p:spPr>
          <a:xfrm>
            <a:off x="838200" y="1510748"/>
            <a:ext cx="10515600" cy="4666215"/>
          </a:xfrm>
        </p:spPr>
        <p:txBody>
          <a:bodyPr>
            <a:normAutofit/>
          </a:bodyPr>
          <a:lstStyle/>
          <a:p>
            <a:pPr marL="0" indent="0">
              <a:buNone/>
            </a:pPr>
            <a:r>
              <a:rPr lang="en-US" dirty="0" smtClean="0"/>
              <a:t>Both solar and wind farms cost about $1 per Watt, installed.   Nuclear power plants cost $2/Watt.   But the “watt” assumes design conditions:  sun shining, wind blowing.  </a:t>
            </a:r>
          </a:p>
          <a:p>
            <a:pPr marL="0" indent="0">
              <a:buNone/>
            </a:pPr>
            <a:r>
              <a:rPr lang="en-US" dirty="0" smtClean="0"/>
              <a:t>The wholesale price of electricity is $0.045 per kilowatt-hour.</a:t>
            </a:r>
          </a:p>
          <a:p>
            <a:pPr marL="0" indent="0">
              <a:buNone/>
            </a:pPr>
            <a:endParaRPr lang="en-US" dirty="0" smtClean="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9915" y="3428999"/>
            <a:ext cx="8578200" cy="2256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669961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Power the US with (150 km)</a:t>
            </a:r>
            <a:r>
              <a:rPr lang="en-US" baseline="30000" dirty="0" smtClean="0"/>
              <a:t>2</a:t>
            </a:r>
            <a:r>
              <a:rPr lang="en-US" dirty="0" smtClean="0"/>
              <a:t>!</a:t>
            </a:r>
            <a:br>
              <a:rPr lang="en-US" dirty="0" smtClean="0"/>
            </a:br>
            <a:endParaRPr lang="en-US"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7854" y="1361662"/>
            <a:ext cx="8227436" cy="52180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27991" y="894522"/>
            <a:ext cx="11092070" cy="646331"/>
          </a:xfrm>
          <a:prstGeom prst="rect">
            <a:avLst/>
          </a:prstGeom>
          <a:noFill/>
        </p:spPr>
        <p:txBody>
          <a:bodyPr wrap="square" rtlCol="0">
            <a:spAutoFit/>
          </a:bodyPr>
          <a:lstStyle/>
          <a:p>
            <a:r>
              <a:rPr lang="en-US" sz="3600" dirty="0" smtClean="0"/>
              <a:t>At current price for solar collectors, it will cost $3 trillion.</a:t>
            </a:r>
            <a:endParaRPr lang="en-US" sz="3600" dirty="0"/>
          </a:p>
        </p:txBody>
      </p:sp>
    </p:spTree>
    <p:extLst>
      <p:ext uri="{BB962C8B-B14F-4D97-AF65-F5344CB8AC3E}">
        <p14:creationId xmlns:p14="http://schemas.microsoft.com/office/powerpoint/2010/main" val="3082476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55983" y="375064"/>
            <a:ext cx="10697817" cy="1325563"/>
          </a:xfrm>
        </p:spPr>
        <p:txBody>
          <a:bodyPr/>
          <a:lstStyle/>
          <a:p>
            <a:r>
              <a:rPr lang="en-US" dirty="0" smtClean="0"/>
              <a:t>Global Electrical Energy, now and in the future</a:t>
            </a:r>
            <a:endParaRPr lang="en-US" dirty="0"/>
          </a:p>
        </p:txBody>
      </p:sp>
      <p:sp>
        <p:nvSpPr>
          <p:cNvPr id="3" name="Content Placeholder 2"/>
          <p:cNvSpPr>
            <a:spLocks noGrp="1"/>
          </p:cNvSpPr>
          <p:nvPr>
            <p:ph idx="1"/>
          </p:nvPr>
        </p:nvSpPr>
        <p:spPr/>
        <p:txBody>
          <a:bodyPr>
            <a:normAutofit fontScale="92500" lnSpcReduction="10000"/>
          </a:bodyPr>
          <a:lstStyle/>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pPr marL="0" indent="0">
              <a:buNone/>
            </a:pPr>
            <a:endParaRPr lang="en-US" sz="2000" dirty="0" smtClean="0"/>
          </a:p>
          <a:p>
            <a:pPr marL="0" indent="0">
              <a:buNone/>
            </a:pPr>
            <a:r>
              <a:rPr lang="en-US" sz="2000" dirty="0" smtClean="0"/>
              <a:t>From </a:t>
            </a:r>
            <a:r>
              <a:rPr lang="en-US" sz="2000" dirty="0" err="1" smtClean="0"/>
              <a:t>Sivaram’s</a:t>
            </a:r>
            <a:r>
              <a:rPr lang="en-US" sz="2000" dirty="0" smtClean="0"/>
              <a:t> book</a:t>
            </a:r>
            <a:endParaRPr lang="en-US" sz="2000" dirty="0"/>
          </a:p>
        </p:txBody>
      </p:sp>
      <p:pic>
        <p:nvPicPr>
          <p:cNvPr id="5" name="Picture 4"/>
          <p:cNvPicPr>
            <a:picLocks noChangeAspect="1"/>
          </p:cNvPicPr>
          <p:nvPr/>
        </p:nvPicPr>
        <p:blipFill>
          <a:blip r:embed="rId2"/>
          <a:stretch>
            <a:fillRect/>
          </a:stretch>
        </p:blipFill>
        <p:spPr>
          <a:xfrm>
            <a:off x="223837" y="1485900"/>
            <a:ext cx="11744325" cy="3886200"/>
          </a:xfrm>
          <a:prstGeom prst="rect">
            <a:avLst/>
          </a:prstGeom>
        </p:spPr>
      </p:pic>
    </p:spTree>
    <p:extLst>
      <p:ext uri="{BB962C8B-B14F-4D97-AF65-F5344CB8AC3E}">
        <p14:creationId xmlns:p14="http://schemas.microsoft.com/office/powerpoint/2010/main" val="30391864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55983" y="375064"/>
            <a:ext cx="10697817" cy="1325563"/>
          </a:xfrm>
        </p:spPr>
        <p:txBody>
          <a:bodyPr/>
          <a:lstStyle/>
          <a:p>
            <a:r>
              <a:rPr lang="en-US" dirty="0" smtClean="0"/>
              <a:t>Global Electrical Energy, now and in the future</a:t>
            </a:r>
            <a:endParaRPr lang="en-US" dirty="0"/>
          </a:p>
        </p:txBody>
      </p:sp>
      <p:sp>
        <p:nvSpPr>
          <p:cNvPr id="3" name="Content Placeholder 2"/>
          <p:cNvSpPr>
            <a:spLocks noGrp="1"/>
          </p:cNvSpPr>
          <p:nvPr>
            <p:ph idx="1"/>
          </p:nvPr>
        </p:nvSpPr>
        <p:spPr/>
        <p:txBody>
          <a:bodyPr>
            <a:normAutofit fontScale="92500" lnSpcReduction="10000"/>
          </a:bodyPr>
          <a:lstStyle/>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pPr marL="0" indent="0">
              <a:buNone/>
            </a:pPr>
            <a:endParaRPr lang="en-US" sz="2000" dirty="0" smtClean="0"/>
          </a:p>
          <a:p>
            <a:pPr marL="0" indent="0">
              <a:buNone/>
            </a:pPr>
            <a:r>
              <a:rPr lang="en-US" sz="2000" dirty="0" smtClean="0"/>
              <a:t>From </a:t>
            </a:r>
            <a:r>
              <a:rPr lang="en-US" sz="2000" dirty="0" err="1" smtClean="0"/>
              <a:t>Sivaram’s</a:t>
            </a:r>
            <a:r>
              <a:rPr lang="en-US" sz="2000" dirty="0" smtClean="0"/>
              <a:t> book</a:t>
            </a:r>
            <a:endParaRPr lang="en-US" sz="2000" dirty="0"/>
          </a:p>
        </p:txBody>
      </p:sp>
      <p:pic>
        <p:nvPicPr>
          <p:cNvPr id="5" name="Picture 4"/>
          <p:cNvPicPr>
            <a:picLocks noChangeAspect="1"/>
          </p:cNvPicPr>
          <p:nvPr/>
        </p:nvPicPr>
        <p:blipFill>
          <a:blip r:embed="rId2"/>
          <a:stretch>
            <a:fillRect/>
          </a:stretch>
        </p:blipFill>
        <p:spPr>
          <a:xfrm>
            <a:off x="223837" y="1485900"/>
            <a:ext cx="11744325" cy="3886200"/>
          </a:xfrm>
          <a:prstGeom prst="rect">
            <a:avLst/>
          </a:prstGeom>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349" y="1317763"/>
            <a:ext cx="11925300" cy="4838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756586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46840"/>
          </a:xfrm>
        </p:spPr>
        <p:txBody>
          <a:bodyPr>
            <a:normAutofit/>
          </a:bodyPr>
          <a:lstStyle/>
          <a:p>
            <a:r>
              <a:rPr lang="en-US" dirty="0" smtClean="0"/>
              <a:t>Can renewable energy replace fossil fuels? </a:t>
            </a:r>
            <a:endParaRPr lang="en-US" dirty="0"/>
          </a:p>
        </p:txBody>
      </p:sp>
      <p:sp>
        <p:nvSpPr>
          <p:cNvPr id="3" name="Content Placeholder 2"/>
          <p:cNvSpPr>
            <a:spLocks noGrp="1"/>
          </p:cNvSpPr>
          <p:nvPr>
            <p:ph idx="1"/>
          </p:nvPr>
        </p:nvSpPr>
        <p:spPr>
          <a:xfrm>
            <a:off x="838200" y="1292087"/>
            <a:ext cx="10515600" cy="4884876"/>
          </a:xfrm>
        </p:spPr>
        <p:txBody>
          <a:bodyPr/>
          <a:lstStyle/>
          <a:p>
            <a:r>
              <a:rPr lang="en-US" dirty="0" smtClean="0"/>
              <a:t>Science says we can do it, and it’s getting easier all the time.</a:t>
            </a:r>
          </a:p>
          <a:p>
            <a:r>
              <a:rPr lang="en-US" dirty="0" smtClean="0"/>
              <a:t>Economics says we can do it, though it will be a large infrastructure investment.</a:t>
            </a:r>
          </a:p>
          <a:p>
            <a:r>
              <a:rPr lang="en-US" dirty="0" smtClean="0"/>
              <a:t>Politics (what people believe and expect) …     .</a:t>
            </a:r>
            <a:endParaRPr lang="en-US" dirty="0"/>
          </a:p>
        </p:txBody>
      </p:sp>
    </p:spTree>
    <p:extLst>
      <p:ext uri="{BB962C8B-B14F-4D97-AF65-F5344CB8AC3E}">
        <p14:creationId xmlns:p14="http://schemas.microsoft.com/office/powerpoint/2010/main" val="1045782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26962"/>
          </a:xfrm>
        </p:spPr>
        <p:txBody>
          <a:bodyPr/>
          <a:lstStyle/>
          <a:p>
            <a:r>
              <a:rPr lang="en-US" dirty="0" smtClean="0"/>
              <a:t>Another useful reference</a:t>
            </a:r>
            <a:endParaRPr lang="en-US"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3395" y="1109688"/>
            <a:ext cx="3780182" cy="56365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86633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86597"/>
          </a:xfrm>
        </p:spPr>
        <p:txBody>
          <a:bodyPr/>
          <a:lstStyle/>
          <a:p>
            <a:r>
              <a:rPr lang="en-US" dirty="0" smtClean="0"/>
              <a:t>The role of the university</a:t>
            </a:r>
            <a:endParaRPr lang="en-US" dirty="0"/>
          </a:p>
        </p:txBody>
      </p:sp>
      <p:sp>
        <p:nvSpPr>
          <p:cNvPr id="3" name="Content Placeholder 2"/>
          <p:cNvSpPr>
            <a:spLocks noGrp="1"/>
          </p:cNvSpPr>
          <p:nvPr>
            <p:ph idx="1"/>
          </p:nvPr>
        </p:nvSpPr>
        <p:spPr>
          <a:xfrm>
            <a:off x="838200" y="1272209"/>
            <a:ext cx="10515600" cy="4904754"/>
          </a:xfrm>
        </p:spPr>
        <p:txBody>
          <a:bodyPr/>
          <a:lstStyle/>
          <a:p>
            <a:pPr marL="0" indent="0">
              <a:buNone/>
            </a:pPr>
            <a:r>
              <a:rPr lang="en-US" dirty="0" smtClean="0"/>
              <a:t>Educate the public, to help them understand the problem and the possible solutions.</a:t>
            </a:r>
          </a:p>
          <a:p>
            <a:pPr marL="0" indent="0">
              <a:buNone/>
            </a:pPr>
            <a:endParaRPr lang="en-US" dirty="0"/>
          </a:p>
          <a:p>
            <a:pPr marL="0" indent="0">
              <a:buNone/>
            </a:pPr>
            <a:r>
              <a:rPr lang="en-US" dirty="0" smtClean="0"/>
              <a:t>Tell people</a:t>
            </a:r>
          </a:p>
          <a:p>
            <a:r>
              <a:rPr lang="en-US" dirty="0" smtClean="0"/>
              <a:t>Global warming is real, it is  problem, and we need to do something about it</a:t>
            </a:r>
          </a:p>
          <a:p>
            <a:r>
              <a:rPr lang="en-US" dirty="0" smtClean="0"/>
              <a:t>Nuclear power is safe, and one of the best options for replacing fossil fuels</a:t>
            </a:r>
          </a:p>
          <a:p>
            <a:r>
              <a:rPr lang="en-US" dirty="0" smtClean="0"/>
              <a:t>Solar and wind power will need to be developed wherever it is feasible</a:t>
            </a:r>
            <a:endParaRPr lang="en-US" dirty="0"/>
          </a:p>
        </p:txBody>
      </p:sp>
    </p:spTree>
    <p:extLst>
      <p:ext uri="{BB962C8B-B14F-4D97-AF65-F5344CB8AC3E}">
        <p14:creationId xmlns:p14="http://schemas.microsoft.com/office/powerpoint/2010/main" val="124207522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1981200" y="274638"/>
            <a:ext cx="8229600" cy="868362"/>
          </a:xfrm>
        </p:spPr>
        <p:txBody>
          <a:bodyPr/>
          <a:lstStyle/>
          <a:p>
            <a:pPr eaLnBrk="1" hangingPunct="1"/>
            <a:r>
              <a:rPr lang="en-US" dirty="0" smtClean="0"/>
              <a:t>The temperature of the earth</a:t>
            </a:r>
          </a:p>
        </p:txBody>
      </p:sp>
      <p:sp>
        <p:nvSpPr>
          <p:cNvPr id="18435" name="Text Box 6"/>
          <p:cNvSpPr txBox="1">
            <a:spLocks noChangeArrowheads="1"/>
          </p:cNvSpPr>
          <p:nvPr/>
        </p:nvSpPr>
        <p:spPr bwMode="auto">
          <a:xfrm>
            <a:off x="2438400" y="1066800"/>
            <a:ext cx="8229600" cy="1600438"/>
          </a:xfrm>
          <a:prstGeom prst="rect">
            <a:avLst/>
          </a:prstGeom>
          <a:noFill/>
          <a:ln w="9525">
            <a:noFill/>
            <a:miter lim="800000"/>
            <a:headEnd/>
            <a:tailEnd/>
          </a:ln>
        </p:spPr>
        <p:txBody>
          <a:bodyPr wrap="square">
            <a:spAutoFit/>
          </a:bodyPr>
          <a:lstStyle/>
          <a:p>
            <a:pPr>
              <a:spcBef>
                <a:spcPct val="50000"/>
              </a:spcBef>
            </a:pPr>
            <a:r>
              <a:rPr lang="en-US" sz="2800" dirty="0"/>
              <a:t>Energy comes from the sun in the form of visible light, and leaves in the form of infrared light..</a:t>
            </a:r>
          </a:p>
          <a:p>
            <a:pPr>
              <a:spcBef>
                <a:spcPct val="50000"/>
              </a:spcBef>
            </a:pPr>
            <a:r>
              <a:rPr lang="en-US" sz="2800" dirty="0"/>
              <a:t>This determines the average temperature of the earth</a:t>
            </a:r>
          </a:p>
        </p:txBody>
      </p:sp>
      <p:pic>
        <p:nvPicPr>
          <p:cNvPr id="31746" name="Picture 2"/>
          <p:cNvPicPr>
            <a:picLocks noChangeAspect="1" noChangeArrowheads="1"/>
          </p:cNvPicPr>
          <p:nvPr/>
        </p:nvPicPr>
        <p:blipFill>
          <a:blip r:embed="rId2" cstate="print"/>
          <a:srcRect/>
          <a:stretch>
            <a:fillRect/>
          </a:stretch>
        </p:blipFill>
        <p:spPr bwMode="auto">
          <a:xfrm>
            <a:off x="1589930" y="2971800"/>
            <a:ext cx="9078071" cy="3581400"/>
          </a:xfrm>
          <a:prstGeom prst="rect">
            <a:avLst/>
          </a:prstGeom>
          <a:noFill/>
          <a:ln w="9525">
            <a:noFill/>
            <a:miter lim="800000"/>
            <a:headEnd/>
            <a:tailEnd/>
          </a:ln>
        </p:spPr>
      </p:pic>
    </p:spTree>
    <p:extLst>
      <p:ext uri="{BB962C8B-B14F-4D97-AF65-F5344CB8AC3E}">
        <p14:creationId xmlns:p14="http://schemas.microsoft.com/office/powerpoint/2010/main" val="22819487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n-US" dirty="0" smtClean="0"/>
              <a:t>Greenhouse gases</a:t>
            </a:r>
          </a:p>
        </p:txBody>
      </p:sp>
      <p:sp>
        <p:nvSpPr>
          <p:cNvPr id="22531" name="Rectangle 3"/>
          <p:cNvSpPr>
            <a:spLocks noGrp="1" noChangeArrowheads="1"/>
          </p:cNvSpPr>
          <p:nvPr>
            <p:ph type="body" idx="1"/>
          </p:nvPr>
        </p:nvSpPr>
        <p:spPr>
          <a:xfrm>
            <a:off x="1981200" y="1600201"/>
            <a:ext cx="8229600" cy="1752600"/>
          </a:xfrm>
        </p:spPr>
        <p:txBody>
          <a:bodyPr/>
          <a:lstStyle/>
          <a:p>
            <a:pPr eaLnBrk="1" hangingPunct="1"/>
            <a:r>
              <a:rPr lang="en-US" dirty="0" smtClean="0"/>
              <a:t>Water vapor  --   2/3 of the effect</a:t>
            </a:r>
          </a:p>
          <a:p>
            <a:pPr eaLnBrk="1" hangingPunct="1"/>
            <a:r>
              <a:rPr lang="en-US" dirty="0" smtClean="0"/>
              <a:t>Carbon dioxide  (CO</a:t>
            </a:r>
            <a:r>
              <a:rPr lang="en-US" baseline="-25000" dirty="0" smtClean="0"/>
              <a:t>2</a:t>
            </a:r>
            <a:r>
              <a:rPr lang="en-US" dirty="0" smtClean="0"/>
              <a:t>) -- 1/4</a:t>
            </a:r>
          </a:p>
          <a:p>
            <a:pPr eaLnBrk="1" hangingPunct="1"/>
            <a:r>
              <a:rPr lang="en-US" dirty="0" smtClean="0"/>
              <a:t>Methane and other gases -- 1/10</a:t>
            </a:r>
          </a:p>
          <a:p>
            <a:pPr eaLnBrk="1" hangingPunct="1">
              <a:buNone/>
            </a:pPr>
            <a:endParaRPr lang="en-US" dirty="0" smtClean="0"/>
          </a:p>
        </p:txBody>
      </p:sp>
      <p:sp>
        <p:nvSpPr>
          <p:cNvPr id="35842" name="AutoShape 2" descr="imap://straley@server1.pa.uky.edu:993/fetch%3EUID%3E/INBOX%3E423297?part=1.3&amp;type=image/bmp&amp;filename=atmos2.bmp"/>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 name="Picture 6"/>
          <p:cNvPicPr>
            <a:picLocks noChangeAspect="1" noChangeArrowheads="1"/>
          </p:cNvPicPr>
          <p:nvPr/>
        </p:nvPicPr>
        <p:blipFill>
          <a:blip r:embed="rId2" cstate="print"/>
          <a:srcRect/>
          <a:stretch>
            <a:fillRect/>
          </a:stretch>
        </p:blipFill>
        <p:spPr bwMode="auto">
          <a:xfrm>
            <a:off x="2936861" y="2590801"/>
            <a:ext cx="5826139" cy="4132729"/>
          </a:xfrm>
          <a:prstGeom prst="rect">
            <a:avLst/>
          </a:prstGeom>
          <a:noFill/>
          <a:ln w="9525">
            <a:noFill/>
            <a:miter lim="800000"/>
            <a:headEnd/>
            <a:tailEnd/>
          </a:ln>
        </p:spPr>
      </p:pic>
    </p:spTree>
    <p:extLst>
      <p:ext uri="{BB962C8B-B14F-4D97-AF65-F5344CB8AC3E}">
        <p14:creationId xmlns:p14="http://schemas.microsoft.com/office/powerpoint/2010/main" val="21615263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History of the earth’s temperature</a:t>
            </a:r>
            <a:endParaRPr lang="en-US" dirty="0"/>
          </a:p>
        </p:txBody>
      </p:sp>
      <p:pic>
        <p:nvPicPr>
          <p:cNvPr id="31746" name="Picture 2"/>
          <p:cNvPicPr>
            <a:picLocks noChangeAspect="1" noChangeArrowheads="1"/>
          </p:cNvPicPr>
          <p:nvPr/>
        </p:nvPicPr>
        <p:blipFill>
          <a:blip r:embed="rId2" cstate="print"/>
          <a:srcRect/>
          <a:stretch>
            <a:fillRect/>
          </a:stretch>
        </p:blipFill>
        <p:spPr bwMode="auto">
          <a:xfrm>
            <a:off x="2971801" y="1643063"/>
            <a:ext cx="6476999" cy="4877258"/>
          </a:xfrm>
          <a:prstGeom prst="rect">
            <a:avLst/>
          </a:prstGeom>
          <a:noFill/>
          <a:ln w="9525">
            <a:noFill/>
            <a:miter lim="800000"/>
            <a:headEnd/>
            <a:tailEnd/>
          </a:ln>
        </p:spPr>
      </p:pic>
    </p:spTree>
    <p:extLst>
      <p:ext uri="{BB962C8B-B14F-4D97-AF65-F5344CB8AC3E}">
        <p14:creationId xmlns:p14="http://schemas.microsoft.com/office/powerpoint/2010/main" val="266290435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981200" y="274638"/>
            <a:ext cx="8229600" cy="639762"/>
          </a:xfrm>
        </p:spPr>
        <p:txBody>
          <a:bodyPr>
            <a:normAutofit fontScale="90000"/>
          </a:bodyPr>
          <a:lstStyle/>
          <a:p>
            <a:pPr eaLnBrk="1" hangingPunct="1"/>
            <a:r>
              <a:rPr lang="en-US" sz="4000" dirty="0"/>
              <a:t>Any questions?</a:t>
            </a:r>
          </a:p>
        </p:txBody>
      </p:sp>
      <p:pic>
        <p:nvPicPr>
          <p:cNvPr id="23555" name="Picture 4" descr="greenhouse"/>
          <p:cNvPicPr>
            <a:picLocks noGrp="1" noChangeAspect="1" noChangeArrowheads="1"/>
          </p:cNvPicPr>
          <p:nvPr>
            <p:ph idx="1"/>
          </p:nvPr>
        </p:nvPicPr>
        <p:blipFill>
          <a:blip r:embed="rId2" cstate="print"/>
          <a:srcRect/>
          <a:stretch>
            <a:fillRect/>
          </a:stretch>
        </p:blipFill>
        <p:spPr>
          <a:xfrm>
            <a:off x="2362200" y="1176338"/>
            <a:ext cx="7391400" cy="5429250"/>
          </a:xfrm>
          <a:noFill/>
        </p:spPr>
      </p:pic>
    </p:spTree>
    <p:extLst>
      <p:ext uri="{BB962C8B-B14F-4D97-AF65-F5344CB8AC3E}">
        <p14:creationId xmlns:p14="http://schemas.microsoft.com/office/powerpoint/2010/main" val="923880288"/>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Atmospheric temperature profile</a:t>
            </a:r>
            <a:endParaRPr lang="en-US"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6464" y="3328989"/>
            <a:ext cx="219075" cy="200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8864" y="3481389"/>
            <a:ext cx="219075" cy="200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057400" y="1371600"/>
            <a:ext cx="4300538" cy="2677656"/>
          </a:xfrm>
          <a:prstGeom prst="rect">
            <a:avLst/>
          </a:prstGeom>
          <a:noFill/>
        </p:spPr>
        <p:txBody>
          <a:bodyPr wrap="square" rtlCol="0">
            <a:spAutoFit/>
          </a:bodyPr>
          <a:lstStyle/>
          <a:p>
            <a:r>
              <a:rPr lang="en-US" sz="2800" dirty="0"/>
              <a:t>The temperature of the atmosphere decreases with altitude due to adiabatic expansion as air is carried upwards.</a:t>
            </a:r>
          </a:p>
          <a:p>
            <a:endParaRPr lang="en-US" sz="2800" dirty="0"/>
          </a:p>
        </p:txBody>
      </p:sp>
      <p:pic>
        <p:nvPicPr>
          <p:cNvPr id="6"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357939" y="1371600"/>
            <a:ext cx="3775119" cy="4661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075568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583166" y="764088"/>
            <a:ext cx="8274818" cy="5935803"/>
          </a:xfrm>
          <a:prstGeom prst="rect">
            <a:avLst/>
          </a:prstGeom>
        </p:spPr>
      </p:pic>
    </p:spTree>
    <p:extLst>
      <p:ext uri="{BB962C8B-B14F-4D97-AF65-F5344CB8AC3E}">
        <p14:creationId xmlns:p14="http://schemas.microsoft.com/office/powerpoint/2010/main" val="29781818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 electricity generation</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64950" y="1600200"/>
            <a:ext cx="4824474" cy="4576763"/>
          </a:xfrm>
        </p:spPr>
      </p:pic>
    </p:spTree>
    <p:extLst>
      <p:ext uri="{BB962C8B-B14F-4D97-AF65-F5344CB8AC3E}">
        <p14:creationId xmlns:p14="http://schemas.microsoft.com/office/powerpoint/2010/main" val="18195512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Electricity</a:t>
            </a:r>
            <a:endParaRPr lang="en-US"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51692" y="1679713"/>
            <a:ext cx="10580119" cy="46912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783227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70044" y="1825625"/>
            <a:ext cx="4251912" cy="4351338"/>
          </a:xfrm>
          <a:prstGeom prst="rect">
            <a:avLst/>
          </a:prstGeom>
        </p:spPr>
      </p:pic>
    </p:spTree>
    <p:extLst>
      <p:ext uri="{BB962C8B-B14F-4D97-AF65-F5344CB8AC3E}">
        <p14:creationId xmlns:p14="http://schemas.microsoft.com/office/powerpoint/2010/main" val="1872115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6" name="Picture 2" descr="https://upload.wikimedia.org/wikipedia/commons/thumb/1/1d/Global_Wind_Power_Cumulative_Capacity.svg/1280px-Global_Wind_Power_Cumulative_Capacity.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662" y="424414"/>
            <a:ext cx="7324725" cy="5495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31998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022261" y="1825625"/>
            <a:ext cx="4147478" cy="4351338"/>
          </a:xfrm>
        </p:spPr>
      </p:pic>
    </p:spTree>
    <p:extLst>
      <p:ext uri="{BB962C8B-B14F-4D97-AF65-F5344CB8AC3E}">
        <p14:creationId xmlns:p14="http://schemas.microsoft.com/office/powerpoint/2010/main" val="12091857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History of the earth’s temperature</a:t>
            </a:r>
            <a:endParaRPr lang="en-US"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90801" y="1524000"/>
            <a:ext cx="7310581" cy="4824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77504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838200" y="149008"/>
            <a:ext cx="10515600" cy="1325563"/>
          </a:xfrm>
        </p:spPr>
        <p:txBody>
          <a:bodyPr/>
          <a:lstStyle/>
          <a:p>
            <a:pPr eaLnBrk="1" hangingPunct="1"/>
            <a:r>
              <a:rPr lang="en-US" dirty="0" smtClean="0"/>
              <a:t>The temperature is rising “rapidly”?</a:t>
            </a:r>
          </a:p>
        </p:txBody>
      </p:sp>
      <p:pic>
        <p:nvPicPr>
          <p:cNvPr id="31746" name="Picture 2"/>
          <p:cNvPicPr>
            <a:picLocks noGrp="1" noChangeAspect="1" noChangeArrowheads="1"/>
          </p:cNvPicPr>
          <p:nvPr>
            <p:ph idx="1"/>
          </p:nvPr>
        </p:nvPicPr>
        <p:blipFill>
          <a:blip r:embed="rId2" cstate="print"/>
          <a:srcRect/>
          <a:stretch>
            <a:fillRect/>
          </a:stretch>
        </p:blipFill>
        <p:spPr bwMode="auto">
          <a:xfrm>
            <a:off x="2863170" y="1600201"/>
            <a:ext cx="6465661" cy="4525963"/>
          </a:xfrm>
          <a:prstGeom prst="rect">
            <a:avLst/>
          </a:prstGeom>
          <a:noFill/>
          <a:ln w="9525">
            <a:noFill/>
            <a:miter lim="800000"/>
            <a:headEnd/>
            <a:tailEnd/>
          </a:ln>
        </p:spPr>
      </p:pic>
      <p:pic>
        <p:nvPicPr>
          <p:cNvPr id="3" name="Picture 2"/>
          <p:cNvPicPr>
            <a:picLocks noChangeAspect="1"/>
          </p:cNvPicPr>
          <p:nvPr/>
        </p:nvPicPr>
        <p:blipFill>
          <a:blip r:embed="rId3"/>
          <a:stretch>
            <a:fillRect/>
          </a:stretch>
        </p:blipFill>
        <p:spPr>
          <a:xfrm>
            <a:off x="1550299" y="1345915"/>
            <a:ext cx="8312891" cy="5448076"/>
          </a:xfrm>
          <a:prstGeom prst="rect">
            <a:avLst/>
          </a:prstGeom>
        </p:spPr>
      </p:pic>
    </p:spTree>
    <p:extLst>
      <p:ext uri="{BB962C8B-B14F-4D97-AF65-F5344CB8AC3E}">
        <p14:creationId xmlns:p14="http://schemas.microsoft.com/office/powerpoint/2010/main" val="16917431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n-US" smtClean="0"/>
              <a:t>Increasing carbon dioxide</a:t>
            </a:r>
          </a:p>
        </p:txBody>
      </p:sp>
      <p:pic>
        <p:nvPicPr>
          <p:cNvPr id="25604" name="Picture 5" descr="C:\Users\Joe\Documents\1101files\USP100\Mauna_Loa_Carbon_Dioxide.GIF"/>
          <p:cNvPicPr>
            <a:picLocks noChangeAspect="1" noChangeArrowheads="1"/>
          </p:cNvPicPr>
          <p:nvPr/>
        </p:nvPicPr>
        <p:blipFill>
          <a:blip r:embed="rId2" cstate="print"/>
          <a:srcRect/>
          <a:stretch>
            <a:fillRect/>
          </a:stretch>
        </p:blipFill>
        <p:spPr bwMode="auto">
          <a:xfrm>
            <a:off x="2362201" y="2209801"/>
            <a:ext cx="6742003" cy="4428913"/>
          </a:xfrm>
          <a:prstGeom prst="rect">
            <a:avLst/>
          </a:prstGeom>
          <a:noFill/>
          <a:ln w="9525">
            <a:noFill/>
            <a:miter lim="800000"/>
            <a:headEnd/>
            <a:tailEnd/>
          </a:ln>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3202" y="1812051"/>
            <a:ext cx="7620000" cy="4733925"/>
          </a:xfrm>
          <a:prstGeom prst="rect">
            <a:avLst/>
          </a:prstGeom>
        </p:spPr>
      </p:pic>
    </p:spTree>
    <p:extLst>
      <p:ext uri="{BB962C8B-B14F-4D97-AF65-F5344CB8AC3E}">
        <p14:creationId xmlns:p14="http://schemas.microsoft.com/office/powerpoint/2010/main" val="225493003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868362"/>
          </a:xfrm>
        </p:spPr>
        <p:txBody>
          <a:bodyPr/>
          <a:lstStyle/>
          <a:p>
            <a:r>
              <a:rPr lang="en-US" dirty="0" smtClean="0"/>
              <a:t>Overlaying two graphs</a:t>
            </a:r>
            <a:endParaRPr lang="en-US" dirty="0"/>
          </a:p>
        </p:txBody>
      </p:sp>
      <p:pic>
        <p:nvPicPr>
          <p:cNvPr id="4" name="irc_mi" descr="http://conservationreport.files.wordpress.com/2009/02/global-average-temperature.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4600" y="1219200"/>
            <a:ext cx="7543800" cy="5257800"/>
          </a:xfrm>
          <a:prstGeom prst="rect">
            <a:avLst/>
          </a:prstGeom>
          <a:noFill/>
          <a:ln>
            <a:noFill/>
          </a:ln>
        </p:spPr>
      </p:pic>
    </p:spTree>
    <p:extLst>
      <p:ext uri="{BB962C8B-B14F-4D97-AF65-F5344CB8AC3E}">
        <p14:creationId xmlns:p14="http://schemas.microsoft.com/office/powerpoint/2010/main" val="64512232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25814</TotalTime>
  <Words>1299</Words>
  <Application>Microsoft Office PowerPoint</Application>
  <PresentationFormat>Widescreen</PresentationFormat>
  <Paragraphs>140</Paragraphs>
  <Slides>57</Slides>
  <Notes>0</Notes>
  <HiddenSlides>24</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57</vt:i4>
      </vt:variant>
    </vt:vector>
  </HeadingPairs>
  <TitlesOfParts>
    <vt:vector size="61" baseType="lpstr">
      <vt:lpstr>Arial</vt:lpstr>
      <vt:lpstr>Calibri</vt:lpstr>
      <vt:lpstr>Calibri Light</vt:lpstr>
      <vt:lpstr>Office Theme</vt:lpstr>
      <vt:lpstr>Can Renewable Energy Replace Fossil Fuels?</vt:lpstr>
      <vt:lpstr>The role of the university</vt:lpstr>
      <vt:lpstr>Inspired by two books …</vt:lpstr>
      <vt:lpstr>History of the Earth’s Temperature</vt:lpstr>
      <vt:lpstr>History of the earth’s temperature</vt:lpstr>
      <vt:lpstr>History of the earth’s temperature</vt:lpstr>
      <vt:lpstr>The temperature is rising “rapidly”?</vt:lpstr>
      <vt:lpstr>Increasing carbon dioxide</vt:lpstr>
      <vt:lpstr>Overlaying two graphs</vt:lpstr>
      <vt:lpstr>Greenhouse effect</vt:lpstr>
      <vt:lpstr>The effect of carbon dioxide</vt:lpstr>
      <vt:lpstr>The greenhouse effect</vt:lpstr>
      <vt:lpstr>Temperature structure of the atmosphere</vt:lpstr>
      <vt:lpstr>Why CO2 makes the earth warmer</vt:lpstr>
      <vt:lpstr>Implications of the theory</vt:lpstr>
      <vt:lpstr>Why do we care?</vt:lpstr>
      <vt:lpstr>The role of the university</vt:lpstr>
      <vt:lpstr>Can we stop using fossil fuels?  </vt:lpstr>
      <vt:lpstr>PowerPoint Presentation</vt:lpstr>
      <vt:lpstr>Electricity production in the US, 2018</vt:lpstr>
      <vt:lpstr>Solar power:  kWh/m2/day</vt:lpstr>
      <vt:lpstr>Power the US with (150 km)2! </vt:lpstr>
      <vt:lpstr>Wind resource</vt:lpstr>
      <vt:lpstr>Wind resource</vt:lpstr>
      <vt:lpstr>Wind resource numbers</vt:lpstr>
      <vt:lpstr>PowerPoint Presentation</vt:lpstr>
      <vt:lpstr>Advantages of solar power</vt:lpstr>
      <vt:lpstr>Solar power can be distributed in a way that wind power cannot</vt:lpstr>
      <vt:lpstr>PowerPoint Presentation</vt:lpstr>
      <vt:lpstr>Concentrating Solar Power</vt:lpstr>
      <vt:lpstr>The advantages of wind power</vt:lpstr>
      <vt:lpstr>Solar vs. Wind</vt:lpstr>
      <vt:lpstr>The advantages of wind power</vt:lpstr>
      <vt:lpstr>PowerPoint Presentation</vt:lpstr>
      <vt:lpstr>A solar farm takes up land</vt:lpstr>
      <vt:lpstr>But apparently grass will grow under the panels!</vt:lpstr>
      <vt:lpstr>Solar power can be distributed in a way that wind power cannot</vt:lpstr>
      <vt:lpstr>Scale-up problems</vt:lpstr>
      <vt:lpstr>Problems in scaling up: solar overproduces during the day</vt:lpstr>
      <vt:lpstr>Global Wind and Solar “Capacity”</vt:lpstr>
      <vt:lpstr>Solar vs. Wind -- economics</vt:lpstr>
      <vt:lpstr>Power the US with (150 km)2! </vt:lpstr>
      <vt:lpstr>Global Electrical Energy, now and in the future</vt:lpstr>
      <vt:lpstr>Global Electrical Energy, now and in the future</vt:lpstr>
      <vt:lpstr>Can renewable energy replace fossil fuels? </vt:lpstr>
      <vt:lpstr>Another useful reference</vt:lpstr>
      <vt:lpstr>The role of the university</vt:lpstr>
      <vt:lpstr>The temperature of the earth</vt:lpstr>
      <vt:lpstr>Greenhouse gases</vt:lpstr>
      <vt:lpstr>Any questions?</vt:lpstr>
      <vt:lpstr>Atmospheric temperature profile</vt:lpstr>
      <vt:lpstr>PowerPoint Presentation</vt:lpstr>
      <vt:lpstr>US electricity generation</vt:lpstr>
      <vt:lpstr>Electricity</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Straley, Joseph</dc:creator>
  <cp:lastModifiedBy>Straley, Joseph</cp:lastModifiedBy>
  <cp:revision>123</cp:revision>
  <dcterms:created xsi:type="dcterms:W3CDTF">2019-07-02T19:50:40Z</dcterms:created>
  <dcterms:modified xsi:type="dcterms:W3CDTF">2019-09-13T17:47:22Z</dcterms:modified>
</cp:coreProperties>
</file>