
<file path=[Content_Types].xml><?xml version="1.0" encoding="utf-8"?>
<Types xmlns="http://schemas.openxmlformats.org/package/2006/content-types">
  <Default Extension="png" ContentType="image/png"/>
  <Default Extension="emf" ContentType="image/x-emf"/>
  <Default Extension="jpeg" ContentType="image/jpeg"/>
  <Default Extension="web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12" r:id="rId4"/>
    <p:sldId id="274" r:id="rId5"/>
    <p:sldId id="275" r:id="rId6"/>
    <p:sldId id="261" r:id="rId7"/>
    <p:sldId id="262" r:id="rId8"/>
    <p:sldId id="263" r:id="rId9"/>
    <p:sldId id="317" r:id="rId10"/>
    <p:sldId id="316" r:id="rId11"/>
    <p:sldId id="320" r:id="rId12"/>
    <p:sldId id="321" r:id="rId13"/>
    <p:sldId id="318" r:id="rId14"/>
    <p:sldId id="319" r:id="rId15"/>
    <p:sldId id="324" r:id="rId16"/>
    <p:sldId id="266" r:id="rId17"/>
    <p:sldId id="265" r:id="rId18"/>
    <p:sldId id="310" r:id="rId19"/>
    <p:sldId id="313" r:id="rId20"/>
    <p:sldId id="308" r:id="rId21"/>
    <p:sldId id="309" r:id="rId22"/>
    <p:sldId id="326" r:id="rId23"/>
    <p:sldId id="327" r:id="rId24"/>
    <p:sldId id="315" r:id="rId25"/>
    <p:sldId id="306" r:id="rId26"/>
    <p:sldId id="325" r:id="rId27"/>
    <p:sldId id="307" r:id="rId28"/>
    <p:sldId id="290" r:id="rId29"/>
    <p:sldId id="268" r:id="rId30"/>
    <p:sldId id="269" r:id="rId31"/>
    <p:sldId id="331" r:id="rId32"/>
    <p:sldId id="329" r:id="rId33"/>
    <p:sldId id="330" r:id="rId34"/>
    <p:sldId id="332" r:id="rId35"/>
    <p:sldId id="333" r:id="rId36"/>
    <p:sldId id="334" r:id="rId37"/>
    <p:sldId id="337" r:id="rId38"/>
    <p:sldId id="335" r:id="rId39"/>
    <p:sldId id="336" r:id="rId40"/>
    <p:sldId id="285" r:id="rId41"/>
    <p:sldId id="304" r:id="rId42"/>
    <p:sldId id="288" r:id="rId43"/>
    <p:sldId id="291" r:id="rId44"/>
    <p:sldId id="311" r:id="rId45"/>
    <p:sldId id="301" r:id="rId46"/>
    <p:sldId id="295" r:id="rId47"/>
    <p:sldId id="289" r:id="rId48"/>
    <p:sldId id="284" r:id="rId49"/>
    <p:sldId id="276" r:id="rId50"/>
    <p:sldId id="294" r:id="rId51"/>
    <p:sldId id="292" r:id="rId52"/>
    <p:sldId id="279" r:id="rId53"/>
    <p:sldId id="277" r:id="rId54"/>
    <p:sldId id="293" r:id="rId55"/>
    <p:sldId id="278" r:id="rId56"/>
    <p:sldId id="300" r:id="rId57"/>
    <p:sldId id="296" r:id="rId58"/>
    <p:sldId id="298" r:id="rId59"/>
    <p:sldId id="286" r:id="rId60"/>
    <p:sldId id="281" r:id="rId61"/>
    <p:sldId id="297" r:id="rId62"/>
    <p:sldId id="303" r:id="rId63"/>
    <p:sldId id="305" r:id="rId64"/>
    <p:sldId id="338" r:id="rId65"/>
    <p:sldId id="302" r:id="rId66"/>
    <p:sldId id="259" r:id="rId67"/>
    <p:sldId id="258" r:id="rId68"/>
    <p:sldId id="257" r:id="rId69"/>
    <p:sldId id="264" r:id="rId70"/>
    <p:sldId id="267" r:id="rId71"/>
    <p:sldId id="270" r:id="rId72"/>
    <p:sldId id="273" r:id="rId73"/>
    <p:sldId id="271" r:id="rId74"/>
    <p:sldId id="272" r:id="rId75"/>
    <p:sldId id="28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8" d="100"/>
          <a:sy n="108" d="100"/>
        </p:scale>
        <p:origin x="-60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3860954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317336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907044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6AA72-88BE-41EB-AD51-C08C45244E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349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50603E-6CB9-46D5-A3E0-BB729A4294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24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035A2F-4619-4F7A-AAAB-6E3F3E33D2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2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E0D14A-4DEC-4E1F-B4EC-4E89395C9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544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FA0E7F-9782-459F-B8B2-DB1A079B2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937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475FCC-E50E-46AC-92D7-A9BB3343E3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675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8C125F-C80C-44B1-9FF4-5E160D4D6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08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AF1F8F-3FCC-4E31-8D42-82CBE54B69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04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928190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D1E06-8658-4CE9-82E9-904FFDBFC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104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930595-89F7-45D5-B3B2-FD9155FBE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548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69C751-9949-4344-B946-BE98BA48E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879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FDDC3D-E1DE-45D5-8159-F30962593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01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AA9D1-8365-484B-8274-E4DC78C8FBC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359443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6AA9D1-8365-484B-8274-E4DC78C8FBC7}"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83540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6AA9D1-8365-484B-8274-E4DC78C8FBC7}"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43515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6AA9D1-8365-484B-8274-E4DC78C8FBC7}" type="datetimeFigureOut">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237968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AA9D1-8365-484B-8274-E4DC78C8FBC7}" type="datetimeFigureOut">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29123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6AA9D1-8365-484B-8274-E4DC78C8FBC7}"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423833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6AA9D1-8365-484B-8274-E4DC78C8FBC7}"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3303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AA9D1-8365-484B-8274-E4DC78C8FBC7}"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3F80C-2691-49BF-BB03-AFFE843E93A8}" type="slidenum">
              <a:rPr lang="en-US" smtClean="0"/>
              <a:t>‹#›</a:t>
            </a:fld>
            <a:endParaRPr lang="en-US"/>
          </a:p>
        </p:txBody>
      </p:sp>
    </p:spTree>
    <p:extLst>
      <p:ext uri="{BB962C8B-B14F-4D97-AF65-F5344CB8AC3E}">
        <p14:creationId xmlns:p14="http://schemas.microsoft.com/office/powerpoint/2010/main" val="272135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17A1CE6-E0CE-46BA-9B2D-9B188E964BE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2785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web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Can Renewable Energy Replace Fossil Fuels</a:t>
            </a:r>
            <a:r>
              <a:rPr lang="en-US" dirty="0" smtClean="0"/>
              <a:t>?</a:t>
            </a:r>
            <a:br>
              <a:rPr lang="en-US" dirty="0" smtClean="0"/>
            </a:br>
            <a:r>
              <a:rPr lang="en-US" sz="4400" dirty="0" smtClean="0"/>
              <a:t>Joseph P. Straley</a:t>
            </a:r>
            <a:br>
              <a:rPr lang="en-US" sz="4400" dirty="0" smtClean="0"/>
            </a:br>
            <a:r>
              <a:rPr lang="en-US" sz="4400" dirty="0" smtClean="0"/>
              <a:t>University of Kentucky</a:t>
            </a:r>
            <a:endParaRPr lang="en-US" dirty="0"/>
          </a:p>
        </p:txBody>
      </p:sp>
      <p:sp>
        <p:nvSpPr>
          <p:cNvPr id="3" name="Subtitle 2"/>
          <p:cNvSpPr>
            <a:spLocks noGrp="1"/>
          </p:cNvSpPr>
          <p:nvPr>
            <p:ph type="subTitle" idx="1"/>
          </p:nvPr>
        </p:nvSpPr>
        <p:spPr/>
        <p:txBody>
          <a:bodyPr/>
          <a:lstStyle/>
          <a:p>
            <a:r>
              <a:rPr lang="en-US" dirty="0"/>
              <a:t>Burning fossil fuels is increasing the CO</a:t>
            </a:r>
            <a:r>
              <a:rPr lang="en-US" baseline="-25000" dirty="0"/>
              <a:t>2</a:t>
            </a:r>
            <a:r>
              <a:rPr lang="en-US" dirty="0"/>
              <a:t> content of the atmosphere.  This may lead to climate change.    How hard will it be to convert to a renewable energy economy?   I’ll discuss the issues that are involved.</a:t>
            </a:r>
          </a:p>
          <a:p>
            <a:endParaRPr lang="en-US" dirty="0"/>
          </a:p>
        </p:txBody>
      </p:sp>
    </p:spTree>
    <p:extLst>
      <p:ext uri="{BB962C8B-B14F-4D97-AF65-F5344CB8AC3E}">
        <p14:creationId xmlns:p14="http://schemas.microsoft.com/office/powerpoint/2010/main" val="1733346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0098"/>
          </a:xfrm>
        </p:spPr>
        <p:txBody>
          <a:bodyPr/>
          <a:lstStyle/>
          <a:p>
            <a:r>
              <a:rPr lang="en-US" dirty="0" smtClean="0"/>
              <a:t>Infrared light</a:t>
            </a:r>
            <a:endParaRPr lang="en-US" dirty="0"/>
          </a:p>
        </p:txBody>
      </p:sp>
      <p:sp>
        <p:nvSpPr>
          <p:cNvPr id="3" name="Content Placeholder 2"/>
          <p:cNvSpPr>
            <a:spLocks noGrp="1"/>
          </p:cNvSpPr>
          <p:nvPr>
            <p:ph idx="1"/>
          </p:nvPr>
        </p:nvSpPr>
        <p:spPr>
          <a:xfrm>
            <a:off x="838200" y="1257300"/>
            <a:ext cx="10515600" cy="4919663"/>
          </a:xfrm>
        </p:spPr>
        <p:txBody>
          <a:bodyPr/>
          <a:lstStyle/>
          <a:p>
            <a:pPr marL="0" indent="0">
              <a:buNone/>
            </a:pPr>
            <a:r>
              <a:rPr lang="en-US" dirty="0" smtClean="0"/>
              <a:t>The colors of a rainbow come in the order they do –</a:t>
            </a:r>
          </a:p>
          <a:p>
            <a:pPr marL="0" indent="0">
              <a:buNone/>
            </a:pPr>
            <a:r>
              <a:rPr lang="en-US" dirty="0" smtClean="0"/>
              <a:t>Red, orange, yellow, green, blue …</a:t>
            </a:r>
          </a:p>
          <a:p>
            <a:pPr marL="0" indent="0">
              <a:buNone/>
            </a:pPr>
            <a:r>
              <a:rPr lang="en-US" dirty="0" smtClean="0"/>
              <a:t>Because that is the order of decreasing “wavelength” (a measurably physics property).   There are kinds of light that are longer wavelength than visible light (“infrared light”) and of shorter wavelength than visible light (“ultraviolet light”).</a:t>
            </a:r>
          </a:p>
          <a:p>
            <a:pPr marL="0" indent="0">
              <a:buNone/>
            </a:pPr>
            <a:r>
              <a:rPr lang="en-US" dirty="0"/>
              <a:t> </a:t>
            </a:r>
            <a:r>
              <a:rPr lang="en-US" dirty="0" smtClean="0"/>
              <a:t> Although our eyes can’t see these extra kinds                                          of light, a camera sometimes can.</a:t>
            </a:r>
          </a:p>
          <a:p>
            <a:pPr marL="0" indent="0">
              <a:buNone/>
            </a:pPr>
            <a:r>
              <a:rPr lang="en-US" dirty="0" smtClean="0"/>
              <a:t>This is how a TV remote talks to the TV:  </a:t>
            </a:r>
            <a:endParaRPr lang="en-US" dirty="0"/>
          </a:p>
        </p:txBody>
      </p:sp>
      <p:pic>
        <p:nvPicPr>
          <p:cNvPr id="3074" name="Picture 2" descr="http://www.pa.uky.edu/~straley/squid/light11/light/clic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4962" y="3608143"/>
            <a:ext cx="2917824" cy="288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881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2852"/>
          </a:xfrm>
        </p:spPr>
        <p:txBody>
          <a:bodyPr/>
          <a:lstStyle/>
          <a:p>
            <a:r>
              <a:rPr lang="en-US" dirty="0" smtClean="0"/>
              <a:t>Infrared light</a:t>
            </a:r>
            <a:endParaRPr lang="en-US" dirty="0"/>
          </a:p>
        </p:txBody>
      </p:sp>
      <p:sp>
        <p:nvSpPr>
          <p:cNvPr id="3" name="Content Placeholder 2"/>
          <p:cNvSpPr>
            <a:spLocks noGrp="1"/>
          </p:cNvSpPr>
          <p:nvPr>
            <p:ph idx="1"/>
          </p:nvPr>
        </p:nvSpPr>
        <p:spPr>
          <a:xfrm>
            <a:off x="838200" y="1301262"/>
            <a:ext cx="10515600" cy="4875701"/>
          </a:xfrm>
        </p:spPr>
        <p:txBody>
          <a:bodyPr/>
          <a:lstStyle/>
          <a:p>
            <a:pPr marL="0" indent="0">
              <a:buNone/>
            </a:pPr>
            <a:r>
              <a:rPr lang="en-US" dirty="0" smtClean="0"/>
              <a:t>Very hot objects emit visible light (“red hot”  “white hot”).   Warm objects emit infrared light.</a:t>
            </a:r>
            <a:endParaRPr lang="en-US" dirty="0"/>
          </a:p>
        </p:txBody>
      </p:sp>
      <p:pic>
        <p:nvPicPr>
          <p:cNvPr id="5122" name="Picture 2" descr="http://www.pa.uky.edu/~straley/squid/light11/light/a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077" y="2297722"/>
            <a:ext cx="6531426" cy="35052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a.uky.edu/~straley/squid/light11/light/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4" y="2297722"/>
            <a:ext cx="4508783" cy="363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85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0" y="274638"/>
            <a:ext cx="10972800" cy="868362"/>
          </a:xfrm>
        </p:spPr>
        <p:txBody>
          <a:bodyPr/>
          <a:lstStyle/>
          <a:p>
            <a:pPr eaLnBrk="1" hangingPunct="1"/>
            <a:r>
              <a:rPr lang="en-US" dirty="0" smtClean="0"/>
              <a:t>The temperature of the earth</a:t>
            </a:r>
          </a:p>
        </p:txBody>
      </p:sp>
      <p:sp>
        <p:nvSpPr>
          <p:cNvPr id="18435" name="Text Box 6"/>
          <p:cNvSpPr txBox="1">
            <a:spLocks noChangeArrowheads="1"/>
          </p:cNvSpPr>
          <p:nvPr/>
        </p:nvSpPr>
        <p:spPr bwMode="auto">
          <a:xfrm>
            <a:off x="1219200" y="1066801"/>
            <a:ext cx="10972800" cy="1600438"/>
          </a:xfrm>
          <a:prstGeom prst="rect">
            <a:avLst/>
          </a:prstGeom>
          <a:noFill/>
          <a:ln w="9525">
            <a:noFill/>
            <a:miter lim="800000"/>
            <a:headEnd/>
            <a:tailEnd/>
          </a:ln>
        </p:spPr>
        <p:txBody>
          <a:bodyPr wrap="square">
            <a:spAutoFit/>
          </a:bodyPr>
          <a:lstStyle/>
          <a:p>
            <a:pPr>
              <a:spcBef>
                <a:spcPct val="50000"/>
              </a:spcBef>
            </a:pPr>
            <a:r>
              <a:rPr lang="en-US" sz="2800" dirty="0"/>
              <a:t>Energy comes from the sun in the form of visible </a:t>
            </a:r>
            <a:r>
              <a:rPr lang="en-US" sz="2800" dirty="0" smtClean="0"/>
              <a:t>light, and leaves in the form of infrared light..</a:t>
            </a:r>
            <a:endParaRPr lang="en-US" sz="2800" dirty="0"/>
          </a:p>
          <a:p>
            <a:pPr>
              <a:spcBef>
                <a:spcPct val="50000"/>
              </a:spcBef>
            </a:pPr>
            <a:r>
              <a:rPr lang="en-US" sz="2800" dirty="0"/>
              <a:t>This determines the </a:t>
            </a:r>
            <a:r>
              <a:rPr lang="en-US" sz="2800" dirty="0" smtClean="0"/>
              <a:t>average temperature </a:t>
            </a:r>
            <a:r>
              <a:rPr lang="en-US" sz="2800" dirty="0"/>
              <a:t>of the earth</a:t>
            </a:r>
          </a:p>
        </p:txBody>
      </p:sp>
      <p:pic>
        <p:nvPicPr>
          <p:cNvPr id="31746" name="Picture 2"/>
          <p:cNvPicPr>
            <a:picLocks noChangeAspect="1" noChangeArrowheads="1"/>
          </p:cNvPicPr>
          <p:nvPr/>
        </p:nvPicPr>
        <p:blipFill>
          <a:blip r:embed="rId2" cstate="print"/>
          <a:srcRect/>
          <a:stretch>
            <a:fillRect/>
          </a:stretch>
        </p:blipFill>
        <p:spPr bwMode="auto">
          <a:xfrm>
            <a:off x="1219200" y="2813539"/>
            <a:ext cx="9088316" cy="3581400"/>
          </a:xfrm>
          <a:prstGeom prst="rect">
            <a:avLst/>
          </a:prstGeom>
          <a:noFill/>
          <a:ln w="9525">
            <a:noFill/>
            <a:miter lim="800000"/>
            <a:headEnd/>
            <a:tailEnd/>
          </a:ln>
        </p:spPr>
      </p:pic>
    </p:spTree>
    <p:extLst>
      <p:ext uri="{BB962C8B-B14F-4D97-AF65-F5344CB8AC3E}">
        <p14:creationId xmlns:p14="http://schemas.microsoft.com/office/powerpoint/2010/main" val="107749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smtClean="0"/>
              <a:t>The temperature of the earth</a:t>
            </a:r>
          </a:p>
        </p:txBody>
      </p:sp>
      <p:sp>
        <p:nvSpPr>
          <p:cNvPr id="1028" name="Content Placeholder 2"/>
          <p:cNvSpPr>
            <a:spLocks noGrp="1"/>
          </p:cNvSpPr>
          <p:nvPr>
            <p:ph idx="1"/>
          </p:nvPr>
        </p:nvSpPr>
        <p:spPr>
          <a:xfrm>
            <a:off x="609600" y="1371601"/>
            <a:ext cx="10972800" cy="4754563"/>
          </a:xfrm>
        </p:spPr>
        <p:txBody>
          <a:bodyPr/>
          <a:lstStyle/>
          <a:p>
            <a:pPr marL="0">
              <a:buFontTx/>
              <a:buNone/>
            </a:pPr>
            <a:r>
              <a:rPr lang="en-US" dirty="0" smtClean="0"/>
              <a:t>There’s a problem with the theory:   It predicts that the earth should be much colder (about 0 F, instead of 55 F) than it is.    Energy is not leaking away as fast as it should</a:t>
            </a:r>
            <a:endParaRPr lang="en-US" baseline="30000" dirty="0" smtClean="0"/>
          </a:p>
          <a:p>
            <a:pPr marL="0">
              <a:buFontTx/>
              <a:buNone/>
            </a:pPr>
            <a:r>
              <a:rPr lang="en-US" dirty="0" smtClean="0"/>
              <a:t>This means that something hindering the outgoing radiation.</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9802" y="3698633"/>
            <a:ext cx="2415931" cy="2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304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74638"/>
            <a:ext cx="10972800" cy="792162"/>
          </a:xfrm>
        </p:spPr>
        <p:txBody>
          <a:bodyPr/>
          <a:lstStyle/>
          <a:p>
            <a:pPr eaLnBrk="1" hangingPunct="1"/>
            <a:r>
              <a:rPr lang="en-US" dirty="0" smtClean="0"/>
              <a:t>The effect of carbon dioxide</a:t>
            </a:r>
          </a:p>
        </p:txBody>
      </p:sp>
      <p:sp>
        <p:nvSpPr>
          <p:cNvPr id="22531" name="Rectangle 3"/>
          <p:cNvSpPr>
            <a:spLocks noGrp="1" noChangeArrowheads="1"/>
          </p:cNvSpPr>
          <p:nvPr>
            <p:ph type="body" idx="1"/>
          </p:nvPr>
        </p:nvSpPr>
        <p:spPr>
          <a:xfrm>
            <a:off x="609600" y="1066800"/>
            <a:ext cx="10972800" cy="1828800"/>
          </a:xfrm>
        </p:spPr>
        <p:txBody>
          <a:bodyPr/>
          <a:lstStyle/>
          <a:p>
            <a:pPr eaLnBrk="1" hangingPunct="1"/>
            <a:r>
              <a:rPr lang="en-US" dirty="0" smtClean="0"/>
              <a:t>The atmosphere is transparent in the visible, but not in the infrared.   This is due to the presence of “greenhouse gases”:</a:t>
            </a:r>
          </a:p>
          <a:p>
            <a:pPr eaLnBrk="1" hangingPunct="1">
              <a:buNone/>
            </a:pPr>
            <a:endParaRPr lang="en-US" dirty="0" smtClean="0"/>
          </a:p>
        </p:txBody>
      </p:sp>
      <p:sp>
        <p:nvSpPr>
          <p:cNvPr id="58370" name="AutoShape 2" descr="imap://straley@server1.pa.uky.edu:993/fetch%3EUID%3E/INBOX%3E423297?part=1.2&amp;type=image/bmp&amp;filename=atmos1.bmp"/>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imap://straley@server1.pa.uky.edu:993/fetch%3EUID%3E/INBOX%3E423297?part=1.2&amp;type=image/bmp&amp;filename=atmos1.bmp"/>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4" name="Picture 6"/>
          <p:cNvPicPr>
            <a:picLocks noChangeAspect="1" noChangeArrowheads="1"/>
          </p:cNvPicPr>
          <p:nvPr/>
        </p:nvPicPr>
        <p:blipFill>
          <a:blip r:embed="rId2" cstate="print"/>
          <a:srcRect/>
          <a:stretch>
            <a:fillRect/>
          </a:stretch>
        </p:blipFill>
        <p:spPr bwMode="auto">
          <a:xfrm>
            <a:off x="1843631" y="2212287"/>
            <a:ext cx="6557107" cy="4132729"/>
          </a:xfrm>
          <a:prstGeom prst="rect">
            <a:avLst/>
          </a:prstGeom>
          <a:noFill/>
          <a:ln w="9525">
            <a:noFill/>
            <a:miter lim="800000"/>
            <a:headEnd/>
            <a:tailEnd/>
          </a:ln>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7768" y="2819402"/>
            <a:ext cx="2415931" cy="2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8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Increasing carbon dioxide</a:t>
            </a:r>
          </a:p>
        </p:txBody>
      </p:sp>
      <p:pic>
        <p:nvPicPr>
          <p:cNvPr id="25604" name="Picture 5" descr="C:\Users\Joe\Documents\1101files\USP100\Mauna_Loa_Carbon_Dioxide.GIF"/>
          <p:cNvPicPr>
            <a:picLocks noChangeAspect="1" noChangeArrowheads="1"/>
          </p:cNvPicPr>
          <p:nvPr/>
        </p:nvPicPr>
        <p:blipFill>
          <a:blip r:embed="rId2" cstate="print"/>
          <a:srcRect/>
          <a:stretch>
            <a:fillRect/>
          </a:stretch>
        </p:blipFill>
        <p:spPr bwMode="auto">
          <a:xfrm>
            <a:off x="2362201" y="2209801"/>
            <a:ext cx="6742003" cy="4428913"/>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202" y="1812051"/>
            <a:ext cx="7620000" cy="4733925"/>
          </a:xfrm>
          <a:prstGeom prst="rect">
            <a:avLst/>
          </a:prstGeom>
        </p:spPr>
      </p:pic>
    </p:spTree>
    <p:extLst>
      <p:ext uri="{BB962C8B-B14F-4D97-AF65-F5344CB8AC3E}">
        <p14:creationId xmlns:p14="http://schemas.microsoft.com/office/powerpoint/2010/main" val="2254930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dirty="0" smtClean="0"/>
              <a:t>Overlaying two graphs</a:t>
            </a:r>
            <a:endParaRPr lang="en-US" dirty="0"/>
          </a:p>
        </p:txBody>
      </p:sp>
      <p:pic>
        <p:nvPicPr>
          <p:cNvPr id="4" name="irc_mi" descr="http://conservationreport.files.wordpress.com/2009/02/global-average-temperatur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219200"/>
            <a:ext cx="7543800" cy="5257800"/>
          </a:xfrm>
          <a:prstGeom prst="rect">
            <a:avLst/>
          </a:prstGeom>
          <a:noFill/>
          <a:ln>
            <a:noFill/>
          </a:ln>
        </p:spPr>
      </p:pic>
    </p:spTree>
    <p:extLst>
      <p:ext uri="{BB962C8B-B14F-4D97-AF65-F5344CB8AC3E}">
        <p14:creationId xmlns:p14="http://schemas.microsoft.com/office/powerpoint/2010/main" val="645122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229600" cy="639762"/>
          </a:xfrm>
        </p:spPr>
        <p:txBody>
          <a:bodyPr>
            <a:normAutofit fontScale="90000"/>
          </a:bodyPr>
          <a:lstStyle/>
          <a:p>
            <a:pPr eaLnBrk="1" hangingPunct="1"/>
            <a:r>
              <a:rPr lang="en-US" sz="4000"/>
              <a:t>Greenhouse effect</a:t>
            </a:r>
          </a:p>
        </p:txBody>
      </p:sp>
      <p:pic>
        <p:nvPicPr>
          <p:cNvPr id="23555" name="Picture 4" descr="greenhouse"/>
          <p:cNvPicPr>
            <a:picLocks noGrp="1" noChangeAspect="1" noChangeArrowheads="1"/>
          </p:cNvPicPr>
          <p:nvPr>
            <p:ph idx="1"/>
          </p:nvPr>
        </p:nvPicPr>
        <p:blipFill>
          <a:blip r:embed="rId2" cstate="print"/>
          <a:srcRect/>
          <a:stretch>
            <a:fillRect/>
          </a:stretch>
        </p:blipFill>
        <p:spPr>
          <a:xfrm>
            <a:off x="2362200" y="1176338"/>
            <a:ext cx="7391400" cy="5429250"/>
          </a:xfrm>
          <a:noFill/>
        </p:spPr>
      </p:pic>
    </p:spTree>
    <p:extLst>
      <p:ext uri="{BB962C8B-B14F-4D97-AF65-F5344CB8AC3E}">
        <p14:creationId xmlns:p14="http://schemas.microsoft.com/office/powerpoint/2010/main" val="381604302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000" dirty="0" smtClean="0"/>
              <a:t>The greenhouse effect</a:t>
            </a:r>
          </a:p>
        </p:txBody>
      </p:sp>
      <p:sp>
        <p:nvSpPr>
          <p:cNvPr id="13315" name="Rectangle 3"/>
          <p:cNvSpPr>
            <a:spLocks noGrp="1" noChangeArrowheads="1"/>
          </p:cNvSpPr>
          <p:nvPr>
            <p:ph type="body" idx="1"/>
          </p:nvPr>
        </p:nvSpPr>
        <p:spPr>
          <a:xfrm>
            <a:off x="609600" y="1617785"/>
            <a:ext cx="10972800" cy="4508379"/>
          </a:xfrm>
        </p:spPr>
        <p:txBody>
          <a:bodyPr/>
          <a:lstStyle/>
          <a:p>
            <a:pPr marL="0" eaLnBrk="1" hangingPunct="1">
              <a:buFontTx/>
              <a:buNone/>
            </a:pPr>
            <a:r>
              <a:rPr lang="en-US" altLang="en-US" dirty="0" smtClean="0"/>
              <a:t>The earth is warmer than expected, because some of the energy emitted from the ground is absorbed by the atmosphere (plugging part of the “leak”).   But                                the visible light from the                            sun is not affected.  This                               raises the temperature                                     of the earth from                                            0 F to 55 F.</a:t>
            </a:r>
          </a:p>
        </p:txBody>
      </p:sp>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7768" y="2819402"/>
            <a:ext cx="2415931" cy="2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25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structure of the atmosphere</a:t>
            </a:r>
            <a:endParaRPr lang="en-US" dirty="0"/>
          </a:p>
        </p:txBody>
      </p:sp>
      <p:sp>
        <p:nvSpPr>
          <p:cNvPr id="3" name="Content Placeholder 2"/>
          <p:cNvSpPr>
            <a:spLocks noGrp="1"/>
          </p:cNvSpPr>
          <p:nvPr>
            <p:ph idx="1"/>
          </p:nvPr>
        </p:nvSpPr>
        <p:spPr>
          <a:xfrm>
            <a:off x="388307" y="1474896"/>
            <a:ext cx="4171167" cy="4351338"/>
          </a:xfrm>
        </p:spPr>
        <p:txBody>
          <a:bodyPr/>
          <a:lstStyle/>
          <a:p>
            <a:pPr marL="0" indent="0">
              <a:buNone/>
            </a:pPr>
            <a:r>
              <a:rPr lang="en-US" dirty="0" smtClean="0"/>
              <a:t>Above, the air is transparent to infrared; below, it is opaque.  The dividing line is the bottom of the stratosphere.  The temperature there (-55 </a:t>
            </a:r>
            <a:r>
              <a:rPr lang="en-US" dirty="0"/>
              <a:t>C</a:t>
            </a:r>
            <a:r>
              <a:rPr lang="en-US" dirty="0" smtClean="0"/>
              <a:t>) is determined by equality of radiation out and radiation in.</a:t>
            </a:r>
            <a:endParaRPr lang="en-US" dirty="0"/>
          </a:p>
        </p:txBody>
      </p:sp>
      <p:pic>
        <p:nvPicPr>
          <p:cNvPr id="6" name="Picture 5"/>
          <p:cNvPicPr>
            <a:picLocks noChangeAspect="1"/>
          </p:cNvPicPr>
          <p:nvPr/>
        </p:nvPicPr>
        <p:blipFill>
          <a:blip r:embed="rId2"/>
          <a:stretch>
            <a:fillRect/>
          </a:stretch>
        </p:blipFill>
        <p:spPr>
          <a:xfrm>
            <a:off x="4405111" y="1825625"/>
            <a:ext cx="7472401" cy="4900852"/>
          </a:xfrm>
          <a:prstGeom prst="rect">
            <a:avLst/>
          </a:prstGeom>
        </p:spPr>
      </p:pic>
    </p:spTree>
    <p:extLst>
      <p:ext uri="{BB962C8B-B14F-4D97-AF65-F5344CB8AC3E}">
        <p14:creationId xmlns:p14="http://schemas.microsoft.com/office/powerpoint/2010/main" val="3375517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597"/>
          </a:xfrm>
        </p:spPr>
        <p:txBody>
          <a:bodyPr/>
          <a:lstStyle/>
          <a:p>
            <a:r>
              <a:rPr lang="en-US" dirty="0" smtClean="0"/>
              <a:t>The role of the university</a:t>
            </a:r>
            <a:endParaRPr lang="en-US" dirty="0"/>
          </a:p>
        </p:txBody>
      </p:sp>
      <p:sp>
        <p:nvSpPr>
          <p:cNvPr id="3" name="Content Placeholder 2"/>
          <p:cNvSpPr>
            <a:spLocks noGrp="1"/>
          </p:cNvSpPr>
          <p:nvPr>
            <p:ph idx="1"/>
          </p:nvPr>
        </p:nvSpPr>
        <p:spPr>
          <a:xfrm>
            <a:off x="838200" y="1272209"/>
            <a:ext cx="10515600" cy="4904754"/>
          </a:xfrm>
        </p:spPr>
        <p:txBody>
          <a:bodyPr>
            <a:normAutofit/>
          </a:bodyPr>
          <a:lstStyle/>
          <a:p>
            <a:pPr marL="0" indent="0">
              <a:buNone/>
            </a:pPr>
            <a:r>
              <a:rPr lang="en-US" sz="3200" dirty="0" smtClean="0"/>
              <a:t>*Teach the students, to produce a new generation of scientists, teachers, and technologically competent people.</a:t>
            </a:r>
          </a:p>
          <a:p>
            <a:pPr marL="0" indent="0">
              <a:buNone/>
            </a:pPr>
            <a:r>
              <a:rPr lang="en-US" sz="3200" dirty="0"/>
              <a:t>*Discover stuff</a:t>
            </a:r>
            <a:r>
              <a:rPr lang="en-US" sz="3200" dirty="0" smtClean="0"/>
              <a:t>.  Develop ideas.  Create things.</a:t>
            </a:r>
          </a:p>
          <a:p>
            <a:pPr marL="0" indent="0">
              <a:buNone/>
            </a:pPr>
            <a:r>
              <a:rPr lang="en-US" sz="3200" dirty="0" smtClean="0"/>
              <a:t>*Educate the public, to help them understand problems that have science content, and propose and explain possible solutions.</a:t>
            </a:r>
          </a:p>
          <a:p>
            <a:pPr marL="0" indent="0">
              <a:buNone/>
            </a:pPr>
            <a:endParaRPr lang="en-US" dirty="0"/>
          </a:p>
        </p:txBody>
      </p:sp>
    </p:spTree>
    <p:extLst>
      <p:ext uri="{BB962C8B-B14F-4D97-AF65-F5344CB8AC3E}">
        <p14:creationId xmlns:p14="http://schemas.microsoft.com/office/powerpoint/2010/main" val="4181193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a:t>
            </a:r>
            <a:r>
              <a:rPr lang="en-US" baseline="-25000" dirty="0" smtClean="0"/>
              <a:t>2</a:t>
            </a:r>
            <a:r>
              <a:rPr lang="en-US" dirty="0" smtClean="0"/>
              <a:t> makes the earth warmer</a:t>
            </a:r>
            <a:endParaRPr lang="en-US" dirty="0"/>
          </a:p>
        </p:txBody>
      </p:sp>
      <p:sp>
        <p:nvSpPr>
          <p:cNvPr id="3" name="Content Placeholder 2"/>
          <p:cNvSpPr>
            <a:spLocks noGrp="1"/>
          </p:cNvSpPr>
          <p:nvPr>
            <p:ph idx="1"/>
          </p:nvPr>
        </p:nvSpPr>
        <p:spPr>
          <a:xfrm>
            <a:off x="838200" y="1690688"/>
            <a:ext cx="3708748" cy="4486275"/>
          </a:xfrm>
        </p:spPr>
        <p:txBody>
          <a:bodyPr/>
          <a:lstStyle/>
          <a:p>
            <a:pPr marL="0" indent="0">
              <a:buNone/>
            </a:pPr>
            <a:r>
              <a:rPr lang="en-US" dirty="0" smtClean="0"/>
              <a:t>Carbon dioxide (and methane and water vapor) make the air more opaque to IR.  It raises the height of the bottom of the stratosphere.   Then the lower branch of the temperature graph moves up, and the surface gets warmer.</a:t>
            </a:r>
            <a:endParaRPr lang="en-US" dirty="0"/>
          </a:p>
        </p:txBody>
      </p:sp>
      <p:pic>
        <p:nvPicPr>
          <p:cNvPr id="4" name="Picture 3"/>
          <p:cNvPicPr>
            <a:picLocks noChangeAspect="1"/>
          </p:cNvPicPr>
          <p:nvPr/>
        </p:nvPicPr>
        <p:blipFill>
          <a:blip r:embed="rId2"/>
          <a:stretch>
            <a:fillRect/>
          </a:stretch>
        </p:blipFill>
        <p:spPr>
          <a:xfrm>
            <a:off x="4421689" y="1825625"/>
            <a:ext cx="7494738" cy="4912282"/>
          </a:xfrm>
          <a:prstGeom prst="rect">
            <a:avLst/>
          </a:prstGeom>
        </p:spPr>
      </p:pic>
    </p:spTree>
    <p:extLst>
      <p:ext uri="{BB962C8B-B14F-4D97-AF65-F5344CB8AC3E}">
        <p14:creationId xmlns:p14="http://schemas.microsoft.com/office/powerpoint/2010/main" val="351024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09600" y="274638"/>
            <a:ext cx="10972800" cy="792162"/>
          </a:xfrm>
        </p:spPr>
        <p:txBody>
          <a:bodyPr>
            <a:normAutofit fontScale="90000"/>
          </a:bodyPr>
          <a:lstStyle/>
          <a:p>
            <a:r>
              <a:rPr lang="en-US" dirty="0" smtClean="0"/>
              <a:t>Burning fossil fuels makes CO</a:t>
            </a:r>
            <a:r>
              <a:rPr lang="en-US" baseline="-25000" dirty="0" smtClean="0"/>
              <a:t>2</a:t>
            </a:r>
            <a:r>
              <a:rPr lang="en-US" dirty="0" smtClean="0"/>
              <a:t>.  What happens to it?</a:t>
            </a:r>
          </a:p>
        </p:txBody>
      </p:sp>
      <p:sp>
        <p:nvSpPr>
          <p:cNvPr id="8195" name="Content Placeholder 2"/>
          <p:cNvSpPr>
            <a:spLocks noGrp="1"/>
          </p:cNvSpPr>
          <p:nvPr>
            <p:ph idx="1"/>
          </p:nvPr>
        </p:nvSpPr>
        <p:spPr>
          <a:xfrm>
            <a:off x="508000" y="2057400"/>
            <a:ext cx="10972800" cy="1600200"/>
          </a:xfrm>
        </p:spPr>
        <p:txBody>
          <a:bodyPr/>
          <a:lstStyle/>
          <a:p>
            <a:r>
              <a:rPr lang="en-US" dirty="0" smtClean="0"/>
              <a:t>It stays in the atmosphere</a:t>
            </a:r>
          </a:p>
          <a:p>
            <a:r>
              <a:rPr lang="en-US" dirty="0" smtClean="0"/>
              <a:t>It dissolves in the ocean surface water</a:t>
            </a:r>
          </a:p>
          <a:p>
            <a:r>
              <a:rPr lang="en-US" dirty="0" smtClean="0"/>
              <a:t>Plants take it up</a:t>
            </a:r>
          </a:p>
        </p:txBody>
      </p:sp>
      <p:sp>
        <p:nvSpPr>
          <p:cNvPr id="4" name="Content Placeholder 2"/>
          <p:cNvSpPr txBox="1">
            <a:spLocks/>
          </p:cNvSpPr>
          <p:nvPr/>
        </p:nvSpPr>
        <p:spPr bwMode="auto">
          <a:xfrm>
            <a:off x="508000" y="3733800"/>
            <a:ext cx="113792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Tx/>
              <a:tabLst/>
              <a:defRPr/>
            </a:pPr>
            <a:r>
              <a:rPr lang="en-US" sz="3200" kern="0" noProof="0" dirty="0" smtClean="0">
                <a:latin typeface="+mn-lt"/>
              </a:rPr>
              <a:t> The atmosphere and the ocean surface water are closely coupled: CO</a:t>
            </a:r>
            <a:r>
              <a:rPr lang="en-US" sz="3200" kern="0" baseline="-25000" noProof="0" dirty="0" smtClean="0">
                <a:latin typeface="+mn-lt"/>
              </a:rPr>
              <a:t>2</a:t>
            </a:r>
            <a:r>
              <a:rPr lang="en-US" sz="3200" kern="0" noProof="0" dirty="0" smtClean="0">
                <a:latin typeface="+mn-lt"/>
              </a:rPr>
              <a:t> freely moves among them, and is shared in a fixed proportion.</a:t>
            </a:r>
          </a:p>
          <a:p>
            <a:pPr marR="0" lvl="0" algn="l" defTabSz="914400" rtl="0" eaLnBrk="0" fontAlgn="base" latinLnBrk="0" hangingPunct="0">
              <a:lnSpc>
                <a:spcPct val="100000"/>
              </a:lnSpc>
              <a:spcBef>
                <a:spcPct val="20000"/>
              </a:spcBef>
              <a:spcAft>
                <a:spcPct val="0"/>
              </a:spcAft>
              <a:buClrTx/>
              <a:buSzTx/>
              <a:tabLst/>
              <a:defRPr/>
            </a:pPr>
            <a:r>
              <a:rPr lang="en-US" sz="3200" kern="0" dirty="0" smtClean="0">
                <a:latin typeface="+mn-lt"/>
              </a:rPr>
              <a:t>  The CO</a:t>
            </a:r>
            <a:r>
              <a:rPr lang="en-US" sz="3200" kern="0" baseline="-25000" dirty="0" smtClean="0">
                <a:latin typeface="+mn-lt"/>
              </a:rPr>
              <a:t>2</a:t>
            </a:r>
            <a:r>
              <a:rPr lang="en-US" sz="3200" kern="0" dirty="0" smtClean="0">
                <a:latin typeface="+mn-lt"/>
              </a:rPr>
              <a:t> taken up by plants usually is returned to the atmosphere after the plant dies.</a:t>
            </a:r>
            <a:endParaRPr kumimoji="0" lang="en-US" sz="3200" b="0" i="0" u="none" strike="sng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0" i="0" u="none" strike="sngStrike" kern="0" cap="none" spc="0" normalizeH="0" baseline="0" noProof="0" dirty="0" smtClean="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364801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 of the theory</a:t>
            </a:r>
            <a:endParaRPr lang="en-US" dirty="0"/>
          </a:p>
        </p:txBody>
      </p:sp>
      <p:sp>
        <p:nvSpPr>
          <p:cNvPr id="3" name="Content Placeholder 2"/>
          <p:cNvSpPr>
            <a:spLocks noGrp="1"/>
          </p:cNvSpPr>
          <p:nvPr>
            <p:ph idx="1"/>
          </p:nvPr>
        </p:nvSpPr>
        <p:spPr/>
        <p:txBody>
          <a:bodyPr/>
          <a:lstStyle/>
          <a:p>
            <a:pPr marL="0" indent="342900">
              <a:buNone/>
            </a:pPr>
            <a:r>
              <a:rPr lang="en-US" dirty="0" smtClean="0"/>
              <a:t>The CO</a:t>
            </a:r>
            <a:r>
              <a:rPr lang="en-US" baseline="-25000" dirty="0" smtClean="0"/>
              <a:t>2</a:t>
            </a:r>
            <a:r>
              <a:rPr lang="en-US" dirty="0" smtClean="0"/>
              <a:t> content of the atmosphere is proportional to the total of all fossil fuels that have been burned.  It is a permanent change (on a 500-year time scale).   The amount of CO</a:t>
            </a:r>
            <a:r>
              <a:rPr lang="en-US" baseline="-25000" dirty="0" smtClean="0"/>
              <a:t>2</a:t>
            </a:r>
            <a:r>
              <a:rPr lang="en-US" dirty="0" smtClean="0"/>
              <a:t> in the atmosphere should be steadily rising, and this will continue as long as we continue to burn fossil fuels.</a:t>
            </a:r>
            <a:endParaRPr lang="en-US" baseline="-25000" dirty="0"/>
          </a:p>
        </p:txBody>
      </p:sp>
    </p:spTree>
    <p:extLst>
      <p:ext uri="{BB962C8B-B14F-4D97-AF65-F5344CB8AC3E}">
        <p14:creationId xmlns:p14="http://schemas.microsoft.com/office/powerpoint/2010/main" val="3295836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 is increasing</a:t>
            </a:r>
            <a:endParaRPr lang="en-US" dirty="0"/>
          </a:p>
        </p:txBody>
      </p:sp>
      <p:pic>
        <p:nvPicPr>
          <p:cNvPr id="1026" name="Picture 2" descr="Global average sea level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766" y="1556238"/>
            <a:ext cx="8089510" cy="460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31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smtClean="0"/>
              <a:t>Why do we care?</a:t>
            </a:r>
            <a:endParaRPr lang="en-US" dirty="0"/>
          </a:p>
        </p:txBody>
      </p:sp>
      <p:sp>
        <p:nvSpPr>
          <p:cNvPr id="3" name="Content Placeholder 2"/>
          <p:cNvSpPr>
            <a:spLocks noGrp="1"/>
          </p:cNvSpPr>
          <p:nvPr>
            <p:ph idx="1"/>
          </p:nvPr>
        </p:nvSpPr>
        <p:spPr>
          <a:xfrm>
            <a:off x="1981200" y="1219201"/>
            <a:ext cx="8229600" cy="4906963"/>
          </a:xfrm>
        </p:spPr>
        <p:txBody>
          <a:bodyPr>
            <a:normAutofit/>
          </a:bodyPr>
          <a:lstStyle/>
          <a:p>
            <a:r>
              <a:rPr lang="en-US" sz="3200" dirty="0" smtClean="0"/>
              <a:t>Areas that are hot now could get hotter.</a:t>
            </a:r>
          </a:p>
          <a:p>
            <a:r>
              <a:rPr lang="en-US" sz="3200" dirty="0" smtClean="0"/>
              <a:t>Areas with poor rainfall now might get </a:t>
            </a:r>
            <a:r>
              <a:rPr lang="en-US" sz="3200" dirty="0" smtClean="0"/>
              <a:t>wetter, or might get </a:t>
            </a:r>
            <a:r>
              <a:rPr lang="en-US" sz="3200" dirty="0" smtClean="0"/>
              <a:t>drier</a:t>
            </a:r>
            <a:r>
              <a:rPr lang="en-US" sz="3200" dirty="0" smtClean="0"/>
              <a:t>.</a:t>
            </a:r>
          </a:p>
          <a:p>
            <a:r>
              <a:rPr lang="en-US" sz="3200" dirty="0" smtClean="0"/>
              <a:t>People, plants, and insects are accommodated to the climate they now have.   </a:t>
            </a:r>
          </a:p>
          <a:p>
            <a:r>
              <a:rPr lang="en-US" sz="3200" dirty="0" smtClean="0"/>
              <a:t>Sea level change could affect a lot of people.</a:t>
            </a:r>
          </a:p>
          <a:p>
            <a:r>
              <a:rPr lang="en-US" sz="3200" dirty="0" smtClean="0"/>
              <a:t>We don’t know what is going to happen.</a:t>
            </a:r>
            <a:endParaRPr lang="en-US" sz="3200" dirty="0"/>
          </a:p>
        </p:txBody>
      </p:sp>
    </p:spTree>
    <p:extLst>
      <p:ext uri="{BB962C8B-B14F-4D97-AF65-F5344CB8AC3E}">
        <p14:creationId xmlns:p14="http://schemas.microsoft.com/office/powerpoint/2010/main" val="10005159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74638"/>
            <a:ext cx="10972800" cy="792162"/>
          </a:xfrm>
        </p:spPr>
        <p:txBody>
          <a:bodyPr/>
          <a:lstStyle/>
          <a:p>
            <a:pPr eaLnBrk="1" hangingPunct="1"/>
            <a:r>
              <a:rPr lang="en-US" dirty="0" smtClean="0"/>
              <a:t>Any questions?</a:t>
            </a:r>
          </a:p>
        </p:txBody>
      </p:sp>
      <p:sp>
        <p:nvSpPr>
          <p:cNvPr id="58370" name="AutoShape 2" descr="imap://straley@server1.pa.uky.edu:993/fetch%3EUID%3E/INBOX%3E423297?part=1.2&amp;type=image/bmp&amp;filename=atmos1.bmp"/>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imap://straley@server1.pa.uky.edu:993/fetch%3EUID%3E/INBOX%3E423297?part=1.2&amp;type=image/bmp&amp;filename=atmos1.bmp"/>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4" name="Picture 6"/>
          <p:cNvPicPr>
            <a:picLocks noChangeAspect="1" noChangeArrowheads="1"/>
          </p:cNvPicPr>
          <p:nvPr/>
        </p:nvPicPr>
        <p:blipFill>
          <a:blip r:embed="rId2" cstate="print"/>
          <a:srcRect/>
          <a:stretch>
            <a:fillRect/>
          </a:stretch>
        </p:blipFill>
        <p:spPr bwMode="auto">
          <a:xfrm>
            <a:off x="1843631" y="2212287"/>
            <a:ext cx="6557107" cy="4132729"/>
          </a:xfrm>
          <a:prstGeom prst="rect">
            <a:avLst/>
          </a:prstGeom>
          <a:noFill/>
          <a:ln w="9525">
            <a:noFill/>
            <a:miter lim="800000"/>
            <a:headEnd/>
            <a:tailEnd/>
          </a:ln>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7768" y="2819402"/>
            <a:ext cx="2415931" cy="2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516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5612"/>
            <a:ext cx="10515600" cy="986597"/>
          </a:xfrm>
        </p:spPr>
        <p:txBody>
          <a:bodyPr/>
          <a:lstStyle/>
          <a:p>
            <a:r>
              <a:rPr lang="en-US" dirty="0" smtClean="0"/>
              <a:t>The role of the university</a:t>
            </a:r>
            <a:endParaRPr lang="en-US" dirty="0"/>
          </a:p>
        </p:txBody>
      </p:sp>
      <p:sp>
        <p:nvSpPr>
          <p:cNvPr id="3" name="Content Placeholder 2"/>
          <p:cNvSpPr>
            <a:spLocks noGrp="1"/>
          </p:cNvSpPr>
          <p:nvPr>
            <p:ph idx="1"/>
          </p:nvPr>
        </p:nvSpPr>
        <p:spPr>
          <a:xfrm>
            <a:off x="838200" y="1272209"/>
            <a:ext cx="10515600" cy="4904754"/>
          </a:xfrm>
        </p:spPr>
        <p:txBody>
          <a:bodyPr>
            <a:normAutofit/>
          </a:bodyPr>
          <a:lstStyle/>
          <a:p>
            <a:pPr marL="0" indent="0">
              <a:buNone/>
            </a:pPr>
            <a:r>
              <a:rPr lang="en-US" sz="3200" dirty="0" smtClean="0"/>
              <a:t>Educate the public, to help them understand the problem and the possible solutions.</a:t>
            </a:r>
          </a:p>
          <a:p>
            <a:pPr marL="0" indent="0">
              <a:buNone/>
            </a:pPr>
            <a:endParaRPr lang="en-US" dirty="0"/>
          </a:p>
          <a:p>
            <a:pPr marL="0" indent="0">
              <a:buNone/>
            </a:pPr>
            <a:r>
              <a:rPr lang="en-US" sz="3200" dirty="0" smtClean="0"/>
              <a:t>Tell people</a:t>
            </a:r>
          </a:p>
          <a:p>
            <a:r>
              <a:rPr lang="en-US" sz="3200" dirty="0" smtClean="0"/>
              <a:t>Global warming is real, it is  problem, and we need to do something about it.</a:t>
            </a:r>
          </a:p>
        </p:txBody>
      </p:sp>
    </p:spTree>
    <p:extLst>
      <p:ext uri="{BB962C8B-B14F-4D97-AF65-F5344CB8AC3E}">
        <p14:creationId xmlns:p14="http://schemas.microsoft.com/office/powerpoint/2010/main" val="49297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stop using fossil fuels?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842" y="1387364"/>
            <a:ext cx="3219656" cy="512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340" y="1387364"/>
            <a:ext cx="3458816" cy="505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606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192" y="168966"/>
            <a:ext cx="6546871" cy="6231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09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Electricity production in the US, 2018</a:t>
            </a:r>
            <a:endParaRPr lang="en-US" dirty="0"/>
          </a:p>
        </p:txBody>
      </p:sp>
      <p:sp>
        <p:nvSpPr>
          <p:cNvPr id="3" name="Content Placeholder 2"/>
          <p:cNvSpPr>
            <a:spLocks noGrp="1"/>
          </p:cNvSpPr>
          <p:nvPr>
            <p:ph idx="1"/>
          </p:nvPr>
        </p:nvSpPr>
        <p:spPr/>
        <p:txBody>
          <a:bodyPr>
            <a:normAutofit/>
          </a:bodyPr>
          <a:lstStyle/>
          <a:p>
            <a:r>
              <a:rPr lang="en-US" dirty="0" smtClean="0"/>
              <a:t>All utility-scale </a:t>
            </a:r>
            <a:r>
              <a:rPr lang="en-US" b="1" dirty="0" smtClean="0"/>
              <a:t>electricity generation         </a:t>
            </a:r>
            <a:r>
              <a:rPr lang="en-US" dirty="0" smtClean="0"/>
              <a:t> 4,178 </a:t>
            </a:r>
            <a:r>
              <a:rPr lang="en-US" dirty="0" err="1"/>
              <a:t>Terawatthours</a:t>
            </a:r>
            <a:r>
              <a:rPr lang="en-US" dirty="0"/>
              <a:t> (</a:t>
            </a:r>
            <a:r>
              <a:rPr lang="en-US" dirty="0" err="1"/>
              <a:t>TWh</a:t>
            </a:r>
            <a:r>
              <a:rPr lang="en-US" dirty="0"/>
              <a:t>) facilities</a:t>
            </a:r>
            <a:r>
              <a:rPr lang="en-US" dirty="0" smtClean="0"/>
              <a:t>:                                                            ($400 billion)</a:t>
            </a:r>
          </a:p>
          <a:p>
            <a:r>
              <a:rPr lang="en-US" dirty="0" smtClean="0"/>
              <a:t>Nuclear power                                                     807 </a:t>
            </a:r>
            <a:r>
              <a:rPr lang="en-US" dirty="0" err="1"/>
              <a:t>T</a:t>
            </a:r>
            <a:r>
              <a:rPr lang="en-US" dirty="0" err="1" smtClean="0"/>
              <a:t>Wh</a:t>
            </a:r>
            <a:r>
              <a:rPr lang="en-US" dirty="0" smtClean="0"/>
              <a:t>        (19%)</a:t>
            </a:r>
          </a:p>
          <a:p>
            <a:r>
              <a:rPr lang="en-US" dirty="0"/>
              <a:t>Wind power </a:t>
            </a:r>
            <a:r>
              <a:rPr lang="en-US" dirty="0" smtClean="0"/>
              <a:t>                                                         275 </a:t>
            </a:r>
            <a:r>
              <a:rPr lang="en-US" dirty="0" err="1"/>
              <a:t>T</a:t>
            </a:r>
            <a:r>
              <a:rPr lang="en-US" dirty="0" err="1" smtClean="0"/>
              <a:t>Wh</a:t>
            </a:r>
            <a:r>
              <a:rPr lang="en-US" dirty="0" smtClean="0"/>
              <a:t>       (</a:t>
            </a:r>
            <a:r>
              <a:rPr lang="en-US" dirty="0"/>
              <a:t>6.6</a:t>
            </a:r>
            <a:r>
              <a:rPr lang="en-US" dirty="0" smtClean="0"/>
              <a:t>%)</a:t>
            </a:r>
          </a:p>
          <a:p>
            <a:r>
              <a:rPr lang="en-US" dirty="0" smtClean="0"/>
              <a:t> PV power plants                                                    63 </a:t>
            </a:r>
            <a:r>
              <a:rPr lang="en-US" dirty="0" err="1" smtClean="0"/>
              <a:t>TWh</a:t>
            </a:r>
            <a:r>
              <a:rPr lang="en-US" dirty="0" smtClean="0"/>
              <a:t>       (1.5%) </a:t>
            </a:r>
          </a:p>
          <a:p>
            <a:endParaRPr lang="en-US" dirty="0" smtClean="0"/>
          </a:p>
          <a:p>
            <a:r>
              <a:rPr lang="en-US" dirty="0" smtClean="0"/>
              <a:t>small-scale grid-connected PV systems              30 </a:t>
            </a:r>
            <a:r>
              <a:rPr lang="en-US" dirty="0" err="1" smtClean="0"/>
              <a:t>TWh</a:t>
            </a:r>
            <a:endParaRPr lang="en-US" dirty="0" smtClean="0"/>
          </a:p>
        </p:txBody>
      </p:sp>
    </p:spTree>
    <p:extLst>
      <p:ext uri="{BB962C8B-B14F-4D97-AF65-F5344CB8AC3E}">
        <p14:creationId xmlns:p14="http://schemas.microsoft.com/office/powerpoint/2010/main" val="2587025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Inspired by two books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808" y="1387362"/>
            <a:ext cx="3219656" cy="512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640" y="1387362"/>
            <a:ext cx="3506168" cy="512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varun sivaram"/>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varun sivaram"/>
          <p:cNvSpPr>
            <a:spLocks noChangeAspect="1" noChangeArrowheads="1"/>
          </p:cNvSpPr>
          <p:nvPr/>
        </p:nvSpPr>
        <p:spPr bwMode="auto">
          <a:xfrm>
            <a:off x="307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6253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Image result for ted trainer"/>
          <p:cNvSpPr>
            <a:spLocks noChangeAspect="1" noChangeArrowheads="1"/>
          </p:cNvSpPr>
          <p:nvPr/>
        </p:nvSpPr>
        <p:spPr bwMode="auto">
          <a:xfrm>
            <a:off x="155575" y="-731838"/>
            <a:ext cx="101917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882" y="1762539"/>
            <a:ext cx="1219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1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2852"/>
          </a:xfrm>
        </p:spPr>
        <p:txBody>
          <a:bodyPr/>
          <a:lstStyle/>
          <a:p>
            <a:r>
              <a:rPr lang="en-US" dirty="0" smtClean="0"/>
              <a:t>The nucleus</a:t>
            </a:r>
            <a:endParaRPr lang="en-US" dirty="0"/>
          </a:p>
        </p:txBody>
      </p:sp>
      <p:sp>
        <p:nvSpPr>
          <p:cNvPr id="3" name="Content Placeholder 2"/>
          <p:cNvSpPr>
            <a:spLocks noGrp="1"/>
          </p:cNvSpPr>
          <p:nvPr>
            <p:ph idx="1"/>
          </p:nvPr>
        </p:nvSpPr>
        <p:spPr>
          <a:xfrm>
            <a:off x="838200" y="1301262"/>
            <a:ext cx="10515600" cy="4875701"/>
          </a:xfrm>
        </p:spPr>
        <p:txBody>
          <a:bodyPr/>
          <a:lstStyle/>
          <a:p>
            <a:pPr marL="0" indent="0">
              <a:buNone/>
            </a:pPr>
            <a:r>
              <a:rPr lang="en-US" dirty="0" smtClean="0"/>
              <a:t>At the center of an atom is a small, heavy object that is actually holding the atom together:  the nucleus.   It has almost all of the mass of the atom.   It is made of a mixture of two kinds of particles: protons and neutrons.    Using different numbers of these particles gives different elements.</a:t>
            </a:r>
            <a:endParaRPr lang="en-US" dirty="0"/>
          </a:p>
        </p:txBody>
      </p:sp>
      <p:pic>
        <p:nvPicPr>
          <p:cNvPr id="3074" name="Picture 2" descr="https://cdn.britannica.com/76/22476-050-3F3FF217/model-Diagram-Rutherford-atom-nucleus-space-electr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469" y="2905659"/>
            <a:ext cx="6015733" cy="360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108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6137"/>
          </a:xfrm>
        </p:spPr>
        <p:txBody>
          <a:bodyPr/>
          <a:lstStyle/>
          <a:p>
            <a:r>
              <a:rPr lang="en-US" dirty="0" smtClean="0"/>
              <a:t>Nuclear fission</a:t>
            </a:r>
            <a:endParaRPr lang="en-US" dirty="0"/>
          </a:p>
        </p:txBody>
      </p:sp>
      <p:sp>
        <p:nvSpPr>
          <p:cNvPr id="3" name="Content Placeholder 2"/>
          <p:cNvSpPr>
            <a:spLocks noGrp="1"/>
          </p:cNvSpPr>
          <p:nvPr>
            <p:ph idx="1"/>
          </p:nvPr>
        </p:nvSpPr>
        <p:spPr>
          <a:xfrm>
            <a:off x="838200" y="1257300"/>
            <a:ext cx="10515600" cy="4919663"/>
          </a:xfrm>
        </p:spPr>
        <p:txBody>
          <a:bodyPr>
            <a:normAutofit fontScale="85000" lnSpcReduction="20000"/>
          </a:bodyPr>
          <a:lstStyle/>
          <a:p>
            <a:pPr marL="0" indent="0">
              <a:buNone/>
            </a:pPr>
            <a:r>
              <a:rPr lang="en-US" sz="3600" dirty="0" smtClean="0"/>
              <a:t>Uranium and plutonium have a special property:  if the nucleus absorbs a neutron, it falls apart.</a:t>
            </a:r>
          </a:p>
          <a:p>
            <a:pPr marL="0" indent="0">
              <a:buNone/>
            </a:pPr>
            <a:endParaRPr lang="en-US" sz="3600" dirty="0" smtClean="0"/>
          </a:p>
          <a:p>
            <a:pPr marL="0" indent="0">
              <a:buNone/>
            </a:pPr>
            <a:endParaRPr lang="en-US" sz="3600" dirty="0"/>
          </a:p>
          <a:p>
            <a:pPr marL="0" indent="0">
              <a:buNone/>
            </a:pPr>
            <a:endParaRPr lang="en-US" sz="3600" dirty="0" smtClean="0"/>
          </a:p>
          <a:p>
            <a:pPr marL="0" indent="0">
              <a:buNone/>
            </a:pPr>
            <a:endParaRPr lang="en-US" sz="3600" dirty="0"/>
          </a:p>
          <a:p>
            <a:pPr marL="0" indent="0">
              <a:buNone/>
            </a:pPr>
            <a:endParaRPr lang="en-US" sz="3600" dirty="0" smtClean="0"/>
          </a:p>
          <a:p>
            <a:pPr marL="0" indent="0">
              <a:buNone/>
            </a:pPr>
            <a:endParaRPr lang="en-US" sz="3600" dirty="0"/>
          </a:p>
          <a:p>
            <a:pPr marL="0" indent="0">
              <a:buNone/>
            </a:pPr>
            <a:endParaRPr lang="en-US" sz="3600" dirty="0" smtClean="0"/>
          </a:p>
          <a:p>
            <a:pPr marL="0" indent="0">
              <a:buNone/>
            </a:pPr>
            <a:r>
              <a:rPr lang="en-US" sz="3600" dirty="0" smtClean="0"/>
              <a:t>Several neutrons come out of the wreckage, as well as a lot of energy.</a:t>
            </a:r>
          </a:p>
          <a:p>
            <a:pPr marL="0" indent="0">
              <a:buNone/>
            </a:pPr>
            <a:endParaRPr lang="en-US" dirty="0"/>
          </a:p>
        </p:txBody>
      </p:sp>
      <p:pic>
        <p:nvPicPr>
          <p:cNvPr id="1026" name="Picture 2" descr="Image result for nuclear f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311" y="1758461"/>
            <a:ext cx="4716011" cy="330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122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reaction</a:t>
            </a:r>
            <a:endParaRPr lang="en-US" dirty="0"/>
          </a:p>
        </p:txBody>
      </p:sp>
      <p:sp>
        <p:nvSpPr>
          <p:cNvPr id="3" name="Content Placeholder 2"/>
          <p:cNvSpPr>
            <a:spLocks noGrp="1"/>
          </p:cNvSpPr>
          <p:nvPr>
            <p:ph idx="1"/>
          </p:nvPr>
        </p:nvSpPr>
        <p:spPr/>
        <p:txBody>
          <a:bodyPr/>
          <a:lstStyle/>
          <a:p>
            <a:pPr marL="0" indent="0">
              <a:buNone/>
            </a:pPr>
            <a:r>
              <a:rPr lang="en-US" dirty="0" smtClean="0"/>
              <a:t>This leads to the possibility of                                                                   each fission event causing more:</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A chain reaction.</a:t>
            </a:r>
          </a:p>
          <a:p>
            <a:pPr marL="0" indent="0">
              <a:buNone/>
            </a:pPr>
            <a:r>
              <a:rPr lang="en-US" dirty="0" smtClean="0"/>
              <a:t>Neutrons are like “fire” that                                                                              causes the uranium to “burn.”  </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114" y="933725"/>
            <a:ext cx="6339255" cy="541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028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552"/>
          </a:xfrm>
        </p:spPr>
        <p:txBody>
          <a:bodyPr/>
          <a:lstStyle/>
          <a:p>
            <a:r>
              <a:rPr lang="en-US" dirty="0" smtClean="0"/>
              <a:t>Nuclear power</a:t>
            </a:r>
            <a:endParaRPr lang="en-US" dirty="0"/>
          </a:p>
        </p:txBody>
      </p:sp>
      <p:sp>
        <p:nvSpPr>
          <p:cNvPr id="3" name="Content Placeholder 2"/>
          <p:cNvSpPr>
            <a:spLocks noGrp="1"/>
          </p:cNvSpPr>
          <p:nvPr>
            <p:ph idx="1"/>
          </p:nvPr>
        </p:nvSpPr>
        <p:spPr>
          <a:xfrm>
            <a:off x="838200" y="1274885"/>
            <a:ext cx="10515600" cy="4902078"/>
          </a:xfrm>
        </p:spPr>
        <p:txBody>
          <a:bodyPr/>
          <a:lstStyle/>
          <a:p>
            <a:pPr marL="0" indent="0">
              <a:buNone/>
            </a:pPr>
            <a:r>
              <a:rPr lang="en-US" dirty="0" smtClean="0"/>
              <a:t>By running a controlled chain reaction, a tremendous amount of energy can be released from a small amount of uranium.   A ton of uranium is equivalent to 16,000 tons of coal.</a:t>
            </a:r>
          </a:p>
          <a:p>
            <a:pPr marL="0" indent="0">
              <a:buNone/>
            </a:pPr>
            <a:r>
              <a:rPr lang="en-US" dirty="0" smtClean="0"/>
              <a:t>In normal operation, practically nothing comes out of the reactor except electrical power and hot water.</a:t>
            </a:r>
            <a:endParaRPr lang="en-US" dirty="0"/>
          </a:p>
        </p:txBody>
      </p:sp>
    </p:spTree>
    <p:extLst>
      <p:ext uri="{BB962C8B-B14F-4D97-AF65-F5344CB8AC3E}">
        <p14:creationId xmlns:p14="http://schemas.microsoft.com/office/powerpoint/2010/main" val="1364642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7344"/>
          </a:xfrm>
        </p:spPr>
        <p:txBody>
          <a:bodyPr/>
          <a:lstStyle/>
          <a:p>
            <a:r>
              <a:rPr lang="en-US" dirty="0" smtClean="0"/>
              <a:t>Problems with nuclear power</a:t>
            </a:r>
            <a:endParaRPr lang="en-US" dirty="0"/>
          </a:p>
        </p:txBody>
      </p:sp>
      <p:sp>
        <p:nvSpPr>
          <p:cNvPr id="3" name="Content Placeholder 2"/>
          <p:cNvSpPr>
            <a:spLocks noGrp="1"/>
          </p:cNvSpPr>
          <p:nvPr>
            <p:ph idx="1"/>
          </p:nvPr>
        </p:nvSpPr>
        <p:spPr>
          <a:xfrm>
            <a:off x="838200" y="1239715"/>
            <a:ext cx="10515600" cy="4937248"/>
          </a:xfrm>
        </p:spPr>
        <p:txBody>
          <a:bodyPr/>
          <a:lstStyle/>
          <a:p>
            <a:r>
              <a:rPr lang="en-US" dirty="0" smtClean="0"/>
              <a:t>The broken uranium nuclei are radioactive:  they emit high energy particles for a long time (centuries).   It’s very important that these not be released to the environment.  </a:t>
            </a:r>
          </a:p>
          <a:p>
            <a:r>
              <a:rPr lang="en-US" dirty="0" smtClean="0"/>
              <a:t>There have been a few accidents where this happened.  (Three Mile Island, Chernobyl, Fukushima).</a:t>
            </a:r>
          </a:p>
          <a:p>
            <a:r>
              <a:rPr lang="en-US" dirty="0" smtClean="0"/>
              <a:t>Radioactivity is too easy to detect.</a:t>
            </a:r>
          </a:p>
          <a:p>
            <a:r>
              <a:rPr lang="en-US" dirty="0" smtClean="0"/>
              <a:t>People are very afraid of nuclear power.   At Three Mile Island and Fukushima, this did more damage than the radioactivity release.  </a:t>
            </a:r>
            <a:endParaRPr lang="en-US" dirty="0"/>
          </a:p>
        </p:txBody>
      </p:sp>
    </p:spTree>
    <p:extLst>
      <p:ext uri="{BB962C8B-B14F-4D97-AF65-F5344CB8AC3E}">
        <p14:creationId xmlns:p14="http://schemas.microsoft.com/office/powerpoint/2010/main" val="15550166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4060"/>
          </a:xfrm>
        </p:spPr>
        <p:txBody>
          <a:bodyPr/>
          <a:lstStyle/>
          <a:p>
            <a:r>
              <a:rPr lang="en-US" dirty="0" smtClean="0"/>
              <a:t>Solving the problems</a:t>
            </a:r>
            <a:endParaRPr lang="en-US" dirty="0"/>
          </a:p>
        </p:txBody>
      </p:sp>
      <p:sp>
        <p:nvSpPr>
          <p:cNvPr id="3" name="Content Placeholder 2"/>
          <p:cNvSpPr>
            <a:spLocks noGrp="1"/>
          </p:cNvSpPr>
          <p:nvPr>
            <p:ph idx="1"/>
          </p:nvPr>
        </p:nvSpPr>
        <p:spPr>
          <a:xfrm>
            <a:off x="838200" y="1415562"/>
            <a:ext cx="10515600" cy="4761401"/>
          </a:xfrm>
        </p:spPr>
        <p:txBody>
          <a:bodyPr/>
          <a:lstStyle/>
          <a:p>
            <a:r>
              <a:rPr lang="en-US" dirty="0" smtClean="0"/>
              <a:t>Although the contents of a nuclear reactor are extremely dangerous, there isn’t very much of it (a few tons).   It’s not too hard to control this.</a:t>
            </a:r>
          </a:p>
          <a:p>
            <a:r>
              <a:rPr lang="en-US" dirty="0" smtClean="0"/>
              <a:t>US power plants put the reactor in a steel tank that is inside a concrete building with 3-foot-thick walls.   This system has never failed.  No one was hurt at all by the Three Mile Island accident.</a:t>
            </a:r>
          </a:p>
          <a:p>
            <a:r>
              <a:rPr lang="en-US" dirty="0" smtClean="0"/>
              <a:t>Fukushima failed because a tsunami had struck.   The tsunami killed 20,000 people.   The failing reactor killed no one, and probably no one will ever suffer health effects due to it.</a:t>
            </a:r>
          </a:p>
          <a:p>
            <a:r>
              <a:rPr lang="en-US" dirty="0" smtClean="0"/>
              <a:t>Chernobyl …</a:t>
            </a:r>
          </a:p>
          <a:p>
            <a:pPr marL="0" indent="0">
              <a:buNone/>
            </a:pP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355483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power plant (US design)</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0475" y="1447800"/>
            <a:ext cx="1195410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380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1306"/>
          </a:xfrm>
        </p:spPr>
        <p:txBody>
          <a:bodyPr/>
          <a:lstStyle/>
          <a:p>
            <a:r>
              <a:rPr lang="en-US" dirty="0" smtClean="0"/>
              <a:t>Nuclear power in the US</a:t>
            </a:r>
            <a:endParaRPr lang="en-US" dirty="0"/>
          </a:p>
        </p:txBody>
      </p:sp>
      <p:sp>
        <p:nvSpPr>
          <p:cNvPr id="3" name="Content Placeholder 2"/>
          <p:cNvSpPr>
            <a:spLocks noGrp="1"/>
          </p:cNvSpPr>
          <p:nvPr>
            <p:ph idx="1"/>
          </p:nvPr>
        </p:nvSpPr>
        <p:spPr>
          <a:xfrm>
            <a:off x="838200" y="1274885"/>
            <a:ext cx="10515600" cy="4902078"/>
          </a:xfrm>
        </p:spPr>
        <p:txBody>
          <a:bodyPr/>
          <a:lstStyle/>
          <a:p>
            <a:pPr marL="0" indent="0">
              <a:buNone/>
            </a:pPr>
            <a:r>
              <a:rPr lang="en-US" dirty="0" smtClean="0"/>
              <a:t>There are 98 nuclear power plants in the US, which generate almost 20% of the electricity.   There are two new ones being built.</a:t>
            </a:r>
          </a:p>
          <a:p>
            <a:pPr marL="0" indent="0">
              <a:buNone/>
            </a:pPr>
            <a:r>
              <a:rPr lang="en-US" dirty="0" smtClean="0"/>
              <a:t>France, Ukraine, and Hungary get more than half of their electricity from nuclear power plants, and there are many other countries where nuclear power plays a major role.</a:t>
            </a:r>
          </a:p>
          <a:p>
            <a:pPr marL="0" indent="0">
              <a:buNone/>
            </a:pPr>
            <a:r>
              <a:rPr lang="en-US" dirty="0" smtClean="0"/>
              <a:t>In normal operation, they are extremely low polluting.</a:t>
            </a:r>
          </a:p>
        </p:txBody>
      </p:sp>
    </p:spTree>
    <p:extLst>
      <p:ext uri="{BB962C8B-B14F-4D97-AF65-F5344CB8AC3E}">
        <p14:creationId xmlns:p14="http://schemas.microsoft.com/office/powerpoint/2010/main" val="576027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8890"/>
          </a:xfrm>
        </p:spPr>
        <p:txBody>
          <a:bodyPr/>
          <a:lstStyle/>
          <a:p>
            <a:r>
              <a:rPr lang="en-US" dirty="0" smtClean="0"/>
              <a:t>The future of nuclear power</a:t>
            </a:r>
            <a:endParaRPr lang="en-US" dirty="0"/>
          </a:p>
        </p:txBody>
      </p:sp>
      <p:sp>
        <p:nvSpPr>
          <p:cNvPr id="3" name="Content Placeholder 2"/>
          <p:cNvSpPr>
            <a:spLocks noGrp="1"/>
          </p:cNvSpPr>
          <p:nvPr>
            <p:ph idx="1"/>
          </p:nvPr>
        </p:nvSpPr>
        <p:spPr>
          <a:xfrm>
            <a:off x="838200" y="1283677"/>
            <a:ext cx="10515600" cy="4893286"/>
          </a:xfrm>
        </p:spPr>
        <p:txBody>
          <a:bodyPr/>
          <a:lstStyle/>
          <a:p>
            <a:pPr marL="0" indent="0">
              <a:buNone/>
            </a:pPr>
            <a:r>
              <a:rPr lang="en-US" dirty="0" smtClean="0"/>
              <a:t>If people weren’t afraid of it, this would be all we needed to supply electricity.   Electricity could replace almost all of our power needs, with a few exceptions (transportation, mainly). </a:t>
            </a:r>
            <a:endParaRPr lang="en-US" dirty="0"/>
          </a:p>
        </p:txBody>
      </p:sp>
    </p:spTree>
    <p:extLst>
      <p:ext uri="{BB962C8B-B14F-4D97-AF65-F5344CB8AC3E}">
        <p14:creationId xmlns:p14="http://schemas.microsoft.com/office/powerpoint/2010/main" val="796411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power:  kWh/m</a:t>
            </a:r>
            <a:r>
              <a:rPr lang="en-US" baseline="30000" dirty="0" smtClean="0"/>
              <a:t>2</a:t>
            </a:r>
            <a:r>
              <a:rPr lang="en-US" dirty="0" smtClean="0"/>
              <a:t>/day</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0497" y="1825625"/>
            <a:ext cx="6931006"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922" y="1378294"/>
            <a:ext cx="8213241" cy="519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9455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Earth’s Temperature</a:t>
            </a:r>
            <a:endParaRPr lang="en-US" dirty="0"/>
          </a:p>
        </p:txBody>
      </p:sp>
      <p:pic>
        <p:nvPicPr>
          <p:cNvPr id="2050" name="Picture 2" descr="Image result for ice 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01" y="2643809"/>
            <a:ext cx="10794475" cy="27928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01" y="2683979"/>
            <a:ext cx="107727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62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the US with (150 km)</a:t>
            </a:r>
            <a:r>
              <a:rPr lang="en-US" baseline="30000" dirty="0" smtClean="0"/>
              <a:t>2</a:t>
            </a:r>
            <a:r>
              <a:rPr lang="en-US" dirty="0" smtClean="0"/>
              <a:t>!</a:t>
            </a:r>
            <a:br>
              <a:rPr lang="en-US" dirty="0" smtClean="0"/>
            </a:b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7854" y="1361662"/>
            <a:ext cx="8227436" cy="521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260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resource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22" y="1442624"/>
            <a:ext cx="82296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7678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resource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686" y="1410472"/>
            <a:ext cx="8378895" cy="494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6210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resource numbers</a:t>
            </a:r>
            <a:endParaRPr lang="en-US" dirty="0"/>
          </a:p>
        </p:txBody>
      </p:sp>
      <p:sp>
        <p:nvSpPr>
          <p:cNvPr id="3" name="Content Placeholder 2"/>
          <p:cNvSpPr>
            <a:spLocks noGrp="1"/>
          </p:cNvSpPr>
          <p:nvPr>
            <p:ph idx="1"/>
          </p:nvPr>
        </p:nvSpPr>
        <p:spPr/>
        <p:txBody>
          <a:bodyPr/>
          <a:lstStyle/>
          <a:p>
            <a:pPr marL="0" indent="0">
              <a:buNone/>
            </a:pPr>
            <a:r>
              <a:rPr lang="en-US" dirty="0" smtClean="0"/>
              <a:t>1 large wind turbine has “name plate” capacity 2.5 MW.</a:t>
            </a:r>
          </a:p>
          <a:p>
            <a:pPr marL="0" indent="0">
              <a:buNone/>
            </a:pPr>
            <a:r>
              <a:rPr lang="en-US" dirty="0" smtClean="0"/>
              <a:t>It will collect 5 billion Watt-hours per year.</a:t>
            </a:r>
          </a:p>
          <a:p>
            <a:pPr marL="0" indent="0">
              <a:buNone/>
            </a:pPr>
            <a:r>
              <a:rPr lang="en-US" dirty="0" smtClean="0"/>
              <a:t>We would need about </a:t>
            </a:r>
            <a:r>
              <a:rPr lang="en-US" dirty="0"/>
              <a:t>3</a:t>
            </a:r>
            <a:r>
              <a:rPr lang="en-US" dirty="0" smtClean="0"/>
              <a:t> million of these to meet the US electricity demand entirely with wind (we have already built 40,000).</a:t>
            </a:r>
          </a:p>
          <a:p>
            <a:pPr marL="0" indent="0">
              <a:buNone/>
            </a:pPr>
            <a:r>
              <a:rPr lang="en-US" dirty="0" smtClean="0"/>
              <a:t>The power per unit area contained in 20 mph wind = 1200 W/m</a:t>
            </a:r>
            <a:r>
              <a:rPr lang="en-US" baseline="30000" dirty="0" smtClean="0"/>
              <a:t>2</a:t>
            </a:r>
            <a:r>
              <a:rPr lang="en-US" dirty="0" smtClean="0"/>
              <a:t>, about the same as the power per unit area delivered by sunlight (1000 W/m</a:t>
            </a:r>
            <a:r>
              <a:rPr lang="en-US" baseline="30000" dirty="0" smtClean="0"/>
              <a:t>2</a:t>
            </a:r>
            <a:r>
              <a:rPr lang="en-US" dirty="0" smtClean="0"/>
              <a:t> at noon in Arizona).   The price of the device is about $1 per Watt, also about the same as a solar panel.</a:t>
            </a:r>
            <a:endParaRPr lang="en-US" dirty="0"/>
          </a:p>
        </p:txBody>
      </p:sp>
    </p:spTree>
    <p:extLst>
      <p:ext uri="{BB962C8B-B14F-4D97-AF65-F5344CB8AC3E}">
        <p14:creationId xmlns:p14="http://schemas.microsoft.com/office/powerpoint/2010/main" val="12608204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078" y="156403"/>
            <a:ext cx="10515600" cy="1006475"/>
          </a:xfrm>
        </p:spPr>
        <p:txBody>
          <a:bodyPr/>
          <a:lstStyle/>
          <a:p>
            <a:r>
              <a:rPr lang="en-US" dirty="0" smtClean="0"/>
              <a:t>Advantages of solar power</a:t>
            </a:r>
            <a:endParaRPr lang="en-US" dirty="0"/>
          </a:p>
        </p:txBody>
      </p:sp>
      <p:sp>
        <p:nvSpPr>
          <p:cNvPr id="3" name="Content Placeholder 2"/>
          <p:cNvSpPr>
            <a:spLocks noGrp="1"/>
          </p:cNvSpPr>
          <p:nvPr>
            <p:ph idx="1"/>
          </p:nvPr>
        </p:nvSpPr>
        <p:spPr>
          <a:xfrm>
            <a:off x="798443" y="939891"/>
            <a:ext cx="10515600" cy="5083659"/>
          </a:xfrm>
        </p:spPr>
        <p:txBody>
          <a:bodyPr>
            <a:normAutofit fontScale="92500" lnSpcReduction="20000"/>
          </a:bodyPr>
          <a:lstStyle/>
          <a:p>
            <a:r>
              <a:rPr lang="en-US" dirty="0" smtClean="0"/>
              <a:t>It’s better distributed geographically</a:t>
            </a:r>
          </a:p>
          <a:p>
            <a:endParaRPr lang="en-US" dirty="0"/>
          </a:p>
          <a:p>
            <a:endParaRPr lang="en-US" dirty="0" smtClean="0"/>
          </a:p>
          <a:p>
            <a:endParaRPr lang="en-US" dirty="0"/>
          </a:p>
          <a:p>
            <a:endParaRPr lang="en-US" dirty="0" smtClean="0"/>
          </a:p>
          <a:p>
            <a:pPr marL="0" indent="0">
              <a:buNone/>
            </a:pPr>
            <a:endParaRPr lang="en-US" dirty="0" smtClean="0"/>
          </a:p>
          <a:p>
            <a:r>
              <a:rPr lang="en-US" dirty="0" smtClean="0"/>
              <a:t>Total available resource = 14,000 x 10</a:t>
            </a:r>
            <a:r>
              <a:rPr lang="en-US" baseline="30000" dirty="0" smtClean="0"/>
              <a:t>15</a:t>
            </a:r>
            <a:r>
              <a:rPr lang="en-US" dirty="0" smtClean="0"/>
              <a:t> </a:t>
            </a:r>
            <a:r>
              <a:rPr lang="en-US" dirty="0" err="1" smtClean="0"/>
              <a:t>Wh</a:t>
            </a:r>
            <a:r>
              <a:rPr lang="en-US" dirty="0" smtClean="0"/>
              <a:t>/year </a:t>
            </a:r>
          </a:p>
          <a:p>
            <a:pPr marL="0" indent="0">
              <a:buNone/>
            </a:pPr>
            <a:r>
              <a:rPr lang="en-US" dirty="0" smtClean="0"/>
              <a:t>   Compare wind resource =        38 x 10</a:t>
            </a:r>
            <a:r>
              <a:rPr lang="en-US" baseline="30000" dirty="0" smtClean="0"/>
              <a:t>15</a:t>
            </a:r>
            <a:r>
              <a:rPr lang="en-US" dirty="0" smtClean="0"/>
              <a:t> </a:t>
            </a:r>
            <a:r>
              <a:rPr lang="en-US" dirty="0" err="1" smtClean="0"/>
              <a:t>Wh</a:t>
            </a:r>
            <a:r>
              <a:rPr lang="en-US" dirty="0" smtClean="0"/>
              <a:t>/year </a:t>
            </a:r>
          </a:p>
          <a:p>
            <a:pPr marL="0" indent="0">
              <a:buNone/>
            </a:pPr>
            <a:r>
              <a:rPr lang="en-US" dirty="0" smtClean="0"/>
              <a:t>   Current demand             =           4 x 10</a:t>
            </a:r>
            <a:r>
              <a:rPr lang="en-US" baseline="30000" dirty="0" smtClean="0"/>
              <a:t>15</a:t>
            </a:r>
            <a:r>
              <a:rPr lang="en-US" dirty="0" smtClean="0"/>
              <a:t> </a:t>
            </a:r>
            <a:r>
              <a:rPr lang="en-US" dirty="0" err="1" smtClean="0"/>
              <a:t>Wh</a:t>
            </a:r>
            <a:r>
              <a:rPr lang="en-US" dirty="0" smtClean="0"/>
              <a:t>/year</a:t>
            </a:r>
          </a:p>
          <a:p>
            <a:r>
              <a:rPr lang="en-US" dirty="0"/>
              <a:t>It’s more predictable, and better aligned with the daily cycle</a:t>
            </a:r>
            <a:r>
              <a:rPr lang="en-US" dirty="0" smtClean="0"/>
              <a:t>.</a:t>
            </a:r>
          </a:p>
          <a:p>
            <a:r>
              <a:rPr lang="en-US" dirty="0" smtClean="0"/>
              <a:t>The technology and economics are rapidly improving.</a:t>
            </a:r>
            <a:endParaRPr lang="en-US" dirty="0"/>
          </a:p>
          <a:p>
            <a:r>
              <a:rPr lang="en-US" dirty="0"/>
              <a:t>It can be distributed at small </a:t>
            </a:r>
            <a:r>
              <a:rPr lang="en-US" dirty="0" smtClean="0"/>
              <a:t>scale.</a:t>
            </a:r>
            <a:endParaRPr lang="en-US" dirty="0"/>
          </a:p>
          <a:p>
            <a:pPr marL="0" indent="0">
              <a:buNone/>
            </a:pP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315" y="1444428"/>
            <a:ext cx="2882347" cy="182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2153" y="1395096"/>
            <a:ext cx="3080456" cy="182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444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olar </a:t>
            </a:r>
            <a:r>
              <a:rPr lang="en-US" dirty="0"/>
              <a:t>power can be distributed in a way that wind power cannot</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505" y="1886584"/>
            <a:ext cx="5963064" cy="443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7024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90" y="109594"/>
            <a:ext cx="7021301" cy="607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84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65501"/>
          </a:xfrm>
        </p:spPr>
        <p:txBody>
          <a:bodyPr/>
          <a:lstStyle/>
          <a:p>
            <a:r>
              <a:rPr lang="en-US" dirty="0" smtClean="0"/>
              <a:t>Concentrating Solar Power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6984" y="1825625"/>
            <a:ext cx="5798031" cy="4351338"/>
          </a:xfrm>
        </p:spPr>
      </p:pic>
    </p:spTree>
    <p:extLst>
      <p:ext uri="{BB962C8B-B14F-4D97-AF65-F5344CB8AC3E}">
        <p14:creationId xmlns:p14="http://schemas.microsoft.com/office/powerpoint/2010/main" val="424752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advantages of </a:t>
            </a:r>
            <a:r>
              <a:rPr lang="en-US" dirty="0"/>
              <a:t>wind </a:t>
            </a:r>
            <a:r>
              <a:rPr lang="en-US" dirty="0" smtClean="0"/>
              <a:t>power</a:t>
            </a:r>
            <a:endParaRPr lang="en-US" dirty="0"/>
          </a:p>
        </p:txBody>
      </p:sp>
      <p:sp>
        <p:nvSpPr>
          <p:cNvPr id="3" name="Content Placeholder 2"/>
          <p:cNvSpPr>
            <a:spLocks noGrp="1"/>
          </p:cNvSpPr>
          <p:nvPr>
            <p:ph idx="1"/>
          </p:nvPr>
        </p:nvSpPr>
        <p:spPr>
          <a:xfrm>
            <a:off x="838200" y="1825625"/>
            <a:ext cx="10701130" cy="4351338"/>
          </a:xfrm>
        </p:spPr>
        <p:txBody>
          <a:bodyPr/>
          <a:lstStyle/>
          <a:p>
            <a:r>
              <a:rPr lang="en-US" dirty="0" smtClean="0"/>
              <a:t>Wind </a:t>
            </a:r>
            <a:r>
              <a:rPr lang="en-US" dirty="0"/>
              <a:t>turbines are 19</a:t>
            </a:r>
            <a:r>
              <a:rPr lang="en-US" baseline="30000" dirty="0"/>
              <a:t>th</a:t>
            </a:r>
            <a:r>
              <a:rPr lang="en-US" dirty="0"/>
              <a:t> century technology (21</a:t>
            </a:r>
            <a:r>
              <a:rPr lang="en-US" baseline="30000" dirty="0"/>
              <a:t>st</a:t>
            </a:r>
            <a:r>
              <a:rPr lang="en-US" dirty="0"/>
              <a:t> century </a:t>
            </a:r>
            <a:r>
              <a:rPr lang="en-US" dirty="0" smtClean="0"/>
              <a:t>engineering)!.   Solar photovoltaic technology is still being invented.</a:t>
            </a:r>
          </a:p>
          <a:p>
            <a:r>
              <a:rPr lang="en-US" dirty="0" smtClean="0"/>
              <a:t>For physics reasons, the efficiency of a wind turbine (fraction of the available resource captured) is higher than that of a PV collector.</a:t>
            </a:r>
          </a:p>
          <a:p>
            <a:r>
              <a:rPr lang="en-US" dirty="0" smtClean="0"/>
              <a:t>The wind blows at night, and a lot in the winter: the capacity factor is larger than for a solar collector.</a:t>
            </a:r>
          </a:p>
          <a:p>
            <a:r>
              <a:rPr lang="en-US" dirty="0"/>
              <a:t> The power comes </a:t>
            </a:r>
            <a:r>
              <a:rPr lang="en-US" u="sng" dirty="0"/>
              <a:t>to</a:t>
            </a:r>
            <a:r>
              <a:rPr lang="en-US" dirty="0"/>
              <a:t> the turbine, sweeping power from a </a:t>
            </a:r>
            <a:r>
              <a:rPr lang="en-US" dirty="0" smtClean="0"/>
              <a:t>larger region.   Geography can help concentrate the wind power.   Solar collectors only collect from the area they cover.</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364255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vs. Wind</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2208765"/>
            <a:ext cx="55245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323272"/>
            <a:ext cx="51054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035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earth’s temperature</a:t>
            </a:r>
            <a:endParaRPr lang="en-US" dirty="0"/>
          </a:p>
        </p:txBody>
      </p:sp>
      <p:pic>
        <p:nvPicPr>
          <p:cNvPr id="31746" name="Picture 2"/>
          <p:cNvPicPr>
            <a:picLocks noChangeAspect="1" noChangeArrowheads="1"/>
          </p:cNvPicPr>
          <p:nvPr/>
        </p:nvPicPr>
        <p:blipFill>
          <a:blip r:embed="rId2" cstate="print"/>
          <a:srcRect/>
          <a:stretch>
            <a:fillRect/>
          </a:stretch>
        </p:blipFill>
        <p:spPr bwMode="auto">
          <a:xfrm>
            <a:off x="2971801" y="1643063"/>
            <a:ext cx="6476999" cy="4877258"/>
          </a:xfrm>
          <a:prstGeom prst="rect">
            <a:avLst/>
          </a:prstGeom>
          <a:noFill/>
          <a:ln w="9525">
            <a:noFill/>
            <a:miter lim="800000"/>
            <a:headEnd/>
            <a:tailEnd/>
          </a:ln>
        </p:spPr>
      </p:pic>
    </p:spTree>
    <p:extLst>
      <p:ext uri="{BB962C8B-B14F-4D97-AF65-F5344CB8AC3E}">
        <p14:creationId xmlns:p14="http://schemas.microsoft.com/office/powerpoint/2010/main" val="26629043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advantages of wind power</a:t>
            </a:r>
            <a:endParaRPr lang="en-US" dirty="0"/>
          </a:p>
        </p:txBody>
      </p:sp>
      <p:sp>
        <p:nvSpPr>
          <p:cNvPr id="3" name="Content Placeholder 2"/>
          <p:cNvSpPr>
            <a:spLocks noGrp="1"/>
          </p:cNvSpPr>
          <p:nvPr>
            <p:ph idx="1"/>
          </p:nvPr>
        </p:nvSpPr>
        <p:spPr>
          <a:xfrm>
            <a:off x="838200" y="1825625"/>
            <a:ext cx="6854687" cy="4351338"/>
          </a:xfrm>
        </p:spPr>
        <p:txBody>
          <a:bodyPr/>
          <a:lstStyle/>
          <a:p>
            <a:r>
              <a:rPr lang="en-US" dirty="0"/>
              <a:t>Wind power is compatible with other land uses</a:t>
            </a:r>
            <a:r>
              <a:rPr lang="en-US" dirty="0" smtClean="0"/>
              <a:t>.</a:t>
            </a:r>
          </a:p>
          <a:p>
            <a:endParaRPr lang="en-US" dirty="0"/>
          </a:p>
          <a:p>
            <a:endParaRPr lang="en-US" dirty="0" smtClean="0"/>
          </a:p>
          <a:p>
            <a:pPr marL="0" indent="0">
              <a:buNone/>
            </a:pPr>
            <a:r>
              <a:rPr lang="en-US" dirty="0" smtClean="0"/>
              <a:t>…However, if you have an area with a lot of sun and not much wind, that isn’t good for much else … </a:t>
            </a:r>
            <a:endParaRPr lang="en-US" dirty="0"/>
          </a:p>
          <a:p>
            <a:endParaRPr lang="en-US" dirty="0"/>
          </a:p>
        </p:txBody>
      </p:sp>
      <p:pic>
        <p:nvPicPr>
          <p:cNvPr id="4" name="Picture 2" descr="wind-turbine-and-co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8278" y="2242585"/>
            <a:ext cx="367665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media.graytvinc.com/images/810*455/Marlin-solar-panels-02.05.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314" y="1180410"/>
            <a:ext cx="771525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34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145"/>
          </a:xfrm>
        </p:spPr>
        <p:txBody>
          <a:bodyPr/>
          <a:lstStyle/>
          <a:p>
            <a:r>
              <a:rPr lang="en-US" dirty="0" smtClean="0"/>
              <a:t>A solar farm takes up land</a:t>
            </a:r>
            <a:endParaRPr lang="en-US" dirty="0"/>
          </a:p>
        </p:txBody>
      </p:sp>
      <p:pic>
        <p:nvPicPr>
          <p:cNvPr id="5122" name="Picture 2" descr="Image result for solar farm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4366" y="1411357"/>
            <a:ext cx="7345792" cy="491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54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apparently grass will grow under the panels!</a:t>
            </a:r>
            <a:endParaRPr lang="en-US" dirty="0"/>
          </a:p>
        </p:txBody>
      </p:sp>
      <p:pic>
        <p:nvPicPr>
          <p:cNvPr id="1026" name="Picture 2" descr="https://l0dl1j3lc42iebd82042pgl2-wpengine.netdna-ssl.com/wp-content/uploads/sites/2/2018/11/solar_ag1-blo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390" y="1442340"/>
            <a:ext cx="7056714" cy="470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63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olar power can be distributed in a way that wind power cannot</a:t>
            </a:r>
            <a:endParaRPr lang="en-US" dirty="0"/>
          </a:p>
        </p:txBody>
      </p:sp>
      <p:pic>
        <p:nvPicPr>
          <p:cNvPr id="6146" name="Picture 2" descr="Aerial view solar f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522" y="1960009"/>
            <a:ext cx="7581397" cy="443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12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6232"/>
          </a:xfrm>
        </p:spPr>
        <p:txBody>
          <a:bodyPr/>
          <a:lstStyle/>
          <a:p>
            <a:r>
              <a:rPr lang="en-US" dirty="0" smtClean="0"/>
              <a:t>Scale-up problems</a:t>
            </a:r>
            <a:endParaRPr lang="en-US" dirty="0"/>
          </a:p>
        </p:txBody>
      </p:sp>
      <p:sp>
        <p:nvSpPr>
          <p:cNvPr id="3" name="Content Placeholder 2"/>
          <p:cNvSpPr>
            <a:spLocks noGrp="1"/>
          </p:cNvSpPr>
          <p:nvPr>
            <p:ph idx="1"/>
          </p:nvPr>
        </p:nvSpPr>
        <p:spPr>
          <a:xfrm>
            <a:off x="838200" y="1272209"/>
            <a:ext cx="10515600" cy="4904754"/>
          </a:xfrm>
        </p:spPr>
        <p:txBody>
          <a:bodyPr/>
          <a:lstStyle/>
          <a:p>
            <a:r>
              <a:rPr lang="en-US" dirty="0" smtClean="0"/>
              <a:t>Solar and wind power production are variable and can change rapidly.</a:t>
            </a:r>
          </a:p>
          <a:p>
            <a:r>
              <a:rPr lang="en-US" dirty="0"/>
              <a:t>There aren’t good ways to store energy at grid </a:t>
            </a:r>
            <a:r>
              <a:rPr lang="en-US" dirty="0" smtClean="0"/>
              <a:t>scale. </a:t>
            </a:r>
            <a:r>
              <a:rPr lang="en-US" dirty="0"/>
              <a:t>Solar and wind have to be used as they are </a:t>
            </a:r>
            <a:r>
              <a:rPr lang="en-US" dirty="0" smtClean="0"/>
              <a:t>generated.   Conventional power plants can be turned on and off, up and down. </a:t>
            </a:r>
          </a:p>
          <a:p>
            <a:pPr marL="0" indent="0">
              <a:buNone/>
            </a:pPr>
            <a:endParaRPr lang="en-US" dirty="0"/>
          </a:p>
        </p:txBody>
      </p:sp>
    </p:spTree>
    <p:extLst>
      <p:ext uri="{BB962C8B-B14F-4D97-AF65-F5344CB8AC3E}">
        <p14:creationId xmlns:p14="http://schemas.microsoft.com/office/powerpoint/2010/main" val="39727544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scaling up: solar overproduces during the day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934" y="1728580"/>
            <a:ext cx="7255534" cy="473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228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vs. Wind -- economics</a:t>
            </a:r>
            <a:endParaRPr lang="en-US" dirty="0"/>
          </a:p>
        </p:txBody>
      </p:sp>
      <p:sp>
        <p:nvSpPr>
          <p:cNvPr id="3" name="Content Placeholder 2"/>
          <p:cNvSpPr>
            <a:spLocks noGrp="1"/>
          </p:cNvSpPr>
          <p:nvPr>
            <p:ph idx="1"/>
          </p:nvPr>
        </p:nvSpPr>
        <p:spPr>
          <a:xfrm>
            <a:off x="838200" y="1510748"/>
            <a:ext cx="10515600" cy="4666215"/>
          </a:xfrm>
        </p:spPr>
        <p:txBody>
          <a:bodyPr>
            <a:normAutofit/>
          </a:bodyPr>
          <a:lstStyle/>
          <a:p>
            <a:pPr marL="0" indent="0">
              <a:buNone/>
            </a:pPr>
            <a:r>
              <a:rPr lang="en-US" dirty="0" smtClean="0"/>
              <a:t>Both solar and wind farms cost about $1 per Watt, installed.   Nuclear power plants cost $2/Watt.   But the “watt” assumes design conditions:  sun shining, wind blowing.  </a:t>
            </a:r>
          </a:p>
          <a:p>
            <a:pPr marL="0" indent="0">
              <a:buNone/>
            </a:pPr>
            <a:r>
              <a:rPr lang="en-US" dirty="0" smtClean="0"/>
              <a:t>The wholesale price of electricity is $0.045 per kilowatt-hour.</a:t>
            </a:r>
          </a:p>
          <a:p>
            <a:pPr marL="0" indent="0">
              <a:buNone/>
            </a:pPr>
            <a:endParaRPr lang="en-US"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15" y="3428999"/>
            <a:ext cx="8578200" cy="22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99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the US with (150 km)</a:t>
            </a:r>
            <a:r>
              <a:rPr lang="en-US" baseline="30000" dirty="0" smtClean="0"/>
              <a:t>2</a:t>
            </a:r>
            <a:r>
              <a:rPr lang="en-US" dirty="0" smtClean="0"/>
              <a:t>!</a:t>
            </a:r>
            <a:br>
              <a:rPr lang="en-US" dirty="0" smtClean="0"/>
            </a:b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7854" y="1361662"/>
            <a:ext cx="8227436" cy="521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991" y="894522"/>
            <a:ext cx="11092070" cy="646331"/>
          </a:xfrm>
          <a:prstGeom prst="rect">
            <a:avLst/>
          </a:prstGeom>
          <a:noFill/>
        </p:spPr>
        <p:txBody>
          <a:bodyPr wrap="square" rtlCol="0">
            <a:spAutoFit/>
          </a:bodyPr>
          <a:lstStyle/>
          <a:p>
            <a:r>
              <a:rPr lang="en-US" sz="3600" dirty="0" smtClean="0"/>
              <a:t>At current price for solar collectors, it will cost $3 trillion.</a:t>
            </a:r>
            <a:endParaRPr lang="en-US" sz="3600" dirty="0"/>
          </a:p>
        </p:txBody>
      </p:sp>
    </p:spTree>
    <p:extLst>
      <p:ext uri="{BB962C8B-B14F-4D97-AF65-F5344CB8AC3E}">
        <p14:creationId xmlns:p14="http://schemas.microsoft.com/office/powerpoint/2010/main" val="30824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5983" y="375064"/>
            <a:ext cx="10697817" cy="1325563"/>
          </a:xfrm>
        </p:spPr>
        <p:txBody>
          <a:bodyPr/>
          <a:lstStyle/>
          <a:p>
            <a:r>
              <a:rPr lang="en-US" dirty="0" smtClean="0"/>
              <a:t>Global Electrical Energy, now and in the future</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sz="2000" dirty="0" smtClean="0"/>
          </a:p>
          <a:p>
            <a:pPr marL="0" indent="0">
              <a:buNone/>
            </a:pPr>
            <a:r>
              <a:rPr lang="en-US" sz="2000" dirty="0" smtClean="0"/>
              <a:t>From </a:t>
            </a:r>
            <a:r>
              <a:rPr lang="en-US" sz="2000" dirty="0" err="1" smtClean="0"/>
              <a:t>Sivaram’s</a:t>
            </a:r>
            <a:r>
              <a:rPr lang="en-US" sz="2000" dirty="0" smtClean="0"/>
              <a:t> book</a:t>
            </a:r>
            <a:endParaRPr lang="en-US" sz="2000" dirty="0"/>
          </a:p>
        </p:txBody>
      </p:sp>
      <p:pic>
        <p:nvPicPr>
          <p:cNvPr id="5" name="Picture 4"/>
          <p:cNvPicPr>
            <a:picLocks noChangeAspect="1"/>
          </p:cNvPicPr>
          <p:nvPr/>
        </p:nvPicPr>
        <p:blipFill>
          <a:blip r:embed="rId2"/>
          <a:stretch>
            <a:fillRect/>
          </a:stretch>
        </p:blipFill>
        <p:spPr>
          <a:xfrm>
            <a:off x="223837" y="1485900"/>
            <a:ext cx="11744325" cy="3886200"/>
          </a:xfrm>
          <a:prstGeom prst="rect">
            <a:avLst/>
          </a:prstGeom>
        </p:spPr>
      </p:pic>
    </p:spTree>
    <p:extLst>
      <p:ext uri="{BB962C8B-B14F-4D97-AF65-F5344CB8AC3E}">
        <p14:creationId xmlns:p14="http://schemas.microsoft.com/office/powerpoint/2010/main" val="303918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earth’s temperature</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1" y="1524000"/>
            <a:ext cx="7310581" cy="482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750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5983" y="375064"/>
            <a:ext cx="10697817" cy="1325563"/>
          </a:xfrm>
        </p:spPr>
        <p:txBody>
          <a:bodyPr/>
          <a:lstStyle/>
          <a:p>
            <a:r>
              <a:rPr lang="en-US" dirty="0" smtClean="0"/>
              <a:t>Global Electrical Energy, now and in the future</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sz="2000" dirty="0" smtClean="0"/>
          </a:p>
          <a:p>
            <a:pPr marL="0" indent="0">
              <a:buNone/>
            </a:pPr>
            <a:r>
              <a:rPr lang="en-US" sz="2000" dirty="0" smtClean="0"/>
              <a:t>From </a:t>
            </a:r>
            <a:r>
              <a:rPr lang="en-US" sz="2000" dirty="0" err="1" smtClean="0"/>
              <a:t>Sivaram’s</a:t>
            </a:r>
            <a:r>
              <a:rPr lang="en-US" sz="2000" dirty="0" smtClean="0"/>
              <a:t> book</a:t>
            </a:r>
            <a:endParaRPr lang="en-US" sz="2000" dirty="0"/>
          </a:p>
        </p:txBody>
      </p:sp>
      <p:pic>
        <p:nvPicPr>
          <p:cNvPr id="5" name="Picture 4"/>
          <p:cNvPicPr>
            <a:picLocks noChangeAspect="1"/>
          </p:cNvPicPr>
          <p:nvPr/>
        </p:nvPicPr>
        <p:blipFill>
          <a:blip r:embed="rId2"/>
          <a:stretch>
            <a:fillRect/>
          </a:stretch>
        </p:blipFill>
        <p:spPr>
          <a:xfrm>
            <a:off x="223837" y="1485900"/>
            <a:ext cx="11744325" cy="38862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1317763"/>
            <a:ext cx="1192530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58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6840"/>
          </a:xfrm>
        </p:spPr>
        <p:txBody>
          <a:bodyPr>
            <a:normAutofit/>
          </a:bodyPr>
          <a:lstStyle/>
          <a:p>
            <a:r>
              <a:rPr lang="en-US" dirty="0" smtClean="0"/>
              <a:t>Can renewable energy replace fossil fuels? </a:t>
            </a:r>
            <a:endParaRPr lang="en-US" dirty="0"/>
          </a:p>
        </p:txBody>
      </p:sp>
      <p:sp>
        <p:nvSpPr>
          <p:cNvPr id="3" name="Content Placeholder 2"/>
          <p:cNvSpPr>
            <a:spLocks noGrp="1"/>
          </p:cNvSpPr>
          <p:nvPr>
            <p:ph idx="1"/>
          </p:nvPr>
        </p:nvSpPr>
        <p:spPr>
          <a:xfrm>
            <a:off x="838200" y="1292087"/>
            <a:ext cx="10515600" cy="4884876"/>
          </a:xfrm>
        </p:spPr>
        <p:txBody>
          <a:bodyPr/>
          <a:lstStyle/>
          <a:p>
            <a:r>
              <a:rPr lang="en-US" dirty="0" smtClean="0"/>
              <a:t>Science says we can do it, and it’s getting easier all the time.</a:t>
            </a:r>
          </a:p>
          <a:p>
            <a:r>
              <a:rPr lang="en-US" dirty="0" smtClean="0"/>
              <a:t>Economics says we can do it, though it will be a large infrastructure investment.</a:t>
            </a:r>
          </a:p>
          <a:p>
            <a:r>
              <a:rPr lang="en-US" dirty="0" smtClean="0"/>
              <a:t>Politics (what people believe and expect) …     .</a:t>
            </a:r>
            <a:endParaRPr lang="en-US" dirty="0"/>
          </a:p>
        </p:txBody>
      </p:sp>
    </p:spTree>
    <p:extLst>
      <p:ext uri="{BB962C8B-B14F-4D97-AF65-F5344CB8AC3E}">
        <p14:creationId xmlns:p14="http://schemas.microsoft.com/office/powerpoint/2010/main" val="10457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6962"/>
          </a:xfrm>
        </p:spPr>
        <p:txBody>
          <a:bodyPr/>
          <a:lstStyle/>
          <a:p>
            <a:r>
              <a:rPr lang="en-US" dirty="0" smtClean="0"/>
              <a:t>Another useful reference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95" y="1109688"/>
            <a:ext cx="3780182" cy="563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63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76" y="1433147"/>
            <a:ext cx="517416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wind-turbine-and-co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1069" y="1318846"/>
            <a:ext cx="4025784" cy="30245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6" y="3514878"/>
            <a:ext cx="4090529" cy="304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44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597"/>
          </a:xfrm>
        </p:spPr>
        <p:txBody>
          <a:bodyPr/>
          <a:lstStyle/>
          <a:p>
            <a:r>
              <a:rPr lang="en-US" dirty="0" smtClean="0"/>
              <a:t>The role of the university</a:t>
            </a:r>
            <a:endParaRPr lang="en-US" dirty="0"/>
          </a:p>
        </p:txBody>
      </p:sp>
      <p:sp>
        <p:nvSpPr>
          <p:cNvPr id="3" name="Content Placeholder 2"/>
          <p:cNvSpPr>
            <a:spLocks noGrp="1"/>
          </p:cNvSpPr>
          <p:nvPr>
            <p:ph idx="1"/>
          </p:nvPr>
        </p:nvSpPr>
        <p:spPr>
          <a:xfrm>
            <a:off x="838200" y="1272209"/>
            <a:ext cx="10515600" cy="4904754"/>
          </a:xfrm>
        </p:spPr>
        <p:txBody>
          <a:bodyPr/>
          <a:lstStyle/>
          <a:p>
            <a:pPr marL="0" indent="0">
              <a:buNone/>
            </a:pPr>
            <a:r>
              <a:rPr lang="en-US" dirty="0" smtClean="0"/>
              <a:t>Educate the public, to help them understand the problem and the possible solutions.</a:t>
            </a:r>
          </a:p>
          <a:p>
            <a:pPr marL="0" indent="0">
              <a:buNone/>
            </a:pPr>
            <a:endParaRPr lang="en-US" dirty="0"/>
          </a:p>
          <a:p>
            <a:pPr marL="0" indent="0">
              <a:buNone/>
            </a:pPr>
            <a:r>
              <a:rPr lang="en-US" dirty="0" smtClean="0"/>
              <a:t>Tell people</a:t>
            </a:r>
          </a:p>
          <a:p>
            <a:r>
              <a:rPr lang="en-US" dirty="0" smtClean="0"/>
              <a:t>Global warming is real, it is  problem, and we need to do something about it</a:t>
            </a:r>
          </a:p>
          <a:p>
            <a:r>
              <a:rPr lang="en-US" dirty="0" smtClean="0"/>
              <a:t>Nuclear power is safe, and one of the best options for replacing fossil fuels</a:t>
            </a:r>
          </a:p>
          <a:p>
            <a:r>
              <a:rPr lang="en-US" dirty="0" smtClean="0"/>
              <a:t>Solar and wind power will need to be developed wherever it is feasible</a:t>
            </a:r>
            <a:endParaRPr lang="en-US" dirty="0"/>
          </a:p>
        </p:txBody>
      </p:sp>
    </p:spTree>
    <p:extLst>
      <p:ext uri="{BB962C8B-B14F-4D97-AF65-F5344CB8AC3E}">
        <p14:creationId xmlns:p14="http://schemas.microsoft.com/office/powerpoint/2010/main" val="124207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274638"/>
            <a:ext cx="8229600" cy="868362"/>
          </a:xfrm>
        </p:spPr>
        <p:txBody>
          <a:bodyPr/>
          <a:lstStyle/>
          <a:p>
            <a:pPr eaLnBrk="1" hangingPunct="1"/>
            <a:r>
              <a:rPr lang="en-US" dirty="0" smtClean="0"/>
              <a:t>The temperature of the earth</a:t>
            </a:r>
          </a:p>
        </p:txBody>
      </p:sp>
      <p:sp>
        <p:nvSpPr>
          <p:cNvPr id="18435" name="Text Box 6"/>
          <p:cNvSpPr txBox="1">
            <a:spLocks noChangeArrowheads="1"/>
          </p:cNvSpPr>
          <p:nvPr/>
        </p:nvSpPr>
        <p:spPr bwMode="auto">
          <a:xfrm>
            <a:off x="2438400" y="1066800"/>
            <a:ext cx="8229600" cy="1600438"/>
          </a:xfrm>
          <a:prstGeom prst="rect">
            <a:avLst/>
          </a:prstGeom>
          <a:noFill/>
          <a:ln w="9525">
            <a:noFill/>
            <a:miter lim="800000"/>
            <a:headEnd/>
            <a:tailEnd/>
          </a:ln>
        </p:spPr>
        <p:txBody>
          <a:bodyPr wrap="square">
            <a:spAutoFit/>
          </a:bodyPr>
          <a:lstStyle/>
          <a:p>
            <a:pPr>
              <a:spcBef>
                <a:spcPct val="50000"/>
              </a:spcBef>
            </a:pPr>
            <a:r>
              <a:rPr lang="en-US" sz="2800" dirty="0"/>
              <a:t>Energy comes from the sun in the form of visible light, and leaves in the form of infrared light..</a:t>
            </a:r>
          </a:p>
          <a:p>
            <a:pPr>
              <a:spcBef>
                <a:spcPct val="50000"/>
              </a:spcBef>
            </a:pPr>
            <a:r>
              <a:rPr lang="en-US" sz="2800" dirty="0"/>
              <a:t>This determines the average temperature of the earth</a:t>
            </a:r>
          </a:p>
        </p:txBody>
      </p:sp>
      <p:pic>
        <p:nvPicPr>
          <p:cNvPr id="31746" name="Picture 2"/>
          <p:cNvPicPr>
            <a:picLocks noChangeAspect="1" noChangeArrowheads="1"/>
          </p:cNvPicPr>
          <p:nvPr/>
        </p:nvPicPr>
        <p:blipFill>
          <a:blip r:embed="rId2" cstate="print"/>
          <a:srcRect/>
          <a:stretch>
            <a:fillRect/>
          </a:stretch>
        </p:blipFill>
        <p:spPr bwMode="auto">
          <a:xfrm>
            <a:off x="1589930" y="2971800"/>
            <a:ext cx="9078071" cy="3581400"/>
          </a:xfrm>
          <a:prstGeom prst="rect">
            <a:avLst/>
          </a:prstGeom>
          <a:noFill/>
          <a:ln w="9525">
            <a:noFill/>
            <a:miter lim="800000"/>
            <a:headEnd/>
            <a:tailEnd/>
          </a:ln>
        </p:spPr>
      </p:pic>
    </p:spTree>
    <p:extLst>
      <p:ext uri="{BB962C8B-B14F-4D97-AF65-F5344CB8AC3E}">
        <p14:creationId xmlns:p14="http://schemas.microsoft.com/office/powerpoint/2010/main" val="228194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smtClean="0"/>
              <a:t>Greenhouse gases</a:t>
            </a:r>
          </a:p>
        </p:txBody>
      </p:sp>
      <p:sp>
        <p:nvSpPr>
          <p:cNvPr id="22531" name="Rectangle 3"/>
          <p:cNvSpPr>
            <a:spLocks noGrp="1" noChangeArrowheads="1"/>
          </p:cNvSpPr>
          <p:nvPr>
            <p:ph type="body" idx="1"/>
          </p:nvPr>
        </p:nvSpPr>
        <p:spPr>
          <a:xfrm>
            <a:off x="1981200" y="1600201"/>
            <a:ext cx="8229600" cy="1752600"/>
          </a:xfrm>
        </p:spPr>
        <p:txBody>
          <a:bodyPr/>
          <a:lstStyle/>
          <a:p>
            <a:pPr eaLnBrk="1" hangingPunct="1"/>
            <a:r>
              <a:rPr lang="en-US" dirty="0" smtClean="0"/>
              <a:t>Water vapor  --   2/3 of the effect</a:t>
            </a:r>
          </a:p>
          <a:p>
            <a:pPr eaLnBrk="1" hangingPunct="1"/>
            <a:r>
              <a:rPr lang="en-US" dirty="0" smtClean="0"/>
              <a:t>Carbon dioxide  (CO</a:t>
            </a:r>
            <a:r>
              <a:rPr lang="en-US" baseline="-25000" dirty="0" smtClean="0"/>
              <a:t>2</a:t>
            </a:r>
            <a:r>
              <a:rPr lang="en-US" dirty="0" smtClean="0"/>
              <a:t>) -- 1/4</a:t>
            </a:r>
          </a:p>
          <a:p>
            <a:pPr eaLnBrk="1" hangingPunct="1"/>
            <a:r>
              <a:rPr lang="en-US" dirty="0" smtClean="0"/>
              <a:t>Methane and other gases -- 1/10</a:t>
            </a:r>
          </a:p>
          <a:p>
            <a:pPr eaLnBrk="1" hangingPunct="1">
              <a:buNone/>
            </a:pPr>
            <a:endParaRPr lang="en-US" dirty="0" smtClean="0"/>
          </a:p>
        </p:txBody>
      </p:sp>
      <p:sp>
        <p:nvSpPr>
          <p:cNvPr id="35842" name="AutoShape 2" descr="imap://straley@server1.pa.uky.edu:993/fetch%3EUID%3E/INBOX%3E423297?part=1.3&amp;type=image/bmp&amp;filename=atmos2.bmp"/>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6"/>
          <p:cNvPicPr>
            <a:picLocks noChangeAspect="1" noChangeArrowheads="1"/>
          </p:cNvPicPr>
          <p:nvPr/>
        </p:nvPicPr>
        <p:blipFill>
          <a:blip r:embed="rId2" cstate="print"/>
          <a:srcRect/>
          <a:stretch>
            <a:fillRect/>
          </a:stretch>
        </p:blipFill>
        <p:spPr bwMode="auto">
          <a:xfrm>
            <a:off x="2936861" y="2590801"/>
            <a:ext cx="5826139" cy="4132729"/>
          </a:xfrm>
          <a:prstGeom prst="rect">
            <a:avLst/>
          </a:prstGeom>
          <a:noFill/>
          <a:ln w="9525">
            <a:noFill/>
            <a:miter lim="800000"/>
            <a:headEnd/>
            <a:tailEnd/>
          </a:ln>
        </p:spPr>
      </p:pic>
    </p:spTree>
    <p:extLst>
      <p:ext uri="{BB962C8B-B14F-4D97-AF65-F5344CB8AC3E}">
        <p14:creationId xmlns:p14="http://schemas.microsoft.com/office/powerpoint/2010/main" val="2161526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229600" cy="639762"/>
          </a:xfrm>
        </p:spPr>
        <p:txBody>
          <a:bodyPr>
            <a:normAutofit fontScale="90000"/>
          </a:bodyPr>
          <a:lstStyle/>
          <a:p>
            <a:pPr eaLnBrk="1" hangingPunct="1"/>
            <a:r>
              <a:rPr lang="en-US" sz="4000" dirty="0"/>
              <a:t>Any questions?</a:t>
            </a:r>
          </a:p>
        </p:txBody>
      </p:sp>
      <p:pic>
        <p:nvPicPr>
          <p:cNvPr id="23555" name="Picture 4" descr="greenhouse"/>
          <p:cNvPicPr>
            <a:picLocks noGrp="1" noChangeAspect="1" noChangeArrowheads="1"/>
          </p:cNvPicPr>
          <p:nvPr>
            <p:ph idx="1"/>
          </p:nvPr>
        </p:nvPicPr>
        <p:blipFill>
          <a:blip r:embed="rId2" cstate="print"/>
          <a:srcRect/>
          <a:stretch>
            <a:fillRect/>
          </a:stretch>
        </p:blipFill>
        <p:spPr>
          <a:xfrm>
            <a:off x="2362200" y="1176338"/>
            <a:ext cx="7391400" cy="5429250"/>
          </a:xfrm>
          <a:noFill/>
        </p:spPr>
      </p:pic>
    </p:spTree>
    <p:extLst>
      <p:ext uri="{BB962C8B-B14F-4D97-AF65-F5344CB8AC3E}">
        <p14:creationId xmlns:p14="http://schemas.microsoft.com/office/powerpoint/2010/main" val="92388028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temperature profile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464" y="3328989"/>
            <a:ext cx="2190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3481389"/>
            <a:ext cx="2190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7400" y="1371600"/>
            <a:ext cx="4300538" cy="2677656"/>
          </a:xfrm>
          <a:prstGeom prst="rect">
            <a:avLst/>
          </a:prstGeom>
          <a:noFill/>
        </p:spPr>
        <p:txBody>
          <a:bodyPr wrap="square" rtlCol="0">
            <a:spAutoFit/>
          </a:bodyPr>
          <a:lstStyle/>
          <a:p>
            <a:r>
              <a:rPr lang="en-US" sz="2800" dirty="0"/>
              <a:t>The temperature of the atmosphere decreases with altitude due to adiabatic expansion as air is carried upwards.</a:t>
            </a:r>
          </a:p>
          <a:p>
            <a:endParaRPr lang="en-US" sz="2800" dirty="0"/>
          </a:p>
        </p:txBody>
      </p: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57939" y="1371600"/>
            <a:ext cx="3775119" cy="466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556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83166" y="764088"/>
            <a:ext cx="8274818" cy="5935803"/>
          </a:xfrm>
          <a:prstGeom prst="rect">
            <a:avLst/>
          </a:prstGeom>
        </p:spPr>
      </p:pic>
    </p:spTree>
    <p:extLst>
      <p:ext uri="{BB962C8B-B14F-4D97-AF65-F5344CB8AC3E}">
        <p14:creationId xmlns:p14="http://schemas.microsoft.com/office/powerpoint/2010/main" val="297818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149008"/>
            <a:ext cx="10515600" cy="1325563"/>
          </a:xfrm>
        </p:spPr>
        <p:txBody>
          <a:bodyPr/>
          <a:lstStyle/>
          <a:p>
            <a:pPr eaLnBrk="1" hangingPunct="1"/>
            <a:r>
              <a:rPr lang="en-US" dirty="0" smtClean="0"/>
              <a:t>The temperature is rising “rapidly”?</a:t>
            </a:r>
          </a:p>
        </p:txBody>
      </p:sp>
      <p:pic>
        <p:nvPicPr>
          <p:cNvPr id="31746" name="Picture 2"/>
          <p:cNvPicPr>
            <a:picLocks noGrp="1" noChangeAspect="1" noChangeArrowheads="1"/>
          </p:cNvPicPr>
          <p:nvPr>
            <p:ph idx="1"/>
          </p:nvPr>
        </p:nvPicPr>
        <p:blipFill>
          <a:blip r:embed="rId2" cstate="print"/>
          <a:srcRect/>
          <a:stretch>
            <a:fillRect/>
          </a:stretch>
        </p:blipFill>
        <p:spPr bwMode="auto">
          <a:xfrm>
            <a:off x="2863170" y="1600201"/>
            <a:ext cx="6465661" cy="4525963"/>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550299" y="1345915"/>
            <a:ext cx="8312891" cy="5448076"/>
          </a:xfrm>
          <a:prstGeom prst="rect">
            <a:avLst/>
          </a:prstGeom>
        </p:spPr>
      </p:pic>
    </p:spTree>
    <p:extLst>
      <p:ext uri="{BB962C8B-B14F-4D97-AF65-F5344CB8AC3E}">
        <p14:creationId xmlns:p14="http://schemas.microsoft.com/office/powerpoint/2010/main" val="16917431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electricity generation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950" y="1600200"/>
            <a:ext cx="4824474" cy="4576763"/>
          </a:xfrm>
        </p:spPr>
      </p:pic>
    </p:spTree>
    <p:extLst>
      <p:ext uri="{BB962C8B-B14F-4D97-AF65-F5344CB8AC3E}">
        <p14:creationId xmlns:p14="http://schemas.microsoft.com/office/powerpoint/2010/main" val="181955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Electricity</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1692" y="1679713"/>
            <a:ext cx="10580119" cy="469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32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0044" y="1825625"/>
            <a:ext cx="4251912" cy="4351338"/>
          </a:xfrm>
          <a:prstGeom prst="rect">
            <a:avLst/>
          </a:prstGeom>
        </p:spPr>
      </p:pic>
    </p:spTree>
    <p:extLst>
      <p:ext uri="{BB962C8B-B14F-4D97-AF65-F5344CB8AC3E}">
        <p14:creationId xmlns:p14="http://schemas.microsoft.com/office/powerpoint/2010/main" val="187211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s://upload.wikimedia.org/wikipedia/commons/thumb/1/1d/Global_Wind_Power_Cumulative_Capacity.svg/1280px-Global_Wind_Power_Cumulative_Capacit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62" y="424414"/>
            <a:ext cx="73247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9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2261" y="1825625"/>
            <a:ext cx="4147478" cy="4351338"/>
          </a:xfrm>
        </p:spPr>
      </p:pic>
    </p:spTree>
    <p:extLst>
      <p:ext uri="{BB962C8B-B14F-4D97-AF65-F5344CB8AC3E}">
        <p14:creationId xmlns:p14="http://schemas.microsoft.com/office/powerpoint/2010/main" val="120918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The temperature of the earth</a:t>
            </a:r>
          </a:p>
        </p:txBody>
      </p:sp>
      <p:sp>
        <p:nvSpPr>
          <p:cNvPr id="18435" name="Text Box 6"/>
          <p:cNvSpPr txBox="1">
            <a:spLocks noChangeArrowheads="1"/>
          </p:cNvSpPr>
          <p:nvPr/>
        </p:nvSpPr>
        <p:spPr bwMode="auto">
          <a:xfrm>
            <a:off x="4009292" y="1524000"/>
            <a:ext cx="7877908" cy="4185761"/>
          </a:xfrm>
          <a:prstGeom prst="rect">
            <a:avLst/>
          </a:prstGeom>
          <a:noFill/>
          <a:ln w="9525">
            <a:noFill/>
            <a:miter lim="800000"/>
            <a:headEnd/>
            <a:tailEnd/>
          </a:ln>
        </p:spPr>
        <p:txBody>
          <a:bodyPr wrap="square">
            <a:spAutoFit/>
          </a:bodyPr>
          <a:lstStyle/>
          <a:p>
            <a:pPr fontAlgn="base">
              <a:spcBef>
                <a:spcPct val="50000"/>
              </a:spcBef>
              <a:spcAft>
                <a:spcPct val="0"/>
              </a:spcAft>
            </a:pPr>
            <a:r>
              <a:rPr lang="en-US" sz="2800" dirty="0">
                <a:solidFill>
                  <a:srgbClr val="000000"/>
                </a:solidFill>
              </a:rPr>
              <a:t>Energy comes from the sun in the form of visible light </a:t>
            </a:r>
          </a:p>
          <a:p>
            <a:pPr fontAlgn="base">
              <a:spcBef>
                <a:spcPct val="50000"/>
              </a:spcBef>
              <a:spcAft>
                <a:spcPct val="0"/>
              </a:spcAft>
            </a:pPr>
            <a:r>
              <a:rPr lang="en-US" sz="2800" dirty="0">
                <a:solidFill>
                  <a:srgbClr val="000000"/>
                </a:solidFill>
              </a:rPr>
              <a:t>All of this energy is reemitted, so that the energy of the earth stays the same from day to day</a:t>
            </a:r>
            <a:r>
              <a:rPr lang="en-US" sz="2800" dirty="0" smtClean="0">
                <a:solidFill>
                  <a:srgbClr val="000000"/>
                </a:solidFill>
              </a:rPr>
              <a:t>.</a:t>
            </a:r>
          </a:p>
          <a:p>
            <a:pPr fontAlgn="base">
              <a:spcBef>
                <a:spcPct val="50000"/>
              </a:spcBef>
              <a:spcAft>
                <a:spcPct val="0"/>
              </a:spcAft>
            </a:pPr>
            <a:r>
              <a:rPr lang="en-US" sz="2800" dirty="0" smtClean="0">
                <a:solidFill>
                  <a:srgbClr val="000000"/>
                </a:solidFill>
              </a:rPr>
              <a:t>Both input and output are nearly constant in time.</a:t>
            </a:r>
            <a:endParaRPr lang="en-US" sz="2800" dirty="0">
              <a:solidFill>
                <a:srgbClr val="000000"/>
              </a:solidFill>
            </a:endParaRPr>
          </a:p>
          <a:p>
            <a:pPr fontAlgn="base">
              <a:spcBef>
                <a:spcPct val="50000"/>
              </a:spcBef>
              <a:spcAft>
                <a:spcPct val="0"/>
              </a:spcAft>
            </a:pPr>
            <a:r>
              <a:rPr lang="en-US" sz="2800" dirty="0">
                <a:solidFill>
                  <a:srgbClr val="000000"/>
                </a:solidFill>
              </a:rPr>
              <a:t>This determines the </a:t>
            </a:r>
            <a:r>
              <a:rPr lang="en-US" sz="2800" dirty="0" smtClean="0">
                <a:solidFill>
                  <a:srgbClr val="000000"/>
                </a:solidFill>
              </a:rPr>
              <a:t>average temperature </a:t>
            </a:r>
            <a:r>
              <a:rPr lang="en-US" sz="2800" dirty="0">
                <a:solidFill>
                  <a:srgbClr val="000000"/>
                </a:solidFill>
              </a:rPr>
              <a:t>of the earth</a:t>
            </a:r>
          </a:p>
        </p:txBody>
      </p:sp>
      <p:pic>
        <p:nvPicPr>
          <p:cNvPr id="18436" name="Picture 7"/>
          <p:cNvPicPr>
            <a:picLocks noChangeAspect="1" noChangeArrowheads="1"/>
          </p:cNvPicPr>
          <p:nvPr/>
        </p:nvPicPr>
        <p:blipFill>
          <a:blip r:embed="rId2" cstate="print"/>
          <a:srcRect/>
          <a:stretch>
            <a:fillRect/>
          </a:stretch>
        </p:blipFill>
        <p:spPr bwMode="auto">
          <a:xfrm>
            <a:off x="304801" y="1828803"/>
            <a:ext cx="3414345" cy="3749675"/>
          </a:xfrm>
          <a:prstGeom prst="rect">
            <a:avLst/>
          </a:prstGeom>
          <a:noFill/>
          <a:ln w="9525">
            <a:noFill/>
            <a:miter lim="800000"/>
            <a:headEnd/>
            <a:tailEnd/>
          </a:ln>
        </p:spPr>
      </p:pic>
    </p:spTree>
    <p:extLst>
      <p:ext uri="{BB962C8B-B14F-4D97-AF65-F5344CB8AC3E}">
        <p14:creationId xmlns:p14="http://schemas.microsoft.com/office/powerpoint/2010/main" val="312130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Radiation cools the earth</a:t>
            </a:r>
          </a:p>
        </p:txBody>
      </p:sp>
      <p:sp>
        <p:nvSpPr>
          <p:cNvPr id="18435" name="Text Box 6"/>
          <p:cNvSpPr txBox="1">
            <a:spLocks noChangeArrowheads="1"/>
          </p:cNvSpPr>
          <p:nvPr/>
        </p:nvSpPr>
        <p:spPr bwMode="auto">
          <a:xfrm>
            <a:off x="4369777" y="1524000"/>
            <a:ext cx="7517423" cy="2031325"/>
          </a:xfrm>
          <a:prstGeom prst="rect">
            <a:avLst/>
          </a:prstGeom>
          <a:noFill/>
          <a:ln w="9525">
            <a:noFill/>
            <a:miter lim="800000"/>
            <a:headEnd/>
            <a:tailEnd/>
          </a:ln>
        </p:spPr>
        <p:txBody>
          <a:bodyPr wrap="square">
            <a:spAutoFit/>
          </a:bodyPr>
          <a:lstStyle/>
          <a:p>
            <a:pPr>
              <a:spcBef>
                <a:spcPct val="50000"/>
              </a:spcBef>
            </a:pPr>
            <a:r>
              <a:rPr lang="en-US" sz="2800" dirty="0"/>
              <a:t>Energy comes from the sun in the form of visible </a:t>
            </a:r>
            <a:r>
              <a:rPr lang="en-US" sz="2800" dirty="0" smtClean="0"/>
              <a:t>light, during the daylight hours.</a:t>
            </a:r>
          </a:p>
          <a:p>
            <a:pPr>
              <a:spcBef>
                <a:spcPct val="50000"/>
              </a:spcBef>
            </a:pPr>
            <a:r>
              <a:rPr lang="en-US" sz="2800" dirty="0" smtClean="0"/>
              <a:t>Energy leaves the earth all the time, in the form of infrared light.</a:t>
            </a:r>
            <a:endParaRPr lang="en-US" sz="2800" dirty="0"/>
          </a:p>
        </p:txBody>
      </p:sp>
      <p:pic>
        <p:nvPicPr>
          <p:cNvPr id="18436" name="Picture 7"/>
          <p:cNvPicPr>
            <a:picLocks noChangeAspect="1" noChangeArrowheads="1"/>
          </p:cNvPicPr>
          <p:nvPr/>
        </p:nvPicPr>
        <p:blipFill>
          <a:blip r:embed="rId2" cstate="print"/>
          <a:srcRect/>
          <a:stretch>
            <a:fillRect/>
          </a:stretch>
        </p:blipFill>
        <p:spPr bwMode="auto">
          <a:xfrm>
            <a:off x="304800" y="1828801"/>
            <a:ext cx="3555023" cy="3749675"/>
          </a:xfrm>
          <a:prstGeom prst="rect">
            <a:avLst/>
          </a:prstGeom>
          <a:noFill/>
          <a:ln w="9525">
            <a:noFill/>
            <a:miter lim="800000"/>
            <a:headEnd/>
            <a:tailEnd/>
          </a:ln>
        </p:spPr>
      </p:pic>
    </p:spTree>
    <p:extLst>
      <p:ext uri="{BB962C8B-B14F-4D97-AF65-F5344CB8AC3E}">
        <p14:creationId xmlns:p14="http://schemas.microsoft.com/office/powerpoint/2010/main" val="2682141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29514</TotalTime>
  <Words>2161</Words>
  <Application>Microsoft Office PowerPoint</Application>
  <PresentationFormat>Custom</PresentationFormat>
  <Paragraphs>208</Paragraphs>
  <Slides>74</Slides>
  <Notes>0</Notes>
  <HiddenSlides>23</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Office Theme</vt:lpstr>
      <vt:lpstr>Default Design</vt:lpstr>
      <vt:lpstr>Can Renewable Energy Replace Fossil Fuels? Joseph P. Straley University of Kentucky</vt:lpstr>
      <vt:lpstr>The role of the university</vt:lpstr>
      <vt:lpstr>Inspired by two books …</vt:lpstr>
      <vt:lpstr>History of the Earth’s Temperature</vt:lpstr>
      <vt:lpstr>History of the earth’s temperature</vt:lpstr>
      <vt:lpstr>History of the earth’s temperature</vt:lpstr>
      <vt:lpstr>The temperature is rising “rapidly”?</vt:lpstr>
      <vt:lpstr>The temperature of the earth</vt:lpstr>
      <vt:lpstr>Radiation cools the earth</vt:lpstr>
      <vt:lpstr>Infrared light</vt:lpstr>
      <vt:lpstr>Infrared light</vt:lpstr>
      <vt:lpstr>The temperature of the earth</vt:lpstr>
      <vt:lpstr>The temperature of the earth</vt:lpstr>
      <vt:lpstr>The effect of carbon dioxide</vt:lpstr>
      <vt:lpstr>Increasing carbon dioxide</vt:lpstr>
      <vt:lpstr>Overlaying two graphs</vt:lpstr>
      <vt:lpstr>Greenhouse effect</vt:lpstr>
      <vt:lpstr>The greenhouse effect</vt:lpstr>
      <vt:lpstr>Temperature structure of the atmosphere</vt:lpstr>
      <vt:lpstr>Why CO2 makes the earth warmer</vt:lpstr>
      <vt:lpstr>Burning fossil fuels makes CO2.  What happens to it?</vt:lpstr>
      <vt:lpstr>Implication of the theory</vt:lpstr>
      <vt:lpstr>Sea level is increasing</vt:lpstr>
      <vt:lpstr>Why do we care?</vt:lpstr>
      <vt:lpstr>Any questions?</vt:lpstr>
      <vt:lpstr>The role of the university</vt:lpstr>
      <vt:lpstr>Can we stop using fossil fuels?  </vt:lpstr>
      <vt:lpstr>PowerPoint Presentation</vt:lpstr>
      <vt:lpstr>Electricity production in the US, 2018</vt:lpstr>
      <vt:lpstr>The nucleus</vt:lpstr>
      <vt:lpstr>Nuclear fission</vt:lpstr>
      <vt:lpstr>Chain reaction</vt:lpstr>
      <vt:lpstr>Nuclear power</vt:lpstr>
      <vt:lpstr>Problems with nuclear power</vt:lpstr>
      <vt:lpstr>Solving the problems</vt:lpstr>
      <vt:lpstr>Nuclear power plant (US design)</vt:lpstr>
      <vt:lpstr>Nuclear power in the US</vt:lpstr>
      <vt:lpstr>The future of nuclear power</vt:lpstr>
      <vt:lpstr>Solar power:  kWh/m2/day</vt:lpstr>
      <vt:lpstr>Power the US with (150 km)2! </vt:lpstr>
      <vt:lpstr>Wind resource</vt:lpstr>
      <vt:lpstr>Wind resource</vt:lpstr>
      <vt:lpstr>Wind resource numbers</vt:lpstr>
      <vt:lpstr>Advantages of solar power</vt:lpstr>
      <vt:lpstr>Solar power can be distributed in a way that wind power cannot</vt:lpstr>
      <vt:lpstr>PowerPoint Presentation</vt:lpstr>
      <vt:lpstr>Concentrating Solar Power</vt:lpstr>
      <vt:lpstr>The advantages of wind power</vt:lpstr>
      <vt:lpstr>Solar vs. Wind</vt:lpstr>
      <vt:lpstr>The advantages of wind power</vt:lpstr>
      <vt:lpstr>PowerPoint Presentation</vt:lpstr>
      <vt:lpstr>A solar farm takes up land</vt:lpstr>
      <vt:lpstr>But apparently grass will grow under the panels!</vt:lpstr>
      <vt:lpstr>Solar power can be distributed in a way that wind power cannot</vt:lpstr>
      <vt:lpstr>Scale-up problems</vt:lpstr>
      <vt:lpstr>Problems in scaling up: solar overproduces during the day</vt:lpstr>
      <vt:lpstr>Solar vs. Wind -- economics</vt:lpstr>
      <vt:lpstr>Power the US with (150 km)2! </vt:lpstr>
      <vt:lpstr>Global Electrical Energy, now and in the future</vt:lpstr>
      <vt:lpstr>Global Electrical Energy, now and in the future</vt:lpstr>
      <vt:lpstr>Can renewable energy replace fossil fuels? </vt:lpstr>
      <vt:lpstr>Another useful reference</vt:lpstr>
      <vt:lpstr>Questions?</vt:lpstr>
      <vt:lpstr>The role of the university</vt:lpstr>
      <vt:lpstr>The temperature of the earth</vt:lpstr>
      <vt:lpstr>Greenhouse gases</vt:lpstr>
      <vt:lpstr>Any questions?</vt:lpstr>
      <vt:lpstr>Atmospheric temperature profile</vt:lpstr>
      <vt:lpstr>PowerPoint Presentation</vt:lpstr>
      <vt:lpstr>US electricity generation</vt:lpstr>
      <vt:lpstr>Electricity</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Straley, Joseph</dc:creator>
  <cp:lastModifiedBy>Joe</cp:lastModifiedBy>
  <cp:revision>138</cp:revision>
  <dcterms:created xsi:type="dcterms:W3CDTF">2019-07-02T19:50:40Z</dcterms:created>
  <dcterms:modified xsi:type="dcterms:W3CDTF">2019-09-17T01:45:13Z</dcterms:modified>
</cp:coreProperties>
</file>