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372" r:id="rId3"/>
    <p:sldId id="371" r:id="rId4"/>
    <p:sldId id="373" r:id="rId5"/>
    <p:sldId id="375" r:id="rId6"/>
    <p:sldId id="313" r:id="rId7"/>
    <p:sldId id="285" r:id="rId8"/>
    <p:sldId id="314" r:id="rId9"/>
    <p:sldId id="379" r:id="rId10"/>
    <p:sldId id="288" r:id="rId11"/>
    <p:sldId id="257" r:id="rId12"/>
    <p:sldId id="258" r:id="rId13"/>
    <p:sldId id="261" r:id="rId14"/>
    <p:sldId id="264" r:id="rId15"/>
    <p:sldId id="265" r:id="rId16"/>
    <p:sldId id="378" r:id="rId17"/>
    <p:sldId id="282" r:id="rId18"/>
    <p:sldId id="312" r:id="rId19"/>
    <p:sldId id="316" r:id="rId20"/>
    <p:sldId id="315" r:id="rId21"/>
    <p:sldId id="260" r:id="rId22"/>
    <p:sldId id="318" r:id="rId23"/>
    <p:sldId id="362" r:id="rId24"/>
    <p:sldId id="317" r:id="rId25"/>
    <p:sldId id="272" r:id="rId26"/>
    <p:sldId id="306" r:id="rId27"/>
    <p:sldId id="370" r:id="rId28"/>
    <p:sldId id="283" r:id="rId29"/>
    <p:sldId id="374" r:id="rId30"/>
    <p:sldId id="376" r:id="rId31"/>
    <p:sldId id="377" r:id="rId32"/>
    <p:sldId id="273" r:id="rId33"/>
    <p:sldId id="262" r:id="rId34"/>
    <p:sldId id="286" r:id="rId35"/>
    <p:sldId id="267" r:id="rId36"/>
    <p:sldId id="259" r:id="rId37"/>
    <p:sldId id="268" r:id="rId38"/>
    <p:sldId id="269" r:id="rId39"/>
    <p:sldId id="289" r:id="rId40"/>
    <p:sldId id="270" r:id="rId41"/>
    <p:sldId id="279" r:id="rId42"/>
    <p:sldId id="280" r:id="rId43"/>
    <p:sldId id="281" r:id="rId44"/>
    <p:sldId id="284" r:id="rId45"/>
    <p:sldId id="271" r:id="rId46"/>
    <p:sldId id="274" r:id="rId47"/>
    <p:sldId id="275" r:id="rId48"/>
    <p:sldId id="276" r:id="rId49"/>
    <p:sldId id="277" r:id="rId50"/>
    <p:sldId id="27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754452-F93E-4733-AF20-D1E271D6D589}" type="datetimeFigureOut">
              <a:rPr lang="en-US" smtClean="0"/>
              <a:t>11/12/2023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2B31FC-2EE0-4BFD-9F84-32CE5AD13114}" type="slidenum">
              <a:rPr lang="en-US" smtClean="0"/>
              <a:t>‹#›</a:t>
            </a:fld>
            <a:endParaRPr lang="en-US"/>
          </a:p>
        </p:txBody>
      </p:sp>
    </p:spTree>
    <p:extLst>
      <p:ext uri="{BB962C8B-B14F-4D97-AF65-F5344CB8AC3E}">
        <p14:creationId xmlns:p14="http://schemas.microsoft.com/office/powerpoint/2010/main" val="350202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temp. goes up during the day, because the sun is delivering energy.   At night, the energy leaves again.</a:t>
            </a:r>
          </a:p>
        </p:txBody>
      </p:sp>
      <p:sp>
        <p:nvSpPr>
          <p:cNvPr id="4" name="Slide Number Placeholder 3"/>
          <p:cNvSpPr>
            <a:spLocks noGrp="1"/>
          </p:cNvSpPr>
          <p:nvPr>
            <p:ph type="sldNum" sz="quarter" idx="5"/>
          </p:nvPr>
        </p:nvSpPr>
        <p:spPr/>
        <p:txBody>
          <a:bodyPr/>
          <a:lstStyle/>
          <a:p>
            <a:fld id="{A12B31FC-2EE0-4BFD-9F84-32CE5AD13114}" type="slidenum">
              <a:rPr lang="en-US" smtClean="0"/>
              <a:t>8</a:t>
            </a:fld>
            <a:endParaRPr lang="en-US"/>
          </a:p>
        </p:txBody>
      </p:sp>
    </p:spTree>
    <p:extLst>
      <p:ext uri="{BB962C8B-B14F-4D97-AF65-F5344CB8AC3E}">
        <p14:creationId xmlns:p14="http://schemas.microsoft.com/office/powerpoint/2010/main" val="313554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line represents the rate of increase if all the CO2 we produce stayed in the atmosphere.</a:t>
            </a:r>
          </a:p>
        </p:txBody>
      </p:sp>
      <p:sp>
        <p:nvSpPr>
          <p:cNvPr id="4" name="Slide Number Placeholder 3"/>
          <p:cNvSpPr>
            <a:spLocks noGrp="1"/>
          </p:cNvSpPr>
          <p:nvPr>
            <p:ph type="sldNum" sz="quarter" idx="5"/>
          </p:nvPr>
        </p:nvSpPr>
        <p:spPr/>
        <p:txBody>
          <a:bodyPr/>
          <a:lstStyle/>
          <a:p>
            <a:fld id="{A12B31FC-2EE0-4BFD-9F84-32CE5AD13114}" type="slidenum">
              <a:rPr lang="en-US" smtClean="0"/>
              <a:t>15</a:t>
            </a:fld>
            <a:endParaRPr lang="en-US"/>
          </a:p>
        </p:txBody>
      </p:sp>
    </p:spTree>
    <p:extLst>
      <p:ext uri="{BB962C8B-B14F-4D97-AF65-F5344CB8AC3E}">
        <p14:creationId xmlns:p14="http://schemas.microsoft.com/office/powerpoint/2010/main" val="2818189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42121B7-1B50-44A7-94C4-B3E6F9EBF29B}" type="slidenum">
              <a:rPr lang="en-US" smtClean="0"/>
              <a:t>23</a:t>
            </a:fld>
            <a:endParaRPr lang="en-US"/>
          </a:p>
        </p:txBody>
      </p:sp>
    </p:spTree>
    <p:extLst>
      <p:ext uri="{BB962C8B-B14F-4D97-AF65-F5344CB8AC3E}">
        <p14:creationId xmlns:p14="http://schemas.microsoft.com/office/powerpoint/2010/main" val="1495932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sandcastle was destroyed by a wave.   But the real cause was the rising tide.</a:t>
            </a:r>
          </a:p>
        </p:txBody>
      </p:sp>
      <p:sp>
        <p:nvSpPr>
          <p:cNvPr id="4" name="Slide Number Placeholder 3"/>
          <p:cNvSpPr>
            <a:spLocks noGrp="1"/>
          </p:cNvSpPr>
          <p:nvPr>
            <p:ph type="sldNum" sz="quarter" idx="5"/>
          </p:nvPr>
        </p:nvSpPr>
        <p:spPr/>
        <p:txBody>
          <a:bodyPr/>
          <a:lstStyle/>
          <a:p>
            <a:fld id="{A12B31FC-2EE0-4BFD-9F84-32CE5AD13114}" type="slidenum">
              <a:rPr lang="en-US" smtClean="0"/>
              <a:t>28</a:t>
            </a:fld>
            <a:endParaRPr lang="en-US"/>
          </a:p>
        </p:txBody>
      </p:sp>
    </p:spTree>
    <p:extLst>
      <p:ext uri="{BB962C8B-B14F-4D97-AF65-F5344CB8AC3E}">
        <p14:creationId xmlns:p14="http://schemas.microsoft.com/office/powerpoint/2010/main" val="2831571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2B31FC-2EE0-4BFD-9F84-32CE5AD13114}" type="slidenum">
              <a:rPr lang="en-US" smtClean="0"/>
              <a:t>44</a:t>
            </a:fld>
            <a:endParaRPr lang="en-US"/>
          </a:p>
        </p:txBody>
      </p:sp>
    </p:spTree>
    <p:extLst>
      <p:ext uri="{BB962C8B-B14F-4D97-AF65-F5344CB8AC3E}">
        <p14:creationId xmlns:p14="http://schemas.microsoft.com/office/powerpoint/2010/main" val="378614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9123485-2FC8-4EA7-962C-9DB17F97D23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3429623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23485-2FC8-4EA7-962C-9DB17F97D23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2620923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23485-2FC8-4EA7-962C-9DB17F97D23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822092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9123485-2FC8-4EA7-962C-9DB17F97D23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3076205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123485-2FC8-4EA7-962C-9DB17F97D236}" type="datetimeFigureOut">
              <a:rPr lang="en-US" smtClean="0"/>
              <a:t>11/12/2023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2826191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123485-2FC8-4EA7-962C-9DB17F97D23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801986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9123485-2FC8-4EA7-962C-9DB17F97D236}" type="datetimeFigureOut">
              <a:rPr lang="en-US" smtClean="0"/>
              <a:t>11/12/2023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388567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9123485-2FC8-4EA7-962C-9DB17F97D236}" type="datetimeFigureOut">
              <a:rPr lang="en-US" smtClean="0"/>
              <a:t>11/12/2023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815324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123485-2FC8-4EA7-962C-9DB17F97D236}" type="datetimeFigureOut">
              <a:rPr lang="en-US" smtClean="0"/>
              <a:t>11/12/2023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1291722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23485-2FC8-4EA7-962C-9DB17F97D23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3382711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123485-2FC8-4EA7-962C-9DB17F97D236}" type="datetimeFigureOut">
              <a:rPr lang="en-US" smtClean="0"/>
              <a:t>11/12/2023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0B4C31-BEA4-401D-A0EB-8377EB9F7FBD}" type="slidenum">
              <a:rPr lang="en-US" smtClean="0"/>
              <a:t>‹#›</a:t>
            </a:fld>
            <a:endParaRPr lang="en-US"/>
          </a:p>
        </p:txBody>
      </p:sp>
    </p:spTree>
    <p:extLst>
      <p:ext uri="{BB962C8B-B14F-4D97-AF65-F5344CB8AC3E}">
        <p14:creationId xmlns:p14="http://schemas.microsoft.com/office/powerpoint/2010/main" val="2596836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123485-2FC8-4EA7-962C-9DB17F97D236}" type="datetimeFigureOut">
              <a:rPr lang="en-US" smtClean="0"/>
              <a:t>11/12/2023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0B4C31-BEA4-401D-A0EB-8377EB9F7FBD}" type="slidenum">
              <a:rPr lang="en-US" smtClean="0"/>
              <a:t>‹#›</a:t>
            </a:fld>
            <a:endParaRPr lang="en-US"/>
          </a:p>
        </p:txBody>
      </p:sp>
    </p:spTree>
    <p:extLst>
      <p:ext uri="{BB962C8B-B14F-4D97-AF65-F5344CB8AC3E}">
        <p14:creationId xmlns:p14="http://schemas.microsoft.com/office/powerpoint/2010/main" val="3328466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can we say/what should we say about global warming?</a:t>
            </a:r>
          </a:p>
        </p:txBody>
      </p:sp>
      <p:sp>
        <p:nvSpPr>
          <p:cNvPr id="3" name="Subtitle 2"/>
          <p:cNvSpPr>
            <a:spLocks noGrp="1"/>
          </p:cNvSpPr>
          <p:nvPr>
            <p:ph type="subTitle" idx="1"/>
          </p:nvPr>
        </p:nvSpPr>
        <p:spPr/>
        <p:txBody>
          <a:bodyPr/>
          <a:lstStyle/>
          <a:p>
            <a:r>
              <a:rPr lang="en-US" dirty="0"/>
              <a:t>Joseph P. Straley</a:t>
            </a:r>
          </a:p>
          <a:p>
            <a:r>
              <a:rPr lang="en-US" dirty="0"/>
              <a:t>University of Kentucky</a:t>
            </a:r>
          </a:p>
        </p:txBody>
      </p:sp>
    </p:spTree>
    <p:extLst>
      <p:ext uri="{BB962C8B-B14F-4D97-AF65-F5344CB8AC3E}">
        <p14:creationId xmlns:p14="http://schemas.microsoft.com/office/powerpoint/2010/main" val="315934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a:t>Radiation cools the earth</a:t>
            </a:r>
          </a:p>
        </p:txBody>
      </p:sp>
      <p:sp>
        <p:nvSpPr>
          <p:cNvPr id="18435" name="Text Box 6"/>
          <p:cNvSpPr txBox="1">
            <a:spLocks noChangeArrowheads="1"/>
          </p:cNvSpPr>
          <p:nvPr/>
        </p:nvSpPr>
        <p:spPr bwMode="auto">
          <a:xfrm>
            <a:off x="6019800" y="1582768"/>
            <a:ext cx="5429250" cy="4524315"/>
          </a:xfrm>
          <a:prstGeom prst="rect">
            <a:avLst/>
          </a:prstGeom>
          <a:noFill/>
          <a:ln w="9525">
            <a:noFill/>
            <a:miter lim="800000"/>
            <a:headEnd/>
            <a:tailEnd/>
          </a:ln>
        </p:spPr>
        <p:txBody>
          <a:bodyPr wrap="square">
            <a:spAutoFit/>
          </a:bodyPr>
          <a:lstStyle/>
          <a:p>
            <a:pPr>
              <a:spcBef>
                <a:spcPct val="50000"/>
              </a:spcBef>
            </a:pPr>
            <a:r>
              <a:rPr lang="en-US" sz="3200" dirty="0"/>
              <a:t>Energy comes from the sun in the form of visible light, during the daylight hours.</a:t>
            </a:r>
          </a:p>
          <a:p>
            <a:pPr>
              <a:spcBef>
                <a:spcPct val="50000"/>
              </a:spcBef>
            </a:pPr>
            <a:r>
              <a:rPr lang="en-US" sz="3200" dirty="0"/>
              <a:t>Energy leaves the earth all the time, in the form of infrared light.</a:t>
            </a:r>
          </a:p>
          <a:p>
            <a:pPr>
              <a:spcBef>
                <a:spcPct val="50000"/>
              </a:spcBef>
            </a:pPr>
            <a:r>
              <a:rPr lang="en-US" sz="3200" dirty="0"/>
              <a:t>The expected temperature of the earth is about 0</a:t>
            </a:r>
            <a:r>
              <a:rPr lang="en-US" sz="3200" baseline="30000" dirty="0"/>
              <a:t>0 </a:t>
            </a:r>
            <a:r>
              <a:rPr lang="en-US" sz="3200" dirty="0"/>
              <a:t> F</a:t>
            </a:r>
          </a:p>
        </p:txBody>
      </p:sp>
      <p:pic>
        <p:nvPicPr>
          <p:cNvPr id="18436" name="Picture 7"/>
          <p:cNvPicPr>
            <a:picLocks noChangeAspect="1" noChangeArrowheads="1"/>
          </p:cNvPicPr>
          <p:nvPr/>
        </p:nvPicPr>
        <p:blipFill>
          <a:blip r:embed="rId2" cstate="print"/>
          <a:srcRect/>
          <a:stretch>
            <a:fillRect/>
          </a:stretch>
        </p:blipFill>
        <p:spPr bwMode="auto">
          <a:xfrm>
            <a:off x="1981200" y="1547665"/>
            <a:ext cx="3554016" cy="3706218"/>
          </a:xfrm>
          <a:prstGeom prst="rect">
            <a:avLst/>
          </a:prstGeom>
          <a:noFill/>
          <a:ln w="9525">
            <a:noFill/>
            <a:miter lim="800000"/>
            <a:headEnd/>
            <a:tailEnd/>
          </a:ln>
        </p:spPr>
      </p:pic>
    </p:spTree>
    <p:extLst>
      <p:ext uri="{BB962C8B-B14F-4D97-AF65-F5344CB8AC3E}">
        <p14:creationId xmlns:p14="http://schemas.microsoft.com/office/powerpoint/2010/main" val="128160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z="4000"/>
              <a:t>The earth is warmer than expected</a:t>
            </a:r>
          </a:p>
        </p:txBody>
      </p:sp>
      <p:sp>
        <p:nvSpPr>
          <p:cNvPr id="16387" name="Rectangle 3"/>
          <p:cNvSpPr>
            <a:spLocks noGrp="1" noChangeArrowheads="1"/>
          </p:cNvSpPr>
          <p:nvPr>
            <p:ph type="body" idx="1"/>
          </p:nvPr>
        </p:nvSpPr>
        <p:spPr>
          <a:xfrm>
            <a:off x="1981200" y="1295403"/>
            <a:ext cx="8229600" cy="4830763"/>
          </a:xfrm>
        </p:spPr>
        <p:txBody>
          <a:bodyPr/>
          <a:lstStyle/>
          <a:p>
            <a:pPr marL="0">
              <a:buNone/>
            </a:pPr>
            <a:r>
              <a:rPr lang="en-US" altLang="en-US" dirty="0"/>
              <a:t>The earth is warmer than expected, because some of the energy emitted from the ground is absorbed by the atmosphere.                            The light coming from the                                             sun is not affected.  This                                    raises the temperature                                     of the earth from 0 F to 55 F.</a:t>
            </a:r>
          </a:p>
          <a:p>
            <a:pPr marL="0">
              <a:buNone/>
            </a:pPr>
            <a:r>
              <a:rPr lang="en-US" altLang="en-US" dirty="0"/>
              <a:t>(-15 C to 15 C)</a:t>
            </a:r>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812639"/>
            <a:ext cx="3609975"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0029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Greenhouse gases</a:t>
            </a:r>
          </a:p>
        </p:txBody>
      </p:sp>
      <p:sp>
        <p:nvSpPr>
          <p:cNvPr id="19459" name="Rectangle 3"/>
          <p:cNvSpPr>
            <a:spLocks noGrp="1" noChangeArrowheads="1"/>
          </p:cNvSpPr>
          <p:nvPr>
            <p:ph type="body" idx="1"/>
          </p:nvPr>
        </p:nvSpPr>
        <p:spPr/>
        <p:txBody>
          <a:bodyPr/>
          <a:lstStyle/>
          <a:p>
            <a:pPr eaLnBrk="1" hangingPunct="1"/>
            <a:r>
              <a:rPr lang="en-US" altLang="en-US" dirty="0"/>
              <a:t>The atmosphere is transparent in the visible, but not in the infrared.   This is due to the presence of “greenhouse gases”:</a:t>
            </a:r>
          </a:p>
          <a:p>
            <a:pPr eaLnBrk="1" hangingPunct="1"/>
            <a:r>
              <a:rPr lang="en-US" altLang="en-US" dirty="0"/>
              <a:t>Water vapor --   2/3 of the effect</a:t>
            </a:r>
          </a:p>
          <a:p>
            <a:pPr eaLnBrk="1" hangingPunct="1"/>
            <a:r>
              <a:rPr lang="en-US" altLang="en-US" dirty="0"/>
              <a:t>Carbon dioxide  (CO</a:t>
            </a:r>
            <a:r>
              <a:rPr lang="en-US" altLang="en-US" baseline="-25000" dirty="0"/>
              <a:t>2</a:t>
            </a:r>
            <a:r>
              <a:rPr lang="en-US" altLang="en-US" dirty="0"/>
              <a:t>) – 1/4</a:t>
            </a:r>
          </a:p>
          <a:p>
            <a:pPr marL="0" indent="0" eaLnBrk="1" hangingPunct="1">
              <a:buNone/>
            </a:pPr>
            <a:endParaRPr lang="en-US" altLang="en-US" dirty="0"/>
          </a:p>
        </p:txBody>
      </p:sp>
    </p:spTree>
    <p:extLst>
      <p:ext uri="{BB962C8B-B14F-4D97-AF65-F5344CB8AC3E}">
        <p14:creationId xmlns:p14="http://schemas.microsoft.com/office/powerpoint/2010/main" val="290104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4638"/>
            <a:ext cx="8229600" cy="792162"/>
          </a:xfrm>
        </p:spPr>
        <p:txBody>
          <a:bodyPr/>
          <a:lstStyle/>
          <a:p>
            <a:pPr eaLnBrk="1" hangingPunct="1"/>
            <a:r>
              <a:rPr lang="en-US" dirty="0"/>
              <a:t>The effect of greenhouse gases</a:t>
            </a:r>
          </a:p>
        </p:txBody>
      </p:sp>
      <p:sp>
        <p:nvSpPr>
          <p:cNvPr id="22531" name="Rectangle 3"/>
          <p:cNvSpPr>
            <a:spLocks noGrp="1" noChangeArrowheads="1"/>
          </p:cNvSpPr>
          <p:nvPr>
            <p:ph type="body" idx="1"/>
          </p:nvPr>
        </p:nvSpPr>
        <p:spPr>
          <a:xfrm>
            <a:off x="914400" y="1066800"/>
            <a:ext cx="10210800" cy="1828800"/>
          </a:xfrm>
        </p:spPr>
        <p:txBody>
          <a:bodyPr/>
          <a:lstStyle/>
          <a:p>
            <a:pPr eaLnBrk="1" hangingPunct="1"/>
            <a:r>
              <a:rPr lang="en-US" dirty="0"/>
              <a:t>The atmosphere is transparent in the visible, but not in the infrared.   This is due to the presence of “greenhouse gases”:</a:t>
            </a:r>
          </a:p>
          <a:p>
            <a:pPr eaLnBrk="1" hangingPunct="1">
              <a:buNone/>
            </a:pPr>
            <a:endParaRPr lang="en-US" dirty="0"/>
          </a:p>
        </p:txBody>
      </p:sp>
      <p:sp>
        <p:nvSpPr>
          <p:cNvPr id="58370" name="AutoShape 2" descr="imap://straley@server1.pa.uky.edu:993/fetch%3EUID%3E/INBOX%3E423297?part=1.2&amp;type=image/bmp&amp;filename=atmos1.bm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8372" name="AutoShape 4" descr="imap://straley@server1.pa.uky.edu:993/fetch%3EUID%3E/INBOX%3E423297?part=1.2&amp;type=image/bmp&amp;filename=atmos1.bmp"/>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8374" name="Picture 6"/>
          <p:cNvPicPr>
            <a:picLocks noChangeAspect="1" noChangeArrowheads="1"/>
          </p:cNvPicPr>
          <p:nvPr/>
        </p:nvPicPr>
        <p:blipFill>
          <a:blip r:embed="rId2" cstate="print"/>
          <a:srcRect/>
          <a:stretch>
            <a:fillRect/>
          </a:stretch>
        </p:blipFill>
        <p:spPr bwMode="auto">
          <a:xfrm>
            <a:off x="2819400" y="2430085"/>
            <a:ext cx="4917830" cy="4132729"/>
          </a:xfrm>
          <a:prstGeom prst="rect">
            <a:avLst/>
          </a:prstGeom>
          <a:noFill/>
          <a:ln w="9525">
            <a:noFill/>
            <a:miter lim="800000"/>
            <a:headEnd/>
            <a:tailEnd/>
          </a:ln>
        </p:spPr>
      </p:pic>
    </p:spTree>
    <p:extLst>
      <p:ext uri="{BB962C8B-B14F-4D97-AF65-F5344CB8AC3E}">
        <p14:creationId xmlns:p14="http://schemas.microsoft.com/office/powerpoint/2010/main" val="3974324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a:t>Increasing carbon dioxide</a:t>
            </a:r>
          </a:p>
        </p:txBody>
      </p:sp>
      <p:sp>
        <p:nvSpPr>
          <p:cNvPr id="22531" name="Rectangle 3"/>
          <p:cNvSpPr>
            <a:spLocks noGrp="1" noChangeArrowheads="1"/>
          </p:cNvSpPr>
          <p:nvPr>
            <p:ph type="body" idx="1"/>
          </p:nvPr>
        </p:nvSpPr>
        <p:spPr>
          <a:xfrm>
            <a:off x="457200" y="1295403"/>
            <a:ext cx="10820400" cy="4830763"/>
          </a:xfrm>
        </p:spPr>
        <p:txBody>
          <a:bodyPr/>
          <a:lstStyle/>
          <a:p>
            <a:pPr eaLnBrk="1" hangingPunct="1">
              <a:buFontTx/>
              <a:buNone/>
            </a:pPr>
            <a:r>
              <a:rPr lang="en-US" altLang="en-US" dirty="0"/>
              <a:t>This will increase the amount of absorption of infrared light, which decreases the rate that it escapes from earth.</a:t>
            </a:r>
          </a:p>
        </p:txBody>
      </p:sp>
      <p:pic>
        <p:nvPicPr>
          <p:cNvPr id="22532" name="Picture 5" descr="C:\Users\Joe\Documents\1101files\USP100\Mauna_Loa_Carbon_Dioxi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3" y="2438400"/>
            <a:ext cx="67278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7818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z="4000"/>
              <a:t>Did humans cause the increase?</a:t>
            </a:r>
          </a:p>
        </p:txBody>
      </p:sp>
      <p:sp>
        <p:nvSpPr>
          <p:cNvPr id="23555" name="Rectangle 3"/>
          <p:cNvSpPr>
            <a:spLocks noGrp="1" noChangeArrowheads="1"/>
          </p:cNvSpPr>
          <p:nvPr>
            <p:ph type="body" idx="1"/>
          </p:nvPr>
        </p:nvSpPr>
        <p:spPr>
          <a:xfrm>
            <a:off x="838200" y="1219203"/>
            <a:ext cx="9448800" cy="4906963"/>
          </a:xfrm>
        </p:spPr>
        <p:txBody>
          <a:bodyPr/>
          <a:lstStyle/>
          <a:p>
            <a:pPr eaLnBrk="1" hangingPunct="1">
              <a:buFontTx/>
              <a:buNone/>
            </a:pPr>
            <a:r>
              <a:rPr lang="en-US" altLang="en-US" dirty="0"/>
              <a:t>It seems likely.  We know how much coal and oil we burn in a year.</a:t>
            </a:r>
          </a:p>
        </p:txBody>
      </p:sp>
      <p:pic>
        <p:nvPicPr>
          <p:cNvPr id="3" name="Picture 2">
            <a:extLst>
              <a:ext uri="{FF2B5EF4-FFF2-40B4-BE49-F238E27FC236}">
                <a16:creationId xmlns:a16="http://schemas.microsoft.com/office/drawing/2014/main" id="{339461F5-F863-C844-FCDF-6F6DEAB0F57A}"/>
              </a:ext>
            </a:extLst>
          </p:cNvPr>
          <p:cNvPicPr>
            <a:picLocks noChangeAspect="1"/>
          </p:cNvPicPr>
          <p:nvPr/>
        </p:nvPicPr>
        <p:blipFill>
          <a:blip r:embed="rId3"/>
          <a:stretch>
            <a:fillRect/>
          </a:stretch>
        </p:blipFill>
        <p:spPr>
          <a:xfrm>
            <a:off x="1600200" y="2286000"/>
            <a:ext cx="6724650" cy="4419600"/>
          </a:xfrm>
          <a:prstGeom prst="rect">
            <a:avLst/>
          </a:prstGeom>
        </p:spPr>
      </p:pic>
    </p:spTree>
    <p:extLst>
      <p:ext uri="{BB962C8B-B14F-4D97-AF65-F5344CB8AC3E}">
        <p14:creationId xmlns:p14="http://schemas.microsoft.com/office/powerpoint/2010/main" val="2619699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AC43-98DE-F571-78FC-7B83316CAE03}"/>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F7A45817-5D17-FAE5-B576-B20BF5856694}"/>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65E6478-06EF-0581-4512-752ABAE5141B}"/>
              </a:ext>
            </a:extLst>
          </p:cNvPr>
          <p:cNvPicPr>
            <a:picLocks noChangeAspect="1"/>
          </p:cNvPicPr>
          <p:nvPr/>
        </p:nvPicPr>
        <p:blipFill>
          <a:blip r:embed="rId2"/>
          <a:stretch>
            <a:fillRect/>
          </a:stretch>
        </p:blipFill>
        <p:spPr>
          <a:xfrm>
            <a:off x="1066800" y="1427465"/>
            <a:ext cx="9601200" cy="4871437"/>
          </a:xfrm>
          <a:prstGeom prst="rect">
            <a:avLst/>
          </a:prstGeom>
        </p:spPr>
      </p:pic>
      <p:pic>
        <p:nvPicPr>
          <p:cNvPr id="7" name="Picture 6">
            <a:extLst>
              <a:ext uri="{FF2B5EF4-FFF2-40B4-BE49-F238E27FC236}">
                <a16:creationId xmlns:a16="http://schemas.microsoft.com/office/drawing/2014/main" id="{AEEDE5A6-8666-4429-352F-FFE88ACC7977}"/>
              </a:ext>
            </a:extLst>
          </p:cNvPr>
          <p:cNvPicPr>
            <a:picLocks noChangeAspect="1"/>
          </p:cNvPicPr>
          <p:nvPr/>
        </p:nvPicPr>
        <p:blipFill>
          <a:blip r:embed="rId3"/>
          <a:stretch>
            <a:fillRect/>
          </a:stretch>
        </p:blipFill>
        <p:spPr>
          <a:xfrm>
            <a:off x="3657600" y="6295729"/>
            <a:ext cx="6391275" cy="371475"/>
          </a:xfrm>
          <a:prstGeom prst="rect">
            <a:avLst/>
          </a:prstGeom>
        </p:spPr>
      </p:pic>
    </p:spTree>
    <p:extLst>
      <p:ext uri="{BB962C8B-B14F-4D97-AF65-F5344CB8AC3E}">
        <p14:creationId xmlns:p14="http://schemas.microsoft.com/office/powerpoint/2010/main" val="1936688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924" y="274639"/>
            <a:ext cx="6767879" cy="868362"/>
          </a:xfrm>
        </p:spPr>
        <p:txBody>
          <a:bodyPr/>
          <a:lstStyle/>
          <a:p>
            <a:r>
              <a:rPr lang="en-US" dirty="0"/>
              <a:t>Overlaying two graphs</a:t>
            </a:r>
          </a:p>
        </p:txBody>
      </p:sp>
      <p:pic>
        <p:nvPicPr>
          <p:cNvPr id="4" name="irc_mi" descr="http://conservationreport.files.wordpress.com/2009/02/global-average-tempera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4879" y="1219200"/>
            <a:ext cx="6350245" cy="52578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701" y="1147480"/>
            <a:ext cx="6475535" cy="526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743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548D0-8701-D018-3878-D5C8B49025C1}"/>
              </a:ext>
            </a:extLst>
          </p:cNvPr>
          <p:cNvSpPr>
            <a:spLocks noGrp="1"/>
          </p:cNvSpPr>
          <p:nvPr>
            <p:ph type="title"/>
          </p:nvPr>
        </p:nvSpPr>
        <p:spPr/>
        <p:txBody>
          <a:bodyPr/>
          <a:lstStyle/>
          <a:p>
            <a:r>
              <a:rPr lang="en-US" dirty="0"/>
              <a:t>How much is 200 ppm?</a:t>
            </a:r>
          </a:p>
        </p:txBody>
      </p:sp>
      <p:sp>
        <p:nvSpPr>
          <p:cNvPr id="3" name="Content Placeholder 2">
            <a:extLst>
              <a:ext uri="{FF2B5EF4-FFF2-40B4-BE49-F238E27FC236}">
                <a16:creationId xmlns:a16="http://schemas.microsoft.com/office/drawing/2014/main" id="{297B9B9C-73DF-9B5E-DC0E-0BA65BF12A91}"/>
              </a:ext>
            </a:extLst>
          </p:cNvPr>
          <p:cNvSpPr>
            <a:spLocks noGrp="1"/>
          </p:cNvSpPr>
          <p:nvPr>
            <p:ph idx="1"/>
          </p:nvPr>
        </p:nvSpPr>
        <p:spPr/>
        <p:txBody>
          <a:bodyPr/>
          <a:lstStyle/>
          <a:p>
            <a:pPr marL="0" indent="0">
              <a:buNone/>
            </a:pPr>
            <a:r>
              <a:rPr lang="en-US" dirty="0"/>
              <a:t>1000 ml of water</a:t>
            </a:r>
          </a:p>
          <a:p>
            <a:pPr marL="0" indent="0">
              <a:buNone/>
            </a:pPr>
            <a:endParaRPr lang="en-US" dirty="0"/>
          </a:p>
          <a:p>
            <a:pPr marL="0" indent="0">
              <a:buNone/>
            </a:pPr>
            <a:r>
              <a:rPr lang="en-US" dirty="0"/>
              <a:t>+ 1 drop (0.2 ml) of food color</a:t>
            </a:r>
          </a:p>
          <a:p>
            <a:pPr marL="0" indent="0">
              <a:buNone/>
            </a:pPr>
            <a:endParaRPr lang="en-US" dirty="0"/>
          </a:p>
          <a:p>
            <a:pPr marL="0" indent="0">
              <a:buNone/>
            </a:pPr>
            <a:r>
              <a:rPr lang="en-US" dirty="0"/>
              <a:t>0.2 ml/1000 ml = 200 ppm</a:t>
            </a:r>
          </a:p>
        </p:txBody>
      </p:sp>
      <p:pic>
        <p:nvPicPr>
          <p:cNvPr id="7" name="Picture 6">
            <a:extLst>
              <a:ext uri="{FF2B5EF4-FFF2-40B4-BE49-F238E27FC236}">
                <a16:creationId xmlns:a16="http://schemas.microsoft.com/office/drawing/2014/main" id="{0C2A57B8-C1DC-CE0B-03C2-5B94644AEB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7550" y="2265748"/>
            <a:ext cx="2188910" cy="3314700"/>
          </a:xfrm>
          <a:prstGeom prst="rect">
            <a:avLst/>
          </a:prstGeom>
        </p:spPr>
      </p:pic>
      <p:pic>
        <p:nvPicPr>
          <p:cNvPr id="9" name="Picture 8">
            <a:extLst>
              <a:ext uri="{FF2B5EF4-FFF2-40B4-BE49-F238E27FC236}">
                <a16:creationId xmlns:a16="http://schemas.microsoft.com/office/drawing/2014/main" id="{B73A7632-B64F-EB54-A11D-E02C4D816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9020" y="2265748"/>
            <a:ext cx="2085975" cy="3488634"/>
          </a:xfrm>
          <a:prstGeom prst="rect">
            <a:avLst/>
          </a:prstGeom>
        </p:spPr>
      </p:pic>
      <p:pic>
        <p:nvPicPr>
          <p:cNvPr id="11" name="Picture 10">
            <a:extLst>
              <a:ext uri="{FF2B5EF4-FFF2-40B4-BE49-F238E27FC236}">
                <a16:creationId xmlns:a16="http://schemas.microsoft.com/office/drawing/2014/main" id="{AFEF1E27-11CC-FA9D-9971-6812AD1DC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9000" y="2265748"/>
            <a:ext cx="1560478" cy="3488634"/>
          </a:xfrm>
          <a:prstGeom prst="rect">
            <a:avLst/>
          </a:prstGeom>
        </p:spPr>
      </p:pic>
    </p:spTree>
    <p:extLst>
      <p:ext uri="{BB962C8B-B14F-4D97-AF65-F5344CB8AC3E}">
        <p14:creationId xmlns:p14="http://schemas.microsoft.com/office/powerpoint/2010/main" val="288531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B02D2-72B9-63A5-90F2-D56F61F61E03}"/>
              </a:ext>
            </a:extLst>
          </p:cNvPr>
          <p:cNvSpPr>
            <a:spLocks noGrp="1"/>
          </p:cNvSpPr>
          <p:nvPr>
            <p:ph type="title"/>
          </p:nvPr>
        </p:nvSpPr>
        <p:spPr/>
        <p:txBody>
          <a:bodyPr/>
          <a:lstStyle/>
          <a:p>
            <a:r>
              <a:rPr lang="en-US" dirty="0"/>
              <a:t>CO</a:t>
            </a:r>
            <a:r>
              <a:rPr lang="en-US" baseline="-25000" dirty="0"/>
              <a:t>2</a:t>
            </a:r>
            <a:r>
              <a:rPr lang="en-US" dirty="0"/>
              <a:t> stays the atmosphere for a long time</a:t>
            </a:r>
          </a:p>
        </p:txBody>
      </p:sp>
      <p:sp>
        <p:nvSpPr>
          <p:cNvPr id="3" name="Content Placeholder 2">
            <a:extLst>
              <a:ext uri="{FF2B5EF4-FFF2-40B4-BE49-F238E27FC236}">
                <a16:creationId xmlns:a16="http://schemas.microsoft.com/office/drawing/2014/main" id="{954877D7-E378-C61A-7B90-7B28D0D0EEB7}"/>
              </a:ext>
            </a:extLst>
          </p:cNvPr>
          <p:cNvSpPr>
            <a:spLocks noGrp="1"/>
          </p:cNvSpPr>
          <p:nvPr>
            <p:ph idx="1"/>
          </p:nvPr>
        </p:nvSpPr>
        <p:spPr/>
        <p:txBody>
          <a:bodyPr/>
          <a:lstStyle/>
          <a:p>
            <a:r>
              <a:rPr lang="en-US" dirty="0"/>
              <a:t>Ocean surface water can’t absorb more.   The deep ocean can absorb more.</a:t>
            </a:r>
          </a:p>
          <a:p>
            <a:pPr marL="0" indent="0">
              <a:buNone/>
            </a:pPr>
            <a:endParaRPr lang="en-US" dirty="0"/>
          </a:p>
          <a:p>
            <a:r>
              <a:rPr lang="en-US" dirty="0"/>
              <a:t>Weathering of rocks permanently removes CO</a:t>
            </a:r>
            <a:r>
              <a:rPr lang="en-US" baseline="-25000" dirty="0"/>
              <a:t>2</a:t>
            </a:r>
            <a:endParaRPr lang="en-US" dirty="0"/>
          </a:p>
          <a:p>
            <a:endParaRPr lang="en-US" dirty="0"/>
          </a:p>
          <a:p>
            <a:pPr marL="0" indent="0">
              <a:buNone/>
            </a:pPr>
            <a:r>
              <a:rPr lang="en-US" dirty="0"/>
              <a:t>These are both slow processes, with time scales of thousands of years.    The CO</a:t>
            </a:r>
            <a:r>
              <a:rPr lang="en-US" baseline="-25000" dirty="0"/>
              <a:t>2</a:t>
            </a:r>
            <a:r>
              <a:rPr lang="en-US" dirty="0"/>
              <a:t> we add to the atmosphere is permanently resident, so far as human time scales are concerned.</a:t>
            </a:r>
          </a:p>
        </p:txBody>
      </p:sp>
    </p:spTree>
    <p:extLst>
      <p:ext uri="{BB962C8B-B14F-4D97-AF65-F5344CB8AC3E}">
        <p14:creationId xmlns:p14="http://schemas.microsoft.com/office/powerpoint/2010/main" val="11718259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A8DC-4D8B-5F28-4516-DC6D45F063D9}"/>
              </a:ext>
            </a:extLst>
          </p:cNvPr>
          <p:cNvSpPr>
            <a:spLocks noGrp="1"/>
          </p:cNvSpPr>
          <p:nvPr>
            <p:ph type="title"/>
          </p:nvPr>
        </p:nvSpPr>
        <p:spPr/>
        <p:txBody>
          <a:bodyPr/>
          <a:lstStyle/>
          <a:p>
            <a:r>
              <a:rPr lang="en-US" dirty="0"/>
              <a:t>The global warming issue</a:t>
            </a:r>
          </a:p>
        </p:txBody>
      </p:sp>
      <p:sp>
        <p:nvSpPr>
          <p:cNvPr id="3" name="Content Placeholder 2">
            <a:extLst>
              <a:ext uri="{FF2B5EF4-FFF2-40B4-BE49-F238E27FC236}">
                <a16:creationId xmlns:a16="http://schemas.microsoft.com/office/drawing/2014/main" id="{43607FB8-A79F-BD7B-5044-577C3581D3C2}"/>
              </a:ext>
            </a:extLst>
          </p:cNvPr>
          <p:cNvSpPr>
            <a:spLocks noGrp="1"/>
          </p:cNvSpPr>
          <p:nvPr>
            <p:ph idx="1"/>
          </p:nvPr>
        </p:nvSpPr>
        <p:spPr/>
        <p:txBody>
          <a:bodyPr/>
          <a:lstStyle/>
          <a:p>
            <a:pPr marL="0" indent="0">
              <a:buNone/>
            </a:pPr>
            <a:r>
              <a:rPr lang="en-US" dirty="0"/>
              <a:t>People ask</a:t>
            </a:r>
          </a:p>
          <a:p>
            <a:r>
              <a:rPr lang="en-US" dirty="0"/>
              <a:t>What is this new thing I’m supposed to worry about?</a:t>
            </a:r>
          </a:p>
          <a:p>
            <a:r>
              <a:rPr lang="en-US" dirty="0"/>
              <a:t>Is this really happening?</a:t>
            </a:r>
          </a:p>
          <a:p>
            <a:r>
              <a:rPr lang="en-US" dirty="0"/>
              <a:t>Does it matter?</a:t>
            </a:r>
          </a:p>
          <a:p>
            <a:r>
              <a:rPr lang="en-US" dirty="0"/>
              <a:t>Is there anything we can do about it?</a:t>
            </a:r>
          </a:p>
          <a:p>
            <a:r>
              <a:rPr lang="en-US" dirty="0"/>
              <a:t>Is there anything I can do about it?</a:t>
            </a:r>
          </a:p>
          <a:p>
            <a:endParaRPr lang="en-US" dirty="0"/>
          </a:p>
        </p:txBody>
      </p:sp>
    </p:spTree>
    <p:extLst>
      <p:ext uri="{BB962C8B-B14F-4D97-AF65-F5344CB8AC3E}">
        <p14:creationId xmlns:p14="http://schemas.microsoft.com/office/powerpoint/2010/main" val="38644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84E59-AEE4-FE3A-BD21-30C7259600F9}"/>
              </a:ext>
            </a:extLst>
          </p:cNvPr>
          <p:cNvSpPr>
            <a:spLocks noGrp="1"/>
          </p:cNvSpPr>
          <p:nvPr>
            <p:ph type="title"/>
          </p:nvPr>
        </p:nvSpPr>
        <p:spPr/>
        <p:txBody>
          <a:bodyPr/>
          <a:lstStyle/>
          <a:p>
            <a:r>
              <a:rPr lang="en-US" dirty="0"/>
              <a:t>Plants take up CO</a:t>
            </a:r>
            <a:r>
              <a:rPr lang="en-US" baseline="-25000" dirty="0"/>
              <a:t>2</a:t>
            </a:r>
            <a:endParaRPr lang="en-US" dirty="0"/>
          </a:p>
        </p:txBody>
      </p:sp>
      <p:sp>
        <p:nvSpPr>
          <p:cNvPr id="3" name="Content Placeholder 2">
            <a:extLst>
              <a:ext uri="{FF2B5EF4-FFF2-40B4-BE49-F238E27FC236}">
                <a16:creationId xmlns:a16="http://schemas.microsoft.com/office/drawing/2014/main" id="{D8889E77-8ACA-498D-D3AA-A75D4697D298}"/>
              </a:ext>
            </a:extLst>
          </p:cNvPr>
          <p:cNvSpPr>
            <a:spLocks noGrp="1"/>
          </p:cNvSpPr>
          <p:nvPr>
            <p:ph idx="1"/>
          </p:nvPr>
        </p:nvSpPr>
        <p:spPr>
          <a:xfrm>
            <a:off x="609600" y="1600203"/>
            <a:ext cx="4343400" cy="4648197"/>
          </a:xfrm>
        </p:spPr>
        <p:txBody>
          <a:bodyPr>
            <a:normAutofit lnSpcReduction="10000"/>
          </a:bodyPr>
          <a:lstStyle/>
          <a:p>
            <a:pPr marL="0" indent="0">
              <a:buNone/>
            </a:pPr>
            <a:r>
              <a:rPr lang="en-US" dirty="0"/>
              <a:t>That’s why there is an oscillation in the CO</a:t>
            </a:r>
            <a:r>
              <a:rPr lang="en-US" baseline="-25000" dirty="0"/>
              <a:t>2</a:t>
            </a:r>
            <a:r>
              <a:rPr lang="en-US" dirty="0"/>
              <a:t> concentration.</a:t>
            </a:r>
          </a:p>
          <a:p>
            <a:pPr marL="0" indent="0">
              <a:buNone/>
            </a:pPr>
            <a:endParaRPr lang="en-US" dirty="0"/>
          </a:p>
          <a:p>
            <a:pPr marL="0" indent="0">
              <a:buNone/>
            </a:pPr>
            <a:r>
              <a:rPr lang="en-US" dirty="0"/>
              <a:t>But plants die, leaves rot: it gets returned to the atmosphere.  Carbon is not being removed rom the atmosphere.</a:t>
            </a:r>
          </a:p>
        </p:txBody>
      </p:sp>
      <p:pic>
        <p:nvPicPr>
          <p:cNvPr id="4" name="Picture 5" descr="C:\Users\Joe\Documents\1101files\USP100\Mauna_Loa_Carbon_Dioxide.GIF">
            <a:extLst>
              <a:ext uri="{FF2B5EF4-FFF2-40B4-BE49-F238E27FC236}">
                <a16:creationId xmlns:a16="http://schemas.microsoft.com/office/drawing/2014/main" id="{BCEA0841-2D8B-C062-45C9-46D432673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403939"/>
            <a:ext cx="6727825"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487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t>Greenhouse gases, again</a:t>
            </a:r>
          </a:p>
        </p:txBody>
      </p:sp>
      <p:sp>
        <p:nvSpPr>
          <p:cNvPr id="21507" name="Rectangle 3"/>
          <p:cNvSpPr>
            <a:spLocks noGrp="1" noChangeArrowheads="1"/>
          </p:cNvSpPr>
          <p:nvPr>
            <p:ph type="body" idx="1"/>
          </p:nvPr>
        </p:nvSpPr>
        <p:spPr>
          <a:xfrm>
            <a:off x="609600" y="1417639"/>
            <a:ext cx="10972800" cy="4708528"/>
          </a:xfrm>
        </p:spPr>
        <p:txBody>
          <a:bodyPr/>
          <a:lstStyle/>
          <a:p>
            <a:pPr eaLnBrk="1" hangingPunct="1"/>
            <a:r>
              <a:rPr lang="en-US" altLang="en-US" dirty="0"/>
              <a:t>The amount of water in the atmosphere is determined by the temperature.    It isn’t changing significantly.</a:t>
            </a:r>
          </a:p>
          <a:p>
            <a:r>
              <a:rPr lang="en-US" altLang="en-US" dirty="0"/>
              <a:t>Methane doesn’t last very long (a few years). </a:t>
            </a:r>
          </a:p>
          <a:p>
            <a:r>
              <a:rPr lang="en-US" altLang="en-US" dirty="0"/>
              <a:t>Carbon dioxide dissolves in the ocean,  but has saturated the surface water.</a:t>
            </a:r>
          </a:p>
          <a:p>
            <a:r>
              <a:rPr lang="en-US" altLang="en-US" dirty="0"/>
              <a:t>Carbon dioxide is taken up by plants, but this doesn’t give long-term storage.</a:t>
            </a:r>
          </a:p>
          <a:p>
            <a:endParaRPr lang="en-US" altLang="en-US" dirty="0"/>
          </a:p>
        </p:txBody>
      </p:sp>
    </p:spTree>
    <p:extLst>
      <p:ext uri="{BB962C8B-B14F-4D97-AF65-F5344CB8AC3E}">
        <p14:creationId xmlns:p14="http://schemas.microsoft.com/office/powerpoint/2010/main" val="916647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a theory</a:t>
            </a:r>
          </a:p>
        </p:txBody>
      </p:sp>
      <p:sp>
        <p:nvSpPr>
          <p:cNvPr id="3" name="Content Placeholder 2"/>
          <p:cNvSpPr>
            <a:spLocks noGrp="1"/>
          </p:cNvSpPr>
          <p:nvPr>
            <p:ph idx="1"/>
          </p:nvPr>
        </p:nvSpPr>
        <p:spPr/>
        <p:txBody>
          <a:bodyPr/>
          <a:lstStyle/>
          <a:p>
            <a:pPr marL="0" indent="342900">
              <a:buNone/>
            </a:pPr>
            <a:r>
              <a:rPr lang="en-US" sz="3200" dirty="0"/>
              <a:t>The CO</a:t>
            </a:r>
            <a:r>
              <a:rPr lang="en-US" sz="3200" baseline="-25000" dirty="0"/>
              <a:t>2</a:t>
            </a:r>
            <a:r>
              <a:rPr lang="en-US" sz="3200" dirty="0"/>
              <a:t> content of the atmosphere is cumulative of all burning of fossil fuels.  </a:t>
            </a:r>
          </a:p>
          <a:p>
            <a:pPr marL="0" indent="342900">
              <a:buNone/>
            </a:pPr>
            <a:r>
              <a:rPr lang="en-US" sz="3200" dirty="0"/>
              <a:t>The amount of CO</a:t>
            </a:r>
            <a:r>
              <a:rPr lang="en-US" sz="3200" baseline="-25000" dirty="0"/>
              <a:t>2</a:t>
            </a:r>
            <a:r>
              <a:rPr lang="en-US" sz="3200" dirty="0"/>
              <a:t> in the atmosphere is steadily rising, and this will continue as long as we continue to burn fossil fuels.</a:t>
            </a:r>
          </a:p>
          <a:p>
            <a:pPr marL="0" indent="342900">
              <a:buNone/>
            </a:pPr>
            <a:r>
              <a:rPr lang="en-US" sz="3200" dirty="0"/>
              <a:t>It is a permanent change (on a 500-year time scale).</a:t>
            </a:r>
          </a:p>
          <a:p>
            <a:pPr marL="0" indent="342900">
              <a:buNone/>
            </a:pPr>
            <a:r>
              <a:rPr lang="en-US" sz="3200" dirty="0"/>
              <a:t>The average temperature of the earth is increasing.</a:t>
            </a:r>
          </a:p>
          <a:p>
            <a:pPr marL="0" indent="342900">
              <a:buNone/>
            </a:pPr>
            <a:r>
              <a:rPr lang="en-US" sz="3200" dirty="0"/>
              <a:t>The temperature of the earth will continue to rise along with the CO</a:t>
            </a:r>
            <a:r>
              <a:rPr lang="en-US" sz="3200" baseline="-25000" dirty="0"/>
              <a:t>2</a:t>
            </a:r>
            <a:r>
              <a:rPr lang="en-US" sz="3200" dirty="0"/>
              <a:t> content.   This is also a permanent change.   </a:t>
            </a:r>
          </a:p>
          <a:p>
            <a:pPr marL="0" indent="342900">
              <a:buNone/>
            </a:pPr>
            <a:endParaRPr lang="en-US" sz="3200" dirty="0"/>
          </a:p>
          <a:p>
            <a:pPr marL="0" indent="342900">
              <a:buNone/>
            </a:pPr>
            <a:endParaRPr lang="en-US" dirty="0"/>
          </a:p>
        </p:txBody>
      </p:sp>
    </p:spTree>
    <p:extLst>
      <p:ext uri="{BB962C8B-B14F-4D97-AF65-F5344CB8AC3E}">
        <p14:creationId xmlns:p14="http://schemas.microsoft.com/office/powerpoint/2010/main" val="2019954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this a problem?</a:t>
            </a:r>
          </a:p>
        </p:txBody>
      </p:sp>
      <p:pic>
        <p:nvPicPr>
          <p:cNvPr id="5" name="Picture 4">
            <a:extLst>
              <a:ext uri="{FF2B5EF4-FFF2-40B4-BE49-F238E27FC236}">
                <a16:creationId xmlns:a16="http://schemas.microsoft.com/office/drawing/2014/main" id="{D7B5E9D9-1EC4-AB29-E1EE-ECA75AA2558E}"/>
              </a:ext>
            </a:extLst>
          </p:cNvPr>
          <p:cNvPicPr>
            <a:picLocks noChangeAspect="1"/>
          </p:cNvPicPr>
          <p:nvPr/>
        </p:nvPicPr>
        <p:blipFill>
          <a:blip r:embed="rId3"/>
          <a:stretch>
            <a:fillRect/>
          </a:stretch>
        </p:blipFill>
        <p:spPr>
          <a:xfrm>
            <a:off x="1600200" y="1107095"/>
            <a:ext cx="9164041" cy="5476267"/>
          </a:xfrm>
          <a:prstGeom prst="rect">
            <a:avLst/>
          </a:prstGeom>
        </p:spPr>
      </p:pic>
    </p:spTree>
    <p:extLst>
      <p:ext uri="{BB962C8B-B14F-4D97-AF65-F5344CB8AC3E}">
        <p14:creationId xmlns:p14="http://schemas.microsoft.com/office/powerpoint/2010/main" val="3192777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Intergovernmental Panel on Climate Change </a:t>
            </a:r>
            <a:br>
              <a:rPr lang="en-US" dirty="0"/>
            </a:br>
            <a:r>
              <a:rPr lang="en-US" dirty="0"/>
              <a:t>2009 Temperature Predictions</a:t>
            </a:r>
          </a:p>
        </p:txBody>
      </p:sp>
      <p:sp>
        <p:nvSpPr>
          <p:cNvPr id="3" name="Content Placeholder 2"/>
          <p:cNvSpPr>
            <a:spLocks noGrp="1"/>
          </p:cNvSpPr>
          <p:nvPr>
            <p:ph idx="1"/>
          </p:nvPr>
        </p:nvSpPr>
        <p:spPr>
          <a:xfrm>
            <a:off x="609600" y="1600203"/>
            <a:ext cx="4267200" cy="4525963"/>
          </a:xfrm>
        </p:spPr>
        <p:txBody>
          <a:bodyPr/>
          <a:lstStyle/>
          <a:p>
            <a:pPr marL="0" indent="0">
              <a:buNone/>
            </a:pPr>
            <a:r>
              <a:rPr lang="en-US" dirty="0"/>
              <a:t>Cutting back a little, the temperature “only” rises 2</a:t>
            </a:r>
            <a:r>
              <a:rPr lang="en-US" baseline="30000" dirty="0"/>
              <a:t>0</a:t>
            </a:r>
            <a:r>
              <a:rPr lang="en-US" dirty="0"/>
              <a:t> C.</a:t>
            </a:r>
          </a:p>
          <a:p>
            <a:pPr marL="0" indent="0">
              <a:buNone/>
            </a:pPr>
            <a:r>
              <a:rPr lang="en-US" dirty="0"/>
              <a:t>Continuing growth of fossil energy use gives 5</a:t>
            </a:r>
            <a:r>
              <a:rPr lang="en-US" baseline="30000" dirty="0"/>
              <a:t>0</a:t>
            </a:r>
            <a:r>
              <a:rPr lang="en-US" dirty="0"/>
              <a:t> increase.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3"/>
            <a:ext cx="59245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8156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sz="4000"/>
              <a:t>What are the implications of temperature change?</a:t>
            </a:r>
          </a:p>
        </p:txBody>
      </p:sp>
      <p:sp>
        <p:nvSpPr>
          <p:cNvPr id="30723" name="Rectangle 3"/>
          <p:cNvSpPr>
            <a:spLocks noGrp="1" noChangeArrowheads="1"/>
          </p:cNvSpPr>
          <p:nvPr>
            <p:ph type="body" idx="1"/>
          </p:nvPr>
        </p:nvSpPr>
        <p:spPr/>
        <p:txBody>
          <a:bodyPr/>
          <a:lstStyle/>
          <a:p>
            <a:pPr eaLnBrk="1" hangingPunct="1"/>
            <a:r>
              <a:rPr lang="en-US" altLang="en-US" dirty="0"/>
              <a:t>Sea level changes</a:t>
            </a:r>
          </a:p>
          <a:p>
            <a:pPr eaLnBrk="1" hangingPunct="1"/>
            <a:r>
              <a:rPr lang="en-US" altLang="en-US" dirty="0"/>
              <a:t>Changes in weather</a:t>
            </a:r>
          </a:p>
          <a:p>
            <a:pPr eaLnBrk="1" hangingPunct="1"/>
            <a:r>
              <a:rPr lang="en-US" altLang="en-US" dirty="0"/>
              <a:t>Changes in rainfall patterns</a:t>
            </a:r>
          </a:p>
          <a:p>
            <a:pPr eaLnBrk="1" hangingPunct="1"/>
            <a:r>
              <a:rPr lang="en-US" altLang="en-US" dirty="0"/>
              <a:t>New weeds, new insects, new diseases</a:t>
            </a:r>
          </a:p>
          <a:p>
            <a:pPr eaLnBrk="1" hangingPunct="1"/>
            <a:r>
              <a:rPr lang="en-US" altLang="en-US" dirty="0"/>
              <a:t>Need new crops</a:t>
            </a:r>
          </a:p>
        </p:txBody>
      </p:sp>
      <p:pic>
        <p:nvPicPr>
          <p:cNvPr id="30724" name="Picture 4" descr="http://upload.wikimedia.org/wikipedia/commons/0/0f/Recent_Sea_Level_Ris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8563" y="2438400"/>
            <a:ext cx="4643437" cy="322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8542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44562"/>
          </a:xfrm>
        </p:spPr>
        <p:txBody>
          <a:bodyPr/>
          <a:lstStyle/>
          <a:p>
            <a:r>
              <a:rPr lang="en-US" dirty="0"/>
              <a:t>Why do we care?</a:t>
            </a:r>
          </a:p>
        </p:txBody>
      </p:sp>
      <p:sp>
        <p:nvSpPr>
          <p:cNvPr id="3" name="Content Placeholder 2"/>
          <p:cNvSpPr>
            <a:spLocks noGrp="1"/>
          </p:cNvSpPr>
          <p:nvPr>
            <p:ph idx="1"/>
          </p:nvPr>
        </p:nvSpPr>
        <p:spPr>
          <a:xfrm>
            <a:off x="914400" y="1219201"/>
            <a:ext cx="10058400" cy="4906963"/>
          </a:xfrm>
        </p:spPr>
        <p:txBody>
          <a:bodyPr>
            <a:normAutofit/>
          </a:bodyPr>
          <a:lstStyle/>
          <a:p>
            <a:r>
              <a:rPr lang="en-US" sz="3600" dirty="0"/>
              <a:t>People, plants, and insects are accommodated to the climate they now have.   </a:t>
            </a:r>
          </a:p>
          <a:p>
            <a:r>
              <a:rPr lang="en-US" sz="3600" dirty="0"/>
              <a:t>Sea level change could affect a lot of people.</a:t>
            </a:r>
          </a:p>
          <a:p>
            <a:r>
              <a:rPr lang="en-US" sz="3600" dirty="0"/>
              <a:t>We don’t know what is going to happen.   There could be significant change within your lifetime.</a:t>
            </a:r>
          </a:p>
        </p:txBody>
      </p:sp>
    </p:spTree>
    <p:extLst>
      <p:ext uri="{BB962C8B-B14F-4D97-AF65-F5344CB8AC3E}">
        <p14:creationId xmlns:p14="http://schemas.microsoft.com/office/powerpoint/2010/main" val="1000515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CDFBB-218C-CE54-5B6B-F5422C2C8FEA}"/>
              </a:ext>
            </a:extLst>
          </p:cNvPr>
          <p:cNvSpPr>
            <a:spLocks noGrp="1"/>
          </p:cNvSpPr>
          <p:nvPr>
            <p:ph type="title"/>
          </p:nvPr>
        </p:nvSpPr>
        <p:spPr/>
        <p:txBody>
          <a:bodyPr/>
          <a:lstStyle/>
          <a:p>
            <a:r>
              <a:rPr lang="en-US" dirty="0"/>
              <a:t>Heat waves?   Forest fires?   Hurricanes?</a:t>
            </a:r>
          </a:p>
        </p:txBody>
      </p:sp>
      <p:sp>
        <p:nvSpPr>
          <p:cNvPr id="3" name="Content Placeholder 2">
            <a:extLst>
              <a:ext uri="{FF2B5EF4-FFF2-40B4-BE49-F238E27FC236}">
                <a16:creationId xmlns:a16="http://schemas.microsoft.com/office/drawing/2014/main" id="{8A46960E-2E93-F6B3-839C-F0D692822084}"/>
              </a:ext>
            </a:extLst>
          </p:cNvPr>
          <p:cNvSpPr>
            <a:spLocks noGrp="1"/>
          </p:cNvSpPr>
          <p:nvPr>
            <p:ph idx="1"/>
          </p:nvPr>
        </p:nvSpPr>
        <p:spPr/>
        <p:txBody>
          <a:bodyPr/>
          <a:lstStyle/>
          <a:p>
            <a:pPr marL="0" indent="0">
              <a:buNone/>
            </a:pPr>
            <a:r>
              <a:rPr lang="en-US" dirty="0"/>
              <a:t>…Maybe.</a:t>
            </a:r>
          </a:p>
          <a:p>
            <a:pPr marL="0" indent="0">
              <a:buNone/>
            </a:pPr>
            <a:endParaRPr lang="en-US" dirty="0"/>
          </a:p>
          <a:p>
            <a:pPr marL="0" indent="0">
              <a:buNone/>
            </a:pPr>
            <a:r>
              <a:rPr lang="en-US" sz="3600" dirty="0"/>
              <a:t>Sea Level rising?   Changing ecology?   </a:t>
            </a:r>
          </a:p>
          <a:p>
            <a:pPr marL="0" indent="0">
              <a:buNone/>
            </a:pPr>
            <a:endParaRPr lang="en-US" dirty="0"/>
          </a:p>
          <a:p>
            <a:pPr marL="0" indent="0">
              <a:buNone/>
            </a:pPr>
            <a:r>
              <a:rPr lang="en-US" dirty="0"/>
              <a:t>… It seems likely</a:t>
            </a:r>
          </a:p>
        </p:txBody>
      </p:sp>
    </p:spTree>
    <p:extLst>
      <p:ext uri="{BB962C8B-B14F-4D97-AF65-F5344CB8AC3E}">
        <p14:creationId xmlns:p14="http://schemas.microsoft.com/office/powerpoint/2010/main" val="42053582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1417638"/>
            <a:ext cx="7467600" cy="3689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normAutofit/>
          </a:bodyPr>
          <a:lstStyle/>
          <a:p>
            <a:r>
              <a:rPr lang="en-US" dirty="0"/>
              <a:t>Sandcastle history</a:t>
            </a: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8611" y="1396869"/>
            <a:ext cx="7471703" cy="3730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3600" y="1417638"/>
            <a:ext cx="756557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30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8947-CBCD-C674-DB3F-3DF0CD89733B}"/>
              </a:ext>
            </a:extLst>
          </p:cNvPr>
          <p:cNvSpPr>
            <a:spLocks noGrp="1"/>
          </p:cNvSpPr>
          <p:nvPr>
            <p:ph type="title"/>
          </p:nvPr>
        </p:nvSpPr>
        <p:spPr/>
        <p:txBody>
          <a:bodyPr/>
          <a:lstStyle/>
          <a:p>
            <a:r>
              <a:rPr lang="en-US" dirty="0"/>
              <a:t>What can we say?   What should we say?</a:t>
            </a:r>
          </a:p>
        </p:txBody>
      </p:sp>
      <p:sp>
        <p:nvSpPr>
          <p:cNvPr id="3" name="Content Placeholder 2">
            <a:extLst>
              <a:ext uri="{FF2B5EF4-FFF2-40B4-BE49-F238E27FC236}">
                <a16:creationId xmlns:a16="http://schemas.microsoft.com/office/drawing/2014/main" id="{3A2C3F76-1EAD-E039-364E-D3BFF5302F99}"/>
              </a:ext>
            </a:extLst>
          </p:cNvPr>
          <p:cNvSpPr>
            <a:spLocks noGrp="1"/>
          </p:cNvSpPr>
          <p:nvPr>
            <p:ph idx="1"/>
          </p:nvPr>
        </p:nvSpPr>
        <p:spPr>
          <a:xfrm>
            <a:off x="609600" y="1524001"/>
            <a:ext cx="10972800" cy="4876800"/>
          </a:xfrm>
        </p:spPr>
        <p:txBody>
          <a:bodyPr>
            <a:normAutofit/>
          </a:bodyPr>
          <a:lstStyle/>
          <a:p>
            <a:r>
              <a:rPr lang="en-US" sz="4000" dirty="0"/>
              <a:t>Keep it short, logical, accessible</a:t>
            </a:r>
          </a:p>
          <a:p>
            <a:r>
              <a:rPr lang="en-US" sz="4000" dirty="0"/>
              <a:t>Don’t even try to master all the details</a:t>
            </a:r>
          </a:p>
          <a:p>
            <a:r>
              <a:rPr lang="en-US" sz="4000" dirty="0"/>
              <a:t>Get your argument clear in your mind</a:t>
            </a:r>
          </a:p>
          <a:p>
            <a:r>
              <a:rPr lang="en-US" sz="4000" dirty="0"/>
              <a:t>Don’t overstate the case: be credible</a:t>
            </a:r>
          </a:p>
          <a:p>
            <a:pPr marL="0" indent="0">
              <a:buNone/>
            </a:pPr>
            <a:endParaRPr lang="en-US" sz="4000" dirty="0"/>
          </a:p>
          <a:p>
            <a:pPr marL="0" indent="0">
              <a:buNone/>
            </a:pPr>
            <a:endParaRPr lang="en-US" dirty="0"/>
          </a:p>
        </p:txBody>
      </p:sp>
    </p:spTree>
    <p:extLst>
      <p:ext uri="{BB962C8B-B14F-4D97-AF65-F5344CB8AC3E}">
        <p14:creationId xmlns:p14="http://schemas.microsoft.com/office/powerpoint/2010/main" val="2416925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7714-827B-322D-6317-B1D7F810E57F}"/>
              </a:ext>
            </a:extLst>
          </p:cNvPr>
          <p:cNvSpPr>
            <a:spLocks noGrp="1"/>
          </p:cNvSpPr>
          <p:nvPr>
            <p:ph type="title"/>
          </p:nvPr>
        </p:nvSpPr>
        <p:spPr/>
        <p:txBody>
          <a:bodyPr/>
          <a:lstStyle/>
          <a:p>
            <a:r>
              <a:rPr lang="en-US" dirty="0"/>
              <a:t>The global warming issue</a:t>
            </a:r>
          </a:p>
        </p:txBody>
      </p:sp>
      <p:sp>
        <p:nvSpPr>
          <p:cNvPr id="3" name="Content Placeholder 2">
            <a:extLst>
              <a:ext uri="{FF2B5EF4-FFF2-40B4-BE49-F238E27FC236}">
                <a16:creationId xmlns:a16="http://schemas.microsoft.com/office/drawing/2014/main" id="{6EF8E944-9E3B-05F8-3DBF-DE391D744EA5}"/>
              </a:ext>
            </a:extLst>
          </p:cNvPr>
          <p:cNvSpPr>
            <a:spLocks noGrp="1"/>
          </p:cNvSpPr>
          <p:nvPr>
            <p:ph idx="1"/>
          </p:nvPr>
        </p:nvSpPr>
        <p:spPr/>
        <p:txBody>
          <a:bodyPr/>
          <a:lstStyle/>
          <a:p>
            <a:r>
              <a:rPr lang="en-US" sz="4000" dirty="0"/>
              <a:t>It starts as a physics problem.</a:t>
            </a:r>
          </a:p>
          <a:p>
            <a:r>
              <a:rPr lang="en-US" sz="4000" dirty="0"/>
              <a:t>This is a “teachable moment.”</a:t>
            </a:r>
          </a:p>
          <a:p>
            <a:r>
              <a:rPr lang="en-US" sz="4000" dirty="0"/>
              <a:t>Can we leave it to the “experts” to explain?</a:t>
            </a:r>
          </a:p>
          <a:p>
            <a:pPr marL="0" indent="0">
              <a:buNone/>
            </a:pPr>
            <a:endParaRPr lang="en-US" dirty="0"/>
          </a:p>
        </p:txBody>
      </p:sp>
    </p:spTree>
    <p:extLst>
      <p:ext uri="{BB962C8B-B14F-4D97-AF65-F5344CB8AC3E}">
        <p14:creationId xmlns:p14="http://schemas.microsoft.com/office/powerpoint/2010/main" val="30546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57-FB68-B150-BFC1-09058FF62FA8}"/>
              </a:ext>
            </a:extLst>
          </p:cNvPr>
          <p:cNvSpPr>
            <a:spLocks noGrp="1"/>
          </p:cNvSpPr>
          <p:nvPr>
            <p:ph type="title"/>
          </p:nvPr>
        </p:nvSpPr>
        <p:spPr/>
        <p:txBody>
          <a:bodyPr/>
          <a:lstStyle/>
          <a:p>
            <a:r>
              <a:rPr lang="en-US" dirty="0"/>
              <a:t>The expert you need</a:t>
            </a:r>
          </a:p>
        </p:txBody>
      </p:sp>
      <p:sp>
        <p:nvSpPr>
          <p:cNvPr id="3" name="Content Placeholder 2">
            <a:extLst>
              <a:ext uri="{FF2B5EF4-FFF2-40B4-BE49-F238E27FC236}">
                <a16:creationId xmlns:a16="http://schemas.microsoft.com/office/drawing/2014/main" id="{432F7586-FAD6-436B-B19E-FC6F4D72977B}"/>
              </a:ext>
            </a:extLst>
          </p:cNvPr>
          <p:cNvSpPr>
            <a:spLocks noGrp="1"/>
          </p:cNvSpPr>
          <p:nvPr>
            <p:ph idx="1"/>
          </p:nvPr>
        </p:nvSpPr>
        <p:spPr>
          <a:xfrm>
            <a:off x="914400" y="1417638"/>
            <a:ext cx="10972800" cy="4525963"/>
          </a:xfrm>
        </p:spPr>
        <p:txBody>
          <a:bodyPr>
            <a:normAutofit fontScale="92500"/>
          </a:bodyPr>
          <a:lstStyle/>
          <a:p>
            <a:pPr marL="0" indent="0" algn="ctr">
              <a:buNone/>
            </a:pPr>
            <a:r>
              <a:rPr lang="en-US" sz="4800" dirty="0"/>
              <a:t>… is you.</a:t>
            </a:r>
          </a:p>
          <a:p>
            <a:pPr marL="0" indent="0">
              <a:buNone/>
            </a:pPr>
            <a:endParaRPr lang="en-US" sz="4800" dirty="0"/>
          </a:p>
          <a:p>
            <a:pPr marL="0" indent="0">
              <a:buNone/>
            </a:pPr>
            <a:r>
              <a:rPr lang="en-US" sz="4800" dirty="0"/>
              <a:t>IPCC reports  </a:t>
            </a:r>
          </a:p>
          <a:p>
            <a:pPr marL="0" indent="0">
              <a:buNone/>
            </a:pPr>
            <a:r>
              <a:rPr lang="en-US" sz="4800" dirty="0"/>
              <a:t>(Intergovernmental Panel on Climate Change)</a:t>
            </a:r>
          </a:p>
          <a:p>
            <a:pPr marL="0" indent="0">
              <a:buNone/>
            </a:pPr>
            <a:r>
              <a:rPr lang="en-US" sz="4800" dirty="0"/>
              <a:t>https://climate.nasa.gov</a:t>
            </a:r>
          </a:p>
          <a:p>
            <a:pPr marL="0" indent="0">
              <a:buNone/>
            </a:pPr>
            <a:endParaRPr lang="en-US" sz="4800" dirty="0"/>
          </a:p>
        </p:txBody>
      </p:sp>
    </p:spTree>
    <p:extLst>
      <p:ext uri="{BB962C8B-B14F-4D97-AF65-F5344CB8AC3E}">
        <p14:creationId xmlns:p14="http://schemas.microsoft.com/office/powerpoint/2010/main" val="1994695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2924" y="274639"/>
            <a:ext cx="6767879" cy="868362"/>
          </a:xfrm>
        </p:spPr>
        <p:txBody>
          <a:bodyPr/>
          <a:lstStyle/>
          <a:p>
            <a:r>
              <a:rPr lang="en-US" dirty="0"/>
              <a:t>Questions?</a:t>
            </a:r>
          </a:p>
        </p:txBody>
      </p:sp>
      <p:pic>
        <p:nvPicPr>
          <p:cNvPr id="4" name="irc_mi" descr="http://conservationreport.files.wordpress.com/2009/02/global-average-temperature.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4879" y="1219200"/>
            <a:ext cx="6350245" cy="5257800"/>
          </a:xfrm>
          <a:prstGeom prst="rect">
            <a:avLst/>
          </a:prstGeom>
          <a:noFill/>
          <a:ln>
            <a:noFill/>
          </a:ln>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701" y="1147480"/>
            <a:ext cx="6475535" cy="5267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553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Intergovernmental Panel on Climate Change </a:t>
            </a:r>
            <a:br>
              <a:rPr lang="en-US" dirty="0"/>
            </a:br>
            <a:r>
              <a:rPr lang="en-US" dirty="0"/>
              <a:t>2009 Temperature Predictions</a:t>
            </a:r>
          </a:p>
        </p:txBody>
      </p:sp>
      <p:sp>
        <p:nvSpPr>
          <p:cNvPr id="3" name="Content Placeholder 2"/>
          <p:cNvSpPr>
            <a:spLocks noGrp="1"/>
          </p:cNvSpPr>
          <p:nvPr>
            <p:ph idx="1"/>
          </p:nvPr>
        </p:nvSpPr>
        <p:spPr>
          <a:xfrm>
            <a:off x="609600" y="1600203"/>
            <a:ext cx="4267200" cy="4525963"/>
          </a:xfrm>
        </p:spPr>
        <p:txBody>
          <a:bodyPr/>
          <a:lstStyle/>
          <a:p>
            <a:pPr marL="0" indent="0">
              <a:buNone/>
            </a:pPr>
            <a:r>
              <a:rPr lang="en-US" dirty="0"/>
              <a:t>If we stop burning fossil fuels tomorrow, the temperature will rise a little more to a final value.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3"/>
            <a:ext cx="5924550" cy="460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5811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earth’s temperature</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67101" y="2000250"/>
            <a:ext cx="5482936" cy="3618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034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earth’s temperature</a:t>
            </a:r>
          </a:p>
        </p:txBody>
      </p:sp>
      <p:pic>
        <p:nvPicPr>
          <p:cNvPr id="31746" name="Picture 2"/>
          <p:cNvPicPr>
            <a:picLocks noChangeAspect="1" noChangeArrowheads="1"/>
          </p:cNvPicPr>
          <p:nvPr/>
        </p:nvPicPr>
        <p:blipFill>
          <a:blip r:embed="rId2" cstate="print"/>
          <a:srcRect/>
          <a:stretch>
            <a:fillRect/>
          </a:stretch>
        </p:blipFill>
        <p:spPr bwMode="auto">
          <a:xfrm>
            <a:off x="3467103" y="1740335"/>
            <a:ext cx="5418601" cy="4080272"/>
          </a:xfrm>
          <a:prstGeom prst="rect">
            <a:avLst/>
          </a:prstGeom>
          <a:noFill/>
          <a:ln w="9525">
            <a:noFill/>
            <a:miter lim="800000"/>
            <a:headEnd/>
            <a:tailEnd/>
          </a:ln>
        </p:spPr>
      </p:pic>
    </p:spTree>
    <p:extLst>
      <p:ext uri="{BB962C8B-B14F-4D97-AF65-F5344CB8AC3E}">
        <p14:creationId xmlns:p14="http://schemas.microsoft.com/office/powerpoint/2010/main" val="32177916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Is the temperature increasing?</a:t>
            </a:r>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3" y="1295403"/>
            <a:ext cx="7256463"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78520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4638"/>
            <a:ext cx="8229600" cy="639762"/>
          </a:xfrm>
        </p:spPr>
        <p:txBody>
          <a:bodyPr>
            <a:normAutofit fontScale="90000"/>
          </a:bodyPr>
          <a:lstStyle/>
          <a:p>
            <a:pPr eaLnBrk="1" hangingPunct="1"/>
            <a:r>
              <a:rPr lang="en-US" altLang="en-US" sz="4000"/>
              <a:t>Greenhouse effect</a:t>
            </a:r>
          </a:p>
        </p:txBody>
      </p:sp>
      <p:pic>
        <p:nvPicPr>
          <p:cNvPr id="20483" name="Picture 4" descr="green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362200" y="1176338"/>
            <a:ext cx="7391400" cy="5429250"/>
          </a:xfrm>
          <a:noFill/>
        </p:spPr>
      </p:pic>
    </p:spTree>
    <p:extLst>
      <p:ext uri="{BB962C8B-B14F-4D97-AF65-F5344CB8AC3E}">
        <p14:creationId xmlns:p14="http://schemas.microsoft.com/office/powerpoint/2010/main" val="3639160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81200" y="274638"/>
            <a:ext cx="8229600" cy="639762"/>
          </a:xfrm>
        </p:spPr>
        <p:txBody>
          <a:bodyPr>
            <a:normAutofit fontScale="90000"/>
          </a:bodyPr>
          <a:lstStyle/>
          <a:p>
            <a:pPr eaLnBrk="1" hangingPunct="1"/>
            <a:r>
              <a:rPr lang="en-US" altLang="en-US" sz="4000"/>
              <a:t>Is the temperature increasing?</a:t>
            </a:r>
          </a:p>
        </p:txBody>
      </p:sp>
      <p:pic>
        <p:nvPicPr>
          <p:cNvPr id="26627" name="Picture 4" descr="2000_Year_Temperature_Comparison"/>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066803"/>
            <a:ext cx="7391400" cy="5457825"/>
          </a:xfrm>
          <a:noFill/>
        </p:spPr>
      </p:pic>
    </p:spTree>
    <p:extLst>
      <p:ext uri="{BB962C8B-B14F-4D97-AF65-F5344CB8AC3E}">
        <p14:creationId xmlns:p14="http://schemas.microsoft.com/office/powerpoint/2010/main" val="3434328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r>
              <a:rPr lang="en-US" altLang="en-US"/>
              <a:t>Apparently, the earth is getting warmer</a:t>
            </a:r>
          </a:p>
        </p:txBody>
      </p:sp>
      <p:sp>
        <p:nvSpPr>
          <p:cNvPr id="27651" name="Content Placeholder 2"/>
          <p:cNvSpPr>
            <a:spLocks noGrp="1"/>
          </p:cNvSpPr>
          <p:nvPr>
            <p:ph idx="1"/>
          </p:nvPr>
        </p:nvSpPr>
        <p:spPr/>
        <p:txBody>
          <a:bodyPr/>
          <a:lstStyle/>
          <a:p>
            <a:pPr marL="0">
              <a:buNone/>
            </a:pPr>
            <a:r>
              <a:rPr lang="en-US" altLang="en-US"/>
              <a:t>It amounts to about 2 Fahrenheit degrees over the last century;  but the earth seems to be warmer than it has been over the last 10000 years, and most of the increase came recently.</a:t>
            </a:r>
          </a:p>
          <a:p>
            <a:pPr marL="0">
              <a:buNone/>
            </a:pPr>
            <a:r>
              <a:rPr lang="en-US" altLang="en-US"/>
              <a:t>This might mean that the greenhouse effect is increasing, or that sun is getting brighter, or that the earth is absorbing sunlight more – or that the measurements are wrong.  </a:t>
            </a:r>
          </a:p>
        </p:txBody>
      </p:sp>
    </p:spTree>
    <p:extLst>
      <p:ext uri="{BB962C8B-B14F-4D97-AF65-F5344CB8AC3E}">
        <p14:creationId xmlns:p14="http://schemas.microsoft.com/office/powerpoint/2010/main" val="446194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09900" y="1063228"/>
            <a:ext cx="6172200" cy="594122"/>
          </a:xfrm>
        </p:spPr>
        <p:txBody>
          <a:bodyPr>
            <a:normAutofit fontScale="90000"/>
          </a:bodyPr>
          <a:lstStyle/>
          <a:p>
            <a:pPr eaLnBrk="1" hangingPunct="1"/>
            <a:r>
              <a:rPr lang="en-US" dirty="0"/>
              <a:t>The effect of greenhouse gases</a:t>
            </a:r>
          </a:p>
        </p:txBody>
      </p:sp>
      <p:sp>
        <p:nvSpPr>
          <p:cNvPr id="22531" name="Rectangle 3"/>
          <p:cNvSpPr>
            <a:spLocks noGrp="1" noChangeArrowheads="1"/>
          </p:cNvSpPr>
          <p:nvPr>
            <p:ph type="body" idx="1"/>
          </p:nvPr>
        </p:nvSpPr>
        <p:spPr>
          <a:xfrm>
            <a:off x="2038350" y="1657350"/>
            <a:ext cx="8286750" cy="1371600"/>
          </a:xfrm>
        </p:spPr>
        <p:txBody>
          <a:bodyPr>
            <a:normAutofit fontScale="92500" lnSpcReduction="10000"/>
          </a:bodyPr>
          <a:lstStyle/>
          <a:p>
            <a:pPr eaLnBrk="1" hangingPunct="1"/>
            <a:r>
              <a:rPr lang="en-US" dirty="0"/>
              <a:t>The atmosphere is transparent in the visible, but not in the infrared.   This is due to the presence of “greenhouse gases”:</a:t>
            </a:r>
          </a:p>
          <a:p>
            <a:pPr eaLnBrk="1" hangingPunct="1">
              <a:buNone/>
            </a:pPr>
            <a:endParaRPr lang="en-US" dirty="0"/>
          </a:p>
        </p:txBody>
      </p:sp>
      <p:sp>
        <p:nvSpPr>
          <p:cNvPr id="58370" name="AutoShape 2" descr="imap://straley@server1.pa.uky.edu:993/fetch%3EUID%3E/INBOX%3E423297?part=1.2&amp;type=image/bmp&amp;filename=atmos1.bmp"/>
          <p:cNvSpPr>
            <a:spLocks noChangeAspect="1" noChangeArrowheads="1"/>
          </p:cNvSpPr>
          <p:nvPr/>
        </p:nvSpPr>
        <p:spPr bwMode="auto">
          <a:xfrm>
            <a:off x="2783681" y="748906"/>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sp>
        <p:nvSpPr>
          <p:cNvPr id="58372" name="AutoShape 4" descr="imap://straley@server1.pa.uky.edu:993/fetch%3EUID%3E/INBOX%3E423297?part=1.2&amp;type=image/bmp&amp;filename=atmos1.bmp"/>
          <p:cNvSpPr>
            <a:spLocks noChangeAspect="1" noChangeArrowheads="1"/>
          </p:cNvSpPr>
          <p:nvPr/>
        </p:nvSpPr>
        <p:spPr bwMode="auto">
          <a:xfrm>
            <a:off x="2783681" y="748906"/>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n-US" sz="1350"/>
          </a:p>
        </p:txBody>
      </p:sp>
      <p:pic>
        <p:nvPicPr>
          <p:cNvPr id="58374" name="Picture 6"/>
          <p:cNvPicPr>
            <a:picLocks noChangeAspect="1" noChangeArrowheads="1"/>
          </p:cNvPicPr>
          <p:nvPr/>
        </p:nvPicPr>
        <p:blipFill>
          <a:blip r:embed="rId2" cstate="print"/>
          <a:srcRect/>
          <a:stretch>
            <a:fillRect/>
          </a:stretch>
        </p:blipFill>
        <p:spPr bwMode="auto">
          <a:xfrm>
            <a:off x="3657600" y="3065766"/>
            <a:ext cx="3876392" cy="3257550"/>
          </a:xfrm>
          <a:prstGeom prst="rect">
            <a:avLst/>
          </a:prstGeom>
          <a:noFill/>
          <a:ln w="9525">
            <a:noFill/>
            <a:miter lim="800000"/>
            <a:headEnd/>
            <a:tailEnd/>
          </a:ln>
        </p:spPr>
      </p:pic>
    </p:spTree>
    <p:extLst>
      <p:ext uri="{BB962C8B-B14F-4D97-AF65-F5344CB8AC3E}">
        <p14:creationId xmlns:p14="http://schemas.microsoft.com/office/powerpoint/2010/main" val="422979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4"/>
                                        </p:tgtEl>
                                        <p:attrNameLst>
                                          <p:attrName>style.visibility</p:attrName>
                                        </p:attrNameLst>
                                      </p:cBhvr>
                                      <p:to>
                                        <p:strVal val="visible"/>
                                      </p:to>
                                    </p:set>
                                    <p:animEffect transition="in" filter="fade">
                                      <p:cBhvr>
                                        <p:cTn id="7" dur="500"/>
                                        <p:tgtEl>
                                          <p:spTgt spid="58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58357-FB68-B150-BFC1-09058FF62FA8}"/>
              </a:ext>
            </a:extLst>
          </p:cNvPr>
          <p:cNvSpPr>
            <a:spLocks noGrp="1"/>
          </p:cNvSpPr>
          <p:nvPr>
            <p:ph type="title"/>
          </p:nvPr>
        </p:nvSpPr>
        <p:spPr/>
        <p:txBody>
          <a:bodyPr/>
          <a:lstStyle/>
          <a:p>
            <a:r>
              <a:rPr lang="en-US" dirty="0"/>
              <a:t>The expert you need</a:t>
            </a:r>
          </a:p>
        </p:txBody>
      </p:sp>
      <p:sp>
        <p:nvSpPr>
          <p:cNvPr id="3" name="Content Placeholder 2">
            <a:extLst>
              <a:ext uri="{FF2B5EF4-FFF2-40B4-BE49-F238E27FC236}">
                <a16:creationId xmlns:a16="http://schemas.microsoft.com/office/drawing/2014/main" id="{432F7586-FAD6-436B-B19E-FC6F4D72977B}"/>
              </a:ext>
            </a:extLst>
          </p:cNvPr>
          <p:cNvSpPr>
            <a:spLocks noGrp="1"/>
          </p:cNvSpPr>
          <p:nvPr>
            <p:ph idx="1"/>
          </p:nvPr>
        </p:nvSpPr>
        <p:spPr/>
        <p:txBody>
          <a:bodyPr>
            <a:normAutofit/>
          </a:bodyPr>
          <a:lstStyle/>
          <a:p>
            <a:pPr marL="0" indent="0" algn="ctr">
              <a:buNone/>
            </a:pPr>
            <a:r>
              <a:rPr lang="en-US" sz="4800" dirty="0"/>
              <a:t>… is you.</a:t>
            </a:r>
          </a:p>
          <a:p>
            <a:pPr marL="0" indent="0">
              <a:buNone/>
            </a:pPr>
            <a:endParaRPr lang="en-US" sz="4800" dirty="0"/>
          </a:p>
        </p:txBody>
      </p:sp>
    </p:spTree>
    <p:extLst>
      <p:ext uri="{BB962C8B-B14F-4D97-AF65-F5344CB8AC3E}">
        <p14:creationId xmlns:p14="http://schemas.microsoft.com/office/powerpoint/2010/main" val="38737574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74638"/>
            <a:ext cx="8229600" cy="868362"/>
          </a:xfrm>
        </p:spPr>
        <p:txBody>
          <a:bodyPr>
            <a:normAutofit fontScale="90000"/>
          </a:bodyPr>
          <a:lstStyle/>
          <a:p>
            <a:pPr eaLnBrk="1" hangingPunct="1"/>
            <a:r>
              <a:rPr lang="en-US" altLang="en-US" sz="4000"/>
              <a:t>Can we calculate the effect of CO</a:t>
            </a:r>
            <a:r>
              <a:rPr lang="en-US" altLang="en-US" sz="4000" baseline="-25000"/>
              <a:t>2</a:t>
            </a:r>
            <a:r>
              <a:rPr lang="en-US" altLang="en-US" sz="4000"/>
              <a:t> on the temperature of the earth?</a:t>
            </a:r>
          </a:p>
        </p:txBody>
      </p:sp>
      <p:sp>
        <p:nvSpPr>
          <p:cNvPr id="28675" name="Rectangle 3"/>
          <p:cNvSpPr>
            <a:spLocks noGrp="1" noChangeArrowheads="1"/>
          </p:cNvSpPr>
          <p:nvPr>
            <p:ph type="body" idx="1"/>
          </p:nvPr>
        </p:nvSpPr>
        <p:spPr>
          <a:xfrm>
            <a:off x="1752600" y="1600203"/>
            <a:ext cx="8686800" cy="4525963"/>
          </a:xfrm>
        </p:spPr>
        <p:txBody>
          <a:bodyPr/>
          <a:lstStyle/>
          <a:p>
            <a:pPr eaLnBrk="1" hangingPunct="1">
              <a:buFontTx/>
              <a:buNone/>
            </a:pPr>
            <a:r>
              <a:rPr lang="en-US" altLang="en-US"/>
              <a:t>This is hard, because of feedback effects.</a:t>
            </a:r>
          </a:p>
          <a:p>
            <a:pPr eaLnBrk="1" hangingPunct="1"/>
            <a:r>
              <a:rPr lang="en-US" altLang="en-US"/>
              <a:t>Increasing temperature </a:t>
            </a:r>
            <a:r>
              <a:rPr lang="en-US" altLang="en-US">
                <a:sym typeface="Wingdings" pitchFamily="2" charset="2"/>
              </a:rPr>
              <a:t> more water vapor</a:t>
            </a:r>
          </a:p>
          <a:p>
            <a:pPr eaLnBrk="1" hangingPunct="1"/>
            <a:r>
              <a:rPr lang="en-US" altLang="en-US">
                <a:sym typeface="Wingdings" pitchFamily="2" charset="2"/>
              </a:rPr>
              <a:t>Increasing water vapor  more clouds</a:t>
            </a:r>
          </a:p>
          <a:p>
            <a:pPr eaLnBrk="1" hangingPunct="1"/>
            <a:r>
              <a:rPr lang="en-US" altLang="en-US">
                <a:sym typeface="Wingdings" pitchFamily="2" charset="2"/>
              </a:rPr>
              <a:t>Increasing temperature  less snow and ice</a:t>
            </a:r>
          </a:p>
          <a:p>
            <a:pPr eaLnBrk="1" hangingPunct="1"/>
            <a:r>
              <a:rPr lang="en-US" altLang="en-US">
                <a:sym typeface="Wingdings" pitchFamily="2" charset="2"/>
              </a:rPr>
              <a:t>Increasing temperature  more CO</a:t>
            </a:r>
            <a:r>
              <a:rPr lang="en-US" altLang="en-US" baseline="-25000">
                <a:sym typeface="Wingdings" pitchFamily="2" charset="2"/>
              </a:rPr>
              <a:t>2</a:t>
            </a:r>
          </a:p>
          <a:p>
            <a:pPr eaLnBrk="1" hangingPunct="1">
              <a:buFontTx/>
              <a:buNone/>
            </a:pPr>
            <a:r>
              <a:rPr lang="en-US" altLang="en-US">
                <a:sym typeface="Wingdings" pitchFamily="2" charset="2"/>
              </a:rPr>
              <a:t>The temperature rise is slow, because we have to warm the whole ocean and melt a lot of ice</a:t>
            </a:r>
            <a:endParaRPr lang="en-US" altLang="en-US"/>
          </a:p>
        </p:txBody>
      </p:sp>
    </p:spTree>
    <p:extLst>
      <p:ext uri="{BB962C8B-B14F-4D97-AF65-F5344CB8AC3E}">
        <p14:creationId xmlns:p14="http://schemas.microsoft.com/office/powerpoint/2010/main" val="19241699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1981200" y="1371603"/>
            <a:ext cx="8229600" cy="4754563"/>
          </a:xfrm>
        </p:spPr>
        <p:txBody>
          <a:bodyPr/>
          <a:lstStyle/>
          <a:p>
            <a:pPr marL="0" indent="0">
              <a:buNone/>
            </a:pPr>
            <a:r>
              <a:rPr lang="en-US" dirty="0"/>
              <a:t>“Positive feedback”</a:t>
            </a:r>
          </a:p>
          <a:p>
            <a:pPr marL="0" indent="0">
              <a:buNone/>
            </a:pPr>
            <a:r>
              <a:rPr lang="en-US" dirty="0"/>
              <a:t>Increasing the temperature of the Arctic Ocean causes the surface ice to melt.    Open water absorbs sunlight, ice reflects it:   this increases the amount of power going into the Arctic Ocean, and makes it still warmer.</a:t>
            </a:r>
          </a:p>
        </p:txBody>
      </p:sp>
    </p:spTree>
    <p:extLst>
      <p:ext uri="{BB962C8B-B14F-4D97-AF65-F5344CB8AC3E}">
        <p14:creationId xmlns:p14="http://schemas.microsoft.com/office/powerpoint/2010/main" val="11084449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a:xfrm>
            <a:off x="1981200" y="1371603"/>
            <a:ext cx="8229600" cy="4754563"/>
          </a:xfrm>
        </p:spPr>
        <p:txBody>
          <a:bodyPr/>
          <a:lstStyle/>
          <a:p>
            <a:pPr marL="0" indent="0">
              <a:buNone/>
            </a:pPr>
            <a:r>
              <a:rPr lang="en-US" dirty="0"/>
              <a:t>“Negative feedback”</a:t>
            </a:r>
          </a:p>
          <a:p>
            <a:pPr marL="0" indent="0">
              <a:buNone/>
            </a:pPr>
            <a:r>
              <a:rPr lang="en-US" dirty="0"/>
              <a:t>Increasing the temperature of the Caribbean Sea causes more water to evaporate.   Later, this water condenses to form clouds.   Clouds </a:t>
            </a:r>
            <a:r>
              <a:rPr lang="en-US" dirty="0" err="1"/>
              <a:t>refect</a:t>
            </a:r>
            <a:r>
              <a:rPr lang="en-US" dirty="0"/>
              <a:t> sunlight, decreasing the amount of power someplace.</a:t>
            </a:r>
          </a:p>
        </p:txBody>
      </p:sp>
    </p:spTree>
    <p:extLst>
      <p:ext uri="{BB962C8B-B14F-4D97-AF65-F5344CB8AC3E}">
        <p14:creationId xmlns:p14="http://schemas.microsoft.com/office/powerpoint/2010/main" val="20734614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Feedback</a:t>
            </a:r>
          </a:p>
        </p:txBody>
      </p:sp>
      <p:sp>
        <p:nvSpPr>
          <p:cNvPr id="3" name="Content Placeholder 2"/>
          <p:cNvSpPr>
            <a:spLocks noGrp="1"/>
          </p:cNvSpPr>
          <p:nvPr>
            <p:ph idx="1"/>
          </p:nvPr>
        </p:nvSpPr>
        <p:spPr/>
        <p:txBody>
          <a:bodyPr/>
          <a:lstStyle/>
          <a:p>
            <a:pPr marL="0" indent="0">
              <a:buNone/>
            </a:pPr>
            <a:r>
              <a:rPr lang="en-US" dirty="0"/>
              <a:t>Negative feedback makes a system more stable: every change is opposed.</a:t>
            </a:r>
          </a:p>
          <a:p>
            <a:pPr marL="0" indent="0">
              <a:buNone/>
            </a:pPr>
            <a:r>
              <a:rPr lang="en-US" dirty="0"/>
              <a:t>Positive feedback amplifies the effect of external </a:t>
            </a:r>
            <a:r>
              <a:rPr lang="en-US" dirty="0" err="1"/>
              <a:t>forcings</a:t>
            </a:r>
            <a:r>
              <a:rPr lang="en-US" dirty="0"/>
              <a:t>, and makes it less stable.</a:t>
            </a:r>
          </a:p>
          <a:p>
            <a:pPr marL="0" indent="0">
              <a:buNone/>
            </a:pPr>
            <a:r>
              <a:rPr lang="en-US" dirty="0"/>
              <a:t>Increase = forcing + C* increase</a:t>
            </a:r>
          </a:p>
          <a:p>
            <a:pPr>
              <a:buFont typeface="Wingdings"/>
              <a:buChar char="è"/>
            </a:pPr>
            <a:r>
              <a:rPr lang="en-US" dirty="0">
                <a:sym typeface="Wingdings" panose="05000000000000000000" pitchFamily="2" charset="2"/>
              </a:rPr>
              <a:t>Increase = forcing/(1 – C)</a:t>
            </a:r>
          </a:p>
          <a:p>
            <a:pPr marL="0" indent="0">
              <a:buNone/>
            </a:pPr>
            <a:r>
              <a:rPr lang="en-US" dirty="0">
                <a:sym typeface="Wingdings" panose="05000000000000000000" pitchFamily="2" charset="2"/>
              </a:rPr>
              <a:t>If C becomes larger than 1, the system is unstable.</a:t>
            </a:r>
            <a:r>
              <a:rPr lang="en-US" dirty="0"/>
              <a:t>   </a:t>
            </a:r>
          </a:p>
          <a:p>
            <a:pPr marL="0" indent="0">
              <a:buNone/>
            </a:pPr>
            <a:endParaRPr lang="en-US" dirty="0"/>
          </a:p>
        </p:txBody>
      </p:sp>
    </p:spTree>
    <p:extLst>
      <p:ext uri="{BB962C8B-B14F-4D97-AF65-F5344CB8AC3E}">
        <p14:creationId xmlns:p14="http://schemas.microsoft.com/office/powerpoint/2010/main" val="8458606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earth’s temperature</a:t>
            </a: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3" y="1600200"/>
            <a:ext cx="7182105" cy="4638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3045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Temperature predictions</a:t>
            </a:r>
          </a:p>
        </p:txBody>
      </p:sp>
      <p:pic>
        <p:nvPicPr>
          <p:cNvPr id="29699"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1414466"/>
            <a:ext cx="7010400" cy="5005387"/>
          </a:xfrm>
          <a:noFill/>
        </p:spPr>
      </p:pic>
    </p:spTree>
    <p:extLst>
      <p:ext uri="{BB962C8B-B14F-4D97-AF65-F5344CB8AC3E}">
        <p14:creationId xmlns:p14="http://schemas.microsoft.com/office/powerpoint/2010/main" val="930205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09900" y="274638"/>
            <a:ext cx="6172200" cy="639762"/>
          </a:xfrm>
        </p:spPr>
        <p:txBody>
          <a:bodyPr>
            <a:normAutofit fontScale="90000"/>
          </a:bodyPr>
          <a:lstStyle/>
          <a:p>
            <a:pPr eaLnBrk="1" hangingPunct="1"/>
            <a:r>
              <a:rPr lang="en-US" sz="4000"/>
              <a:t>Greenhouse effect</a:t>
            </a:r>
          </a:p>
        </p:txBody>
      </p:sp>
      <p:pic>
        <p:nvPicPr>
          <p:cNvPr id="23555" name="Picture 4" descr="greenhouse"/>
          <p:cNvPicPr>
            <a:picLocks noGrp="1" noChangeAspect="1" noChangeArrowheads="1"/>
          </p:cNvPicPr>
          <p:nvPr>
            <p:ph idx="1"/>
          </p:nvPr>
        </p:nvPicPr>
        <p:blipFill>
          <a:blip r:embed="rId2" cstate="print"/>
          <a:srcRect/>
          <a:stretch>
            <a:fillRect/>
          </a:stretch>
        </p:blipFill>
        <p:spPr>
          <a:xfrm>
            <a:off x="3295650" y="1176338"/>
            <a:ext cx="5543550" cy="5429250"/>
          </a:xfrm>
          <a:noFill/>
        </p:spPr>
      </p:pic>
    </p:spTree>
    <p:extLst>
      <p:ext uri="{BB962C8B-B14F-4D97-AF65-F5344CB8AC3E}">
        <p14:creationId xmlns:p14="http://schemas.microsoft.com/office/powerpoint/2010/main" val="2403688794"/>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92162"/>
          </a:xfrm>
        </p:spPr>
        <p:txBody>
          <a:bodyPr/>
          <a:lstStyle/>
          <a:p>
            <a:r>
              <a:rPr lang="en-US" dirty="0"/>
              <a:t>Energy balance of the earth</a:t>
            </a:r>
          </a:p>
        </p:txBody>
      </p:sp>
      <p:pic>
        <p:nvPicPr>
          <p:cNvPr id="4" name="Content Placeholder 3" descr="energy balance diagram1.png"/>
          <p:cNvPicPr>
            <a:picLocks noGrp="1" noChangeAspect="1"/>
          </p:cNvPicPr>
          <p:nvPr>
            <p:ph idx="1"/>
          </p:nvPr>
        </p:nvPicPr>
        <p:blipFill>
          <a:blip r:embed="rId2" cstate="print"/>
          <a:stretch>
            <a:fillRect/>
          </a:stretch>
        </p:blipFill>
        <p:spPr>
          <a:xfrm>
            <a:off x="2816472" y="1066800"/>
            <a:ext cx="6699739" cy="5638800"/>
          </a:xfrm>
        </p:spPr>
      </p:pic>
    </p:spTree>
    <p:extLst>
      <p:ext uri="{BB962C8B-B14F-4D97-AF65-F5344CB8AC3E}">
        <p14:creationId xmlns:p14="http://schemas.microsoft.com/office/powerpoint/2010/main" val="24592233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365126"/>
            <a:ext cx="7886700" cy="1147152"/>
          </a:xfrm>
        </p:spPr>
        <p:txBody>
          <a:bodyPr/>
          <a:lstStyle/>
          <a:p>
            <a:r>
              <a:rPr lang="en-US" dirty="0"/>
              <a:t>Adiabatic lapse</a:t>
            </a:r>
          </a:p>
        </p:txBody>
      </p:sp>
      <p:sp>
        <p:nvSpPr>
          <p:cNvPr id="3" name="Content Placeholder 2"/>
          <p:cNvSpPr>
            <a:spLocks noGrp="1"/>
          </p:cNvSpPr>
          <p:nvPr>
            <p:ph idx="1"/>
          </p:nvPr>
        </p:nvSpPr>
        <p:spPr>
          <a:xfrm>
            <a:off x="1860309" y="1450731"/>
            <a:ext cx="4240091" cy="4726232"/>
          </a:xfrm>
        </p:spPr>
        <p:txBody>
          <a:bodyPr>
            <a:normAutofit fontScale="85000" lnSpcReduction="10000"/>
          </a:bodyPr>
          <a:lstStyle/>
          <a:p>
            <a:pPr marL="0" indent="0">
              <a:buNone/>
            </a:pPr>
            <a:r>
              <a:rPr lang="en-US" dirty="0"/>
              <a:t>The atmosphere is heated from below.   “Warm air rises” so this can be unstable.</a:t>
            </a:r>
          </a:p>
          <a:p>
            <a:pPr marL="0" indent="0">
              <a:buNone/>
            </a:pPr>
            <a:r>
              <a:rPr lang="en-US" dirty="0"/>
              <a:t>But when air rises, it expands and cools.   This counteracts the instability, if the temperature gradient is small.</a:t>
            </a:r>
          </a:p>
          <a:p>
            <a:pPr marL="0" indent="0">
              <a:buNone/>
            </a:pPr>
            <a:r>
              <a:rPr lang="en-US" dirty="0"/>
              <a:t>In reality, the atmosphere is at the edge of stability:  </a:t>
            </a:r>
            <a:r>
              <a:rPr lang="en-US" dirty="0" err="1"/>
              <a:t>dT</a:t>
            </a:r>
            <a:r>
              <a:rPr lang="en-US" dirty="0"/>
              <a:t>/</a:t>
            </a:r>
            <a:r>
              <a:rPr lang="en-US" dirty="0" err="1"/>
              <a:t>dz</a:t>
            </a:r>
            <a:r>
              <a:rPr lang="en-US" dirty="0"/>
              <a:t> = -10 C</a:t>
            </a:r>
            <a:r>
              <a:rPr lang="en-US" baseline="30000" dirty="0"/>
              <a:t>0</a:t>
            </a:r>
            <a:r>
              <a:rPr lang="en-US" dirty="0"/>
              <a:t>/km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577" y="1371600"/>
            <a:ext cx="4136231" cy="577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2738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depth for infrared</a:t>
            </a:r>
          </a:p>
        </p:txBody>
      </p:sp>
      <p:sp>
        <p:nvSpPr>
          <p:cNvPr id="3" name="Content Placeholder 2"/>
          <p:cNvSpPr>
            <a:spLocks noGrp="1"/>
          </p:cNvSpPr>
          <p:nvPr>
            <p:ph idx="1"/>
          </p:nvPr>
        </p:nvSpPr>
        <p:spPr>
          <a:xfrm>
            <a:off x="1815234" y="1474896"/>
            <a:ext cx="3128375" cy="4351338"/>
          </a:xfrm>
        </p:spPr>
        <p:txBody>
          <a:bodyPr>
            <a:normAutofit fontScale="85000" lnSpcReduction="20000"/>
          </a:bodyPr>
          <a:lstStyle/>
          <a:p>
            <a:pPr marL="0" indent="0">
              <a:buNone/>
            </a:pPr>
            <a:r>
              <a:rPr lang="en-US" dirty="0"/>
              <a:t>Above, the air is transparent to infrared; below, it is opaque.  The dividing line is the bottom of the stratosphere.  The temperature there </a:t>
            </a:r>
          </a:p>
          <a:p>
            <a:pPr marL="0" indent="0">
              <a:buNone/>
            </a:pPr>
            <a:r>
              <a:rPr lang="en-US" dirty="0"/>
              <a:t>(-55 C) is determined by equality of radiation out and radiation in.</a:t>
            </a:r>
          </a:p>
        </p:txBody>
      </p:sp>
      <p:pic>
        <p:nvPicPr>
          <p:cNvPr id="6" name="Picture 5"/>
          <p:cNvPicPr>
            <a:picLocks noChangeAspect="1"/>
          </p:cNvPicPr>
          <p:nvPr/>
        </p:nvPicPr>
        <p:blipFill>
          <a:blip r:embed="rId2"/>
          <a:stretch>
            <a:fillRect/>
          </a:stretch>
        </p:blipFill>
        <p:spPr>
          <a:xfrm>
            <a:off x="4827837" y="1825625"/>
            <a:ext cx="5604301" cy="4900852"/>
          </a:xfrm>
          <a:prstGeom prst="rect">
            <a:avLst/>
          </a:prstGeom>
        </p:spPr>
      </p:pic>
    </p:spTree>
    <p:extLst>
      <p:ext uri="{BB962C8B-B14F-4D97-AF65-F5344CB8AC3E}">
        <p14:creationId xmlns:p14="http://schemas.microsoft.com/office/powerpoint/2010/main" val="1954885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FBFD0-0507-BFF5-3E06-7ABD4872A0A6}"/>
              </a:ext>
            </a:extLst>
          </p:cNvPr>
          <p:cNvSpPr>
            <a:spLocks noGrp="1"/>
          </p:cNvSpPr>
          <p:nvPr>
            <p:ph idx="1"/>
          </p:nvPr>
        </p:nvSpPr>
        <p:spPr/>
        <p:txBody>
          <a:bodyPr>
            <a:normAutofit/>
          </a:bodyPr>
          <a:lstStyle/>
          <a:p>
            <a:pPr marL="0" indent="0" algn="ctr">
              <a:buNone/>
            </a:pPr>
            <a:r>
              <a:rPr lang="en-US" sz="7200" dirty="0"/>
              <a:t>My version</a:t>
            </a:r>
          </a:p>
        </p:txBody>
      </p:sp>
    </p:spTree>
    <p:extLst>
      <p:ext uri="{BB962C8B-B14F-4D97-AF65-F5344CB8AC3E}">
        <p14:creationId xmlns:p14="http://schemas.microsoft.com/office/powerpoint/2010/main" val="37581835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CO</a:t>
            </a:r>
            <a:r>
              <a:rPr lang="en-US" baseline="-25000" dirty="0"/>
              <a:t>2</a:t>
            </a:r>
            <a:r>
              <a:rPr lang="en-US" dirty="0"/>
              <a:t> makes the earth warmer</a:t>
            </a:r>
          </a:p>
        </p:txBody>
      </p:sp>
      <p:sp>
        <p:nvSpPr>
          <p:cNvPr id="3" name="Content Placeholder 2"/>
          <p:cNvSpPr>
            <a:spLocks noGrp="1"/>
          </p:cNvSpPr>
          <p:nvPr>
            <p:ph idx="1"/>
          </p:nvPr>
        </p:nvSpPr>
        <p:spPr>
          <a:xfrm>
            <a:off x="2152653" y="1690691"/>
            <a:ext cx="2781561" cy="4486275"/>
          </a:xfrm>
        </p:spPr>
        <p:txBody>
          <a:bodyPr>
            <a:normAutofit fontScale="77500" lnSpcReduction="20000"/>
          </a:bodyPr>
          <a:lstStyle/>
          <a:p>
            <a:pPr marL="0" indent="0">
              <a:buNone/>
            </a:pPr>
            <a:r>
              <a:rPr lang="en-US" dirty="0"/>
              <a:t>Carbon dioxide (and methane and water vapor) make the air more opaque to IR.  It raises the height at which the atmosphere becomes opaque.  The lower branch of the temperature graph moves up, and the surface gets warmer.</a:t>
            </a:r>
          </a:p>
        </p:txBody>
      </p:sp>
      <p:pic>
        <p:nvPicPr>
          <p:cNvPr id="4" name="Picture 3"/>
          <p:cNvPicPr>
            <a:picLocks noChangeAspect="1"/>
          </p:cNvPicPr>
          <p:nvPr/>
        </p:nvPicPr>
        <p:blipFill>
          <a:blip r:embed="rId2"/>
          <a:stretch>
            <a:fillRect/>
          </a:stretch>
        </p:blipFill>
        <p:spPr>
          <a:xfrm>
            <a:off x="4840267" y="1825625"/>
            <a:ext cx="5621054" cy="4912282"/>
          </a:xfrm>
          <a:prstGeom prst="rect">
            <a:avLst/>
          </a:prstGeom>
        </p:spPr>
      </p:pic>
    </p:spTree>
    <p:extLst>
      <p:ext uri="{BB962C8B-B14F-4D97-AF65-F5344CB8AC3E}">
        <p14:creationId xmlns:p14="http://schemas.microsoft.com/office/powerpoint/2010/main" val="4026507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152400"/>
            <a:ext cx="10972800" cy="914400"/>
          </a:xfrm>
        </p:spPr>
        <p:txBody>
          <a:bodyPr/>
          <a:lstStyle/>
          <a:p>
            <a:pPr eaLnBrk="1" hangingPunct="1"/>
            <a:r>
              <a:rPr lang="en-US" dirty="0"/>
              <a:t>The average temperature is going up</a:t>
            </a:r>
          </a:p>
        </p:txBody>
      </p:sp>
      <p:pic>
        <p:nvPicPr>
          <p:cNvPr id="4" name="Picture 3"/>
          <p:cNvPicPr>
            <a:picLocks noChangeAspect="1"/>
          </p:cNvPicPr>
          <p:nvPr/>
        </p:nvPicPr>
        <p:blipFill>
          <a:blip r:embed="rId2"/>
          <a:stretch>
            <a:fillRect/>
          </a:stretch>
        </p:blipFill>
        <p:spPr>
          <a:xfrm>
            <a:off x="1600200" y="1143001"/>
            <a:ext cx="8572960" cy="5257800"/>
          </a:xfrm>
          <a:prstGeom prst="rect">
            <a:avLst/>
          </a:prstGeom>
        </p:spPr>
      </p:pic>
    </p:spTree>
    <p:extLst>
      <p:ext uri="{BB962C8B-B14F-4D97-AF65-F5344CB8AC3E}">
        <p14:creationId xmlns:p14="http://schemas.microsoft.com/office/powerpoint/2010/main" val="2896543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 of the Earth’s Temperature</a:t>
            </a:r>
          </a:p>
        </p:txBody>
      </p:sp>
      <p:pic>
        <p:nvPicPr>
          <p:cNvPr id="2050" name="Picture 2" descr="Image result for ice 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2605752"/>
            <a:ext cx="6071892" cy="20946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2502BCE-EDD0-49C9-AEEA-5064E48BF14B}"/>
              </a:ext>
            </a:extLst>
          </p:cNvPr>
          <p:cNvPicPr>
            <a:picLocks noChangeAspect="1"/>
          </p:cNvPicPr>
          <p:nvPr/>
        </p:nvPicPr>
        <p:blipFill>
          <a:blip r:embed="rId3"/>
          <a:stretch>
            <a:fillRect/>
          </a:stretch>
        </p:blipFill>
        <p:spPr>
          <a:xfrm>
            <a:off x="3138489" y="2635876"/>
            <a:ext cx="6059686" cy="2064544"/>
          </a:xfrm>
          <a:prstGeom prst="rect">
            <a:avLst/>
          </a:prstGeom>
        </p:spPr>
      </p:pic>
      <p:pic>
        <p:nvPicPr>
          <p:cNvPr id="4" name="Picture 3">
            <a:extLst>
              <a:ext uri="{FF2B5EF4-FFF2-40B4-BE49-F238E27FC236}">
                <a16:creationId xmlns:a16="http://schemas.microsoft.com/office/drawing/2014/main" id="{A51ED719-A25F-4AA6-AFEB-1A7E6F13B3C2}"/>
              </a:ext>
            </a:extLst>
          </p:cNvPr>
          <p:cNvPicPr>
            <a:picLocks noChangeAspect="1"/>
          </p:cNvPicPr>
          <p:nvPr/>
        </p:nvPicPr>
        <p:blipFill>
          <a:blip r:embed="rId4"/>
          <a:stretch>
            <a:fillRect/>
          </a:stretch>
        </p:blipFill>
        <p:spPr>
          <a:xfrm>
            <a:off x="3150696" y="2620812"/>
            <a:ext cx="6059686" cy="2064544"/>
          </a:xfrm>
          <a:prstGeom prst="rect">
            <a:avLst/>
          </a:prstGeom>
        </p:spPr>
      </p:pic>
      <p:pic>
        <p:nvPicPr>
          <p:cNvPr id="6" name="Picture 5">
            <a:extLst>
              <a:ext uri="{FF2B5EF4-FFF2-40B4-BE49-F238E27FC236}">
                <a16:creationId xmlns:a16="http://schemas.microsoft.com/office/drawing/2014/main" id="{D1FDA4FF-012A-4E00-958F-722A756E6B89}"/>
              </a:ext>
            </a:extLst>
          </p:cNvPr>
          <p:cNvPicPr>
            <a:picLocks noChangeAspect="1"/>
          </p:cNvPicPr>
          <p:nvPr/>
        </p:nvPicPr>
        <p:blipFill>
          <a:blip r:embed="rId5"/>
          <a:stretch>
            <a:fillRect/>
          </a:stretch>
        </p:blipFill>
        <p:spPr>
          <a:xfrm>
            <a:off x="3150696" y="2635876"/>
            <a:ext cx="6059686" cy="2064544"/>
          </a:xfrm>
          <a:prstGeom prst="rect">
            <a:avLst/>
          </a:prstGeom>
        </p:spPr>
      </p:pic>
    </p:spTree>
    <p:extLst>
      <p:ext uri="{BB962C8B-B14F-4D97-AF65-F5344CB8AC3E}">
        <p14:creationId xmlns:p14="http://schemas.microsoft.com/office/powerpoint/2010/main" val="17906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F41B-7BF1-C676-4940-C883F6E26AC0}"/>
              </a:ext>
            </a:extLst>
          </p:cNvPr>
          <p:cNvSpPr>
            <a:spLocks noGrp="1"/>
          </p:cNvSpPr>
          <p:nvPr>
            <p:ph type="title"/>
          </p:nvPr>
        </p:nvSpPr>
        <p:spPr/>
        <p:txBody>
          <a:bodyPr/>
          <a:lstStyle/>
          <a:p>
            <a:r>
              <a:rPr lang="en-US" dirty="0"/>
              <a:t>Why does it get cold at night?</a:t>
            </a:r>
          </a:p>
        </p:txBody>
      </p:sp>
      <p:pic>
        <p:nvPicPr>
          <p:cNvPr id="5" name="Content Placeholder 4" descr="A screenshot of a weather forecast&#10;&#10;Description automatically generated">
            <a:extLst>
              <a:ext uri="{FF2B5EF4-FFF2-40B4-BE49-F238E27FC236}">
                <a16:creationId xmlns:a16="http://schemas.microsoft.com/office/drawing/2014/main" id="{58B90088-C795-7892-7FB6-9706BBC3707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09600" y="2313541"/>
            <a:ext cx="10972800" cy="3099280"/>
          </a:xfrm>
        </p:spPr>
      </p:pic>
    </p:spTree>
    <p:extLst>
      <p:ext uri="{BB962C8B-B14F-4D97-AF65-F5344CB8AC3E}">
        <p14:creationId xmlns:p14="http://schemas.microsoft.com/office/powerpoint/2010/main" val="2297254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1F41B-7BF1-C676-4940-C883F6E26AC0}"/>
              </a:ext>
            </a:extLst>
          </p:cNvPr>
          <p:cNvSpPr>
            <a:spLocks noGrp="1"/>
          </p:cNvSpPr>
          <p:nvPr>
            <p:ph type="title"/>
          </p:nvPr>
        </p:nvSpPr>
        <p:spPr>
          <a:xfrm>
            <a:off x="381000" y="1981200"/>
            <a:ext cx="10972800" cy="1143000"/>
          </a:xfrm>
        </p:spPr>
        <p:txBody>
          <a:bodyPr/>
          <a:lstStyle/>
          <a:p>
            <a:r>
              <a:rPr lang="en-US" dirty="0"/>
              <a:t>Why does it get cold at night?</a:t>
            </a:r>
          </a:p>
        </p:txBody>
      </p:sp>
    </p:spTree>
    <p:extLst>
      <p:ext uri="{BB962C8B-B14F-4D97-AF65-F5344CB8AC3E}">
        <p14:creationId xmlns:p14="http://schemas.microsoft.com/office/powerpoint/2010/main" val="793143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6749</TotalTime>
  <Words>1440</Words>
  <Application>Microsoft Office PowerPoint</Application>
  <PresentationFormat>Widescreen</PresentationFormat>
  <Paragraphs>151</Paragraphs>
  <Slides>50</Slides>
  <Notes>5</Notes>
  <HiddenSlides>19</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Office Theme</vt:lpstr>
      <vt:lpstr>What can we say/what should we say about global warming?</vt:lpstr>
      <vt:lpstr>The global warming issue</vt:lpstr>
      <vt:lpstr>The global warming issue</vt:lpstr>
      <vt:lpstr>The expert you need</vt:lpstr>
      <vt:lpstr>PowerPoint Presentation</vt:lpstr>
      <vt:lpstr>The average temperature is going up</vt:lpstr>
      <vt:lpstr>History of the Earth’s Temperature</vt:lpstr>
      <vt:lpstr>Why does it get cold at night?</vt:lpstr>
      <vt:lpstr>Why does it get cold at night?</vt:lpstr>
      <vt:lpstr>Radiation cools the earth</vt:lpstr>
      <vt:lpstr>The earth is warmer than expected</vt:lpstr>
      <vt:lpstr>Greenhouse gases</vt:lpstr>
      <vt:lpstr>The effect of greenhouse gases</vt:lpstr>
      <vt:lpstr>Increasing carbon dioxide</vt:lpstr>
      <vt:lpstr>Did humans cause the increase?</vt:lpstr>
      <vt:lpstr>PowerPoint Presentation</vt:lpstr>
      <vt:lpstr>Overlaying two graphs</vt:lpstr>
      <vt:lpstr>How much is 200 ppm?</vt:lpstr>
      <vt:lpstr>CO2 stays the atmosphere for a long time</vt:lpstr>
      <vt:lpstr>Plants take up CO2</vt:lpstr>
      <vt:lpstr>Greenhouse gases, again</vt:lpstr>
      <vt:lpstr>It’s a theory</vt:lpstr>
      <vt:lpstr>Is this a problem?</vt:lpstr>
      <vt:lpstr>Intergovernmental Panel on Climate Change  2009 Temperature Predictions</vt:lpstr>
      <vt:lpstr>What are the implications of temperature change?</vt:lpstr>
      <vt:lpstr>Why do we care?</vt:lpstr>
      <vt:lpstr>Heat waves?   Forest fires?   Hurricanes?</vt:lpstr>
      <vt:lpstr>Sandcastle history</vt:lpstr>
      <vt:lpstr>What can we say?   What should we say?</vt:lpstr>
      <vt:lpstr>The expert you need</vt:lpstr>
      <vt:lpstr>Questions?</vt:lpstr>
      <vt:lpstr>Intergovernmental Panel on Climate Change  2009 Temperature Predictions</vt:lpstr>
      <vt:lpstr>History of the earth’s temperature</vt:lpstr>
      <vt:lpstr>History of the earth’s temperature</vt:lpstr>
      <vt:lpstr>Is the temperature increasing?</vt:lpstr>
      <vt:lpstr>Greenhouse effect</vt:lpstr>
      <vt:lpstr>Is the temperature increasing?</vt:lpstr>
      <vt:lpstr>Apparently, the earth is getting warmer</vt:lpstr>
      <vt:lpstr>The effect of greenhouse gases</vt:lpstr>
      <vt:lpstr>Can we calculate the effect of CO2 on the temperature of the earth?</vt:lpstr>
      <vt:lpstr>Feedback</vt:lpstr>
      <vt:lpstr>Feedback</vt:lpstr>
      <vt:lpstr>Feedback</vt:lpstr>
      <vt:lpstr>History of the earth’s temperature</vt:lpstr>
      <vt:lpstr>Temperature predictions</vt:lpstr>
      <vt:lpstr>Greenhouse effect</vt:lpstr>
      <vt:lpstr>Energy balance of the earth</vt:lpstr>
      <vt:lpstr>Adiabatic lapse</vt:lpstr>
      <vt:lpstr>Optical depth for infrared</vt:lpstr>
      <vt:lpstr>Why CO2 makes the earth warmer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Warming</dc:title>
  <dc:creator>Joe</dc:creator>
  <cp:lastModifiedBy>Straley, Joseph P.</cp:lastModifiedBy>
  <cp:revision>19</cp:revision>
  <dcterms:created xsi:type="dcterms:W3CDTF">2021-03-08T21:07:08Z</dcterms:created>
  <dcterms:modified xsi:type="dcterms:W3CDTF">2023-11-12T19:00:28Z</dcterms:modified>
</cp:coreProperties>
</file>